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04" d="100"/>
          <a:sy n="104" d="100"/>
        </p:scale>
        <p:origin x="108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06/04/2019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8389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43151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69327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1688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8057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5139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Is it a bird…?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24288" y="863125"/>
            <a:ext cx="8518076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b="1" dirty="0"/>
              <a:t>Part 1: Penguin</a:t>
            </a:r>
          </a:p>
          <a:p>
            <a:pPr lvl="0">
              <a:defRPr/>
            </a:pPr>
            <a:endParaRPr lang="en-GB" dirty="0"/>
          </a:p>
          <a:p>
            <a:pPr lvl="0">
              <a:defRPr/>
            </a:pPr>
            <a:r>
              <a:rPr lang="en-GB" dirty="0"/>
              <a:t>Some children talk about how to classify a penguin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5876">
            <a:off x="2015484" y="2465065"/>
            <a:ext cx="5113032" cy="34351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Is it a bird…?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24288" y="768239"/>
            <a:ext cx="8518076" cy="4909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 smtClean="0"/>
              <a:t>Some </a:t>
            </a:r>
            <a:r>
              <a:rPr lang="en-GB" dirty="0"/>
              <a:t>children talk about how to classify a penguin</a:t>
            </a:r>
            <a:r>
              <a:rPr lang="en-GB" dirty="0" smtClean="0"/>
              <a:t>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5876">
            <a:off x="6394319" y="144883"/>
            <a:ext cx="2615012" cy="175689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402385" y="4107749"/>
            <a:ext cx="8303467" cy="443718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57200" y="415110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77841" y="414877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Calvin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2991625" y="1840551"/>
            <a:ext cx="475615" cy="611505"/>
            <a:chOff x="0" y="0"/>
            <a:chExt cx="527901" cy="688156"/>
          </a:xfrm>
        </p:grpSpPr>
        <p:sp>
          <p:nvSpPr>
            <p:cNvPr id="35" name="Freeform 34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Oval 35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21" name="Group 20"/>
          <p:cNvGrpSpPr>
            <a:grpSpLocks noChangeAspect="1"/>
          </p:cNvGrpSpPr>
          <p:nvPr/>
        </p:nvGrpSpPr>
        <p:grpSpPr>
          <a:xfrm>
            <a:off x="3332620" y="2036766"/>
            <a:ext cx="475615" cy="611505"/>
            <a:chOff x="0" y="0"/>
            <a:chExt cx="527901" cy="688156"/>
          </a:xfrm>
        </p:grpSpPr>
        <p:sp>
          <p:nvSpPr>
            <p:cNvPr id="33" name="Freeform 32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4" name="Oval 33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22" name="Rounded Rectangular Callout 21"/>
          <p:cNvSpPr/>
          <p:nvPr/>
        </p:nvSpPr>
        <p:spPr>
          <a:xfrm>
            <a:off x="908932" y="1430374"/>
            <a:ext cx="1837583" cy="792000"/>
          </a:xfrm>
          <a:prstGeom prst="wedgeRoundRectCallout">
            <a:avLst>
              <a:gd name="adj1" fmla="val 64424"/>
              <a:gd name="adj2" fmla="val 20148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sz="1200" b="1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Calvin</a:t>
            </a:r>
            <a:endParaRPr lang="en-GB" sz="12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200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It’s definitely a bird. It has feathers!</a:t>
            </a:r>
            <a:endParaRPr lang="en-GB" sz="12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grpSp>
        <p:nvGrpSpPr>
          <p:cNvPr id="23" name="Group 22"/>
          <p:cNvGrpSpPr>
            <a:grpSpLocks noChangeAspect="1"/>
          </p:cNvGrpSpPr>
          <p:nvPr/>
        </p:nvGrpSpPr>
        <p:grpSpPr>
          <a:xfrm>
            <a:off x="2795410" y="2199961"/>
            <a:ext cx="475615" cy="611505"/>
            <a:chOff x="0" y="0"/>
            <a:chExt cx="527901" cy="688156"/>
          </a:xfrm>
        </p:grpSpPr>
        <p:sp>
          <p:nvSpPr>
            <p:cNvPr id="31" name="Freeform 30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2" name="Oval 31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613925" y="2243141"/>
            <a:ext cx="475615" cy="608966"/>
            <a:chOff x="0" y="0"/>
            <a:chExt cx="475615" cy="609416"/>
          </a:xfrm>
        </p:grpSpPr>
        <p:sp>
          <p:nvSpPr>
            <p:cNvPr id="29" name="Freeform 28"/>
            <p:cNvSpPr/>
            <p:nvPr/>
          </p:nvSpPr>
          <p:spPr>
            <a:xfrm>
              <a:off x="0" y="295275"/>
              <a:ext cx="475615" cy="314141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0" name="Oval 29"/>
            <p:cNvSpPr/>
            <p:nvPr/>
          </p:nvSpPr>
          <p:spPr>
            <a:xfrm>
              <a:off x="66675" y="0"/>
              <a:ext cx="348218" cy="34344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25" name="Rounded Rectangular Callout 24"/>
          <p:cNvSpPr/>
          <p:nvPr/>
        </p:nvSpPr>
        <p:spPr>
          <a:xfrm>
            <a:off x="4223631" y="2572161"/>
            <a:ext cx="2496345" cy="792000"/>
          </a:xfrm>
          <a:prstGeom prst="wedgeRoundRectCallout">
            <a:avLst>
              <a:gd name="adj1" fmla="val -49083"/>
              <a:gd name="adj2" fmla="val -64935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sz="1200" b="1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Layla</a:t>
            </a:r>
            <a:endParaRPr lang="en-GB" sz="12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200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It lives on land and in the water, so it’s an amphibian.</a:t>
            </a:r>
            <a:endParaRPr lang="en-GB" sz="12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ounded Rectangular Callout 26"/>
          <p:cNvSpPr/>
          <p:nvPr/>
        </p:nvSpPr>
        <p:spPr>
          <a:xfrm>
            <a:off x="402385" y="2524536"/>
            <a:ext cx="2250257" cy="792000"/>
          </a:xfrm>
          <a:prstGeom prst="wedgeRoundRectCallout">
            <a:avLst>
              <a:gd name="adj1" fmla="val 50948"/>
              <a:gd name="adj2" fmla="val -62053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sz="1200" b="1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Yasmin</a:t>
            </a:r>
            <a:endParaRPr lang="en-GB" sz="12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200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It has wings but can’t fly. I think it’s a mammal.</a:t>
            </a:r>
            <a:endParaRPr lang="en-GB" sz="12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ounded Rectangular Callout 27"/>
          <p:cNvSpPr/>
          <p:nvPr/>
        </p:nvSpPr>
        <p:spPr>
          <a:xfrm flipH="1">
            <a:off x="4101604" y="1369414"/>
            <a:ext cx="1721225" cy="792000"/>
          </a:xfrm>
          <a:prstGeom prst="wedgeRoundRectCallout">
            <a:avLst>
              <a:gd name="adj1" fmla="val 71827"/>
              <a:gd name="adj2" fmla="val 35316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sz="1200" b="1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Ellie</a:t>
            </a:r>
            <a:endParaRPr lang="en-GB" sz="12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200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But it can’t fly, so it can’t be a bird.</a:t>
            </a:r>
            <a:endParaRPr lang="en-GB" sz="12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 Placeholder 16"/>
          <p:cNvSpPr txBox="1">
            <a:spLocks/>
          </p:cNvSpPr>
          <p:nvPr/>
        </p:nvSpPr>
        <p:spPr>
          <a:xfrm>
            <a:off x="224288" y="3603640"/>
            <a:ext cx="8518076" cy="4909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Who do you think is correct</a:t>
            </a:r>
            <a:r>
              <a:rPr lang="en-GB" dirty="0" smtClean="0"/>
              <a:t>? Use </a:t>
            </a:r>
            <a:r>
              <a:rPr lang="en-GB" dirty="0"/>
              <a:t>the </a:t>
            </a:r>
            <a:r>
              <a:rPr lang="en-GB" b="1" dirty="0"/>
              <a:t>key</a:t>
            </a:r>
            <a:r>
              <a:rPr lang="en-GB" dirty="0"/>
              <a:t> to help you decide.</a:t>
            </a:r>
          </a:p>
        </p:txBody>
      </p:sp>
      <p:sp>
        <p:nvSpPr>
          <p:cNvPr id="38" name="Rectangle 37"/>
          <p:cNvSpPr/>
          <p:nvPr/>
        </p:nvSpPr>
        <p:spPr>
          <a:xfrm>
            <a:off x="402385" y="4659409"/>
            <a:ext cx="8303467" cy="443718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457200" y="470276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77841" y="470043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Ellie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02385" y="5215560"/>
            <a:ext cx="8303467" cy="443718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457200" y="5258914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977841" y="5256585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Layla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402385" y="5769894"/>
            <a:ext cx="8303467" cy="443718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457200" y="581324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77841" y="581091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Yasmin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581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Is it a bird…?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24288" y="863125"/>
            <a:ext cx="8518076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b="1" dirty="0"/>
              <a:t>Part </a:t>
            </a:r>
            <a:r>
              <a:rPr lang="en-GB" b="1" dirty="0" smtClean="0"/>
              <a:t>2: Bat</a:t>
            </a:r>
            <a:endParaRPr lang="en-GB" b="1" dirty="0"/>
          </a:p>
          <a:p>
            <a:pPr lvl="0">
              <a:defRPr/>
            </a:pPr>
            <a:endParaRPr lang="en-GB" dirty="0"/>
          </a:p>
          <a:p>
            <a:pPr lvl="0">
              <a:defRPr/>
            </a:pPr>
            <a:r>
              <a:rPr lang="en-GB" dirty="0"/>
              <a:t>Some children talk about how to classify a </a:t>
            </a:r>
            <a:r>
              <a:rPr lang="en-GB" dirty="0" smtClean="0"/>
              <a:t>bat.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7493">
            <a:off x="2282400" y="2451315"/>
            <a:ext cx="4579200" cy="34344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9114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Is it a bird…?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24288" y="768239"/>
            <a:ext cx="8518076" cy="4909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 smtClean="0"/>
              <a:t>Some </a:t>
            </a:r>
            <a:r>
              <a:rPr lang="en-GB" dirty="0"/>
              <a:t>children talk about how to classify a </a:t>
            </a:r>
            <a:r>
              <a:rPr lang="en-GB" dirty="0" smtClean="0"/>
              <a:t>bat.</a:t>
            </a:r>
          </a:p>
        </p:txBody>
      </p:sp>
      <p:sp>
        <p:nvSpPr>
          <p:cNvPr id="7" name="Rectangle 6"/>
          <p:cNvSpPr/>
          <p:nvPr/>
        </p:nvSpPr>
        <p:spPr>
          <a:xfrm>
            <a:off x="402385" y="4107749"/>
            <a:ext cx="8303467" cy="443718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57200" y="415110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77841" y="414877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Calvin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2991625" y="1840551"/>
            <a:ext cx="475615" cy="611505"/>
            <a:chOff x="0" y="0"/>
            <a:chExt cx="527901" cy="688156"/>
          </a:xfrm>
        </p:grpSpPr>
        <p:sp>
          <p:nvSpPr>
            <p:cNvPr id="35" name="Freeform 34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Oval 35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21" name="Group 20"/>
          <p:cNvGrpSpPr>
            <a:grpSpLocks noChangeAspect="1"/>
          </p:cNvGrpSpPr>
          <p:nvPr/>
        </p:nvGrpSpPr>
        <p:grpSpPr>
          <a:xfrm>
            <a:off x="3332620" y="2036766"/>
            <a:ext cx="475615" cy="611505"/>
            <a:chOff x="0" y="0"/>
            <a:chExt cx="527901" cy="688156"/>
          </a:xfrm>
        </p:grpSpPr>
        <p:sp>
          <p:nvSpPr>
            <p:cNvPr id="33" name="Freeform 32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4" name="Oval 33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22" name="Rounded Rectangular Callout 21"/>
          <p:cNvSpPr/>
          <p:nvPr/>
        </p:nvSpPr>
        <p:spPr>
          <a:xfrm>
            <a:off x="773544" y="1430374"/>
            <a:ext cx="1972971" cy="792000"/>
          </a:xfrm>
          <a:prstGeom prst="wedgeRoundRectCallout">
            <a:avLst>
              <a:gd name="adj1" fmla="val 64424"/>
              <a:gd name="adj2" fmla="val 20148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sz="1200" b="1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Calvin</a:t>
            </a:r>
            <a:endParaRPr lang="en-GB" sz="12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2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 bat must be a bird because it can fly.</a:t>
            </a:r>
            <a:endParaRPr lang="en-GB" sz="12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grpSp>
        <p:nvGrpSpPr>
          <p:cNvPr id="23" name="Group 22"/>
          <p:cNvGrpSpPr>
            <a:grpSpLocks noChangeAspect="1"/>
          </p:cNvGrpSpPr>
          <p:nvPr/>
        </p:nvGrpSpPr>
        <p:grpSpPr>
          <a:xfrm>
            <a:off x="2795410" y="2199961"/>
            <a:ext cx="475615" cy="611505"/>
            <a:chOff x="0" y="0"/>
            <a:chExt cx="527901" cy="688156"/>
          </a:xfrm>
        </p:grpSpPr>
        <p:sp>
          <p:nvSpPr>
            <p:cNvPr id="31" name="Freeform 30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2" name="Oval 31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613925" y="2243141"/>
            <a:ext cx="475615" cy="608966"/>
            <a:chOff x="0" y="0"/>
            <a:chExt cx="475615" cy="609416"/>
          </a:xfrm>
        </p:grpSpPr>
        <p:sp>
          <p:nvSpPr>
            <p:cNvPr id="29" name="Freeform 28"/>
            <p:cNvSpPr/>
            <p:nvPr/>
          </p:nvSpPr>
          <p:spPr>
            <a:xfrm>
              <a:off x="0" y="295275"/>
              <a:ext cx="475615" cy="314141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0" name="Oval 29"/>
            <p:cNvSpPr/>
            <p:nvPr/>
          </p:nvSpPr>
          <p:spPr>
            <a:xfrm>
              <a:off x="66675" y="0"/>
              <a:ext cx="348218" cy="34344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25" name="Rounded Rectangular Callout 24"/>
          <p:cNvSpPr/>
          <p:nvPr/>
        </p:nvSpPr>
        <p:spPr>
          <a:xfrm>
            <a:off x="4223631" y="2572161"/>
            <a:ext cx="2185795" cy="792000"/>
          </a:xfrm>
          <a:prstGeom prst="wedgeRoundRectCallout">
            <a:avLst>
              <a:gd name="adj1" fmla="val -49083"/>
              <a:gd name="adj2" fmla="val -64935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sz="1200" b="1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Layla</a:t>
            </a:r>
            <a:endParaRPr lang="en-GB" sz="12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2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It’s a mammal because it has fur not feathers.</a:t>
            </a:r>
            <a:endParaRPr lang="en-GB" sz="12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ounded Rectangular Callout 26"/>
          <p:cNvSpPr/>
          <p:nvPr/>
        </p:nvSpPr>
        <p:spPr>
          <a:xfrm>
            <a:off x="773544" y="2524536"/>
            <a:ext cx="1879098" cy="792000"/>
          </a:xfrm>
          <a:prstGeom prst="wedgeRoundRectCallout">
            <a:avLst>
              <a:gd name="adj1" fmla="val 50948"/>
              <a:gd name="adj2" fmla="val -62053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sz="1200" b="1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Yasmin</a:t>
            </a:r>
            <a:endParaRPr lang="en-GB" sz="12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2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Mammals can’t fly, so it must be a bird.</a:t>
            </a:r>
            <a:endParaRPr lang="en-GB" sz="12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ounded Rectangular Callout 27"/>
          <p:cNvSpPr/>
          <p:nvPr/>
        </p:nvSpPr>
        <p:spPr>
          <a:xfrm flipH="1">
            <a:off x="4101603" y="1369414"/>
            <a:ext cx="1928260" cy="792000"/>
          </a:xfrm>
          <a:prstGeom prst="wedgeRoundRectCallout">
            <a:avLst>
              <a:gd name="adj1" fmla="val 71827"/>
              <a:gd name="adj2" fmla="val 35316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sz="1200" b="1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Ellie</a:t>
            </a:r>
            <a:endParaRPr lang="en-GB" sz="12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2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 think it’s a bird because it has wings.</a:t>
            </a:r>
            <a:endParaRPr lang="en-GB" sz="12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 Placeholder 16"/>
          <p:cNvSpPr txBox="1">
            <a:spLocks/>
          </p:cNvSpPr>
          <p:nvPr/>
        </p:nvSpPr>
        <p:spPr>
          <a:xfrm>
            <a:off x="224288" y="3603640"/>
            <a:ext cx="8518076" cy="4909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Who do you think is correct</a:t>
            </a:r>
            <a:r>
              <a:rPr lang="en-GB" dirty="0" smtClean="0"/>
              <a:t>? Use </a:t>
            </a:r>
            <a:r>
              <a:rPr lang="en-GB" dirty="0"/>
              <a:t>the </a:t>
            </a:r>
            <a:r>
              <a:rPr lang="en-GB" b="1" dirty="0"/>
              <a:t>key</a:t>
            </a:r>
            <a:r>
              <a:rPr lang="en-GB" dirty="0"/>
              <a:t> to help you decide.</a:t>
            </a:r>
          </a:p>
        </p:txBody>
      </p:sp>
      <p:sp>
        <p:nvSpPr>
          <p:cNvPr id="38" name="Rectangle 37"/>
          <p:cNvSpPr/>
          <p:nvPr/>
        </p:nvSpPr>
        <p:spPr>
          <a:xfrm>
            <a:off x="402385" y="4659409"/>
            <a:ext cx="8303467" cy="443718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457200" y="470276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77841" y="470043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Ellie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02385" y="5215560"/>
            <a:ext cx="8303467" cy="443718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457200" y="5258914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977841" y="5256585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Layla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402385" y="5769894"/>
            <a:ext cx="8303467" cy="443718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457200" y="581324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77841" y="581091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Yasmin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7493">
            <a:off x="6573480" y="227110"/>
            <a:ext cx="2342400" cy="1756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9360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Is it a bird…?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24288" y="863125"/>
            <a:ext cx="8518076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b="1" dirty="0"/>
              <a:t>Part </a:t>
            </a:r>
            <a:r>
              <a:rPr lang="en-GB" b="1" dirty="0" smtClean="0"/>
              <a:t>3: Whale</a:t>
            </a:r>
            <a:endParaRPr lang="en-GB" b="1" dirty="0"/>
          </a:p>
          <a:p>
            <a:pPr lvl="0">
              <a:defRPr/>
            </a:pPr>
            <a:endParaRPr lang="en-GB" dirty="0"/>
          </a:p>
          <a:p>
            <a:pPr lvl="0">
              <a:defRPr/>
            </a:pPr>
            <a:r>
              <a:rPr lang="en-GB" dirty="0"/>
              <a:t>Some children talk about how to classify a </a:t>
            </a:r>
            <a:r>
              <a:rPr lang="en-GB" dirty="0" smtClean="0"/>
              <a:t>whale.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24079">
            <a:off x="1986099" y="2455457"/>
            <a:ext cx="5171802" cy="34344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9358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Is it a bird…?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24288" y="768239"/>
            <a:ext cx="8518076" cy="4909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 smtClean="0"/>
              <a:t>Some </a:t>
            </a:r>
            <a:r>
              <a:rPr lang="en-GB" dirty="0"/>
              <a:t>children talk about how to classify a </a:t>
            </a:r>
            <a:r>
              <a:rPr lang="en-GB" dirty="0" smtClean="0"/>
              <a:t>whale.</a:t>
            </a:r>
          </a:p>
        </p:txBody>
      </p:sp>
      <p:sp>
        <p:nvSpPr>
          <p:cNvPr id="7" name="Rectangle 6"/>
          <p:cNvSpPr/>
          <p:nvPr/>
        </p:nvSpPr>
        <p:spPr>
          <a:xfrm>
            <a:off x="402385" y="4107749"/>
            <a:ext cx="8303467" cy="443718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57200" y="415110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77841" y="414877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Calvin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2991625" y="1806047"/>
            <a:ext cx="475615" cy="611505"/>
            <a:chOff x="0" y="0"/>
            <a:chExt cx="527901" cy="688156"/>
          </a:xfrm>
        </p:grpSpPr>
        <p:sp>
          <p:nvSpPr>
            <p:cNvPr id="35" name="Freeform 34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Oval 35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21" name="Group 20"/>
          <p:cNvGrpSpPr>
            <a:grpSpLocks noChangeAspect="1"/>
          </p:cNvGrpSpPr>
          <p:nvPr/>
        </p:nvGrpSpPr>
        <p:grpSpPr>
          <a:xfrm>
            <a:off x="3332620" y="2002262"/>
            <a:ext cx="475615" cy="611505"/>
            <a:chOff x="0" y="0"/>
            <a:chExt cx="527901" cy="688156"/>
          </a:xfrm>
        </p:grpSpPr>
        <p:sp>
          <p:nvSpPr>
            <p:cNvPr id="33" name="Freeform 32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4" name="Oval 33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22" name="Rounded Rectangular Callout 21"/>
          <p:cNvSpPr/>
          <p:nvPr/>
        </p:nvSpPr>
        <p:spPr>
          <a:xfrm>
            <a:off x="402386" y="1395870"/>
            <a:ext cx="2344130" cy="792000"/>
          </a:xfrm>
          <a:prstGeom prst="wedgeRoundRectCallout">
            <a:avLst>
              <a:gd name="adj1" fmla="val 60744"/>
              <a:gd name="adj2" fmla="val 20148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sz="1200" b="1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Calvin</a:t>
            </a:r>
            <a:endParaRPr lang="en-GB" sz="12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2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When it jumps out of the sea it looks like it’s flying!</a:t>
            </a:r>
            <a:endParaRPr lang="en-GB" sz="12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grpSp>
        <p:nvGrpSpPr>
          <p:cNvPr id="23" name="Group 22"/>
          <p:cNvGrpSpPr>
            <a:grpSpLocks noChangeAspect="1"/>
          </p:cNvGrpSpPr>
          <p:nvPr/>
        </p:nvGrpSpPr>
        <p:grpSpPr>
          <a:xfrm>
            <a:off x="2795410" y="2165457"/>
            <a:ext cx="475615" cy="611505"/>
            <a:chOff x="0" y="0"/>
            <a:chExt cx="527901" cy="688156"/>
          </a:xfrm>
        </p:grpSpPr>
        <p:sp>
          <p:nvSpPr>
            <p:cNvPr id="31" name="Freeform 30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2" name="Oval 31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613925" y="2208637"/>
            <a:ext cx="475615" cy="608966"/>
            <a:chOff x="0" y="0"/>
            <a:chExt cx="475615" cy="609416"/>
          </a:xfrm>
        </p:grpSpPr>
        <p:sp>
          <p:nvSpPr>
            <p:cNvPr id="29" name="Freeform 28"/>
            <p:cNvSpPr/>
            <p:nvPr/>
          </p:nvSpPr>
          <p:spPr>
            <a:xfrm>
              <a:off x="0" y="295275"/>
              <a:ext cx="475615" cy="314141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0" name="Oval 29"/>
            <p:cNvSpPr/>
            <p:nvPr/>
          </p:nvSpPr>
          <p:spPr>
            <a:xfrm>
              <a:off x="66675" y="0"/>
              <a:ext cx="348218" cy="34344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25" name="Rounded Rectangular Callout 24"/>
          <p:cNvSpPr/>
          <p:nvPr/>
        </p:nvSpPr>
        <p:spPr>
          <a:xfrm>
            <a:off x="4223632" y="2537657"/>
            <a:ext cx="1495682" cy="792000"/>
          </a:xfrm>
          <a:prstGeom prst="wedgeRoundRectCallout">
            <a:avLst>
              <a:gd name="adj1" fmla="val -49083"/>
              <a:gd name="adj2" fmla="val -64935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sz="1200" b="1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Layla</a:t>
            </a:r>
            <a:endParaRPr lang="en-GB" sz="12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2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It can swim, so it’s a fish.</a:t>
            </a:r>
            <a:endParaRPr lang="en-GB" sz="12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ounded Rectangular Callout 26"/>
          <p:cNvSpPr/>
          <p:nvPr/>
        </p:nvSpPr>
        <p:spPr>
          <a:xfrm>
            <a:off x="249025" y="2490032"/>
            <a:ext cx="2403617" cy="981244"/>
          </a:xfrm>
          <a:prstGeom prst="wedgeRoundRectCallout">
            <a:avLst>
              <a:gd name="adj1" fmla="val 50948"/>
              <a:gd name="adj2" fmla="val -62053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sz="1200" b="1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Yasmin</a:t>
            </a:r>
            <a:endParaRPr lang="en-GB" sz="12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2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It lives under water but it’s a mammal because it doesn’t have scales.</a:t>
            </a:r>
            <a:endParaRPr lang="en-GB" sz="12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ounded Rectangular Callout 27"/>
          <p:cNvSpPr/>
          <p:nvPr/>
        </p:nvSpPr>
        <p:spPr>
          <a:xfrm flipH="1">
            <a:off x="4101603" y="1334910"/>
            <a:ext cx="1451450" cy="792000"/>
          </a:xfrm>
          <a:prstGeom prst="wedgeRoundRectCallout">
            <a:avLst>
              <a:gd name="adj1" fmla="val 71827"/>
              <a:gd name="adj2" fmla="val 35316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sz="1200" b="1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Ellie</a:t>
            </a:r>
            <a:endParaRPr lang="en-GB" sz="12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2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Are those fins or wings?</a:t>
            </a:r>
            <a:endParaRPr lang="en-GB" sz="12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 Placeholder 16"/>
          <p:cNvSpPr txBox="1">
            <a:spLocks/>
          </p:cNvSpPr>
          <p:nvPr/>
        </p:nvSpPr>
        <p:spPr>
          <a:xfrm>
            <a:off x="224288" y="3603640"/>
            <a:ext cx="8518076" cy="4909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Who do you think is correct</a:t>
            </a:r>
            <a:r>
              <a:rPr lang="en-GB" dirty="0" smtClean="0"/>
              <a:t>? Use </a:t>
            </a:r>
            <a:r>
              <a:rPr lang="en-GB" dirty="0"/>
              <a:t>the </a:t>
            </a:r>
            <a:r>
              <a:rPr lang="en-GB" b="1" dirty="0"/>
              <a:t>key</a:t>
            </a:r>
            <a:r>
              <a:rPr lang="en-GB" dirty="0"/>
              <a:t> to help you decide.</a:t>
            </a:r>
          </a:p>
        </p:txBody>
      </p:sp>
      <p:sp>
        <p:nvSpPr>
          <p:cNvPr id="38" name="Rectangle 37"/>
          <p:cNvSpPr/>
          <p:nvPr/>
        </p:nvSpPr>
        <p:spPr>
          <a:xfrm>
            <a:off x="402385" y="4659409"/>
            <a:ext cx="8303467" cy="443718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457200" y="470276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77841" y="470043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Ellie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02385" y="5215560"/>
            <a:ext cx="8303467" cy="443718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457200" y="5258914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977841" y="5256585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Layla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402385" y="5769894"/>
            <a:ext cx="8303467" cy="443718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457200" y="581324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77841" y="581091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Yasmin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24079">
            <a:off x="6308111" y="225028"/>
            <a:ext cx="2645534" cy="175679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4310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Is it a bird…?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143751" y="729013"/>
            <a:ext cx="9000249" cy="15630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sz="1700" b="1" dirty="0"/>
              <a:t>Classification key</a:t>
            </a:r>
            <a:endParaRPr lang="en-GB" sz="1700" dirty="0"/>
          </a:p>
          <a:p>
            <a:pPr lvl="0">
              <a:spcAft>
                <a:spcPts val="1200"/>
              </a:spcAft>
              <a:defRPr/>
            </a:pPr>
            <a:r>
              <a:rPr lang="en-GB" sz="1700" dirty="0"/>
              <a:t>A </a:t>
            </a:r>
            <a:r>
              <a:rPr lang="en-GB" sz="1700" b="1" dirty="0"/>
              <a:t>key</a:t>
            </a:r>
            <a:r>
              <a:rPr lang="en-GB" sz="1700" dirty="0"/>
              <a:t> is a set of questions that can help us to classify an organism into a group.</a:t>
            </a:r>
          </a:p>
          <a:p>
            <a:pPr lvl="0">
              <a:spcAft>
                <a:spcPts val="1200"/>
              </a:spcAft>
              <a:defRPr/>
            </a:pPr>
            <a:r>
              <a:rPr lang="en-GB" sz="1700" dirty="0"/>
              <a:t>The simple key below could be used to classify penguins, bats and whales.</a:t>
            </a:r>
          </a:p>
        </p:txBody>
      </p:sp>
      <p:sp>
        <p:nvSpPr>
          <p:cNvPr id="29" name="Text Box 8"/>
          <p:cNvSpPr txBox="1"/>
          <p:nvPr/>
        </p:nvSpPr>
        <p:spPr>
          <a:xfrm>
            <a:off x="2193036" y="4043999"/>
            <a:ext cx="1905000" cy="45720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2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Does it have feathers?</a:t>
            </a:r>
          </a:p>
        </p:txBody>
      </p:sp>
      <p:sp>
        <p:nvSpPr>
          <p:cNvPr id="30" name="Text Box 10"/>
          <p:cNvSpPr txBox="1"/>
          <p:nvPr/>
        </p:nvSpPr>
        <p:spPr>
          <a:xfrm>
            <a:off x="5146166" y="4043999"/>
            <a:ext cx="2034921" cy="45720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2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Does it have gills,</a:t>
            </a:r>
          </a:p>
          <a:p>
            <a:pPr algn="ctr">
              <a:spcAft>
                <a:spcPts val="0"/>
              </a:spcAft>
            </a:pPr>
            <a:r>
              <a:rPr lang="en-GB" sz="12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and scales on its skin?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812036" y="5691824"/>
            <a:ext cx="5715000" cy="457200"/>
            <a:chOff x="0" y="0"/>
            <a:chExt cx="5715000" cy="457200"/>
          </a:xfrm>
        </p:grpSpPr>
        <p:sp>
          <p:nvSpPr>
            <p:cNvPr id="24" name="Text Box 12"/>
            <p:cNvSpPr txBox="1"/>
            <p:nvPr/>
          </p:nvSpPr>
          <p:spPr>
            <a:xfrm>
              <a:off x="0" y="0"/>
              <a:ext cx="1162050" cy="457200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2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It’s a</a:t>
              </a:r>
            </a:p>
            <a:p>
              <a:pPr algn="ctr">
                <a:spcAft>
                  <a:spcPts val="0"/>
                </a:spcAft>
              </a:pPr>
              <a:r>
                <a:rPr lang="en-GB" sz="1200" b="1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BIRD</a:t>
              </a:r>
              <a:endParaRPr lang="en-GB" sz="12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 Box 40"/>
            <p:cNvSpPr txBox="1"/>
            <p:nvPr/>
          </p:nvSpPr>
          <p:spPr>
            <a:xfrm>
              <a:off x="1514475" y="0"/>
              <a:ext cx="1162050" cy="457200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2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It’s a</a:t>
              </a:r>
            </a:p>
            <a:p>
              <a:pPr algn="ctr">
                <a:spcAft>
                  <a:spcPts val="0"/>
                </a:spcAft>
              </a:pPr>
              <a:r>
                <a:rPr lang="en-GB" sz="1200" b="1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MAMMAL</a:t>
              </a:r>
              <a:endParaRPr lang="en-GB" sz="12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 Box 58"/>
            <p:cNvSpPr txBox="1"/>
            <p:nvPr/>
          </p:nvSpPr>
          <p:spPr>
            <a:xfrm>
              <a:off x="3028950" y="0"/>
              <a:ext cx="1162050" cy="457200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2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It’s a</a:t>
              </a:r>
            </a:p>
            <a:p>
              <a:pPr algn="ctr">
                <a:spcAft>
                  <a:spcPts val="0"/>
                </a:spcAft>
              </a:pPr>
              <a:r>
                <a:rPr lang="en-GB" sz="1200" b="1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FISH</a:t>
              </a:r>
              <a:endParaRPr lang="en-GB" sz="12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 Box 59"/>
            <p:cNvSpPr txBox="1"/>
            <p:nvPr/>
          </p:nvSpPr>
          <p:spPr>
            <a:xfrm>
              <a:off x="4552950" y="0"/>
              <a:ext cx="1162050" cy="457200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2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It’s a</a:t>
              </a:r>
            </a:p>
            <a:p>
              <a:pPr algn="ctr">
                <a:spcAft>
                  <a:spcPts val="0"/>
                </a:spcAft>
              </a:pPr>
              <a:r>
                <a:rPr lang="en-GB" sz="1200" b="1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MAMMAL</a:t>
              </a:r>
              <a:endParaRPr lang="en-GB" sz="12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9" name="Straight Arrow Connector 8"/>
          <p:cNvCxnSpPr/>
          <p:nvPr/>
        </p:nvCxnSpPr>
        <p:spPr>
          <a:xfrm flipH="1">
            <a:off x="3211576" y="2853374"/>
            <a:ext cx="1485900" cy="112395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698111" y="2853374"/>
            <a:ext cx="1485900" cy="112395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2411476" y="4501199"/>
            <a:ext cx="676275" cy="112395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7"/>
          <p:cNvSpPr txBox="1"/>
          <p:nvPr/>
        </p:nvSpPr>
        <p:spPr>
          <a:xfrm>
            <a:off x="3715766" y="2396174"/>
            <a:ext cx="1905000" cy="45720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2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Does it have wings?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088386" y="4501199"/>
            <a:ext cx="676275" cy="112395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5507736" y="4497389"/>
            <a:ext cx="676275" cy="112395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6184646" y="4497389"/>
            <a:ext cx="676275" cy="112395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Box 71"/>
          <p:cNvSpPr txBox="1"/>
          <p:nvPr/>
        </p:nvSpPr>
        <p:spPr>
          <a:xfrm>
            <a:off x="3355086" y="3262949"/>
            <a:ext cx="600075" cy="2769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2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Yes</a:t>
            </a:r>
          </a:p>
        </p:txBody>
      </p:sp>
      <p:sp>
        <p:nvSpPr>
          <p:cNvPr id="19" name="Text Box 72"/>
          <p:cNvSpPr txBox="1"/>
          <p:nvPr/>
        </p:nvSpPr>
        <p:spPr>
          <a:xfrm>
            <a:off x="5431536" y="3262949"/>
            <a:ext cx="428625" cy="2769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2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No</a:t>
            </a:r>
          </a:p>
        </p:txBody>
      </p:sp>
      <p:sp>
        <p:nvSpPr>
          <p:cNvPr id="20" name="Text Box 73"/>
          <p:cNvSpPr txBox="1"/>
          <p:nvPr/>
        </p:nvSpPr>
        <p:spPr>
          <a:xfrm>
            <a:off x="2193036" y="4891089"/>
            <a:ext cx="619125" cy="2769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2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Yes</a:t>
            </a:r>
          </a:p>
        </p:txBody>
      </p:sp>
      <p:sp>
        <p:nvSpPr>
          <p:cNvPr id="21" name="Text Box 74"/>
          <p:cNvSpPr txBox="1"/>
          <p:nvPr/>
        </p:nvSpPr>
        <p:spPr>
          <a:xfrm>
            <a:off x="3355086" y="4891089"/>
            <a:ext cx="428625" cy="2769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2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No</a:t>
            </a:r>
          </a:p>
        </p:txBody>
      </p:sp>
      <p:sp>
        <p:nvSpPr>
          <p:cNvPr id="22" name="Text Box 75"/>
          <p:cNvSpPr txBox="1"/>
          <p:nvPr/>
        </p:nvSpPr>
        <p:spPr>
          <a:xfrm>
            <a:off x="5340097" y="4891089"/>
            <a:ext cx="567690" cy="2769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2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Yes</a:t>
            </a:r>
          </a:p>
        </p:txBody>
      </p:sp>
      <p:sp>
        <p:nvSpPr>
          <p:cNvPr id="23" name="Text Box 76"/>
          <p:cNvSpPr txBox="1"/>
          <p:nvPr/>
        </p:nvSpPr>
        <p:spPr>
          <a:xfrm>
            <a:off x="6450711" y="4891089"/>
            <a:ext cx="428625" cy="2769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2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No</a:t>
            </a:r>
          </a:p>
        </p:txBody>
      </p:sp>
    </p:spTree>
    <p:extLst>
      <p:ext uri="{BB962C8B-B14F-4D97-AF65-F5344CB8AC3E}">
        <p14:creationId xmlns:p14="http://schemas.microsoft.com/office/powerpoint/2010/main" val="162345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31</TotalTime>
  <Words>402</Words>
  <Application>Microsoft Office PowerPoint</Application>
  <PresentationFormat>On-screen Show (4:3)</PresentationFormat>
  <Paragraphs>98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10</cp:revision>
  <dcterms:created xsi:type="dcterms:W3CDTF">2019-04-06T13:55:09Z</dcterms:created>
  <dcterms:modified xsi:type="dcterms:W3CDTF">2019-04-06T14:26:39Z</dcterms:modified>
</cp:coreProperties>
</file>