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6"/>
  </p:notesMasterIdLst>
  <p:sldIdLst>
    <p:sldId id="272" r:id="rId3"/>
    <p:sldId id="273" r:id="rId4"/>
    <p:sldId id="257" r:id="rId5"/>
    <p:sldId id="259" r:id="rId6"/>
    <p:sldId id="260" r:id="rId7"/>
    <p:sldId id="261" r:id="rId8"/>
    <p:sldId id="262" r:id="rId9"/>
    <p:sldId id="263" r:id="rId10"/>
    <p:sldId id="264" r:id="rId11"/>
    <p:sldId id="265" r:id="rId12"/>
    <p:sldId id="267"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D3A83-B994-4B1D-9687-0F66A687D48B}" type="doc">
      <dgm:prSet loTypeId="urn:microsoft.com/office/officeart/2005/8/layout/funnel1" loCatId="process" qsTypeId="urn:microsoft.com/office/officeart/2005/8/quickstyle/simple1" qsCatId="simple" csTypeId="urn:microsoft.com/office/officeart/2005/8/colors/accent1_1" csCatId="accent1" phldr="1"/>
      <dgm:spPr/>
      <dgm:t>
        <a:bodyPr/>
        <a:lstStyle/>
        <a:p>
          <a:endParaRPr lang="en-GB"/>
        </a:p>
      </dgm:t>
    </dgm:pt>
    <dgm:pt modelId="{2A8BC7F7-2629-452C-901B-27D3F27767AF}">
      <dgm:prSet phldrT="[Text]"/>
      <dgm:spPr/>
      <dgm:t>
        <a:bodyPr/>
        <a:lstStyle/>
        <a:p>
          <a:endParaRPr lang="en-GB" dirty="0"/>
        </a:p>
      </dgm:t>
    </dgm:pt>
    <dgm:pt modelId="{F7844894-ACFA-4595-8D9A-91BD45BAB77E}" type="sibTrans" cxnId="{5DC51BF3-44DD-44B4-8153-E6044DC38106}">
      <dgm:prSet/>
      <dgm:spPr/>
      <dgm:t>
        <a:bodyPr/>
        <a:lstStyle/>
        <a:p>
          <a:endParaRPr lang="en-GB"/>
        </a:p>
      </dgm:t>
    </dgm:pt>
    <dgm:pt modelId="{9E2F9A13-157F-42F8-AD28-274CAC94C155}" type="parTrans" cxnId="{5DC51BF3-44DD-44B4-8153-E6044DC38106}">
      <dgm:prSet/>
      <dgm:spPr/>
      <dgm:t>
        <a:bodyPr/>
        <a:lstStyle/>
        <a:p>
          <a:endParaRPr lang="en-GB"/>
        </a:p>
      </dgm:t>
    </dgm:pt>
    <dgm:pt modelId="{4B7D83C3-6491-465A-A493-3B6C90B02B59}" type="pres">
      <dgm:prSet presAssocID="{257D3A83-B994-4B1D-9687-0F66A687D48B}" presName="Name0" presStyleCnt="0">
        <dgm:presLayoutVars>
          <dgm:chMax val="4"/>
          <dgm:resizeHandles val="exact"/>
        </dgm:presLayoutVars>
      </dgm:prSet>
      <dgm:spPr/>
      <dgm:t>
        <a:bodyPr/>
        <a:lstStyle/>
        <a:p>
          <a:endParaRPr lang="en-GB"/>
        </a:p>
      </dgm:t>
    </dgm:pt>
    <dgm:pt modelId="{81F388E7-FCC8-41AB-8ED9-3EEC96399031}" type="pres">
      <dgm:prSet presAssocID="{257D3A83-B994-4B1D-9687-0F66A687D48B}" presName="ellipse" presStyleLbl="trBgShp" presStyleIdx="0" presStyleCnt="1"/>
      <dgm:spPr/>
      <dgm:t>
        <a:bodyPr/>
        <a:lstStyle/>
        <a:p>
          <a:endParaRPr lang="en-GB"/>
        </a:p>
      </dgm:t>
    </dgm:pt>
    <dgm:pt modelId="{E609348F-EED0-4608-8F18-C8D42A2837EA}" type="pres">
      <dgm:prSet presAssocID="{257D3A83-B994-4B1D-9687-0F66A687D48B}" presName="arrow1" presStyleLbl="fgShp" presStyleIdx="0" presStyleCnt="1" custLinFactNeighborX="0" custLinFactNeighborY="-6554"/>
      <dgm:spPr/>
    </dgm:pt>
    <dgm:pt modelId="{FB77F9AD-2841-4F30-8E7F-F5541D27F65E}" type="pres">
      <dgm:prSet presAssocID="{257D3A83-B994-4B1D-9687-0F66A687D48B}" presName="rectangle" presStyleLbl="revTx" presStyleIdx="0" presStyleCnt="1" custLinFactY="-68024" custLinFactNeighborX="-22704" custLinFactNeighborY="-100000">
        <dgm:presLayoutVars>
          <dgm:bulletEnabled val="1"/>
        </dgm:presLayoutVars>
      </dgm:prSet>
      <dgm:spPr/>
      <dgm:t>
        <a:bodyPr/>
        <a:lstStyle/>
        <a:p>
          <a:endParaRPr lang="en-GB"/>
        </a:p>
      </dgm:t>
    </dgm:pt>
    <dgm:pt modelId="{0B813E8B-BDAF-4660-88C1-EC6839D4A86C}" type="pres">
      <dgm:prSet presAssocID="{257D3A83-B994-4B1D-9687-0F66A687D48B}" presName="funnel" presStyleLbl="trAlignAcc1" presStyleIdx="0" presStyleCnt="1" custScaleX="133821"/>
      <dgm:spPr/>
    </dgm:pt>
  </dgm:ptLst>
  <dgm:cxnLst>
    <dgm:cxn modelId="{9B07E89C-22F0-4941-8A16-76AA5DF2CFB7}" type="presOf" srcId="{2A8BC7F7-2629-452C-901B-27D3F27767AF}" destId="{FB77F9AD-2841-4F30-8E7F-F5541D27F65E}" srcOrd="0" destOrd="0" presId="urn:microsoft.com/office/officeart/2005/8/layout/funnel1"/>
    <dgm:cxn modelId="{6D0D8B26-F0EF-4089-AFEC-F6FD288848C9}" type="presOf" srcId="{257D3A83-B994-4B1D-9687-0F66A687D48B}" destId="{4B7D83C3-6491-465A-A493-3B6C90B02B59}" srcOrd="0" destOrd="0" presId="urn:microsoft.com/office/officeart/2005/8/layout/funnel1"/>
    <dgm:cxn modelId="{5DC51BF3-44DD-44B4-8153-E6044DC38106}" srcId="{257D3A83-B994-4B1D-9687-0F66A687D48B}" destId="{2A8BC7F7-2629-452C-901B-27D3F27767AF}" srcOrd="0" destOrd="0" parTransId="{9E2F9A13-157F-42F8-AD28-274CAC94C155}" sibTransId="{F7844894-ACFA-4595-8D9A-91BD45BAB77E}"/>
    <dgm:cxn modelId="{3BF68A9E-79F0-4845-9095-A99ED355DBEC}" type="presParOf" srcId="{4B7D83C3-6491-465A-A493-3B6C90B02B59}" destId="{81F388E7-FCC8-41AB-8ED9-3EEC96399031}" srcOrd="0" destOrd="0" presId="urn:microsoft.com/office/officeart/2005/8/layout/funnel1"/>
    <dgm:cxn modelId="{7FF9FEC2-166D-498F-B566-F01258862FDA}" type="presParOf" srcId="{4B7D83C3-6491-465A-A493-3B6C90B02B59}" destId="{E609348F-EED0-4608-8F18-C8D42A2837EA}" srcOrd="1" destOrd="0" presId="urn:microsoft.com/office/officeart/2005/8/layout/funnel1"/>
    <dgm:cxn modelId="{BF93B594-F4F3-4A17-A07C-95D76FE5AF4A}" type="presParOf" srcId="{4B7D83C3-6491-465A-A493-3B6C90B02B59}" destId="{FB77F9AD-2841-4F30-8E7F-F5541D27F65E}" srcOrd="2" destOrd="0" presId="urn:microsoft.com/office/officeart/2005/8/layout/funnel1"/>
    <dgm:cxn modelId="{DCFC898F-0320-4734-A9F4-1537C0A6A240}" type="presParOf" srcId="{4B7D83C3-6491-465A-A493-3B6C90B02B59}" destId="{0B813E8B-BDAF-4660-88C1-EC6839D4A86C}" srcOrd="3"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388E7-FCC8-41AB-8ED9-3EEC96399031}">
      <dsp:nvSpPr>
        <dsp:cNvPr id="0" name=""/>
        <dsp:cNvSpPr/>
      </dsp:nvSpPr>
      <dsp:spPr>
        <a:xfrm>
          <a:off x="3587187" y="222292"/>
          <a:ext cx="4411652" cy="153210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09348F-EED0-4608-8F18-C8D42A2837EA}">
      <dsp:nvSpPr>
        <dsp:cNvPr id="0" name=""/>
        <dsp:cNvSpPr/>
      </dsp:nvSpPr>
      <dsp:spPr>
        <a:xfrm>
          <a:off x="5372367" y="3938044"/>
          <a:ext cx="854971" cy="547181"/>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77F9AD-2841-4F30-8E7F-F5541D27F65E}">
      <dsp:nvSpPr>
        <dsp:cNvPr id="0" name=""/>
        <dsp:cNvSpPr/>
      </dsp:nvSpPr>
      <dsp:spPr>
        <a:xfrm>
          <a:off x="2816181" y="2687783"/>
          <a:ext cx="4103862" cy="1025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lang="en-GB" sz="3600" kern="1200" dirty="0"/>
        </a:p>
      </dsp:txBody>
      <dsp:txXfrm>
        <a:off x="2816181" y="2687783"/>
        <a:ext cx="4103862" cy="1025965"/>
      </dsp:txXfrm>
    </dsp:sp>
    <dsp:sp modelId="{0B813E8B-BDAF-4660-88C1-EC6839D4A86C}">
      <dsp:nvSpPr>
        <dsp:cNvPr id="0" name=""/>
        <dsp:cNvSpPr/>
      </dsp:nvSpPr>
      <dsp:spPr>
        <a:xfrm>
          <a:off x="2596285" y="34198"/>
          <a:ext cx="6407135" cy="3830271"/>
        </a:xfrm>
        <a:prstGeom prst="funnel">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ADBD6-49FD-4142-8637-19500B4A1ECE}" type="datetimeFigureOut">
              <a:rPr lang="en-GB" smtClean="0"/>
              <a:t>05/12/2017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B41C4C-530D-450C-8DE8-7EEDF5742E12}" type="slidenum">
              <a:rPr lang="en-GB" smtClean="0"/>
              <a:t>‹#›</a:t>
            </a:fld>
            <a:endParaRPr lang="en-GB"/>
          </a:p>
        </p:txBody>
      </p:sp>
    </p:spTree>
    <p:extLst>
      <p:ext uri="{BB962C8B-B14F-4D97-AF65-F5344CB8AC3E}">
        <p14:creationId xmlns:p14="http://schemas.microsoft.com/office/powerpoint/2010/main" val="250685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Samsung has long been a major tech corporation. It’s a image on the internet is that Samsung steal all of Apple’s ideas, reproduce them, and sell them for less than Apple sell the original product. I’m sure Samsung would deny this claim, but we know for sure that they are a strong competitor to Apple in the smart phone industry</a:t>
            </a:r>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3</a:t>
            </a:fld>
            <a:endParaRPr lang="en-GB" dirty="0"/>
          </a:p>
        </p:txBody>
      </p:sp>
    </p:spTree>
    <p:extLst>
      <p:ext uri="{BB962C8B-B14F-4D97-AF65-F5344CB8AC3E}">
        <p14:creationId xmlns:p14="http://schemas.microsoft.com/office/powerpoint/2010/main" val="105417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Product obsolescence</a:t>
            </a:r>
            <a:r>
              <a:rPr lang="en-GB" sz="1200" b="0" i="0" kern="1200" dirty="0" smtClean="0">
                <a:solidFill>
                  <a:schemeClr val="tx1"/>
                </a:solidFill>
                <a:effectLst/>
                <a:latin typeface="+mn-lt"/>
                <a:ea typeface="+mn-ea"/>
                <a:cs typeface="+mn-cs"/>
              </a:rPr>
              <a:t> may occur when a company stops producing, marketing or supporting a sold or developed </a:t>
            </a:r>
            <a:r>
              <a:rPr lang="en-GB" sz="1200" b="1" i="0" kern="1200" dirty="0" smtClean="0">
                <a:solidFill>
                  <a:schemeClr val="tx1"/>
                </a:solidFill>
                <a:effectLst/>
                <a:latin typeface="+mn-lt"/>
                <a:ea typeface="+mn-ea"/>
                <a:cs typeface="+mn-cs"/>
              </a:rPr>
              <a:t>product</a:t>
            </a:r>
            <a:r>
              <a:rPr lang="en-GB" sz="1200" b="0" i="0" kern="1200" dirty="0" smtClean="0">
                <a:solidFill>
                  <a:schemeClr val="tx1"/>
                </a:solidFill>
                <a:effectLst/>
                <a:latin typeface="+mn-lt"/>
                <a:ea typeface="+mn-ea"/>
                <a:cs typeface="+mn-cs"/>
              </a:rPr>
              <a:t>. </a:t>
            </a:r>
            <a:r>
              <a:rPr lang="en-GB" sz="1200" b="0" i="0" kern="1200" smtClean="0">
                <a:solidFill>
                  <a:schemeClr val="tx1"/>
                </a:solidFill>
                <a:effectLst/>
                <a:latin typeface="+mn-lt"/>
                <a:ea typeface="+mn-ea"/>
                <a:cs typeface="+mn-cs"/>
              </a:rPr>
              <a:t>The product will no longer</a:t>
            </a:r>
            <a:r>
              <a:rPr lang="en-GB" sz="1200" b="0" i="0" kern="1200" baseline="0" smtClean="0">
                <a:solidFill>
                  <a:schemeClr val="tx1"/>
                </a:solidFill>
                <a:effectLst/>
                <a:latin typeface="+mn-lt"/>
                <a:ea typeface="+mn-ea"/>
                <a:cs typeface="+mn-cs"/>
              </a:rPr>
              <a:t> be profitable for the company. </a:t>
            </a:r>
            <a:endParaRPr lang="en-GB" smtClean="0"/>
          </a:p>
          <a:p>
            <a:endParaRPr lang="en-GB" sz="1200" b="0" i="0" kern="1200" cap="all"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Most consumers probably aren’t aware of the product life cycle stages. Even though they make a conscious decision to switch from one product to another, this is more due to personal taste or simply wanting the have the latest and best, rather than an appreciation of which stage of its life cycle a product may be going through.</a:t>
            </a:r>
          </a:p>
          <a:p>
            <a:r>
              <a:rPr lang="en-GB" sz="1200" b="0" i="0" kern="1200" dirty="0" smtClean="0">
                <a:solidFill>
                  <a:schemeClr val="tx1"/>
                </a:solidFill>
                <a:effectLst/>
                <a:latin typeface="+mn-lt"/>
                <a:ea typeface="+mn-ea"/>
                <a:cs typeface="+mn-cs"/>
              </a:rPr>
              <a:t>But if you look at the trends in key markets over the last couple of decades, even just the last few years, consumer demand for particular products can provide some very good product life cycle examples.</a:t>
            </a:r>
          </a:p>
          <a:p>
            <a:endParaRPr lang="en-GB" sz="1200" b="0" i="0"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Product Life Cycle Examples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3D Televisions: 3D may have been around for a few decades, but only after considerable investment from broadcasters and technology companies are 3D TVs available for the home, providing a good example of a product that is in the Introduction Stage.</a:t>
            </a:r>
          </a:p>
          <a:p>
            <a:r>
              <a:rPr lang="en-GB" sz="1200" b="0" i="0" kern="1200" dirty="0" smtClean="0">
                <a:solidFill>
                  <a:schemeClr val="tx1"/>
                </a:solidFill>
                <a:effectLst/>
                <a:latin typeface="+mn-lt"/>
                <a:ea typeface="+mn-ea"/>
                <a:cs typeface="+mn-cs"/>
              </a:rPr>
              <a:t>Blue Ray Players: With advanced technology delivering the very best viewing experience, Blue Ray equipment is currently enjoying the steady increase in sales that’s typical of the Growth Stage.</a:t>
            </a:r>
          </a:p>
          <a:p>
            <a:r>
              <a:rPr lang="en-GB" sz="1200" b="0" i="0" kern="1200" dirty="0" smtClean="0">
                <a:solidFill>
                  <a:schemeClr val="tx1"/>
                </a:solidFill>
                <a:effectLst/>
                <a:latin typeface="+mn-lt"/>
                <a:ea typeface="+mn-ea"/>
                <a:cs typeface="+mn-cs"/>
              </a:rPr>
              <a:t>DVD Players: Introduced a number of years ago, manufacturers that make DVDs, and the equipment needed to play them, have established a strong market share. However, they still have to deal with the challenges from other technologies that are characteristic of the Maturity Stage.</a:t>
            </a:r>
          </a:p>
          <a:p>
            <a:r>
              <a:rPr lang="en-GB" sz="1200" b="0" i="0" kern="1200" dirty="0" smtClean="0">
                <a:solidFill>
                  <a:schemeClr val="tx1"/>
                </a:solidFill>
                <a:effectLst/>
                <a:latin typeface="+mn-lt"/>
                <a:ea typeface="+mn-ea"/>
                <a:cs typeface="+mn-cs"/>
              </a:rPr>
              <a:t>Video Recorders: While it is still possible to purchase VCRs this is a product that is definitely in the Decline Stage, as it’s become easier and cheaper for consumers to switch to the other, more modern formats.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Another example within the consumer electronics sector also shows the emergence and growth of new technologies, and what could be the beginning of the end for those that have been around for some time.</a:t>
            </a:r>
          </a:p>
          <a:p>
            <a:r>
              <a:rPr lang="en-GB" sz="1200" b="0" i="0" kern="1200" dirty="0" smtClean="0">
                <a:solidFill>
                  <a:schemeClr val="tx1"/>
                </a:solidFill>
                <a:effectLst/>
                <a:latin typeface="+mn-lt"/>
                <a:ea typeface="+mn-ea"/>
                <a:cs typeface="+mn-cs"/>
              </a:rPr>
              <a:t>Holographic Projection: Only recently introduced into the market, holographic projection technology allows consumers to turn any flat surface into a touchscreen interface. With a huge investment in research and development, and high prices that will only appeal to early adopters, this is another good example of the first stage of the cycle.</a:t>
            </a:r>
          </a:p>
          <a:p>
            <a:r>
              <a:rPr lang="en-GB" sz="1200" b="0" i="0" kern="1200" dirty="0" smtClean="0">
                <a:solidFill>
                  <a:schemeClr val="tx1"/>
                </a:solidFill>
                <a:effectLst/>
                <a:latin typeface="+mn-lt"/>
                <a:ea typeface="+mn-ea"/>
                <a:cs typeface="+mn-cs"/>
              </a:rPr>
              <a:t>Tablet PCs: There are a growing number of tablet PCs for consumers to choose from, as this product passes through the Growth stage of the cycle and more competitors start to come into a market that really developed after the launch of Apple’s iPad.</a:t>
            </a:r>
          </a:p>
          <a:p>
            <a:r>
              <a:rPr lang="en-GB" sz="1200" b="0" i="0" kern="1200" dirty="0" smtClean="0">
                <a:solidFill>
                  <a:schemeClr val="tx1"/>
                </a:solidFill>
                <a:effectLst/>
                <a:latin typeface="+mn-lt"/>
                <a:ea typeface="+mn-ea"/>
                <a:cs typeface="+mn-cs"/>
              </a:rPr>
              <a:t>Laptops: Laptop computers have been around for a number of years, but more advanced components, as well as diverse features that appeal to different segments of the market, will help to sustain this product as it passes through the Maturity stage.</a:t>
            </a:r>
          </a:p>
          <a:p>
            <a:r>
              <a:rPr lang="en-GB" sz="1200" b="0" i="0" kern="1200" dirty="0" smtClean="0">
                <a:solidFill>
                  <a:schemeClr val="tx1"/>
                </a:solidFill>
                <a:effectLst/>
                <a:latin typeface="+mn-lt"/>
                <a:ea typeface="+mn-ea"/>
                <a:cs typeface="+mn-cs"/>
              </a:rPr>
              <a:t>Typewriters: Typewriters, and even electronic word processors, have very limited functionality. With consumers demanding a lot more from the electronic equipment they buy, typewriters are a product that is passing through the final stage of the product life cycle</a:t>
            </a:r>
          </a:p>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4</a:t>
            </a:fld>
            <a:endParaRPr lang="en-GB" dirty="0"/>
          </a:p>
        </p:txBody>
      </p:sp>
    </p:spTree>
    <p:extLst>
      <p:ext uri="{BB962C8B-B14F-4D97-AF65-F5344CB8AC3E}">
        <p14:creationId xmlns:p14="http://schemas.microsoft.com/office/powerpoint/2010/main" val="329374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Product obsolescence</a:t>
            </a:r>
            <a:r>
              <a:rPr lang="en-GB" sz="1200" b="0" i="0" kern="1200" dirty="0" smtClean="0">
                <a:solidFill>
                  <a:schemeClr val="tx1"/>
                </a:solidFill>
                <a:effectLst/>
                <a:latin typeface="+mn-lt"/>
                <a:ea typeface="+mn-ea"/>
                <a:cs typeface="+mn-cs"/>
              </a:rPr>
              <a:t> may occur when a company stops producing, marketing or supporting a sold or developed </a:t>
            </a:r>
            <a:r>
              <a:rPr lang="en-GB" sz="1200" b="1" i="0" kern="1200" dirty="0" smtClean="0">
                <a:solidFill>
                  <a:schemeClr val="tx1"/>
                </a:solidFill>
                <a:effectLst/>
                <a:latin typeface="+mn-lt"/>
                <a:ea typeface="+mn-ea"/>
                <a:cs typeface="+mn-cs"/>
              </a:rPr>
              <a:t>product</a:t>
            </a:r>
            <a:r>
              <a:rPr lang="en-GB" sz="1200" b="0" i="0" kern="1200" dirty="0" smtClean="0">
                <a:solidFill>
                  <a:schemeClr val="tx1"/>
                </a:solidFill>
                <a:effectLst/>
                <a:latin typeface="+mn-lt"/>
                <a:ea typeface="+mn-ea"/>
                <a:cs typeface="+mn-cs"/>
              </a:rPr>
              <a:t>. The product will no longer</a:t>
            </a:r>
            <a:r>
              <a:rPr lang="en-GB" sz="1200" b="0" i="0" kern="1200" baseline="0" dirty="0" smtClean="0">
                <a:solidFill>
                  <a:schemeClr val="tx1"/>
                </a:solidFill>
                <a:effectLst/>
                <a:latin typeface="+mn-lt"/>
                <a:ea typeface="+mn-ea"/>
                <a:cs typeface="+mn-cs"/>
              </a:rPr>
              <a:t> be profitable for the company. </a:t>
            </a:r>
          </a:p>
          <a:p>
            <a:endParaRPr lang="en-GB" sz="1200" b="0" i="0" kern="1200" baseline="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Buyers need to</a:t>
            </a:r>
            <a:r>
              <a:rPr lang="en-GB" sz="1200" b="0" i="0" kern="1200" baseline="0" dirty="0" smtClean="0">
                <a:solidFill>
                  <a:schemeClr val="tx1"/>
                </a:solidFill>
                <a:effectLst/>
                <a:latin typeface="+mn-lt"/>
                <a:ea typeface="+mn-ea"/>
                <a:cs typeface="+mn-cs"/>
              </a:rPr>
              <a:t> first </a:t>
            </a:r>
            <a:r>
              <a:rPr lang="en-GB" sz="1200" b="0" i="0" kern="1200" dirty="0" smtClean="0">
                <a:solidFill>
                  <a:schemeClr val="tx1"/>
                </a:solidFill>
                <a:effectLst/>
                <a:latin typeface="+mn-lt"/>
                <a:ea typeface="+mn-ea"/>
                <a:cs typeface="+mn-cs"/>
              </a:rPr>
              <a:t> become aware of the product</a:t>
            </a:r>
          </a:p>
          <a:p>
            <a:endParaRPr lang="en-GB" dirty="0" smtClean="0"/>
          </a:p>
          <a:p>
            <a:r>
              <a:rPr lang="en-GB" sz="1200" b="1" i="1" kern="1200" dirty="0" smtClean="0">
                <a:solidFill>
                  <a:schemeClr val="tx1"/>
                </a:solidFill>
                <a:effectLst/>
                <a:latin typeface="+mn-lt"/>
                <a:ea typeface="+mn-ea"/>
                <a:cs typeface="+mn-cs"/>
              </a:rPr>
              <a:t>Innovators</a:t>
            </a:r>
            <a:endParaRPr lang="en-GB" sz="1200" b="1"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Techno-savvies first customers to buy a product, 2.5 % of consumers</a:t>
            </a:r>
          </a:p>
          <a:p>
            <a:r>
              <a:rPr lang="en-GB" sz="1200" b="1" i="1" kern="1200" dirty="0" smtClean="0">
                <a:solidFill>
                  <a:schemeClr val="tx1"/>
                </a:solidFill>
                <a:effectLst/>
                <a:latin typeface="+mn-lt"/>
                <a:ea typeface="+mn-ea"/>
                <a:cs typeface="+mn-cs"/>
              </a:rPr>
              <a:t>Early Adopters</a:t>
            </a:r>
            <a:endParaRPr lang="en-GB" sz="1200" b="1"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Tend to be opinion leaders. Adopt new products but use discretion, 13.5%</a:t>
            </a:r>
          </a:p>
          <a:p>
            <a:r>
              <a:rPr lang="en-GB" sz="1200" b="1" i="1" kern="1200" dirty="0" smtClean="0">
                <a:solidFill>
                  <a:schemeClr val="tx1"/>
                </a:solidFill>
                <a:effectLst/>
                <a:latin typeface="+mn-lt"/>
                <a:ea typeface="+mn-ea"/>
                <a:cs typeface="+mn-cs"/>
              </a:rPr>
              <a:t>Early Majority</a:t>
            </a:r>
            <a:endParaRPr lang="en-GB" sz="1200" b="1"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34% of consumers, first part of the mass market to buy the product</a:t>
            </a:r>
          </a:p>
          <a:p>
            <a:r>
              <a:rPr lang="en-GB" sz="1200" b="1" i="1" kern="1200" dirty="0" smtClean="0">
                <a:solidFill>
                  <a:schemeClr val="tx1"/>
                </a:solidFill>
                <a:effectLst/>
                <a:latin typeface="+mn-lt"/>
                <a:ea typeface="+mn-ea"/>
                <a:cs typeface="+mn-cs"/>
              </a:rPr>
              <a:t>Late Majority</a:t>
            </a:r>
            <a:endParaRPr lang="en-GB" sz="1200" b="1"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Less cosmopolitan and responsive to change, 34%</a:t>
            </a:r>
          </a:p>
          <a:p>
            <a:r>
              <a:rPr lang="en-GB" sz="1200" b="1" i="1" kern="1200" dirty="0" smtClean="0">
                <a:solidFill>
                  <a:schemeClr val="tx1"/>
                </a:solidFill>
                <a:effectLst/>
                <a:latin typeface="+mn-lt"/>
                <a:ea typeface="+mn-ea"/>
                <a:cs typeface="+mn-cs"/>
              </a:rPr>
              <a:t>Laggards</a:t>
            </a:r>
            <a:endParaRPr lang="en-GB" sz="1200" b="1" i="0" kern="1200" dirty="0" smtClean="0">
              <a:solidFill>
                <a:schemeClr val="tx1"/>
              </a:solidFill>
              <a:effectLst/>
              <a:latin typeface="+mn-lt"/>
              <a:ea typeface="+mn-ea"/>
              <a:cs typeface="+mn-cs"/>
            </a:endParaRPr>
          </a:p>
          <a:p>
            <a:r>
              <a:rPr lang="en-GB" sz="1200" b="0" i="0" kern="1200" smtClean="0">
                <a:solidFill>
                  <a:schemeClr val="tx1"/>
                </a:solidFill>
                <a:effectLst/>
                <a:latin typeface="+mn-lt"/>
                <a:ea typeface="+mn-ea"/>
                <a:cs typeface="+mn-cs"/>
              </a:rPr>
              <a:t>Price conscious, suspicious of change, 16%, do not adopt until the product has reached maturity</a:t>
            </a:r>
          </a:p>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5</a:t>
            </a:fld>
            <a:endParaRPr lang="en-GB" dirty="0"/>
          </a:p>
        </p:txBody>
      </p:sp>
    </p:spTree>
    <p:extLst>
      <p:ext uri="{BB962C8B-B14F-4D97-AF65-F5344CB8AC3E}">
        <p14:creationId xmlns:p14="http://schemas.microsoft.com/office/powerpoint/2010/main" val="407342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6</a:t>
            </a:fld>
            <a:endParaRPr lang="en-GB" dirty="0"/>
          </a:p>
        </p:txBody>
      </p:sp>
    </p:spTree>
    <p:extLst>
      <p:ext uri="{BB962C8B-B14F-4D97-AF65-F5344CB8AC3E}">
        <p14:creationId xmlns:p14="http://schemas.microsoft.com/office/powerpoint/2010/main" val="217325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10</a:t>
            </a:fld>
            <a:endParaRPr lang="en-GB" dirty="0"/>
          </a:p>
        </p:txBody>
      </p:sp>
    </p:spTree>
    <p:extLst>
      <p:ext uri="{BB962C8B-B14F-4D97-AF65-F5344CB8AC3E}">
        <p14:creationId xmlns:p14="http://schemas.microsoft.com/office/powerpoint/2010/main" val="1580047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Since self-adhesive vinyl can be cut into almost any shape and size, it is a very versatile decorative material. The vinyl shapes can stick to most flat and curved surfaces including plastic, metal, painted wood, </a:t>
            </a:r>
            <a:r>
              <a:rPr lang="en-GB" sz="1200" b="0" i="0" kern="1200" dirty="0" err="1" smtClean="0">
                <a:solidFill>
                  <a:schemeClr val="tx1"/>
                </a:solidFill>
                <a:effectLst/>
                <a:latin typeface="+mn-lt"/>
                <a:ea typeface="+mn-ea"/>
                <a:cs typeface="+mn-cs"/>
              </a:rPr>
              <a:t>aluminum</a:t>
            </a:r>
            <a:r>
              <a:rPr lang="en-GB" sz="1200" b="0" i="0" kern="1200" dirty="0" smtClean="0">
                <a:solidFill>
                  <a:schemeClr val="tx1"/>
                </a:solidFill>
                <a:effectLst/>
                <a:latin typeface="+mn-lt"/>
                <a:ea typeface="+mn-ea"/>
                <a:cs typeface="+mn-cs"/>
              </a:rPr>
              <a:t> and some types of concrete walls, and can be removed very easily.</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59 seconds clip </a:t>
            </a:r>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13</a:t>
            </a:fld>
            <a:endParaRPr lang="en-GB" dirty="0"/>
          </a:p>
        </p:txBody>
      </p:sp>
    </p:spTree>
    <p:extLst>
      <p:ext uri="{BB962C8B-B14F-4D97-AF65-F5344CB8AC3E}">
        <p14:creationId xmlns:p14="http://schemas.microsoft.com/office/powerpoint/2010/main" val="864792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FC4965-582B-4DA7-A797-2E89C5CACD27}"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879FE-206D-4831-BA0D-C03D7CA21806}" type="slidenum">
              <a:rPr lang="en-GB" smtClean="0"/>
              <a:t>‹#›</a:t>
            </a:fld>
            <a:endParaRPr lang="en-GB"/>
          </a:p>
        </p:txBody>
      </p:sp>
    </p:spTree>
    <p:extLst>
      <p:ext uri="{BB962C8B-B14F-4D97-AF65-F5344CB8AC3E}">
        <p14:creationId xmlns:p14="http://schemas.microsoft.com/office/powerpoint/2010/main" val="32596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FC4965-582B-4DA7-A797-2E89C5CACD27}"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879FE-206D-4831-BA0D-C03D7CA21806}" type="slidenum">
              <a:rPr lang="en-GB" smtClean="0"/>
              <a:t>‹#›</a:t>
            </a:fld>
            <a:endParaRPr lang="en-GB"/>
          </a:p>
        </p:txBody>
      </p:sp>
    </p:spTree>
    <p:extLst>
      <p:ext uri="{BB962C8B-B14F-4D97-AF65-F5344CB8AC3E}">
        <p14:creationId xmlns:p14="http://schemas.microsoft.com/office/powerpoint/2010/main" val="364710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FC4965-582B-4DA7-A797-2E89C5CACD27}"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879FE-206D-4831-BA0D-C03D7CA21806}" type="slidenum">
              <a:rPr lang="en-GB" smtClean="0"/>
              <a:t>‹#›</a:t>
            </a:fld>
            <a:endParaRPr lang="en-GB"/>
          </a:p>
        </p:txBody>
      </p:sp>
    </p:spTree>
    <p:extLst>
      <p:ext uri="{BB962C8B-B14F-4D97-AF65-F5344CB8AC3E}">
        <p14:creationId xmlns:p14="http://schemas.microsoft.com/office/powerpoint/2010/main" val="2063020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491067" y="1044576"/>
            <a:ext cx="11224684"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35693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491067" y="1044576"/>
            <a:ext cx="11224684"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4186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491067" y="1044576"/>
            <a:ext cx="11224684"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2372826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491067" y="1044576"/>
            <a:ext cx="11224684"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3335226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491067" y="1044576"/>
            <a:ext cx="11224684"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131061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38623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94660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2081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FC4965-582B-4DA7-A797-2E89C5CACD27}"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879FE-206D-4831-BA0D-C03D7CA21806}" type="slidenum">
              <a:rPr lang="en-GB" smtClean="0"/>
              <a:t>‹#›</a:t>
            </a:fld>
            <a:endParaRPr lang="en-GB"/>
          </a:p>
        </p:txBody>
      </p:sp>
    </p:spTree>
    <p:extLst>
      <p:ext uri="{BB962C8B-B14F-4D97-AF65-F5344CB8AC3E}">
        <p14:creationId xmlns:p14="http://schemas.microsoft.com/office/powerpoint/2010/main" val="3996968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20850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8" name="Footer Placeholder 7"/>
          <p:cNvSpPr>
            <a:spLocks noGrp="1"/>
          </p:cNvSpPr>
          <p:nvPr>
            <p:ph type="ftr" sz="quarter" idx="11"/>
          </p:nvPr>
        </p:nvSpPr>
        <p:spPr/>
        <p:txBody>
          <a:bodyPr/>
          <a:lstStyle/>
          <a:p>
            <a:endParaRPr lang="en-GB" dirty="0">
              <a:solidFill>
                <a:prstClr val="black"/>
              </a:solidFill>
            </a:endParaRPr>
          </a:p>
        </p:txBody>
      </p:sp>
      <p:sp>
        <p:nvSpPr>
          <p:cNvPr id="9" name="Slide Number Placeholder 8"/>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22832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4" name="Footer Placeholder 3"/>
          <p:cNvSpPr>
            <a:spLocks noGrp="1"/>
          </p:cNvSpPr>
          <p:nvPr>
            <p:ph type="ftr" sz="quarter" idx="11"/>
          </p:nvPr>
        </p:nvSpPr>
        <p:spPr/>
        <p:txBody>
          <a:bodyPr/>
          <a:lstStyle/>
          <a:p>
            <a:endParaRPr lang="en-GB" dirty="0">
              <a:solidFill>
                <a:prstClr val="black"/>
              </a:solidFill>
            </a:endParaRPr>
          </a:p>
        </p:txBody>
      </p:sp>
      <p:sp>
        <p:nvSpPr>
          <p:cNvPr id="5" name="Slide Number Placeholder 4"/>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91895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3" name="Footer Placeholder 2"/>
          <p:cNvSpPr>
            <a:spLocks noGrp="1"/>
          </p:cNvSpPr>
          <p:nvPr>
            <p:ph type="ftr" sz="quarter" idx="11"/>
          </p:nvPr>
        </p:nvSpPr>
        <p:spPr/>
        <p:txBody>
          <a:bodyPr/>
          <a:lstStyle/>
          <a:p>
            <a:endParaRPr lang="en-GB" dirty="0">
              <a:solidFill>
                <a:prstClr val="black"/>
              </a:solidFill>
            </a:endParaRPr>
          </a:p>
        </p:txBody>
      </p:sp>
      <p:sp>
        <p:nvSpPr>
          <p:cNvPr id="4" name="Slide Number Placeholder 3"/>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91667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56471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58838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50723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89634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1776783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9761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FC4965-582B-4DA7-A797-2E89C5CACD27}"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879FE-206D-4831-BA0D-C03D7CA21806}" type="slidenum">
              <a:rPr lang="en-GB" smtClean="0"/>
              <a:t>‹#›</a:t>
            </a:fld>
            <a:endParaRPr lang="en-GB"/>
          </a:p>
        </p:txBody>
      </p:sp>
    </p:spTree>
    <p:extLst>
      <p:ext uri="{BB962C8B-B14F-4D97-AF65-F5344CB8AC3E}">
        <p14:creationId xmlns:p14="http://schemas.microsoft.com/office/powerpoint/2010/main" val="50683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4" name="Footer Placeholder 3"/>
          <p:cNvSpPr>
            <a:spLocks noGrp="1"/>
          </p:cNvSpPr>
          <p:nvPr>
            <p:ph type="ftr" sz="quarter" idx="11"/>
          </p:nvPr>
        </p:nvSpPr>
        <p:spPr/>
        <p:txBody>
          <a:bodyPr/>
          <a:lstStyle/>
          <a:p>
            <a:endParaRPr lang="en-GB" dirty="0">
              <a:solidFill>
                <a:prstClr val="black"/>
              </a:solidFill>
            </a:endParaRPr>
          </a:p>
        </p:txBody>
      </p:sp>
      <p:sp>
        <p:nvSpPr>
          <p:cNvPr id="5" name="Slide Number Placeholder 4"/>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34022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4" name="Footer Placeholder 3"/>
          <p:cNvSpPr>
            <a:spLocks noGrp="1"/>
          </p:cNvSpPr>
          <p:nvPr>
            <p:ph type="ftr" sz="quarter" idx="11"/>
          </p:nvPr>
        </p:nvSpPr>
        <p:spPr/>
        <p:txBody>
          <a:bodyPr/>
          <a:lstStyle/>
          <a:p>
            <a:endParaRPr lang="en-GB" dirty="0">
              <a:solidFill>
                <a:prstClr val="black"/>
              </a:solidFill>
            </a:endParaRPr>
          </a:p>
        </p:txBody>
      </p:sp>
      <p:sp>
        <p:nvSpPr>
          <p:cNvPr id="5" name="Slide Number Placeholder 4"/>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30866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60656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46220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491067" y="1044576"/>
            <a:ext cx="11224684"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442872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491067" y="1044576"/>
            <a:ext cx="11224684"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2043997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491067" y="1044576"/>
            <a:ext cx="11224684"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715768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491067" y="1044576"/>
            <a:ext cx="11224684"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318971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FC4965-582B-4DA7-A797-2E89C5CACD27}" type="datetimeFigureOut">
              <a:rPr lang="en-GB" smtClean="0"/>
              <a:t>05/12/2017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879FE-206D-4831-BA0D-C03D7CA21806}" type="slidenum">
              <a:rPr lang="en-GB" smtClean="0"/>
              <a:t>‹#›</a:t>
            </a:fld>
            <a:endParaRPr lang="en-GB"/>
          </a:p>
        </p:txBody>
      </p:sp>
    </p:spTree>
    <p:extLst>
      <p:ext uri="{BB962C8B-B14F-4D97-AF65-F5344CB8AC3E}">
        <p14:creationId xmlns:p14="http://schemas.microsoft.com/office/powerpoint/2010/main" val="161690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FC4965-582B-4DA7-A797-2E89C5CACD27}" type="datetimeFigureOut">
              <a:rPr lang="en-GB" smtClean="0"/>
              <a:t>05/12/2017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7879FE-206D-4831-BA0D-C03D7CA21806}" type="slidenum">
              <a:rPr lang="en-GB" smtClean="0"/>
              <a:t>‹#›</a:t>
            </a:fld>
            <a:endParaRPr lang="en-GB"/>
          </a:p>
        </p:txBody>
      </p:sp>
    </p:spTree>
    <p:extLst>
      <p:ext uri="{BB962C8B-B14F-4D97-AF65-F5344CB8AC3E}">
        <p14:creationId xmlns:p14="http://schemas.microsoft.com/office/powerpoint/2010/main" val="3679031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FC4965-582B-4DA7-A797-2E89C5CACD27}" type="datetimeFigureOut">
              <a:rPr lang="en-GB" smtClean="0"/>
              <a:t>05/12/2017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7879FE-206D-4831-BA0D-C03D7CA21806}" type="slidenum">
              <a:rPr lang="en-GB" smtClean="0"/>
              <a:t>‹#›</a:t>
            </a:fld>
            <a:endParaRPr lang="en-GB"/>
          </a:p>
        </p:txBody>
      </p:sp>
    </p:spTree>
    <p:extLst>
      <p:ext uri="{BB962C8B-B14F-4D97-AF65-F5344CB8AC3E}">
        <p14:creationId xmlns:p14="http://schemas.microsoft.com/office/powerpoint/2010/main" val="216902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C4965-582B-4DA7-A797-2E89C5CACD27}" type="datetimeFigureOut">
              <a:rPr lang="en-GB" smtClean="0"/>
              <a:t>05/12/2017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7879FE-206D-4831-BA0D-C03D7CA21806}" type="slidenum">
              <a:rPr lang="en-GB" smtClean="0"/>
              <a:t>‹#›</a:t>
            </a:fld>
            <a:endParaRPr lang="en-GB"/>
          </a:p>
        </p:txBody>
      </p:sp>
    </p:spTree>
    <p:extLst>
      <p:ext uri="{BB962C8B-B14F-4D97-AF65-F5344CB8AC3E}">
        <p14:creationId xmlns:p14="http://schemas.microsoft.com/office/powerpoint/2010/main" val="345168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C4965-582B-4DA7-A797-2E89C5CACD27}" type="datetimeFigureOut">
              <a:rPr lang="en-GB" smtClean="0"/>
              <a:t>05/12/2017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879FE-206D-4831-BA0D-C03D7CA21806}" type="slidenum">
              <a:rPr lang="en-GB" smtClean="0"/>
              <a:t>‹#›</a:t>
            </a:fld>
            <a:endParaRPr lang="en-GB"/>
          </a:p>
        </p:txBody>
      </p:sp>
    </p:spTree>
    <p:extLst>
      <p:ext uri="{BB962C8B-B14F-4D97-AF65-F5344CB8AC3E}">
        <p14:creationId xmlns:p14="http://schemas.microsoft.com/office/powerpoint/2010/main" val="169425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C4965-582B-4DA7-A797-2E89C5CACD27}" type="datetimeFigureOut">
              <a:rPr lang="en-GB" smtClean="0"/>
              <a:t>05/12/2017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879FE-206D-4831-BA0D-C03D7CA21806}" type="slidenum">
              <a:rPr lang="en-GB" smtClean="0"/>
              <a:t>‹#›</a:t>
            </a:fld>
            <a:endParaRPr lang="en-GB"/>
          </a:p>
        </p:txBody>
      </p:sp>
    </p:spTree>
    <p:extLst>
      <p:ext uri="{BB962C8B-B14F-4D97-AF65-F5344CB8AC3E}">
        <p14:creationId xmlns:p14="http://schemas.microsoft.com/office/powerpoint/2010/main" val="37411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1.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C4965-582B-4DA7-A797-2E89C5CACD27}" type="datetimeFigureOut">
              <a:rPr lang="en-GB" smtClean="0"/>
              <a:t>05/12/2017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879FE-206D-4831-BA0D-C03D7CA21806}" type="slidenum">
              <a:rPr lang="en-GB" smtClean="0"/>
              <a:t>‹#›</a:t>
            </a:fld>
            <a:endParaRPr lang="en-GB"/>
          </a:p>
        </p:txBody>
      </p:sp>
    </p:spTree>
    <p:extLst>
      <p:ext uri="{BB962C8B-B14F-4D97-AF65-F5344CB8AC3E}">
        <p14:creationId xmlns:p14="http://schemas.microsoft.com/office/powerpoint/2010/main" val="196567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85" r:id="rId15"/>
    <p:sldLayoutId id="214748368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D357A84-026A-48DC-9974-48B48E94C7A2}" type="datetimeFigureOut">
              <a:rPr lang="en-GB" smtClean="0">
                <a:solidFill>
                  <a:prstClr val="black"/>
                </a:solidFill>
              </a:rPr>
              <a:pPr/>
              <a:t>05/12/2017</a:t>
            </a:fld>
            <a:endParaRPr lang="en-GB" dirty="0">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dirty="0">
              <a:solidFill>
                <a:prstClr val="black"/>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E266E9D-A3DA-452E-B456-64CCE57DE201}"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646402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xuyPtR8Ooo" TargetMode="External"/><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3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094" t="11753" r="19447" b="12543"/>
          <a:stretch/>
        </p:blipFill>
        <p:spPr>
          <a:xfrm>
            <a:off x="746974" y="0"/>
            <a:ext cx="9723550" cy="6626193"/>
          </a:xfrm>
          <a:prstGeom prst="rect">
            <a:avLst/>
          </a:prstGeom>
        </p:spPr>
      </p:pic>
    </p:spTree>
    <p:extLst>
      <p:ext uri="{BB962C8B-B14F-4D97-AF65-F5344CB8AC3E}">
        <p14:creationId xmlns:p14="http://schemas.microsoft.com/office/powerpoint/2010/main" val="592892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5921" y="309093"/>
            <a:ext cx="8126569" cy="954107"/>
          </a:xfrm>
          <a:prstGeom prst="rect">
            <a:avLst/>
          </a:prstGeom>
          <a:noFill/>
        </p:spPr>
        <p:txBody>
          <a:bodyPr wrap="square" rtlCol="0">
            <a:spAutoFit/>
          </a:bodyPr>
          <a:lstStyle/>
          <a:p>
            <a:pPr algn="ctr"/>
            <a:r>
              <a:rPr lang="en-GB" sz="2800" u="sng" dirty="0" smtClean="0">
                <a:solidFill>
                  <a:srgbClr val="002060"/>
                </a:solidFill>
                <a:latin typeface="Comic Sans MS" panose="030F0702030302020204" pitchFamily="66" charset="0"/>
              </a:rPr>
              <a:t>Sustainability :Meeting today’s needs without compromising the needs of future generations.  </a:t>
            </a:r>
            <a:endParaRPr lang="en-GB" sz="2800" u="sng" dirty="0">
              <a:solidFill>
                <a:srgbClr val="002060"/>
              </a:solidFill>
              <a:latin typeface="Comic Sans MS" panose="030F0702030302020204" pitchFamily="66" charset="0"/>
            </a:endParaRPr>
          </a:p>
        </p:txBody>
      </p:sp>
      <p:sp>
        <p:nvSpPr>
          <p:cNvPr id="5" name="TextBox 4"/>
          <p:cNvSpPr txBox="1"/>
          <p:nvPr/>
        </p:nvSpPr>
        <p:spPr>
          <a:xfrm>
            <a:off x="1013062" y="2881188"/>
            <a:ext cx="10349593" cy="1384995"/>
          </a:xfrm>
          <a:prstGeom prst="rect">
            <a:avLst/>
          </a:prstGeom>
          <a:noFill/>
        </p:spPr>
        <p:txBody>
          <a:bodyPr wrap="square" rtlCol="0">
            <a:spAutoFit/>
          </a:bodyPr>
          <a:lstStyle/>
          <a:p>
            <a:pPr algn="ctr"/>
            <a:r>
              <a:rPr lang="en-GB" sz="2800" b="1" dirty="0" smtClean="0">
                <a:solidFill>
                  <a:srgbClr val="002060"/>
                </a:solidFill>
                <a:latin typeface="Comic Sans MS" panose="030F0702030302020204" pitchFamily="66" charset="0"/>
              </a:rPr>
              <a:t>Sustainability</a:t>
            </a:r>
            <a:r>
              <a:rPr lang="en-GB" sz="2800" dirty="0" smtClean="0">
                <a:solidFill>
                  <a:srgbClr val="002060"/>
                </a:solidFill>
                <a:latin typeface="Comic Sans MS" panose="030F0702030302020204" pitchFamily="66" charset="0"/>
              </a:rPr>
              <a:t>-Products are produced in ways that </a:t>
            </a:r>
            <a:r>
              <a:rPr lang="en-GB" sz="2800" u="sng" dirty="0" smtClean="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do not </a:t>
            </a:r>
            <a:r>
              <a:rPr lang="en-GB" sz="2800" dirty="0" smtClean="0">
                <a:solidFill>
                  <a:srgbClr val="002060"/>
                </a:solidFill>
                <a:latin typeface="Comic Sans MS" panose="030F0702030302020204" pitchFamily="66" charset="0"/>
              </a:rPr>
              <a:t>use resources that </a:t>
            </a:r>
            <a:r>
              <a:rPr lang="en-GB" sz="2800" u="sng" dirty="0" smtClean="0">
                <a:solidFill>
                  <a:srgbClr val="FF0000"/>
                </a:solidFill>
                <a:latin typeface="Comic Sans MS" panose="030F0702030302020204" pitchFamily="66" charset="0"/>
              </a:rPr>
              <a:t>cannot be replaced </a:t>
            </a:r>
            <a:r>
              <a:rPr lang="en-GB" sz="2800" dirty="0" smtClean="0">
                <a:solidFill>
                  <a:srgbClr val="002060"/>
                </a:solidFill>
                <a:latin typeface="Comic Sans MS" panose="030F0702030302020204" pitchFamily="66" charset="0"/>
              </a:rPr>
              <a:t>and that </a:t>
            </a:r>
            <a:r>
              <a:rPr lang="en-GB" sz="2800" u="sng" dirty="0" smtClean="0">
                <a:solidFill>
                  <a:srgbClr val="FF0000"/>
                </a:solidFill>
                <a:latin typeface="Comic Sans MS" panose="030F0702030302020204" pitchFamily="66" charset="0"/>
              </a:rPr>
              <a:t>do not damage the environment. </a:t>
            </a:r>
          </a:p>
        </p:txBody>
      </p:sp>
    </p:spTree>
    <p:extLst>
      <p:ext uri="{BB962C8B-B14F-4D97-AF65-F5344CB8AC3E}">
        <p14:creationId xmlns:p14="http://schemas.microsoft.com/office/powerpoint/2010/main" val="2559934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3127" y="1110400"/>
            <a:ext cx="7775590"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What does CAD stand for?</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ectangle 3"/>
          <p:cNvSpPr/>
          <p:nvPr/>
        </p:nvSpPr>
        <p:spPr>
          <a:xfrm>
            <a:off x="1928625" y="3752781"/>
            <a:ext cx="7884594"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What does CAM stand for?</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 name="Picture 2" descr="http://cliparts.co/cliparts/yTk/rpj/yTkrpj8p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2467" y="284345"/>
            <a:ext cx="1758462" cy="2035611"/>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21229" y="2276924"/>
            <a:ext cx="6349284" cy="646331"/>
          </a:xfrm>
          <a:prstGeom prst="rect">
            <a:avLst/>
          </a:prstGeom>
          <a:solidFill>
            <a:srgbClr val="FFFF99"/>
          </a:solidFill>
        </p:spPr>
        <p:txBody>
          <a:bodyPr wrap="square" rtlCol="0">
            <a:spAutoFit/>
          </a:bodyPr>
          <a:lstStyle/>
          <a:p>
            <a:r>
              <a:rPr lang="en-GB" sz="3600" dirty="0" smtClean="0"/>
              <a:t>Computer Aided Design</a:t>
            </a:r>
            <a:endParaRPr lang="en-GB" sz="3600" dirty="0"/>
          </a:p>
        </p:txBody>
      </p:sp>
      <p:sp>
        <p:nvSpPr>
          <p:cNvPr id="6" name="TextBox 5"/>
          <p:cNvSpPr txBox="1"/>
          <p:nvPr/>
        </p:nvSpPr>
        <p:spPr>
          <a:xfrm>
            <a:off x="2245520" y="4919305"/>
            <a:ext cx="6349284" cy="646331"/>
          </a:xfrm>
          <a:prstGeom prst="rect">
            <a:avLst/>
          </a:prstGeom>
          <a:solidFill>
            <a:srgbClr val="FFFF99"/>
          </a:solidFill>
        </p:spPr>
        <p:txBody>
          <a:bodyPr wrap="square" rtlCol="0">
            <a:spAutoFit/>
          </a:bodyPr>
          <a:lstStyle/>
          <a:p>
            <a:r>
              <a:rPr lang="en-GB" sz="3600" dirty="0" smtClean="0"/>
              <a:t>Computer Aided Manufacture </a:t>
            </a:r>
            <a:endParaRPr lang="en-GB" sz="3600" dirty="0"/>
          </a:p>
        </p:txBody>
      </p:sp>
    </p:spTree>
    <p:extLst>
      <p:ext uri="{BB962C8B-B14F-4D97-AF65-F5344CB8AC3E}">
        <p14:creationId xmlns:p14="http://schemas.microsoft.com/office/powerpoint/2010/main" val="6910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1178" y="0"/>
            <a:ext cx="6652719" cy="1754326"/>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What does CNC stands</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f</a:t>
            </a:r>
            <a:r>
              <a:rPr lang="en-US" sz="5400" b="1" dirty="0" smtClean="0">
                <a:ln w="9525">
                  <a:solidFill>
                    <a:schemeClr val="bg1"/>
                  </a:solidFill>
                  <a:prstDash val="solid"/>
                </a:ln>
                <a:effectLst>
                  <a:outerShdw blurRad="12700" dist="38100" dir="2700000" algn="tl" rotWithShape="0">
                    <a:schemeClr val="bg1">
                      <a:lumMod val="50000"/>
                    </a:schemeClr>
                  </a:outerShdw>
                </a:effectLst>
              </a:rPr>
              <a:t>or?</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Picture 2" descr="http://cliparts.co/cliparts/yTk/rpj/yTkrpj8p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0253" y="2119644"/>
            <a:ext cx="2712886" cy="3140460"/>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8036" y="1603715"/>
            <a:ext cx="6471139" cy="3416320"/>
          </a:xfrm>
          <a:prstGeom prst="rect">
            <a:avLst/>
          </a:prstGeom>
          <a:noFill/>
        </p:spPr>
        <p:txBody>
          <a:bodyPr wrap="square" rtlCol="0">
            <a:spAutoFit/>
          </a:bodyPr>
          <a:lstStyle/>
          <a:p>
            <a:r>
              <a:rPr lang="en-GB" sz="7200" dirty="0" smtClean="0">
                <a:solidFill>
                  <a:srgbClr val="FF0000"/>
                </a:solidFill>
              </a:rPr>
              <a:t>C</a:t>
            </a:r>
            <a:r>
              <a:rPr lang="en-GB" sz="7200" dirty="0" smtClean="0"/>
              <a:t>omputer</a:t>
            </a:r>
          </a:p>
          <a:p>
            <a:r>
              <a:rPr lang="en-GB" sz="7200" dirty="0" smtClean="0">
                <a:solidFill>
                  <a:srgbClr val="FF0000"/>
                </a:solidFill>
              </a:rPr>
              <a:t>N</a:t>
            </a:r>
            <a:r>
              <a:rPr lang="en-GB" sz="7200" dirty="0" smtClean="0"/>
              <a:t>umerically</a:t>
            </a:r>
          </a:p>
          <a:p>
            <a:r>
              <a:rPr lang="en-GB" sz="7200" dirty="0" smtClean="0">
                <a:solidFill>
                  <a:srgbClr val="FF0000"/>
                </a:solidFill>
              </a:rPr>
              <a:t>C</a:t>
            </a:r>
            <a:r>
              <a:rPr lang="en-GB" sz="7200" dirty="0" smtClean="0"/>
              <a:t>ontrolled </a:t>
            </a:r>
            <a:endParaRPr lang="en-GB" sz="7200" dirty="0"/>
          </a:p>
        </p:txBody>
      </p:sp>
      <p:sp>
        <p:nvSpPr>
          <p:cNvPr id="6" name="Rectangle 5"/>
          <p:cNvSpPr/>
          <p:nvPr/>
        </p:nvSpPr>
        <p:spPr>
          <a:xfrm>
            <a:off x="668036" y="5229837"/>
            <a:ext cx="6096000" cy="1015663"/>
          </a:xfrm>
          <a:prstGeom prst="rect">
            <a:avLst/>
          </a:prstGeom>
          <a:solidFill>
            <a:srgbClr val="FFFFCC"/>
          </a:solidFill>
        </p:spPr>
        <p:txBody>
          <a:bodyPr>
            <a:spAutoFit/>
          </a:bodyPr>
          <a:lstStyle/>
          <a:p>
            <a:r>
              <a:rPr lang="en-GB" sz="2000" b="1" dirty="0">
                <a:solidFill>
                  <a:srgbClr val="222222"/>
                </a:solidFill>
                <a:latin typeface="arial" panose="020B0604020202020204" pitchFamily="34" charset="0"/>
              </a:rPr>
              <a:t>CNC</a:t>
            </a:r>
            <a:r>
              <a:rPr lang="en-GB" sz="2000" dirty="0">
                <a:solidFill>
                  <a:srgbClr val="222222"/>
                </a:solidFill>
                <a:latin typeface="arial" panose="020B0604020202020204" pitchFamily="34" charset="0"/>
              </a:rPr>
              <a:t> Machining is a process used in </a:t>
            </a:r>
            <a:r>
              <a:rPr lang="en-GB" sz="2000" u="sng" dirty="0" smtClean="0">
                <a:solidFill>
                  <a:srgbClr val="222222"/>
                </a:solidFill>
                <a:latin typeface="arial" panose="020B0604020202020204" pitchFamily="34" charset="0"/>
              </a:rPr>
              <a:t>manufacturing</a:t>
            </a:r>
            <a:r>
              <a:rPr lang="en-GB" sz="2000" dirty="0" smtClean="0">
                <a:solidFill>
                  <a:srgbClr val="222222"/>
                </a:solidFill>
                <a:latin typeface="arial" panose="020B0604020202020204" pitchFamily="34" charset="0"/>
              </a:rPr>
              <a:t> </a:t>
            </a:r>
            <a:r>
              <a:rPr lang="en-GB" sz="2000" dirty="0">
                <a:solidFill>
                  <a:srgbClr val="222222"/>
                </a:solidFill>
                <a:latin typeface="arial" panose="020B0604020202020204" pitchFamily="34" charset="0"/>
              </a:rPr>
              <a:t>that involves the use of computers to </a:t>
            </a:r>
            <a:r>
              <a:rPr lang="en-GB" sz="2000" u="sng" dirty="0" smtClean="0">
                <a:solidFill>
                  <a:srgbClr val="222222"/>
                </a:solidFill>
                <a:latin typeface="arial" panose="020B0604020202020204" pitchFamily="34" charset="0"/>
              </a:rPr>
              <a:t>control </a:t>
            </a:r>
            <a:r>
              <a:rPr lang="en-GB" sz="2000" b="1" u="sng" dirty="0" smtClean="0">
                <a:solidFill>
                  <a:srgbClr val="222222"/>
                </a:solidFill>
                <a:latin typeface="arial" panose="020B0604020202020204" pitchFamily="34" charset="0"/>
              </a:rPr>
              <a:t>machine</a:t>
            </a:r>
            <a:r>
              <a:rPr lang="en-GB" sz="2000" u="sng" dirty="0">
                <a:solidFill>
                  <a:srgbClr val="222222"/>
                </a:solidFill>
                <a:latin typeface="arial" panose="020B0604020202020204" pitchFamily="34" charset="0"/>
              </a:rPr>
              <a:t> </a:t>
            </a:r>
            <a:r>
              <a:rPr lang="en-GB" sz="2000" u="sng" dirty="0" smtClean="0">
                <a:solidFill>
                  <a:srgbClr val="222222"/>
                </a:solidFill>
                <a:latin typeface="arial" panose="020B0604020202020204" pitchFamily="34" charset="0"/>
              </a:rPr>
              <a:t>tools. </a:t>
            </a:r>
            <a:endParaRPr lang="en-GB" sz="2000" u="sng" dirty="0"/>
          </a:p>
        </p:txBody>
      </p:sp>
    </p:spTree>
    <p:extLst>
      <p:ext uri="{BB962C8B-B14F-4D97-AF65-F5344CB8AC3E}">
        <p14:creationId xmlns:p14="http://schemas.microsoft.com/office/powerpoint/2010/main" val="249573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2368" y="272261"/>
            <a:ext cx="3798092"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Vinyl cutting</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Rectangle 1"/>
          <p:cNvSpPr/>
          <p:nvPr/>
        </p:nvSpPr>
        <p:spPr>
          <a:xfrm>
            <a:off x="113229" y="1616251"/>
            <a:ext cx="8382370" cy="1323439"/>
          </a:xfrm>
          <a:prstGeom prst="rect">
            <a:avLst/>
          </a:prstGeom>
        </p:spPr>
        <p:txBody>
          <a:bodyPr wrap="square">
            <a:spAutoFit/>
          </a:bodyPr>
          <a:lstStyle/>
          <a:p>
            <a:r>
              <a:rPr lang="en-GB" sz="2000" dirty="0">
                <a:solidFill>
                  <a:srgbClr val="002060"/>
                </a:solidFill>
                <a:latin typeface="Comic Sans MS" panose="030F0702030302020204" pitchFamily="66" charset="0"/>
              </a:rPr>
              <a:t>A </a:t>
            </a:r>
            <a:r>
              <a:rPr lang="en-GB" sz="2000" b="1" dirty="0">
                <a:solidFill>
                  <a:srgbClr val="002060"/>
                </a:solidFill>
                <a:latin typeface="Comic Sans MS" panose="030F0702030302020204" pitchFamily="66" charset="0"/>
              </a:rPr>
              <a:t>vinyl cutter</a:t>
            </a:r>
            <a:r>
              <a:rPr lang="en-GB" sz="2000" dirty="0">
                <a:solidFill>
                  <a:srgbClr val="002060"/>
                </a:solidFill>
                <a:latin typeface="Comic Sans MS" panose="030F0702030302020204" pitchFamily="66" charset="0"/>
              </a:rPr>
              <a:t> is a type of computer-controlled </a:t>
            </a:r>
            <a:r>
              <a:rPr lang="en-GB" sz="2000" b="1" dirty="0">
                <a:solidFill>
                  <a:srgbClr val="002060"/>
                </a:solidFill>
                <a:latin typeface="Comic Sans MS" panose="030F0702030302020204" pitchFamily="66" charset="0"/>
              </a:rPr>
              <a:t>machine</a:t>
            </a:r>
            <a:r>
              <a:rPr lang="en-GB" sz="2000" dirty="0">
                <a:solidFill>
                  <a:srgbClr val="002060"/>
                </a:solidFill>
                <a:latin typeface="Comic Sans MS" panose="030F0702030302020204" pitchFamily="66" charset="0"/>
              </a:rPr>
              <a:t>. Small </a:t>
            </a:r>
            <a:r>
              <a:rPr lang="en-GB" sz="2000" b="1" dirty="0">
                <a:solidFill>
                  <a:srgbClr val="002060"/>
                </a:solidFill>
                <a:latin typeface="Comic Sans MS" panose="030F0702030302020204" pitchFamily="66" charset="0"/>
              </a:rPr>
              <a:t>vinyl cutters</a:t>
            </a:r>
            <a:r>
              <a:rPr lang="en-GB" sz="2000" dirty="0">
                <a:solidFill>
                  <a:srgbClr val="002060"/>
                </a:solidFill>
                <a:latin typeface="Comic Sans MS" panose="030F0702030302020204" pitchFamily="66" charset="0"/>
              </a:rPr>
              <a:t> look like computer printers. The computer controls the movement of a </a:t>
            </a:r>
            <a:r>
              <a:rPr lang="en-GB" sz="2000" u="sng" dirty="0">
                <a:solidFill>
                  <a:srgbClr val="002060"/>
                </a:solidFill>
                <a:latin typeface="Comic Sans MS" panose="030F0702030302020204" pitchFamily="66" charset="0"/>
              </a:rPr>
              <a:t>sharp blade</a:t>
            </a:r>
            <a:r>
              <a:rPr lang="en-GB" sz="2000" dirty="0">
                <a:solidFill>
                  <a:srgbClr val="002060"/>
                </a:solidFill>
                <a:latin typeface="Comic Sans MS" panose="030F0702030302020204" pitchFamily="66" charset="0"/>
              </a:rPr>
              <a:t>. This blade is used to </a:t>
            </a:r>
            <a:r>
              <a:rPr lang="en-GB" sz="2000" b="1" dirty="0">
                <a:solidFill>
                  <a:srgbClr val="002060"/>
                </a:solidFill>
                <a:latin typeface="Comic Sans MS" panose="030F0702030302020204" pitchFamily="66" charset="0"/>
              </a:rPr>
              <a:t>cut</a:t>
            </a:r>
            <a:r>
              <a:rPr lang="en-GB" sz="2000" dirty="0">
                <a:solidFill>
                  <a:srgbClr val="002060"/>
                </a:solidFill>
                <a:latin typeface="Comic Sans MS" panose="030F0702030302020204" pitchFamily="66" charset="0"/>
              </a:rPr>
              <a:t> out </a:t>
            </a:r>
            <a:r>
              <a:rPr lang="en-GB" sz="2000" u="sng" dirty="0">
                <a:solidFill>
                  <a:srgbClr val="002060"/>
                </a:solidFill>
                <a:latin typeface="Comic Sans MS" panose="030F0702030302020204" pitchFamily="66" charset="0"/>
              </a:rPr>
              <a:t>shapes</a:t>
            </a:r>
            <a:r>
              <a:rPr lang="en-GB" sz="2000" dirty="0">
                <a:solidFill>
                  <a:srgbClr val="002060"/>
                </a:solidFill>
                <a:latin typeface="Comic Sans MS" panose="030F0702030302020204" pitchFamily="66" charset="0"/>
              </a:rPr>
              <a:t> and </a:t>
            </a:r>
            <a:r>
              <a:rPr lang="en-GB" sz="2000" u="sng" dirty="0">
                <a:solidFill>
                  <a:srgbClr val="002060"/>
                </a:solidFill>
                <a:latin typeface="Comic Sans MS" panose="030F0702030302020204" pitchFamily="66" charset="0"/>
              </a:rPr>
              <a:t>letters </a:t>
            </a:r>
            <a:r>
              <a:rPr lang="en-GB" sz="2000" dirty="0">
                <a:solidFill>
                  <a:srgbClr val="002060"/>
                </a:solidFill>
                <a:latin typeface="Comic Sans MS" panose="030F0702030302020204" pitchFamily="66" charset="0"/>
              </a:rPr>
              <a:t>from sheets of thin </a:t>
            </a:r>
            <a:r>
              <a:rPr lang="en-GB" sz="2000" u="sng" dirty="0">
                <a:solidFill>
                  <a:srgbClr val="002060"/>
                </a:solidFill>
                <a:latin typeface="Comic Sans MS" panose="030F0702030302020204" pitchFamily="66" charset="0"/>
              </a:rPr>
              <a:t>self-adhesive </a:t>
            </a:r>
            <a:r>
              <a:rPr lang="en-GB" sz="2000" dirty="0">
                <a:solidFill>
                  <a:srgbClr val="002060"/>
                </a:solidFill>
                <a:latin typeface="Comic Sans MS" panose="030F0702030302020204" pitchFamily="66" charset="0"/>
              </a:rPr>
              <a:t>plastic</a:t>
            </a:r>
            <a:r>
              <a:rPr lang="en-GB" sz="2000" u="sng" dirty="0">
                <a:solidFill>
                  <a:srgbClr val="002060"/>
                </a:solidFill>
                <a:latin typeface="Comic Sans MS" panose="030F0702030302020204" pitchFamily="66" charset="0"/>
              </a:rPr>
              <a:t> </a:t>
            </a:r>
            <a:r>
              <a:rPr lang="en-GB" sz="2000" dirty="0">
                <a:solidFill>
                  <a:srgbClr val="002060"/>
                </a:solidFill>
                <a:latin typeface="Comic Sans MS" panose="030F0702030302020204" pitchFamily="66" charset="0"/>
              </a:rPr>
              <a:t>(</a:t>
            </a:r>
            <a:r>
              <a:rPr lang="en-GB" sz="2000" b="1" dirty="0">
                <a:solidFill>
                  <a:srgbClr val="002060"/>
                </a:solidFill>
                <a:latin typeface="Comic Sans MS" panose="030F0702030302020204" pitchFamily="66" charset="0"/>
              </a:rPr>
              <a:t>vinyl</a:t>
            </a:r>
            <a:r>
              <a:rPr lang="en-GB" sz="2000" dirty="0">
                <a:solidFill>
                  <a:srgbClr val="002060"/>
                </a:solidFill>
                <a:latin typeface="Comic Sans MS" panose="030F0702030302020204" pitchFamily="66" charset="0"/>
              </a:rPr>
              <a:t>)</a:t>
            </a:r>
          </a:p>
        </p:txBody>
      </p:sp>
      <p:sp>
        <p:nvSpPr>
          <p:cNvPr id="4" name="Rectangle 3"/>
          <p:cNvSpPr/>
          <p:nvPr/>
        </p:nvSpPr>
        <p:spPr>
          <a:xfrm>
            <a:off x="3696400" y="3244334"/>
            <a:ext cx="4799199" cy="369332"/>
          </a:xfrm>
          <a:prstGeom prst="rect">
            <a:avLst/>
          </a:prstGeom>
        </p:spPr>
        <p:txBody>
          <a:bodyPr wrap="none">
            <a:spAutoFit/>
          </a:bodyPr>
          <a:lstStyle/>
          <a:p>
            <a:r>
              <a:rPr lang="en-GB" dirty="0">
                <a:hlinkClick r:id="rId3"/>
              </a:rPr>
              <a:t>https://www.youtube.com/watch?v=RxuyPtR8Ooo</a:t>
            </a:r>
            <a:endParaRPr lang="en-GB" dirty="0"/>
          </a:p>
        </p:txBody>
      </p:sp>
      <p:pic>
        <p:nvPicPr>
          <p:cNvPr id="2050" name="Picture 2" descr="Image result for vinyl cutting shop windows"/>
          <p:cNvPicPr>
            <a:picLocks noChangeAspect="1" noChangeArrowheads="1"/>
          </p:cNvPicPr>
          <p:nvPr/>
        </p:nvPicPr>
        <p:blipFill rotWithShape="1">
          <a:blip r:embed="rId4">
            <a:extLst>
              <a:ext uri="{28A0092B-C50C-407E-A947-70E740481C1C}">
                <a14:useLocalDpi xmlns:a14="http://schemas.microsoft.com/office/drawing/2010/main" val="0"/>
              </a:ext>
            </a:extLst>
          </a:blip>
          <a:srcRect l="7262" t="8140" r="8247" b="5679"/>
          <a:stretch/>
        </p:blipFill>
        <p:spPr bwMode="auto">
          <a:xfrm>
            <a:off x="4443665" y="3782205"/>
            <a:ext cx="2855498" cy="29126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srcRect l="21149" t="46792" r="56904" b="27577"/>
          <a:stretch/>
        </p:blipFill>
        <p:spPr>
          <a:xfrm>
            <a:off x="7610039" y="3834063"/>
            <a:ext cx="4356737" cy="2860744"/>
          </a:xfrm>
          <a:prstGeom prst="rect">
            <a:avLst/>
          </a:prstGeom>
        </p:spPr>
      </p:pic>
      <p:pic>
        <p:nvPicPr>
          <p:cNvPr id="2052" name="Picture 4" descr="Image result for self adhesive viny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374" y="3244334"/>
            <a:ext cx="1744137" cy="1324454"/>
          </a:xfrm>
          <a:prstGeom prst="rect">
            <a:avLst/>
          </a:prstGeom>
          <a:noFill/>
          <a:extLst>
            <a:ext uri="{909E8E84-426E-40DD-AFC4-6F175D3DCCD1}">
              <a14:hiddenFill xmlns:a14="http://schemas.microsoft.com/office/drawing/2010/main">
                <a:solidFill>
                  <a:srgbClr val="FFFFFF"/>
                </a:solidFill>
              </a14:hiddenFill>
            </a:ext>
          </a:extLst>
        </p:spPr>
      </p:pic>
      <p:sp>
        <p:nvSpPr>
          <p:cNvPr id="8" name="6-Point Star 7"/>
          <p:cNvSpPr/>
          <p:nvPr/>
        </p:nvSpPr>
        <p:spPr>
          <a:xfrm>
            <a:off x="8845575" y="329852"/>
            <a:ext cx="3033931" cy="3099148"/>
          </a:xfrm>
          <a:prstGeom prst="star6">
            <a:avLst/>
          </a:prstGeom>
          <a:solidFill>
            <a:srgbClr val="FDF3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Used for…….graphics for vehicles, shop windows, t-shirts, signage, banners.  </a:t>
            </a:r>
          </a:p>
        </p:txBody>
      </p:sp>
      <p:pic>
        <p:nvPicPr>
          <p:cNvPr id="3074" name="Picture 2" descr="Image result for vinyl cut t-shirts desig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030" r="11124"/>
          <a:stretch/>
        </p:blipFill>
        <p:spPr bwMode="auto">
          <a:xfrm>
            <a:off x="2211315" y="3834063"/>
            <a:ext cx="1850738" cy="244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475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ini discs for mus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698" y="1434328"/>
            <a:ext cx="4761986" cy="35714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36457" y="474857"/>
            <a:ext cx="3078728"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Mini disks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TextBox 3"/>
          <p:cNvSpPr txBox="1"/>
          <p:nvPr/>
        </p:nvSpPr>
        <p:spPr>
          <a:xfrm>
            <a:off x="486697" y="5530645"/>
            <a:ext cx="4689987" cy="646331"/>
          </a:xfrm>
          <a:prstGeom prst="rect">
            <a:avLst/>
          </a:prstGeom>
          <a:noFill/>
        </p:spPr>
        <p:txBody>
          <a:bodyPr wrap="square" rtlCol="0">
            <a:spAutoFit/>
          </a:bodyPr>
          <a:lstStyle/>
          <a:p>
            <a:r>
              <a:rPr lang="en-GB" dirty="0" smtClean="0"/>
              <a:t>These came out in the late 1990’s-Sony ceased development of them as sales were not good. </a:t>
            </a:r>
            <a:endParaRPr lang="en-GB" dirty="0"/>
          </a:p>
        </p:txBody>
      </p:sp>
      <p:sp>
        <p:nvSpPr>
          <p:cNvPr id="7" name="Rectangle 6"/>
          <p:cNvSpPr/>
          <p:nvPr/>
        </p:nvSpPr>
        <p:spPr>
          <a:xfrm>
            <a:off x="7700652" y="231676"/>
            <a:ext cx="2518638"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 phone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TextBox 7"/>
          <p:cNvSpPr txBox="1"/>
          <p:nvPr/>
        </p:nvSpPr>
        <p:spPr>
          <a:xfrm>
            <a:off x="6792348" y="5454305"/>
            <a:ext cx="4689987" cy="646331"/>
          </a:xfrm>
          <a:prstGeom prst="rect">
            <a:avLst/>
          </a:prstGeom>
          <a:noFill/>
        </p:spPr>
        <p:txBody>
          <a:bodyPr wrap="square" rtlCol="0">
            <a:spAutoFit/>
          </a:bodyPr>
          <a:lstStyle/>
          <a:p>
            <a:r>
              <a:rPr lang="en-GB" dirty="0" smtClean="0"/>
              <a:t>Since first release in 2007- there have been 18 I phones- each one developing in technology. </a:t>
            </a:r>
            <a:endParaRPr lang="en-GB" dirty="0"/>
          </a:p>
        </p:txBody>
      </p:sp>
      <p:pic>
        <p:nvPicPr>
          <p:cNvPr id="1030" name="Picture 6" descr="Image result for how many iphones have there b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560" y="1434328"/>
            <a:ext cx="5615186" cy="340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27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13365" y="243904"/>
            <a:ext cx="2339439" cy="973777"/>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Market Pull</a:t>
            </a:r>
          </a:p>
        </p:txBody>
      </p:sp>
      <p:pic>
        <p:nvPicPr>
          <p:cNvPr id="7" name="Picture 2" descr="http://www.pushpullsigns.com/images/pullsign.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80" b="68219" l="10000" r="90000"/>
                    </a14:imgEffect>
                  </a14:imgLayer>
                </a14:imgProps>
              </a:ext>
              <a:ext uri="{28A0092B-C50C-407E-A947-70E740481C1C}">
                <a14:useLocalDpi xmlns:a14="http://schemas.microsoft.com/office/drawing/2010/main" val="0"/>
              </a:ext>
            </a:extLst>
          </a:blip>
          <a:srcRect b="24201"/>
          <a:stretch/>
        </p:blipFill>
        <p:spPr bwMode="auto">
          <a:xfrm>
            <a:off x="0" y="-285480"/>
            <a:ext cx="3192289" cy="3007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16743" y="2640768"/>
            <a:ext cx="5074121" cy="400110"/>
          </a:xfrm>
          <a:prstGeom prst="rect">
            <a:avLst/>
          </a:prstGeom>
          <a:solidFill>
            <a:srgbClr val="FFFFCC"/>
          </a:solidFill>
        </p:spPr>
        <p:txBody>
          <a:bodyPr wrap="square">
            <a:spAutoFit/>
          </a:bodyPr>
          <a:lstStyle/>
          <a:p>
            <a:r>
              <a:rPr lang="en-GB" sz="2000" dirty="0" smtClean="0">
                <a:solidFill>
                  <a:srgbClr val="002060"/>
                </a:solidFill>
                <a:latin typeface="Comic Sans MS" pitchFamily="66" charset="0"/>
              </a:rPr>
              <a:t>Examples of market influences include:</a:t>
            </a:r>
          </a:p>
        </p:txBody>
      </p:sp>
      <p:sp>
        <p:nvSpPr>
          <p:cNvPr id="9" name="TextBox 8"/>
          <p:cNvSpPr txBox="1"/>
          <p:nvPr/>
        </p:nvSpPr>
        <p:spPr>
          <a:xfrm>
            <a:off x="2510725" y="1504183"/>
            <a:ext cx="8524068" cy="1077218"/>
          </a:xfrm>
          <a:prstGeom prst="rect">
            <a:avLst/>
          </a:prstGeom>
          <a:noFill/>
        </p:spPr>
        <p:txBody>
          <a:bodyPr wrap="square" rtlCol="0">
            <a:spAutoFit/>
          </a:bodyPr>
          <a:lstStyle/>
          <a:p>
            <a:r>
              <a:rPr lang="en-GB" sz="3200" dirty="0">
                <a:latin typeface="Comic Sans MS" panose="030F0702030302020204" pitchFamily="66" charset="0"/>
              </a:rPr>
              <a:t>Market pull is when </a:t>
            </a:r>
            <a:r>
              <a:rPr lang="en-GB" sz="3200" dirty="0" smtClean="0">
                <a:latin typeface="Comic Sans MS" panose="030F0702030302020204" pitchFamily="66" charset="0"/>
              </a:rPr>
              <a:t>products are developed in response to market sales/strengths.  </a:t>
            </a:r>
            <a:endParaRPr lang="en-GB" sz="3200" dirty="0">
              <a:latin typeface="Comic Sans MS" panose="030F0702030302020204" pitchFamily="66" charset="0"/>
            </a:endParaRPr>
          </a:p>
        </p:txBody>
      </p:sp>
      <p:graphicFrame>
        <p:nvGraphicFramePr>
          <p:cNvPr id="10" name="Table 9"/>
          <p:cNvGraphicFramePr>
            <a:graphicFrameLocks noGrp="1"/>
          </p:cNvGraphicFramePr>
          <p:nvPr>
            <p:extLst/>
          </p:nvPr>
        </p:nvGraphicFramePr>
        <p:xfrm>
          <a:off x="170483" y="3084290"/>
          <a:ext cx="11362755" cy="3508240"/>
        </p:xfrm>
        <a:graphic>
          <a:graphicData uri="http://schemas.openxmlformats.org/drawingml/2006/table">
            <a:tbl>
              <a:tblPr firstRow="1" bandRow="1">
                <a:tableStyleId>{5940675A-B579-460E-94D1-54222C63F5DA}</a:tableStyleId>
              </a:tblPr>
              <a:tblGrid>
                <a:gridCol w="3787585"/>
                <a:gridCol w="3787585"/>
                <a:gridCol w="3787585"/>
              </a:tblGrid>
              <a:tr h="3508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2060"/>
                          </a:solidFill>
                          <a:latin typeface="Comic Sans MS" pitchFamily="66" charset="0"/>
                        </a:rPr>
                        <a:t>A </a:t>
                      </a:r>
                      <a:r>
                        <a:rPr lang="en-GB" sz="1800" u="sng" dirty="0" smtClean="0">
                          <a:solidFill>
                            <a:srgbClr val="002060"/>
                          </a:solidFill>
                          <a:latin typeface="Comic Sans MS" pitchFamily="66" charset="0"/>
                        </a:rPr>
                        <a:t>demand</a:t>
                      </a:r>
                      <a:r>
                        <a:rPr lang="en-GB" sz="1800" dirty="0" smtClean="0">
                          <a:solidFill>
                            <a:srgbClr val="002060"/>
                          </a:solidFill>
                          <a:latin typeface="Comic Sans MS" pitchFamily="66" charset="0"/>
                        </a:rPr>
                        <a:t> from consumers.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smtClean="0">
                        <a:solidFill>
                          <a:srgbClr val="002060"/>
                        </a:solidFill>
                        <a:latin typeface="Comic Sans MS"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2060"/>
                          </a:solidFill>
                          <a:latin typeface="Comic Sans MS" pitchFamily="66" charset="0"/>
                        </a:rPr>
                        <a:t>When</a:t>
                      </a:r>
                      <a:r>
                        <a:rPr lang="en-GB" sz="1800" baseline="0" dirty="0" smtClean="0">
                          <a:solidFill>
                            <a:srgbClr val="002060"/>
                          </a:solidFill>
                          <a:latin typeface="Comic Sans MS" pitchFamily="66" charset="0"/>
                        </a:rPr>
                        <a:t> sales </a:t>
                      </a:r>
                      <a:r>
                        <a:rPr lang="en-GB" sz="1800" baseline="0" dirty="0" smtClean="0">
                          <a:solidFill>
                            <a:srgbClr val="FF0000"/>
                          </a:solidFill>
                          <a:latin typeface="Comic Sans MS" pitchFamily="66" charset="0"/>
                        </a:rPr>
                        <a:t>rise</a:t>
                      </a:r>
                      <a:r>
                        <a:rPr lang="en-GB" sz="1800" baseline="0" dirty="0" smtClean="0">
                          <a:solidFill>
                            <a:srgbClr val="002060"/>
                          </a:solidFill>
                          <a:latin typeface="Comic Sans MS" pitchFamily="66" charset="0"/>
                        </a:rPr>
                        <a:t>, t</a:t>
                      </a:r>
                      <a:r>
                        <a:rPr lang="en-GB" sz="1800" dirty="0" smtClean="0">
                          <a:solidFill>
                            <a:srgbClr val="002060"/>
                          </a:solidFill>
                          <a:latin typeface="Comic Sans MS" pitchFamily="66" charset="0"/>
                        </a:rPr>
                        <a:t>his creates a </a:t>
                      </a:r>
                      <a:r>
                        <a:rPr lang="en-GB" sz="1800" u="sng" dirty="0" smtClean="0">
                          <a:solidFill>
                            <a:srgbClr val="002060"/>
                          </a:solidFill>
                          <a:latin typeface="Comic Sans MS" pitchFamily="66" charset="0"/>
                        </a:rPr>
                        <a:t>demand</a:t>
                      </a:r>
                      <a:r>
                        <a:rPr lang="en-GB" sz="1800" dirty="0" smtClean="0">
                          <a:solidFill>
                            <a:srgbClr val="002060"/>
                          </a:solidFill>
                          <a:latin typeface="Comic Sans MS" pitchFamily="66" charset="0"/>
                        </a:rPr>
                        <a:t> for the product- this often leads to development</a:t>
                      </a:r>
                      <a:r>
                        <a:rPr lang="en-GB" sz="1800" baseline="0" dirty="0" smtClean="0">
                          <a:solidFill>
                            <a:srgbClr val="002060"/>
                          </a:solidFill>
                          <a:latin typeface="Comic Sans MS" pitchFamily="66" charset="0"/>
                        </a:rPr>
                        <a:t> of a product</a:t>
                      </a:r>
                      <a:r>
                        <a:rPr lang="en-GB" sz="1800" dirty="0" smtClean="0">
                          <a:solidFill>
                            <a:srgbClr val="002060"/>
                          </a:solidFill>
                          <a:latin typeface="Comic Sans MS" pitchFamily="66"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solidFill>
                      <a:srgbClr val="FFFFCC"/>
                    </a:solidFill>
                  </a:tcPr>
                </a:tc>
                <a:tc>
                  <a:txBody>
                    <a:bodyPr/>
                    <a:lstStyle/>
                    <a:p>
                      <a:r>
                        <a:rPr lang="en-GB" u="sng" dirty="0" smtClean="0">
                          <a:solidFill>
                            <a:srgbClr val="002060"/>
                          </a:solidFill>
                          <a:latin typeface="Comic Sans MS" panose="030F0702030302020204" pitchFamily="66" charset="0"/>
                        </a:rPr>
                        <a:t>Market</a:t>
                      </a:r>
                      <a:r>
                        <a:rPr lang="en-GB" u="sng" baseline="0" dirty="0" smtClean="0">
                          <a:solidFill>
                            <a:srgbClr val="002060"/>
                          </a:solidFill>
                          <a:latin typeface="Comic Sans MS" panose="030F0702030302020204" pitchFamily="66" charset="0"/>
                        </a:rPr>
                        <a:t> research </a:t>
                      </a:r>
                    </a:p>
                    <a:p>
                      <a:endParaRPr lang="en-GB" baseline="0" dirty="0" smtClean="0">
                        <a:solidFill>
                          <a:srgbClr val="002060"/>
                        </a:solidFill>
                        <a:latin typeface="Comic Sans MS" panose="030F0702030302020204" pitchFamily="66" charset="0"/>
                      </a:endParaRPr>
                    </a:p>
                    <a:p>
                      <a:r>
                        <a:rPr lang="en-GB" baseline="0" dirty="0" smtClean="0">
                          <a:solidFill>
                            <a:srgbClr val="002060"/>
                          </a:solidFill>
                          <a:latin typeface="Comic Sans MS" panose="030F0702030302020204" pitchFamily="66" charset="0"/>
                        </a:rPr>
                        <a:t>Companies sometimes test the market first by asking questionnaires, giving free trails or samples. </a:t>
                      </a:r>
                    </a:p>
                    <a:p>
                      <a:endParaRPr lang="en-GB" baseline="0" dirty="0" smtClean="0">
                        <a:solidFill>
                          <a:srgbClr val="002060"/>
                        </a:solidFill>
                        <a:latin typeface="Comic Sans MS" panose="030F0702030302020204" pitchFamily="66" charset="0"/>
                      </a:endParaRPr>
                    </a:p>
                    <a:p>
                      <a:r>
                        <a:rPr lang="en-GB" baseline="0" dirty="0" smtClean="0">
                          <a:solidFill>
                            <a:srgbClr val="002060"/>
                          </a:solidFill>
                          <a:latin typeface="Comic Sans MS" panose="030F0702030302020204" pitchFamily="66" charset="0"/>
                        </a:rPr>
                        <a:t>If consumers like the product and feedback is good- the product will be manufactured and sold. </a:t>
                      </a:r>
                      <a:endParaRPr lang="en-GB" dirty="0">
                        <a:solidFill>
                          <a:srgbClr val="002060"/>
                        </a:solidFill>
                        <a:latin typeface="Comic Sans MS" panose="030F0702030302020204" pitchFamily="66" charset="0"/>
                      </a:endParaRPr>
                    </a:p>
                  </a:txBody>
                  <a:tcP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dirty="0" smtClean="0">
                          <a:solidFill>
                            <a:srgbClr val="002060"/>
                          </a:solidFill>
                          <a:latin typeface="Comic Sans MS" pitchFamily="66" charset="0"/>
                        </a:rPr>
                        <a:t>Competition</a:t>
                      </a:r>
                      <a:r>
                        <a:rPr lang="en-GB" sz="1800" u="sng" baseline="0" dirty="0" smtClean="0">
                          <a:solidFill>
                            <a:srgbClr val="002060"/>
                          </a:solidFill>
                          <a:latin typeface="Comic Sans MS" pitchFamily="66" charset="0"/>
                        </a:rPr>
                        <a:t> </a:t>
                      </a:r>
                      <a:endParaRPr lang="en-GB" sz="1800" u="sng" dirty="0" smtClean="0">
                        <a:solidFill>
                          <a:srgbClr val="002060"/>
                        </a:solidFill>
                        <a:latin typeface="Comic Sans MS"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2060"/>
                          </a:solidFill>
                          <a:latin typeface="Comic Sans MS" pitchFamily="66" charset="0"/>
                        </a:rPr>
                        <a:t>A manufacturer wants to increase their share of the market. (</a:t>
                      </a:r>
                      <a:r>
                        <a:rPr lang="en-GB" sz="1800" u="sng" dirty="0" smtClean="0">
                          <a:solidFill>
                            <a:srgbClr val="002060"/>
                          </a:solidFill>
                          <a:latin typeface="Comic Sans MS" pitchFamily="66" charset="0"/>
                        </a:rPr>
                        <a:t>competition</a:t>
                      </a:r>
                      <a:r>
                        <a:rPr lang="en-GB" sz="1800" dirty="0" smtClean="0">
                          <a:solidFill>
                            <a:srgbClr val="002060"/>
                          </a:solidFill>
                          <a:latin typeface="Comic Sans MS" pitchFamily="66" charset="0"/>
                        </a:rPr>
                        <a:t> is good for</a:t>
                      </a:r>
                      <a:r>
                        <a:rPr lang="en-GB" sz="1800" baseline="0" dirty="0" smtClean="0">
                          <a:solidFill>
                            <a:srgbClr val="002060"/>
                          </a:solidFill>
                          <a:latin typeface="Comic Sans MS" pitchFamily="66" charset="0"/>
                        </a:rPr>
                        <a:t> consumers) </a:t>
                      </a:r>
                      <a:endParaRPr lang="en-GB" sz="1800" dirty="0" smtClean="0">
                        <a:solidFill>
                          <a:srgbClr val="002060"/>
                        </a:solidFill>
                        <a:latin typeface="Comic Sans MS" pitchFamily="66" charset="0"/>
                      </a:endParaRPr>
                    </a:p>
                    <a:p>
                      <a:endParaRPr lang="en-GB" dirty="0"/>
                    </a:p>
                  </a:txBody>
                  <a:tcPr>
                    <a:solidFill>
                      <a:srgbClr val="FFFFCC"/>
                    </a:solidFill>
                  </a:tcPr>
                </a:tc>
              </a:tr>
            </a:tbl>
          </a:graphicData>
        </a:graphic>
      </p:graphicFrame>
      <p:pic>
        <p:nvPicPr>
          <p:cNvPr id="3" name="Picture 2"/>
          <p:cNvPicPr>
            <a:picLocks noChangeAspect="1"/>
          </p:cNvPicPr>
          <p:nvPr/>
        </p:nvPicPr>
        <p:blipFill rotWithShape="1">
          <a:blip r:embed="rId5"/>
          <a:srcRect l="18871" t="52701" r="54566" b="34587"/>
          <a:stretch/>
        </p:blipFill>
        <p:spPr>
          <a:xfrm>
            <a:off x="8092932" y="4301932"/>
            <a:ext cx="1596325" cy="429505"/>
          </a:xfrm>
          <a:prstGeom prst="rect">
            <a:avLst/>
          </a:prstGeom>
        </p:spPr>
      </p:pic>
      <p:pic>
        <p:nvPicPr>
          <p:cNvPr id="4" name="Picture 3"/>
          <p:cNvPicPr>
            <a:picLocks noChangeAspect="1"/>
          </p:cNvPicPr>
          <p:nvPr/>
        </p:nvPicPr>
        <p:blipFill rotWithShape="1">
          <a:blip r:embed="rId6"/>
          <a:srcRect l="20301" t="34056" r="55876" b="13509"/>
          <a:stretch/>
        </p:blipFill>
        <p:spPr>
          <a:xfrm>
            <a:off x="10039585" y="4547788"/>
            <a:ext cx="619475" cy="766564"/>
          </a:xfrm>
          <a:prstGeom prst="rect">
            <a:avLst/>
          </a:prstGeom>
        </p:spPr>
      </p:pic>
      <p:pic>
        <p:nvPicPr>
          <p:cNvPr id="13" name="Picture 12"/>
          <p:cNvPicPr>
            <a:picLocks noChangeAspect="1"/>
          </p:cNvPicPr>
          <p:nvPr/>
        </p:nvPicPr>
        <p:blipFill rotWithShape="1">
          <a:blip r:embed="rId7"/>
          <a:srcRect l="18037" t="41896" r="54328" b="25688"/>
          <a:stretch/>
        </p:blipFill>
        <p:spPr>
          <a:xfrm>
            <a:off x="7887015" y="4797592"/>
            <a:ext cx="1399190" cy="922742"/>
          </a:xfrm>
          <a:prstGeom prst="rect">
            <a:avLst/>
          </a:prstGeom>
        </p:spPr>
      </p:pic>
      <p:pic>
        <p:nvPicPr>
          <p:cNvPr id="14" name="Picture 13"/>
          <p:cNvPicPr>
            <a:picLocks noChangeAspect="1"/>
          </p:cNvPicPr>
          <p:nvPr/>
        </p:nvPicPr>
        <p:blipFill rotWithShape="1">
          <a:blip r:embed="rId8"/>
          <a:srcRect l="10533" t="37024" r="46228" b="16366"/>
          <a:stretch/>
        </p:blipFill>
        <p:spPr>
          <a:xfrm>
            <a:off x="910581" y="4942007"/>
            <a:ext cx="2039096" cy="1235817"/>
          </a:xfrm>
          <a:prstGeom prst="rect">
            <a:avLst/>
          </a:prstGeom>
        </p:spPr>
      </p:pic>
      <p:pic>
        <p:nvPicPr>
          <p:cNvPr id="15" name="Picture 14"/>
          <p:cNvPicPr>
            <a:picLocks noChangeAspect="1"/>
          </p:cNvPicPr>
          <p:nvPr/>
        </p:nvPicPr>
        <p:blipFill rotWithShape="1">
          <a:blip r:embed="rId9"/>
          <a:srcRect l="2075" t="50371" r="43250" b="25264"/>
          <a:stretch/>
        </p:blipFill>
        <p:spPr>
          <a:xfrm>
            <a:off x="8711187" y="5720334"/>
            <a:ext cx="1825982" cy="457490"/>
          </a:xfrm>
          <a:prstGeom prst="rect">
            <a:avLst/>
          </a:prstGeom>
        </p:spPr>
      </p:pic>
    </p:spTree>
    <p:extLst>
      <p:ext uri="{BB962C8B-B14F-4D97-AF65-F5344CB8AC3E}">
        <p14:creationId xmlns:p14="http://schemas.microsoft.com/office/powerpoint/2010/main" val="1918478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msc-technology.wikispaces.com/file/view/product_life_cycle.gif/32844987/product_life_cycle.gif"/>
          <p:cNvPicPr/>
          <p:nvPr/>
        </p:nvPicPr>
        <p:blipFill>
          <a:blip r:embed="rId3">
            <a:extLst>
              <a:ext uri="{28A0092B-C50C-407E-A947-70E740481C1C}">
                <a14:useLocalDpi xmlns:a14="http://schemas.microsoft.com/office/drawing/2010/main" val="0"/>
              </a:ext>
            </a:extLst>
          </a:blip>
          <a:srcRect/>
          <a:stretch>
            <a:fillRect/>
          </a:stretch>
        </p:blipFill>
        <p:spPr bwMode="auto">
          <a:xfrm>
            <a:off x="2077719" y="1599472"/>
            <a:ext cx="7847946" cy="4619155"/>
          </a:xfrm>
          <a:prstGeom prst="rect">
            <a:avLst/>
          </a:prstGeom>
          <a:noFill/>
          <a:ln>
            <a:noFill/>
          </a:ln>
        </p:spPr>
      </p:pic>
      <p:sp>
        <p:nvSpPr>
          <p:cNvPr id="8" name="Rectangle 7"/>
          <p:cNvSpPr/>
          <p:nvPr/>
        </p:nvSpPr>
        <p:spPr>
          <a:xfrm>
            <a:off x="4533363" y="154134"/>
            <a:ext cx="2339439" cy="973777"/>
          </a:xfrm>
          <a:prstGeom prst="rect">
            <a:avLst/>
          </a:prstGeom>
          <a:solidFill>
            <a:srgbClr val="FF99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Product Life Cycle</a:t>
            </a:r>
          </a:p>
        </p:txBody>
      </p:sp>
    </p:spTree>
    <p:extLst>
      <p:ext uri="{BB962C8B-B14F-4D97-AF65-F5344CB8AC3E}">
        <p14:creationId xmlns:p14="http://schemas.microsoft.com/office/powerpoint/2010/main" val="149843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41702" y="316837"/>
            <a:ext cx="6735650" cy="6463308"/>
          </a:xfrm>
          <a:prstGeom prst="rect">
            <a:avLst/>
          </a:prstGeom>
          <a:solidFill>
            <a:srgbClr val="FFFFCC"/>
          </a:solidFill>
        </p:spPr>
        <p:txBody>
          <a:bodyPr wrap="square">
            <a:spAutoFit/>
          </a:bodyPr>
          <a:lstStyle/>
          <a:p>
            <a:r>
              <a:rPr lang="en-GB" altLang="en-US" b="1" dirty="0">
                <a:solidFill>
                  <a:srgbClr val="002060"/>
                </a:solidFill>
                <a:latin typeface="Comic Sans MS" panose="030F0702030302020204" pitchFamily="66" charset="0"/>
              </a:rPr>
              <a:t>Introduction/launch</a:t>
            </a:r>
            <a:r>
              <a:rPr lang="en-GB" altLang="en-US" dirty="0">
                <a:solidFill>
                  <a:srgbClr val="002060"/>
                </a:solidFill>
                <a:latin typeface="Comic Sans MS" panose="030F0702030302020204" pitchFamily="66" charset="0"/>
              </a:rPr>
              <a:t>- Product newly released onto market, </a:t>
            </a:r>
            <a:r>
              <a:rPr lang="en-GB" altLang="en-US" dirty="0">
                <a:solidFill>
                  <a:srgbClr val="FF0000"/>
                </a:solidFill>
                <a:latin typeface="Comic Sans MS" panose="030F0702030302020204" pitchFamily="66" charset="0"/>
              </a:rPr>
              <a:t>first sales slow</a:t>
            </a:r>
            <a:r>
              <a:rPr lang="en-GB" altLang="en-US" dirty="0">
                <a:solidFill>
                  <a:srgbClr val="002060"/>
                </a:solidFill>
                <a:latin typeface="Comic Sans MS" panose="030F0702030302020204" pitchFamily="66" charset="0"/>
              </a:rPr>
              <a:t>, consumers start to </a:t>
            </a:r>
            <a:r>
              <a:rPr lang="en-GB" altLang="en-US" dirty="0" smtClean="0">
                <a:solidFill>
                  <a:srgbClr val="002060"/>
                </a:solidFill>
                <a:latin typeface="Comic Sans MS" panose="030F0702030302020204" pitchFamily="66" charset="0"/>
              </a:rPr>
              <a:t>realise </a:t>
            </a:r>
            <a:r>
              <a:rPr lang="en-GB" altLang="en-US" dirty="0">
                <a:solidFill>
                  <a:srgbClr val="002060"/>
                </a:solidFill>
                <a:latin typeface="Comic Sans MS" panose="030F0702030302020204" pitchFamily="66" charset="0"/>
              </a:rPr>
              <a:t>benefits- costs company to launch-</a:t>
            </a:r>
            <a:r>
              <a:rPr lang="en-GB" altLang="en-US" dirty="0">
                <a:solidFill>
                  <a:srgbClr val="FF0000"/>
                </a:solidFill>
                <a:latin typeface="Comic Sans MS" panose="030F0702030302020204" pitchFamily="66" charset="0"/>
              </a:rPr>
              <a:t>little </a:t>
            </a:r>
            <a:r>
              <a:rPr lang="en-GB" altLang="en-US" dirty="0" smtClean="0">
                <a:solidFill>
                  <a:srgbClr val="FF0000"/>
                </a:solidFill>
                <a:latin typeface="Comic Sans MS" panose="030F0702030302020204" pitchFamily="66" charset="0"/>
              </a:rPr>
              <a:t>profit.</a:t>
            </a:r>
          </a:p>
          <a:p>
            <a:endParaRPr lang="en-GB" altLang="en-US" dirty="0">
              <a:solidFill>
                <a:srgbClr val="FF0000"/>
              </a:solidFill>
              <a:latin typeface="Comic Sans MS" panose="030F0702030302020204" pitchFamily="66" charset="0"/>
            </a:endParaRPr>
          </a:p>
          <a:p>
            <a:r>
              <a:rPr lang="en-GB" altLang="en-US" b="1" dirty="0">
                <a:solidFill>
                  <a:srgbClr val="FF0000"/>
                </a:solidFill>
                <a:latin typeface="Comic Sans MS" panose="030F0702030302020204" pitchFamily="66" charset="0"/>
              </a:rPr>
              <a:t>Growth-</a:t>
            </a:r>
            <a:r>
              <a:rPr lang="en-GB" altLang="en-US" dirty="0">
                <a:solidFill>
                  <a:srgbClr val="FF0000"/>
                </a:solidFill>
                <a:latin typeface="Comic Sans MS" panose="030F0702030302020204" pitchFamily="66" charset="0"/>
              </a:rPr>
              <a:t> advertising takes effect</a:t>
            </a:r>
            <a:r>
              <a:rPr lang="en-GB" altLang="en-US" dirty="0">
                <a:solidFill>
                  <a:srgbClr val="002060"/>
                </a:solidFill>
                <a:latin typeface="Comic Sans MS" panose="030F0702030302020204" pitchFamily="66" charset="0"/>
              </a:rPr>
              <a:t>, </a:t>
            </a:r>
            <a:r>
              <a:rPr lang="en-GB" altLang="en-US" dirty="0">
                <a:solidFill>
                  <a:srgbClr val="FF0000"/>
                </a:solidFill>
                <a:latin typeface="Comic Sans MS" panose="030F0702030302020204" pitchFamily="66" charset="0"/>
              </a:rPr>
              <a:t>sales rise</a:t>
            </a:r>
            <a:r>
              <a:rPr lang="en-GB" altLang="en-US" dirty="0">
                <a:solidFill>
                  <a:srgbClr val="002060"/>
                </a:solidFill>
                <a:latin typeface="Comic Sans MS" panose="030F0702030302020204" pitchFamily="66" charset="0"/>
              </a:rPr>
              <a:t>, company make profit, competitors may </a:t>
            </a:r>
            <a:r>
              <a:rPr lang="en-GB" altLang="en-US" dirty="0" smtClean="0">
                <a:solidFill>
                  <a:srgbClr val="002060"/>
                </a:solidFill>
                <a:latin typeface="Comic Sans MS" panose="030F0702030302020204" pitchFamily="66" charset="0"/>
              </a:rPr>
              <a:t>introduce </a:t>
            </a:r>
            <a:r>
              <a:rPr lang="en-GB" altLang="en-US" dirty="0">
                <a:solidFill>
                  <a:srgbClr val="002060"/>
                </a:solidFill>
                <a:latin typeface="Comic Sans MS" panose="030F0702030302020204" pitchFamily="66" charset="0"/>
              </a:rPr>
              <a:t>own </a:t>
            </a:r>
            <a:r>
              <a:rPr lang="en-GB" altLang="en-US" dirty="0" smtClean="0">
                <a:solidFill>
                  <a:srgbClr val="002060"/>
                </a:solidFill>
                <a:latin typeface="Comic Sans MS" panose="030F0702030302020204" pitchFamily="66" charset="0"/>
              </a:rPr>
              <a:t>brand</a:t>
            </a:r>
          </a:p>
          <a:p>
            <a:endParaRPr lang="en-GB" altLang="en-US" dirty="0">
              <a:solidFill>
                <a:srgbClr val="002060"/>
              </a:solidFill>
              <a:latin typeface="Comic Sans MS" panose="030F0702030302020204" pitchFamily="66" charset="0"/>
            </a:endParaRPr>
          </a:p>
          <a:p>
            <a:r>
              <a:rPr lang="en-GB" altLang="en-US" b="1" dirty="0">
                <a:solidFill>
                  <a:srgbClr val="002060"/>
                </a:solidFill>
                <a:latin typeface="Comic Sans MS" panose="030F0702030302020204" pitchFamily="66" charset="0"/>
              </a:rPr>
              <a:t>Maturity</a:t>
            </a:r>
            <a:r>
              <a:rPr lang="en-GB" altLang="en-US" dirty="0">
                <a:solidFill>
                  <a:srgbClr val="002060"/>
                </a:solidFill>
                <a:latin typeface="Comic Sans MS" panose="030F0702030302020204" pitchFamily="66" charset="0"/>
              </a:rPr>
              <a:t>- </a:t>
            </a:r>
            <a:r>
              <a:rPr lang="en-GB" altLang="en-US" dirty="0">
                <a:solidFill>
                  <a:srgbClr val="FF0000"/>
                </a:solidFill>
                <a:latin typeface="Comic Sans MS" panose="030F0702030302020204" pitchFamily="66" charset="0"/>
              </a:rPr>
              <a:t>sales level off</a:t>
            </a:r>
            <a:r>
              <a:rPr lang="en-GB" altLang="en-US" dirty="0">
                <a:solidFill>
                  <a:srgbClr val="002060"/>
                </a:solidFill>
                <a:latin typeface="Comic Sans MS" panose="030F0702030302020204" pitchFamily="66" charset="0"/>
              </a:rPr>
              <a:t>, </a:t>
            </a:r>
            <a:r>
              <a:rPr lang="en-GB" altLang="en-US" dirty="0">
                <a:solidFill>
                  <a:srgbClr val="FF0000"/>
                </a:solidFill>
                <a:latin typeface="Comic Sans MS" panose="030F0702030302020204" pitchFamily="66" charset="0"/>
              </a:rPr>
              <a:t>market </a:t>
            </a:r>
            <a:r>
              <a:rPr lang="en-GB" altLang="en-US" dirty="0" smtClean="0">
                <a:solidFill>
                  <a:srgbClr val="FF0000"/>
                </a:solidFill>
                <a:latin typeface="Comic Sans MS" panose="030F0702030302020204" pitchFamily="66" charset="0"/>
              </a:rPr>
              <a:t>flooded </a:t>
            </a:r>
            <a:r>
              <a:rPr lang="en-GB" altLang="en-US" dirty="0">
                <a:solidFill>
                  <a:srgbClr val="002060"/>
                </a:solidFill>
                <a:latin typeface="Comic Sans MS" panose="030F0702030302020204" pitchFamily="66" charset="0"/>
              </a:rPr>
              <a:t>with competitors designs (may be better) Major companies monitor &amp; have new products ready</a:t>
            </a:r>
            <a:r>
              <a:rPr lang="en-GB" altLang="en-US" dirty="0" smtClean="0">
                <a:solidFill>
                  <a:srgbClr val="002060"/>
                </a:solidFill>
                <a:latin typeface="Comic Sans MS" panose="030F0702030302020204" pitchFamily="66" charset="0"/>
              </a:rPr>
              <a:t>.</a:t>
            </a:r>
          </a:p>
          <a:p>
            <a:endParaRPr lang="en-GB" altLang="en-US" dirty="0">
              <a:solidFill>
                <a:srgbClr val="002060"/>
              </a:solidFill>
              <a:latin typeface="Comic Sans MS" panose="030F0702030302020204" pitchFamily="66" charset="0"/>
            </a:endParaRPr>
          </a:p>
          <a:p>
            <a:r>
              <a:rPr lang="en-GB" altLang="en-US" b="1" dirty="0">
                <a:solidFill>
                  <a:srgbClr val="002060"/>
                </a:solidFill>
                <a:latin typeface="Comic Sans MS" panose="030F0702030302020204" pitchFamily="66" charset="0"/>
              </a:rPr>
              <a:t>Decline, </a:t>
            </a:r>
            <a:r>
              <a:rPr lang="en-GB" altLang="en-US" dirty="0">
                <a:solidFill>
                  <a:srgbClr val="FF0000"/>
                </a:solidFill>
                <a:latin typeface="Comic Sans MS" panose="030F0702030302020204" pitchFamily="66" charset="0"/>
              </a:rPr>
              <a:t>sales drop off</a:t>
            </a:r>
            <a:r>
              <a:rPr lang="en-GB" altLang="en-US" dirty="0">
                <a:solidFill>
                  <a:srgbClr val="002060"/>
                </a:solidFill>
                <a:latin typeface="Comic Sans MS" panose="030F0702030302020204" pitchFamily="66" charset="0"/>
              </a:rPr>
              <a:t>, companies decide (reduce profits? Stop making? Launch new one</a:t>
            </a:r>
            <a:r>
              <a:rPr lang="en-GB" altLang="en-US" dirty="0" smtClean="0">
                <a:solidFill>
                  <a:srgbClr val="002060"/>
                </a:solidFill>
                <a:latin typeface="Comic Sans MS" panose="030F0702030302020204" pitchFamily="66" charset="0"/>
              </a:rPr>
              <a:t>?)</a:t>
            </a:r>
          </a:p>
          <a:p>
            <a:endParaRPr lang="en-GB" altLang="en-US" dirty="0">
              <a:solidFill>
                <a:srgbClr val="002060"/>
              </a:solidFill>
              <a:latin typeface="Comic Sans MS" panose="030F0702030302020204" pitchFamily="66" charset="0"/>
            </a:endParaRPr>
          </a:p>
          <a:p>
            <a:r>
              <a:rPr lang="en-GB" altLang="en-US" b="1" dirty="0">
                <a:solidFill>
                  <a:srgbClr val="002060"/>
                </a:solidFill>
                <a:latin typeface="Comic Sans MS" panose="030F0702030302020204" pitchFamily="66" charset="0"/>
              </a:rPr>
              <a:t>Obsolescence</a:t>
            </a:r>
            <a:r>
              <a:rPr lang="en-GB" altLang="en-US" dirty="0">
                <a:solidFill>
                  <a:srgbClr val="002060"/>
                </a:solidFill>
                <a:latin typeface="Comic Sans MS" panose="030F0702030302020204" pitchFamily="66" charset="0"/>
              </a:rPr>
              <a:t>- </a:t>
            </a:r>
            <a:r>
              <a:rPr lang="en-GB" altLang="en-US" dirty="0">
                <a:solidFill>
                  <a:srgbClr val="FF0000"/>
                </a:solidFill>
                <a:latin typeface="Comic Sans MS" panose="030F0702030302020204" pitchFamily="66" charset="0"/>
              </a:rPr>
              <a:t>stop </a:t>
            </a:r>
            <a:r>
              <a:rPr lang="en-GB" altLang="en-US" dirty="0" smtClean="0">
                <a:solidFill>
                  <a:srgbClr val="FF0000"/>
                </a:solidFill>
                <a:latin typeface="Comic Sans MS" panose="030F0702030302020204" pitchFamily="66" charset="0"/>
              </a:rPr>
              <a:t>making- </a:t>
            </a:r>
            <a:r>
              <a:rPr lang="en-GB" altLang="en-US" dirty="0">
                <a:solidFill>
                  <a:srgbClr val="002060"/>
                </a:solidFill>
                <a:latin typeface="Comic Sans MS" panose="030F0702030302020204" pitchFamily="66" charset="0"/>
              </a:rPr>
              <a:t>New technology's may push this (i.e. cassettes to Vinyl, CD </a:t>
            </a:r>
            <a:r>
              <a:rPr lang="en-GB" altLang="en-US" dirty="0" smtClean="0">
                <a:solidFill>
                  <a:srgbClr val="002060"/>
                </a:solidFill>
                <a:latin typeface="Comic Sans MS" panose="030F0702030302020204" pitchFamily="66" charset="0"/>
              </a:rPr>
              <a:t>) It could be a product that people no longer want to buy (like a fad (fidget spinners/loom bands) </a:t>
            </a:r>
            <a:endParaRPr lang="en-GB" altLang="en-US" dirty="0">
              <a:solidFill>
                <a:srgbClr val="002060"/>
              </a:solidFill>
              <a:latin typeface="Comic Sans MS" panose="030F0702030302020204" pitchFamily="66" charset="0"/>
            </a:endParaRPr>
          </a:p>
          <a:p>
            <a:endParaRPr lang="en-GB" altLang="en-US" dirty="0">
              <a:solidFill>
                <a:srgbClr val="002060"/>
              </a:solidFill>
              <a:latin typeface="Comic Sans MS" panose="030F0702030302020204" pitchFamily="66" charset="0"/>
            </a:endParaRPr>
          </a:p>
          <a:p>
            <a:r>
              <a:rPr lang="en-GB" altLang="en-US" b="1" dirty="0">
                <a:solidFill>
                  <a:srgbClr val="002060"/>
                </a:solidFill>
                <a:latin typeface="Comic Sans MS" panose="030F0702030302020204" pitchFamily="66" charset="0"/>
              </a:rPr>
              <a:t>Planned Obsolescence </a:t>
            </a:r>
            <a:r>
              <a:rPr lang="en-GB" altLang="en-US" dirty="0">
                <a:solidFill>
                  <a:srgbClr val="002060"/>
                </a:solidFill>
                <a:latin typeface="Comic Sans MS" panose="030F0702030302020204" pitchFamily="66" charset="0"/>
              </a:rPr>
              <a:t>– </a:t>
            </a:r>
            <a:r>
              <a:rPr lang="en-GB" altLang="en-US" dirty="0" smtClean="0">
                <a:solidFill>
                  <a:srgbClr val="002060"/>
                </a:solidFill>
                <a:latin typeface="Comic Sans MS" panose="030F0702030302020204" pitchFamily="66" charset="0"/>
              </a:rPr>
              <a:t>Some </a:t>
            </a:r>
            <a:r>
              <a:rPr lang="en-GB" altLang="en-US" dirty="0">
                <a:solidFill>
                  <a:srgbClr val="002060"/>
                </a:solidFill>
                <a:latin typeface="Comic Sans MS" panose="030F0702030302020204" pitchFamily="66" charset="0"/>
              </a:rPr>
              <a:t>companied plan short lives for products </a:t>
            </a:r>
            <a:r>
              <a:rPr lang="en-GB" altLang="en-US" dirty="0" smtClean="0">
                <a:solidFill>
                  <a:srgbClr val="002060"/>
                </a:solidFill>
                <a:latin typeface="Comic Sans MS" panose="030F0702030302020204" pitchFamily="66" charset="0"/>
              </a:rPr>
              <a:t>((e.g., </a:t>
            </a:r>
            <a:r>
              <a:rPr lang="en-GB" altLang="en-US" dirty="0">
                <a:solidFill>
                  <a:srgbClr val="002060"/>
                </a:solidFill>
                <a:latin typeface="Comic Sans MS" panose="030F0702030302020204" pitchFamily="66" charset="0"/>
              </a:rPr>
              <a:t>a </a:t>
            </a:r>
            <a:r>
              <a:rPr lang="en-GB" altLang="en-US" dirty="0" smtClean="0">
                <a:solidFill>
                  <a:srgbClr val="002060"/>
                </a:solidFill>
                <a:latin typeface="Comic Sans MS" panose="030F0702030302020204" pitchFamily="66" charset="0"/>
              </a:rPr>
              <a:t>car  </a:t>
            </a:r>
            <a:r>
              <a:rPr lang="en-GB" altLang="en-US" dirty="0">
                <a:solidFill>
                  <a:srgbClr val="002060"/>
                </a:solidFill>
                <a:latin typeface="Comic Sans MS" panose="030F0702030302020204" pitchFamily="66" charset="0"/>
              </a:rPr>
              <a:t>would not be affordable if every part had to be made strong enough to last 100 years). </a:t>
            </a:r>
            <a:br>
              <a:rPr lang="en-GB" altLang="en-US" dirty="0">
                <a:solidFill>
                  <a:srgbClr val="002060"/>
                </a:solidFill>
                <a:latin typeface="Comic Sans MS" panose="030F0702030302020204" pitchFamily="66" charset="0"/>
              </a:rPr>
            </a:br>
            <a:endParaRPr lang="en-GB" dirty="0">
              <a:solidFill>
                <a:srgbClr val="002060"/>
              </a:solidFill>
              <a:latin typeface="Comic Sans MS" panose="030F0702030302020204" pitchFamily="66" charset="0"/>
            </a:endParaRPr>
          </a:p>
        </p:txBody>
      </p:sp>
      <p:pic>
        <p:nvPicPr>
          <p:cNvPr id="7" name="Picture 6" descr="http://msc-technology.wikispaces.com/file/view/product_life_cycle.gif/32844987/product_life_cycle.gif"/>
          <p:cNvPicPr/>
          <p:nvPr/>
        </p:nvPicPr>
        <p:blipFill>
          <a:blip r:embed="rId3">
            <a:extLst>
              <a:ext uri="{28A0092B-C50C-407E-A947-70E740481C1C}">
                <a14:useLocalDpi xmlns:a14="http://schemas.microsoft.com/office/drawing/2010/main" val="0"/>
              </a:ext>
            </a:extLst>
          </a:blip>
          <a:srcRect/>
          <a:stretch>
            <a:fillRect/>
          </a:stretch>
        </p:blipFill>
        <p:spPr bwMode="auto">
          <a:xfrm>
            <a:off x="238118" y="1305127"/>
            <a:ext cx="4861916" cy="3717634"/>
          </a:xfrm>
          <a:prstGeom prst="rect">
            <a:avLst/>
          </a:prstGeom>
          <a:noFill/>
          <a:ln>
            <a:noFill/>
          </a:ln>
        </p:spPr>
      </p:pic>
    </p:spTree>
    <p:extLst>
      <p:ext uri="{BB962C8B-B14F-4D97-AF65-F5344CB8AC3E}">
        <p14:creationId xmlns:p14="http://schemas.microsoft.com/office/powerpoint/2010/main" val="92617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59167" y="966023"/>
            <a:ext cx="6505306" cy="923330"/>
          </a:xfrm>
          <a:prstGeom prst="rect">
            <a:avLst/>
          </a:prstGeom>
          <a:noFill/>
        </p:spPr>
        <p:txBody>
          <a:bodyPr wrap="none">
            <a:spAutoFit/>
          </a:bodyPr>
          <a:lstStyle/>
          <a:p>
            <a:pPr algn="ctr">
              <a:defRPr/>
            </a:pPr>
            <a:r>
              <a:rPr lang="en-US" sz="5400" b="1" dirty="0" smtClean="0">
                <a:ln w="9525">
                  <a:solidFill>
                    <a:schemeClr val="bg1"/>
                  </a:solidFill>
                  <a:prstDash val="solid"/>
                </a:ln>
                <a:effectLst>
                  <a:outerShdw blurRad="12700" dist="38100" dir="2700000" algn="tl" rotWithShape="0">
                    <a:schemeClr val="bg1">
                      <a:lumMod val="50000"/>
                    </a:schemeClr>
                  </a:outerShdw>
                </a:effectLst>
              </a:rPr>
              <a:t>Planned </a:t>
            </a:r>
            <a:r>
              <a:rPr lang="en-GB" altLang="en-US" sz="5400" b="1" dirty="0"/>
              <a:t>obsolescence</a:t>
            </a: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TextBox 4"/>
          <p:cNvSpPr txBox="1"/>
          <p:nvPr/>
        </p:nvSpPr>
        <p:spPr>
          <a:xfrm>
            <a:off x="261257" y="2025895"/>
            <a:ext cx="5486400" cy="3323987"/>
          </a:xfrm>
          <a:prstGeom prst="rect">
            <a:avLst/>
          </a:prstGeom>
          <a:solidFill>
            <a:srgbClr val="FEFC9E"/>
          </a:solidFill>
        </p:spPr>
        <p:txBody>
          <a:bodyPr wrap="square">
            <a:spAutoFit/>
          </a:bodyPr>
          <a:lstStyle/>
          <a:p>
            <a:pPr>
              <a:defRPr/>
            </a:pPr>
            <a:r>
              <a:rPr lang="en-GB" sz="2400" u="sng" dirty="0">
                <a:solidFill>
                  <a:srgbClr val="002060"/>
                </a:solidFill>
                <a:latin typeface="Comic Sans MS" panose="030F0702030302020204" pitchFamily="66" charset="0"/>
              </a:rPr>
              <a:t>Benefits </a:t>
            </a:r>
          </a:p>
          <a:p>
            <a:pPr marL="285750" indent="-285750">
              <a:buFont typeface="Arial" panose="020B0604020202020204" pitchFamily="34" charset="0"/>
              <a:buChar char="•"/>
              <a:defRPr/>
            </a:pPr>
            <a:r>
              <a:rPr lang="en-GB" sz="2400" dirty="0" smtClean="0">
                <a:solidFill>
                  <a:srgbClr val="002060"/>
                </a:solidFill>
                <a:latin typeface="Comic Sans MS" panose="030F0702030302020204" pitchFamily="66" charset="0"/>
              </a:rPr>
              <a:t>Consumer </a:t>
            </a:r>
            <a:r>
              <a:rPr lang="en-GB" sz="2400" dirty="0">
                <a:solidFill>
                  <a:srgbClr val="002060"/>
                </a:solidFill>
                <a:latin typeface="Comic Sans MS" panose="030F0702030302020204" pitchFamily="66" charset="0"/>
              </a:rPr>
              <a:t>pressure to purchase again (replace/newer model)</a:t>
            </a:r>
          </a:p>
          <a:p>
            <a:pPr marL="285750" indent="-285750">
              <a:buFont typeface="Arial" panose="020B0604020202020204" pitchFamily="34" charset="0"/>
              <a:buChar char="•"/>
              <a:defRPr/>
            </a:pPr>
            <a:r>
              <a:rPr lang="en-GB" sz="2400" dirty="0">
                <a:solidFill>
                  <a:srgbClr val="002060"/>
                </a:solidFill>
                <a:latin typeface="Comic Sans MS" panose="030F0702030302020204" pitchFamily="66" charset="0"/>
              </a:rPr>
              <a:t>Consumer gets the latest </a:t>
            </a:r>
            <a:r>
              <a:rPr lang="en-GB" sz="2400" dirty="0" smtClean="0">
                <a:solidFill>
                  <a:srgbClr val="002060"/>
                </a:solidFill>
                <a:latin typeface="Comic Sans MS" panose="030F0702030302020204" pitchFamily="66" charset="0"/>
              </a:rPr>
              <a:t>technology.</a:t>
            </a:r>
            <a:endParaRPr lang="en-GB" sz="2400" dirty="0">
              <a:solidFill>
                <a:srgbClr val="002060"/>
              </a:solidFill>
              <a:latin typeface="Comic Sans MS" panose="030F0702030302020204" pitchFamily="66" charset="0"/>
            </a:endParaRPr>
          </a:p>
          <a:p>
            <a:pPr marL="285750" indent="-285750">
              <a:buFont typeface="Arial" panose="020B0604020202020204" pitchFamily="34" charset="0"/>
              <a:buChar char="•"/>
              <a:defRPr/>
            </a:pPr>
            <a:r>
              <a:rPr lang="en-GB" sz="2400" dirty="0">
                <a:solidFill>
                  <a:srgbClr val="002060"/>
                </a:solidFill>
                <a:latin typeface="Comic Sans MS" panose="030F0702030302020204" pitchFamily="66" charset="0"/>
              </a:rPr>
              <a:t>Product could be more environmentally friendly (materials, energy consumption) </a:t>
            </a:r>
          </a:p>
          <a:p>
            <a:pPr marL="285750" indent="-285750">
              <a:buFont typeface="Arial" panose="020B0604020202020204" pitchFamily="34" charset="0"/>
              <a:buChar char="•"/>
              <a:defRPr/>
            </a:pPr>
            <a:endParaRPr lang="en-GB" dirty="0">
              <a:solidFill>
                <a:srgbClr val="002060"/>
              </a:solidFill>
              <a:latin typeface="Comic Sans MS" panose="030F0702030302020204" pitchFamily="66" charset="0"/>
            </a:endParaRPr>
          </a:p>
        </p:txBody>
      </p:sp>
      <p:sp>
        <p:nvSpPr>
          <p:cNvPr id="6" name="TextBox 5"/>
          <p:cNvSpPr txBox="1"/>
          <p:nvPr/>
        </p:nvSpPr>
        <p:spPr>
          <a:xfrm>
            <a:off x="6935042" y="1843186"/>
            <a:ext cx="5013270" cy="3385542"/>
          </a:xfrm>
          <a:prstGeom prst="rect">
            <a:avLst/>
          </a:prstGeom>
          <a:solidFill>
            <a:srgbClr val="FEFC9E"/>
          </a:solidFill>
        </p:spPr>
        <p:txBody>
          <a:bodyPr wrap="square">
            <a:spAutoFit/>
          </a:bodyPr>
          <a:lstStyle/>
          <a:p>
            <a:pPr>
              <a:defRPr/>
            </a:pPr>
            <a:r>
              <a:rPr lang="en-GB" sz="2800" u="sng" dirty="0" smtClean="0">
                <a:solidFill>
                  <a:srgbClr val="002060"/>
                </a:solidFill>
                <a:latin typeface="Comic Sans MS" panose="030F0702030302020204" pitchFamily="66" charset="0"/>
              </a:rPr>
              <a:t>Disadvantages </a:t>
            </a:r>
            <a:endParaRPr lang="en-GB" sz="2800" u="sng" dirty="0">
              <a:solidFill>
                <a:srgbClr val="002060"/>
              </a:solidFill>
              <a:latin typeface="Comic Sans MS" panose="030F0702030302020204" pitchFamily="66" charset="0"/>
            </a:endParaRPr>
          </a:p>
          <a:p>
            <a:pPr marL="285750" indent="-285750">
              <a:buFont typeface="Arial" panose="020B0604020202020204" pitchFamily="34" charset="0"/>
              <a:buChar char="•"/>
              <a:defRPr/>
            </a:pPr>
            <a:r>
              <a:rPr lang="en-GB" sz="2800" dirty="0">
                <a:solidFill>
                  <a:srgbClr val="002060"/>
                </a:solidFill>
                <a:latin typeface="Comic Sans MS" panose="030F0702030302020204" pitchFamily="66" charset="0"/>
              </a:rPr>
              <a:t>C</a:t>
            </a:r>
            <a:r>
              <a:rPr lang="en-GB" sz="2800" dirty="0" smtClean="0">
                <a:solidFill>
                  <a:srgbClr val="002060"/>
                </a:solidFill>
                <a:latin typeface="Comic Sans MS" panose="030F0702030302020204" pitchFamily="66" charset="0"/>
              </a:rPr>
              <a:t>ustomers may  </a:t>
            </a:r>
            <a:r>
              <a:rPr lang="en-GB" sz="2800" dirty="0">
                <a:solidFill>
                  <a:srgbClr val="002060"/>
                </a:solidFill>
                <a:latin typeface="Comic Sans MS" panose="030F0702030302020204" pitchFamily="66" charset="0"/>
              </a:rPr>
              <a:t>look for a more durable </a:t>
            </a:r>
            <a:r>
              <a:rPr lang="en-GB" sz="2800" dirty="0" smtClean="0">
                <a:solidFill>
                  <a:srgbClr val="002060"/>
                </a:solidFill>
                <a:latin typeface="Comic Sans MS" panose="030F0702030302020204" pitchFamily="66" charset="0"/>
              </a:rPr>
              <a:t>product</a:t>
            </a:r>
          </a:p>
          <a:p>
            <a:pPr>
              <a:defRPr/>
            </a:pPr>
            <a:endParaRPr lang="en-GB" sz="2800" dirty="0" smtClean="0">
              <a:solidFill>
                <a:srgbClr val="002060"/>
              </a:solidFill>
              <a:latin typeface="Comic Sans MS" panose="030F0702030302020204" pitchFamily="66" charset="0"/>
            </a:endParaRPr>
          </a:p>
          <a:p>
            <a:pPr marL="285750" indent="-285750">
              <a:buFont typeface="Arial" panose="020B0604020202020204" pitchFamily="34" charset="0"/>
              <a:buChar char="•"/>
              <a:defRPr/>
            </a:pPr>
            <a:r>
              <a:rPr lang="en-GB" sz="2800" dirty="0" smtClean="0">
                <a:solidFill>
                  <a:srgbClr val="002060"/>
                </a:solidFill>
                <a:latin typeface="Comic Sans MS" panose="030F0702030302020204" pitchFamily="66" charset="0"/>
              </a:rPr>
              <a:t>Environmental impact (regular replacing of product)</a:t>
            </a:r>
          </a:p>
          <a:p>
            <a:pPr>
              <a:defRPr/>
            </a:pPr>
            <a:endParaRPr lang="en-GB" dirty="0">
              <a:solidFill>
                <a:srgbClr val="002060"/>
              </a:solidFill>
              <a:latin typeface="Comic Sans MS" panose="030F0702030302020204" pitchFamily="66" charset="0"/>
            </a:endParaRPr>
          </a:p>
        </p:txBody>
      </p:sp>
      <p:sp>
        <p:nvSpPr>
          <p:cNvPr id="7" name="Rectangle 6"/>
          <p:cNvSpPr/>
          <p:nvPr/>
        </p:nvSpPr>
        <p:spPr>
          <a:xfrm>
            <a:off x="4842101" y="128788"/>
            <a:ext cx="2339439" cy="973777"/>
          </a:xfrm>
          <a:prstGeom prst="rect">
            <a:avLst/>
          </a:prstGeom>
          <a:solidFill>
            <a:srgbClr val="FF99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Product Life Cycle</a:t>
            </a:r>
          </a:p>
        </p:txBody>
      </p:sp>
    </p:spTree>
    <p:extLst>
      <p:ext uri="{BB962C8B-B14F-4D97-AF65-F5344CB8AC3E}">
        <p14:creationId xmlns:p14="http://schemas.microsoft.com/office/powerpoint/2010/main" val="3786177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68911" y="226533"/>
            <a:ext cx="2339439" cy="973777"/>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Global Production</a:t>
            </a:r>
          </a:p>
        </p:txBody>
      </p:sp>
      <p:pic>
        <p:nvPicPr>
          <p:cNvPr id="1026" name="Picture 2" descr="Image result for where does all the components and materials for a mobile phone come fr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6427" y="226534"/>
            <a:ext cx="2342949" cy="1757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lanet 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12" y="77608"/>
            <a:ext cx="1732246" cy="17322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nvPr>
        </p:nvGraphicFramePr>
        <p:xfrm>
          <a:off x="132947" y="1164957"/>
          <a:ext cx="11599707" cy="54718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p:cNvGrpSpPr/>
          <p:nvPr/>
        </p:nvGrpSpPr>
        <p:grpSpPr>
          <a:xfrm>
            <a:off x="5965359" y="3816397"/>
            <a:ext cx="1626796" cy="1626796"/>
            <a:chOff x="2892521" y="759171"/>
            <a:chExt cx="1626796" cy="1626796"/>
          </a:xfrm>
          <a:solidFill>
            <a:srgbClr val="FFFFCC"/>
          </a:solidFill>
        </p:grpSpPr>
        <p:sp>
          <p:nvSpPr>
            <p:cNvPr id="10" name="Oval 9"/>
            <p:cNvSpPr/>
            <p:nvPr/>
          </p:nvSpPr>
          <p:spPr>
            <a:xfrm>
              <a:off x="2892521" y="759171"/>
              <a:ext cx="1626796" cy="1626796"/>
            </a:xfrm>
            <a:prstGeom prst="ellipse">
              <a:avLst/>
            </a:prstGeom>
            <a:grpFill/>
            <a:ln w="38100"/>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Oval 4"/>
            <p:cNvSpPr/>
            <p:nvPr/>
          </p:nvSpPr>
          <p:spPr>
            <a:xfrm>
              <a:off x="3130760" y="997410"/>
              <a:ext cx="1150318" cy="11503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u="sng" kern="1200" dirty="0" smtClean="0">
                  <a:solidFill>
                    <a:srgbClr val="002060"/>
                  </a:solidFill>
                </a:rPr>
                <a:t>Case</a:t>
              </a:r>
            </a:p>
            <a:p>
              <a:pPr lvl="0" algn="ctr" defTabSz="711200">
                <a:lnSpc>
                  <a:spcPct val="90000"/>
                </a:lnSpc>
                <a:spcBef>
                  <a:spcPct val="0"/>
                </a:spcBef>
                <a:spcAft>
                  <a:spcPct val="35000"/>
                </a:spcAft>
              </a:pPr>
              <a:r>
                <a:rPr lang="en-GB" sz="1200" kern="1200" dirty="0" smtClean="0">
                  <a:solidFill>
                    <a:srgbClr val="002060"/>
                  </a:solidFill>
                </a:rPr>
                <a:t>USA/China/South Korea</a:t>
              </a:r>
              <a:endParaRPr lang="en-GB" sz="1200" kern="1200" dirty="0">
                <a:solidFill>
                  <a:srgbClr val="002060"/>
                </a:solidFill>
              </a:endParaRPr>
            </a:p>
          </p:txBody>
        </p:sp>
      </p:grpSp>
      <p:grpSp>
        <p:nvGrpSpPr>
          <p:cNvPr id="12" name="Group 11"/>
          <p:cNvGrpSpPr/>
          <p:nvPr/>
        </p:nvGrpSpPr>
        <p:grpSpPr>
          <a:xfrm>
            <a:off x="3909975" y="3688485"/>
            <a:ext cx="1626796" cy="1626796"/>
            <a:chOff x="4056584" y="1979630"/>
            <a:chExt cx="1626796" cy="1626796"/>
          </a:xfrm>
        </p:grpSpPr>
        <p:sp>
          <p:nvSpPr>
            <p:cNvPr id="13" name="Oval 12"/>
            <p:cNvSpPr/>
            <p:nvPr/>
          </p:nvSpPr>
          <p:spPr>
            <a:xfrm>
              <a:off x="4056584" y="1979630"/>
              <a:ext cx="1626796" cy="1626796"/>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Oval 4"/>
            <p:cNvSpPr/>
            <p:nvPr/>
          </p:nvSpPr>
          <p:spPr>
            <a:xfrm>
              <a:off x="4294823" y="2217869"/>
              <a:ext cx="1150318" cy="11503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1600" u="sng" kern="1200" dirty="0" smtClean="0">
                  <a:solidFill>
                    <a:srgbClr val="002060"/>
                  </a:solidFill>
                </a:rPr>
                <a:t>Screen</a:t>
              </a:r>
            </a:p>
            <a:p>
              <a:pPr lvl="0" algn="ctr" defTabSz="400050">
                <a:lnSpc>
                  <a:spcPct val="90000"/>
                </a:lnSpc>
                <a:spcBef>
                  <a:spcPct val="0"/>
                </a:spcBef>
                <a:spcAft>
                  <a:spcPct val="35000"/>
                </a:spcAft>
              </a:pPr>
              <a:r>
                <a:rPr lang="en-GB" sz="1600" kern="1200" dirty="0" smtClean="0">
                  <a:solidFill>
                    <a:srgbClr val="002060"/>
                  </a:solidFill>
                </a:rPr>
                <a:t>South Korea/China/Romania </a:t>
              </a:r>
              <a:endParaRPr lang="en-GB" sz="1600" kern="1200" dirty="0">
                <a:solidFill>
                  <a:srgbClr val="002060"/>
                </a:solidFill>
              </a:endParaRPr>
            </a:p>
          </p:txBody>
        </p:sp>
      </p:grpSp>
      <p:sp>
        <p:nvSpPr>
          <p:cNvPr id="16" name="Rectangle 15"/>
          <p:cNvSpPr/>
          <p:nvPr/>
        </p:nvSpPr>
        <p:spPr>
          <a:xfrm>
            <a:off x="2996873" y="3154925"/>
            <a:ext cx="4338123" cy="10845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8" name="Group 17"/>
          <p:cNvGrpSpPr/>
          <p:nvPr/>
        </p:nvGrpSpPr>
        <p:grpSpPr>
          <a:xfrm>
            <a:off x="3782884" y="2186571"/>
            <a:ext cx="1626796" cy="1626796"/>
            <a:chOff x="4056584" y="1979630"/>
            <a:chExt cx="1626796" cy="1626796"/>
          </a:xfrm>
          <a:solidFill>
            <a:schemeClr val="accent5">
              <a:lumMod val="20000"/>
              <a:lumOff val="80000"/>
            </a:schemeClr>
          </a:solidFill>
        </p:grpSpPr>
        <p:sp>
          <p:nvSpPr>
            <p:cNvPr id="19" name="Oval 18"/>
            <p:cNvSpPr/>
            <p:nvPr/>
          </p:nvSpPr>
          <p:spPr>
            <a:xfrm>
              <a:off x="4056584" y="1979630"/>
              <a:ext cx="1626796" cy="1626796"/>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Oval 4"/>
            <p:cNvSpPr/>
            <p:nvPr/>
          </p:nvSpPr>
          <p:spPr>
            <a:xfrm>
              <a:off x="4294823" y="2217869"/>
              <a:ext cx="1150318" cy="11503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1600" u="sng" kern="1200" dirty="0" smtClean="0">
                  <a:solidFill>
                    <a:srgbClr val="002060"/>
                  </a:solidFill>
                </a:rPr>
                <a:t>Screen</a:t>
              </a:r>
            </a:p>
            <a:p>
              <a:pPr lvl="0" algn="ctr" defTabSz="400050">
                <a:lnSpc>
                  <a:spcPct val="90000"/>
                </a:lnSpc>
                <a:spcBef>
                  <a:spcPct val="0"/>
                </a:spcBef>
                <a:spcAft>
                  <a:spcPct val="35000"/>
                </a:spcAft>
              </a:pPr>
              <a:r>
                <a:rPr lang="en-GB" sz="1600" kern="1200" dirty="0" smtClean="0">
                  <a:solidFill>
                    <a:srgbClr val="002060"/>
                  </a:solidFill>
                </a:rPr>
                <a:t>South Korea/China/Romania </a:t>
              </a:r>
              <a:endParaRPr lang="en-GB" sz="1600" kern="1200" dirty="0">
                <a:solidFill>
                  <a:srgbClr val="002060"/>
                </a:solidFill>
              </a:endParaRPr>
            </a:p>
          </p:txBody>
        </p:sp>
      </p:grpSp>
      <p:grpSp>
        <p:nvGrpSpPr>
          <p:cNvPr id="21" name="Group 20"/>
          <p:cNvGrpSpPr/>
          <p:nvPr/>
        </p:nvGrpSpPr>
        <p:grpSpPr>
          <a:xfrm>
            <a:off x="5092352" y="2753278"/>
            <a:ext cx="1626796" cy="1626796"/>
            <a:chOff x="4056584" y="1979630"/>
            <a:chExt cx="1626796" cy="1626796"/>
          </a:xfrm>
          <a:solidFill>
            <a:schemeClr val="accent3">
              <a:lumMod val="20000"/>
              <a:lumOff val="80000"/>
            </a:schemeClr>
          </a:solidFill>
        </p:grpSpPr>
        <p:sp>
          <p:nvSpPr>
            <p:cNvPr id="22" name="Oval 21"/>
            <p:cNvSpPr/>
            <p:nvPr/>
          </p:nvSpPr>
          <p:spPr>
            <a:xfrm>
              <a:off x="4056584" y="1979630"/>
              <a:ext cx="1626796" cy="1626796"/>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Oval 4"/>
            <p:cNvSpPr/>
            <p:nvPr/>
          </p:nvSpPr>
          <p:spPr>
            <a:xfrm>
              <a:off x="4294823" y="2217869"/>
              <a:ext cx="1150318" cy="11503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1600" u="sng" kern="1200" dirty="0" smtClean="0">
                  <a:solidFill>
                    <a:srgbClr val="002060"/>
                  </a:solidFill>
                </a:rPr>
                <a:t>Batteries </a:t>
              </a:r>
            </a:p>
            <a:p>
              <a:pPr lvl="0" algn="ctr" defTabSz="400050">
                <a:lnSpc>
                  <a:spcPct val="90000"/>
                </a:lnSpc>
                <a:spcBef>
                  <a:spcPct val="0"/>
                </a:spcBef>
                <a:spcAft>
                  <a:spcPct val="35000"/>
                </a:spcAft>
              </a:pPr>
              <a:r>
                <a:rPr lang="en-GB" sz="1600" kern="1200" dirty="0" smtClean="0">
                  <a:solidFill>
                    <a:srgbClr val="002060"/>
                  </a:solidFill>
                </a:rPr>
                <a:t>South Korea/China/America</a:t>
              </a:r>
              <a:endParaRPr lang="en-GB" sz="1600" kern="1200" dirty="0">
                <a:solidFill>
                  <a:srgbClr val="002060"/>
                </a:solidFill>
              </a:endParaRPr>
            </a:p>
          </p:txBody>
        </p:sp>
      </p:grpSp>
      <p:grpSp>
        <p:nvGrpSpPr>
          <p:cNvPr id="24" name="Group 23"/>
          <p:cNvGrpSpPr/>
          <p:nvPr/>
        </p:nvGrpSpPr>
        <p:grpSpPr>
          <a:xfrm>
            <a:off x="2823973" y="1112000"/>
            <a:ext cx="1626796" cy="1626796"/>
            <a:chOff x="4056584" y="1979630"/>
            <a:chExt cx="1626796" cy="1626796"/>
          </a:xfrm>
          <a:solidFill>
            <a:schemeClr val="accent4">
              <a:lumMod val="40000"/>
              <a:lumOff val="60000"/>
            </a:schemeClr>
          </a:solidFill>
        </p:grpSpPr>
        <p:sp>
          <p:nvSpPr>
            <p:cNvPr id="25" name="Oval 24"/>
            <p:cNvSpPr/>
            <p:nvPr/>
          </p:nvSpPr>
          <p:spPr>
            <a:xfrm>
              <a:off x="4056584" y="1979630"/>
              <a:ext cx="1626796" cy="1626796"/>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6" name="Oval 4"/>
            <p:cNvSpPr/>
            <p:nvPr/>
          </p:nvSpPr>
          <p:spPr>
            <a:xfrm>
              <a:off x="4294823" y="2217869"/>
              <a:ext cx="1150318" cy="11503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1600" u="sng" kern="1200" dirty="0" smtClean="0">
                  <a:solidFill>
                    <a:srgbClr val="002060"/>
                  </a:solidFill>
                </a:rPr>
                <a:t>Circuit boards </a:t>
              </a:r>
            </a:p>
            <a:p>
              <a:pPr lvl="0" algn="ctr" defTabSz="400050">
                <a:lnSpc>
                  <a:spcPct val="90000"/>
                </a:lnSpc>
                <a:spcBef>
                  <a:spcPct val="0"/>
                </a:spcBef>
                <a:spcAft>
                  <a:spcPct val="35000"/>
                </a:spcAft>
              </a:pPr>
              <a:r>
                <a:rPr lang="en-GB" sz="1600" kern="1200" dirty="0" smtClean="0">
                  <a:solidFill>
                    <a:srgbClr val="002060"/>
                  </a:solidFill>
                </a:rPr>
                <a:t>South Korea/China/Australia</a:t>
              </a:r>
              <a:endParaRPr lang="en-GB" sz="1600" kern="1200" dirty="0">
                <a:solidFill>
                  <a:srgbClr val="002060"/>
                </a:solidFill>
              </a:endParaRPr>
            </a:p>
          </p:txBody>
        </p:sp>
      </p:grpSp>
      <p:grpSp>
        <p:nvGrpSpPr>
          <p:cNvPr id="27" name="Group 26"/>
          <p:cNvGrpSpPr/>
          <p:nvPr/>
        </p:nvGrpSpPr>
        <p:grpSpPr>
          <a:xfrm>
            <a:off x="5224552" y="1254053"/>
            <a:ext cx="1626796" cy="1626796"/>
            <a:chOff x="4056584" y="1979630"/>
            <a:chExt cx="1626796" cy="1626796"/>
          </a:xfrm>
          <a:solidFill>
            <a:schemeClr val="accent5">
              <a:lumMod val="20000"/>
              <a:lumOff val="80000"/>
            </a:schemeClr>
          </a:solidFill>
        </p:grpSpPr>
        <p:sp>
          <p:nvSpPr>
            <p:cNvPr id="28" name="Oval 27"/>
            <p:cNvSpPr/>
            <p:nvPr/>
          </p:nvSpPr>
          <p:spPr>
            <a:xfrm>
              <a:off x="4056584" y="1979630"/>
              <a:ext cx="1626796" cy="1626796"/>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Oval 4"/>
            <p:cNvSpPr/>
            <p:nvPr/>
          </p:nvSpPr>
          <p:spPr>
            <a:xfrm>
              <a:off x="4294823" y="2217869"/>
              <a:ext cx="1150318" cy="11503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1600" u="sng" kern="1200" dirty="0" smtClean="0">
                  <a:solidFill>
                    <a:srgbClr val="002060"/>
                  </a:solidFill>
                </a:rPr>
                <a:t>Wires </a:t>
              </a:r>
            </a:p>
            <a:p>
              <a:pPr lvl="0" algn="ctr" defTabSz="400050">
                <a:lnSpc>
                  <a:spcPct val="90000"/>
                </a:lnSpc>
                <a:spcBef>
                  <a:spcPct val="0"/>
                </a:spcBef>
                <a:spcAft>
                  <a:spcPct val="35000"/>
                </a:spcAft>
              </a:pPr>
              <a:r>
                <a:rPr lang="en-GB" sz="1600" kern="1200" dirty="0" smtClean="0">
                  <a:solidFill>
                    <a:srgbClr val="002060"/>
                  </a:solidFill>
                </a:rPr>
                <a:t>South Korea/China/Holland </a:t>
              </a:r>
              <a:endParaRPr lang="en-GB" sz="1600" kern="1200" dirty="0">
                <a:solidFill>
                  <a:srgbClr val="002060"/>
                </a:solidFill>
              </a:endParaRPr>
            </a:p>
          </p:txBody>
        </p:sp>
      </p:grpSp>
      <p:grpSp>
        <p:nvGrpSpPr>
          <p:cNvPr id="30" name="Group 29"/>
          <p:cNvGrpSpPr/>
          <p:nvPr/>
        </p:nvGrpSpPr>
        <p:grpSpPr>
          <a:xfrm>
            <a:off x="6480796" y="2338236"/>
            <a:ext cx="1626796" cy="1626796"/>
            <a:chOff x="4056584" y="1979630"/>
            <a:chExt cx="1626796" cy="1626796"/>
          </a:xfrm>
          <a:solidFill>
            <a:srgbClr val="CEFED4"/>
          </a:solidFill>
        </p:grpSpPr>
        <p:sp>
          <p:nvSpPr>
            <p:cNvPr id="31" name="Oval 30"/>
            <p:cNvSpPr/>
            <p:nvPr/>
          </p:nvSpPr>
          <p:spPr>
            <a:xfrm>
              <a:off x="4056584" y="1979630"/>
              <a:ext cx="1626796" cy="1626796"/>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2" name="Oval 4"/>
            <p:cNvSpPr/>
            <p:nvPr/>
          </p:nvSpPr>
          <p:spPr>
            <a:xfrm>
              <a:off x="4294823" y="2217869"/>
              <a:ext cx="1150318" cy="11503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1600" u="sng" kern="1200" dirty="0" smtClean="0">
                  <a:solidFill>
                    <a:srgbClr val="002060"/>
                  </a:solidFill>
                </a:rPr>
                <a:t>Components </a:t>
              </a:r>
            </a:p>
            <a:p>
              <a:pPr lvl="0" algn="ctr" defTabSz="400050">
                <a:lnSpc>
                  <a:spcPct val="90000"/>
                </a:lnSpc>
                <a:spcBef>
                  <a:spcPct val="0"/>
                </a:spcBef>
                <a:spcAft>
                  <a:spcPct val="35000"/>
                </a:spcAft>
              </a:pPr>
              <a:r>
                <a:rPr lang="en-GB" sz="1600" kern="1200" dirty="0" smtClean="0">
                  <a:solidFill>
                    <a:srgbClr val="002060"/>
                  </a:solidFill>
                </a:rPr>
                <a:t>South Korea/China/Germany  </a:t>
              </a:r>
              <a:endParaRPr lang="en-GB" sz="1600" kern="1200" dirty="0">
                <a:solidFill>
                  <a:srgbClr val="002060"/>
                </a:solidFill>
              </a:endParaRPr>
            </a:p>
          </p:txBody>
        </p:sp>
      </p:grpSp>
      <p:grpSp>
        <p:nvGrpSpPr>
          <p:cNvPr id="33" name="Group 32"/>
          <p:cNvGrpSpPr/>
          <p:nvPr/>
        </p:nvGrpSpPr>
        <p:grpSpPr>
          <a:xfrm>
            <a:off x="7045270" y="1055021"/>
            <a:ext cx="1626796" cy="1626796"/>
            <a:chOff x="4056584" y="1979630"/>
            <a:chExt cx="1626796" cy="1626796"/>
          </a:xfrm>
          <a:solidFill>
            <a:srgbClr val="DEEDEE"/>
          </a:solidFill>
        </p:grpSpPr>
        <p:sp>
          <p:nvSpPr>
            <p:cNvPr id="34" name="Oval 33"/>
            <p:cNvSpPr/>
            <p:nvPr/>
          </p:nvSpPr>
          <p:spPr>
            <a:xfrm>
              <a:off x="4056584" y="1979630"/>
              <a:ext cx="1626796" cy="1626796"/>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Oval 4"/>
            <p:cNvSpPr/>
            <p:nvPr/>
          </p:nvSpPr>
          <p:spPr>
            <a:xfrm>
              <a:off x="4294822" y="2217868"/>
              <a:ext cx="1217569" cy="11557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1600" u="sng" kern="1200" dirty="0" smtClean="0">
                  <a:solidFill>
                    <a:srgbClr val="002060"/>
                  </a:solidFill>
                </a:rPr>
                <a:t>Chip design </a:t>
              </a:r>
            </a:p>
            <a:p>
              <a:pPr lvl="0" algn="ctr" defTabSz="400050">
                <a:lnSpc>
                  <a:spcPct val="90000"/>
                </a:lnSpc>
                <a:spcBef>
                  <a:spcPct val="0"/>
                </a:spcBef>
                <a:spcAft>
                  <a:spcPct val="35000"/>
                </a:spcAft>
              </a:pPr>
              <a:r>
                <a:rPr lang="en-GB" sz="1600" kern="1200" dirty="0" smtClean="0">
                  <a:solidFill>
                    <a:srgbClr val="002060"/>
                  </a:solidFill>
                </a:rPr>
                <a:t>England/</a:t>
              </a:r>
            </a:p>
            <a:p>
              <a:pPr lvl="0" algn="ctr" defTabSz="400050">
                <a:lnSpc>
                  <a:spcPct val="90000"/>
                </a:lnSpc>
                <a:spcBef>
                  <a:spcPct val="0"/>
                </a:spcBef>
                <a:spcAft>
                  <a:spcPct val="35000"/>
                </a:spcAft>
              </a:pPr>
              <a:r>
                <a:rPr lang="en-GB" sz="1600" kern="1200" dirty="0" smtClean="0">
                  <a:solidFill>
                    <a:srgbClr val="002060"/>
                  </a:solidFill>
                </a:rPr>
                <a:t>Wales </a:t>
              </a:r>
              <a:endParaRPr lang="en-GB" sz="1600" kern="1200" dirty="0">
                <a:solidFill>
                  <a:srgbClr val="002060"/>
                </a:solidFill>
              </a:endParaRPr>
            </a:p>
          </p:txBody>
        </p:sp>
      </p:grpSp>
      <p:sp>
        <p:nvSpPr>
          <p:cNvPr id="36" name="Rectangle 35"/>
          <p:cNvSpPr/>
          <p:nvPr/>
        </p:nvSpPr>
        <p:spPr>
          <a:xfrm>
            <a:off x="3753107" y="6077496"/>
            <a:ext cx="4338123" cy="780504"/>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GB" kern="1200" dirty="0" smtClean="0"/>
              <a:t>Components of a mobile phone. </a:t>
            </a:r>
            <a:endParaRPr lang="en-GB" kern="1200" dirty="0"/>
          </a:p>
        </p:txBody>
      </p:sp>
      <p:sp>
        <p:nvSpPr>
          <p:cNvPr id="37" name="Rectangle 36"/>
          <p:cNvSpPr/>
          <p:nvPr/>
        </p:nvSpPr>
        <p:spPr>
          <a:xfrm>
            <a:off x="192210" y="1293259"/>
            <a:ext cx="2999485" cy="5632311"/>
          </a:xfrm>
          <a:prstGeom prst="rect">
            <a:avLst/>
          </a:prstGeom>
        </p:spPr>
        <p:txBody>
          <a:bodyPr wrap="square">
            <a:spAutoFit/>
          </a:bodyPr>
          <a:lstStyle/>
          <a:p>
            <a:r>
              <a:rPr lang="en-GB" sz="2400" u="sng" dirty="0" smtClean="0">
                <a:latin typeface="Comic Sans MS" panose="030F0702030302020204" pitchFamily="66" charset="0"/>
              </a:rPr>
              <a:t>GLOBALISATION</a:t>
            </a:r>
          </a:p>
          <a:p>
            <a:r>
              <a:rPr lang="en-GB" sz="2400" u="sng" dirty="0" smtClean="0">
                <a:latin typeface="Comic Sans MS" panose="030F0702030302020204" pitchFamily="66" charset="0"/>
              </a:rPr>
              <a:t> </a:t>
            </a:r>
            <a:endParaRPr lang="en-GB" sz="3600" u="sng" dirty="0">
              <a:latin typeface="Comic Sans MS" panose="030F0702030302020204" pitchFamily="66" charset="0"/>
            </a:endParaRPr>
          </a:p>
          <a:p>
            <a:r>
              <a:rPr lang="en-GB" sz="3600" dirty="0">
                <a:latin typeface="Comic Sans MS" panose="030F0702030302020204" pitchFamily="66" charset="0"/>
              </a:rPr>
              <a:t>This term is used to describe how  one product can be produced  </a:t>
            </a:r>
            <a:r>
              <a:rPr lang="en-GB" sz="3600" u="sng" dirty="0">
                <a:solidFill>
                  <a:srgbClr val="FF0000"/>
                </a:solidFill>
                <a:latin typeface="Comic Sans MS" panose="030F0702030302020204" pitchFamily="66" charset="0"/>
              </a:rPr>
              <a:t>all over the world. </a:t>
            </a:r>
          </a:p>
          <a:p>
            <a:endParaRPr lang="en-GB" sz="2400" b="1" dirty="0"/>
          </a:p>
        </p:txBody>
      </p:sp>
      <p:sp>
        <p:nvSpPr>
          <p:cNvPr id="38" name="Rectangle 37"/>
          <p:cNvSpPr/>
          <p:nvPr/>
        </p:nvSpPr>
        <p:spPr>
          <a:xfrm>
            <a:off x="7945797" y="1761700"/>
            <a:ext cx="4187829" cy="4585871"/>
          </a:xfrm>
          <a:prstGeom prst="rect">
            <a:avLst/>
          </a:prstGeom>
          <a:solidFill>
            <a:srgbClr val="FFFF66"/>
          </a:solidFill>
        </p:spPr>
        <p:txBody>
          <a:bodyPr wrap="square">
            <a:spAutoFit/>
          </a:bodyPr>
          <a:lstStyle/>
          <a:p>
            <a:r>
              <a:rPr lang="en-GB" sz="2400" dirty="0" smtClean="0">
                <a:solidFill>
                  <a:srgbClr val="002060"/>
                </a:solidFill>
                <a:latin typeface="Comic Sans MS" panose="030F0702030302020204" pitchFamily="66" charset="0"/>
              </a:rPr>
              <a:t>Advantages</a:t>
            </a:r>
          </a:p>
          <a:p>
            <a:pPr marL="285750" indent="-285750">
              <a:buFont typeface="Arial" panose="020B0604020202020204" pitchFamily="34" charset="0"/>
              <a:buChar char="•"/>
            </a:pPr>
            <a:r>
              <a:rPr lang="en-GB" sz="2400" dirty="0" smtClean="0">
                <a:solidFill>
                  <a:srgbClr val="002060"/>
                </a:solidFill>
                <a:latin typeface="Comic Sans MS" panose="030F0702030302020204" pitchFamily="66" charset="0"/>
              </a:rPr>
              <a:t>Can </a:t>
            </a:r>
            <a:r>
              <a:rPr lang="en-GB" sz="2400" dirty="0">
                <a:solidFill>
                  <a:srgbClr val="002060"/>
                </a:solidFill>
                <a:latin typeface="Comic Sans MS" panose="030F0702030302020204" pitchFamily="66" charset="0"/>
              </a:rPr>
              <a:t>support economic growth in poor countries. </a:t>
            </a:r>
            <a:endParaRPr lang="en-GB" sz="2400" dirty="0" smtClean="0">
              <a:solidFill>
                <a:srgbClr val="002060"/>
              </a:solidFill>
              <a:latin typeface="Comic Sans MS" panose="030F0702030302020204" pitchFamily="66" charset="0"/>
            </a:endParaRPr>
          </a:p>
          <a:p>
            <a:pPr marL="285750" indent="-285750">
              <a:buFont typeface="Arial" panose="020B0604020202020204" pitchFamily="34" charset="0"/>
              <a:buChar char="•"/>
            </a:pPr>
            <a:r>
              <a:rPr lang="en-GB" sz="2400" dirty="0" smtClean="0">
                <a:solidFill>
                  <a:srgbClr val="002060"/>
                </a:solidFill>
                <a:latin typeface="Comic Sans MS" panose="030F0702030302020204" pitchFamily="66" charset="0"/>
              </a:rPr>
              <a:t> </a:t>
            </a:r>
            <a:r>
              <a:rPr lang="en-GB" sz="2400" dirty="0">
                <a:solidFill>
                  <a:srgbClr val="002060"/>
                </a:solidFill>
                <a:latin typeface="Comic Sans MS" panose="030F0702030302020204" pitchFamily="66" charset="0"/>
              </a:rPr>
              <a:t>Makes products cheaper, </a:t>
            </a:r>
            <a:r>
              <a:rPr lang="en-GB" sz="2400" dirty="0" smtClean="0">
                <a:solidFill>
                  <a:srgbClr val="002060"/>
                </a:solidFill>
                <a:latin typeface="Comic Sans MS" panose="030F0702030302020204" pitchFamily="66" charset="0"/>
              </a:rPr>
              <a:t>therefore lower </a:t>
            </a:r>
            <a:r>
              <a:rPr lang="en-GB" sz="2400" dirty="0">
                <a:solidFill>
                  <a:srgbClr val="002060"/>
                </a:solidFill>
                <a:latin typeface="Comic Sans MS" panose="030F0702030302020204" pitchFamily="66" charset="0"/>
              </a:rPr>
              <a:t>cost for consumers. </a:t>
            </a:r>
            <a:endParaRPr lang="en-GB" sz="2400" dirty="0" smtClean="0">
              <a:solidFill>
                <a:srgbClr val="002060"/>
              </a:solidFill>
              <a:latin typeface="Comic Sans MS" panose="030F0702030302020204" pitchFamily="66" charset="0"/>
            </a:endParaRPr>
          </a:p>
          <a:p>
            <a:endParaRPr lang="en-GB" sz="2400" dirty="0">
              <a:solidFill>
                <a:srgbClr val="002060"/>
              </a:solidFill>
              <a:latin typeface="Comic Sans MS" panose="030F0702030302020204" pitchFamily="66" charset="0"/>
            </a:endParaRPr>
          </a:p>
          <a:p>
            <a:r>
              <a:rPr lang="en-GB" sz="2400" dirty="0">
                <a:solidFill>
                  <a:srgbClr val="002060"/>
                </a:solidFill>
                <a:latin typeface="Comic Sans MS" panose="030F0702030302020204" pitchFamily="66" charset="0"/>
              </a:rPr>
              <a:t>Disadvantages </a:t>
            </a:r>
            <a:endParaRPr lang="en-GB" sz="2400" dirty="0" smtClean="0">
              <a:solidFill>
                <a:srgbClr val="002060"/>
              </a:solidFill>
              <a:latin typeface="Comic Sans MS" panose="030F0702030302020204" pitchFamily="66" charset="0"/>
            </a:endParaRPr>
          </a:p>
          <a:p>
            <a:pPr marL="285750" indent="-285750">
              <a:buFont typeface="Arial" panose="020B0604020202020204" pitchFamily="34" charset="0"/>
              <a:buChar char="•"/>
            </a:pPr>
            <a:r>
              <a:rPr lang="en-GB" sz="2400" dirty="0" smtClean="0">
                <a:solidFill>
                  <a:srgbClr val="002060"/>
                </a:solidFill>
                <a:latin typeface="Comic Sans MS" panose="030F0702030302020204" pitchFamily="66" charset="0"/>
              </a:rPr>
              <a:t>Carbon </a:t>
            </a:r>
            <a:r>
              <a:rPr lang="en-GB" sz="2400" dirty="0">
                <a:solidFill>
                  <a:srgbClr val="002060"/>
                </a:solidFill>
                <a:latin typeface="Comic Sans MS" panose="030F0702030302020204" pitchFamily="66" charset="0"/>
              </a:rPr>
              <a:t>foot print (environmental) &amp; ethical/moral consideratio</a:t>
            </a:r>
            <a:r>
              <a:rPr lang="en-GB" sz="2800" dirty="0">
                <a:solidFill>
                  <a:srgbClr val="002060"/>
                </a:solidFill>
                <a:latin typeface="Comic Sans MS" panose="030F0702030302020204" pitchFamily="66" charset="0"/>
              </a:rPr>
              <a:t>ns</a:t>
            </a:r>
            <a:r>
              <a:rPr lang="en-GB" sz="1200" b="1" dirty="0">
                <a:solidFill>
                  <a:srgbClr val="002060"/>
                </a:solidFill>
              </a:rPr>
              <a:t>. </a:t>
            </a:r>
            <a:endParaRPr lang="en-GB" dirty="0">
              <a:solidFill>
                <a:srgbClr val="002060"/>
              </a:solidFill>
            </a:endParaRPr>
          </a:p>
        </p:txBody>
      </p:sp>
    </p:spTree>
    <p:extLst>
      <p:ext uri="{BB962C8B-B14F-4D97-AF65-F5344CB8AC3E}">
        <p14:creationId xmlns:p14="http://schemas.microsoft.com/office/powerpoint/2010/main" val="418531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9892" y="115453"/>
            <a:ext cx="2339439" cy="973777"/>
          </a:xfrm>
          <a:prstGeom prst="rect">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prstClr val="black"/>
                </a:solidFill>
              </a:rPr>
              <a:t>Legislation</a:t>
            </a:r>
          </a:p>
        </p:txBody>
      </p:sp>
      <p:graphicFrame>
        <p:nvGraphicFramePr>
          <p:cNvPr id="8" name="Table 7"/>
          <p:cNvGraphicFramePr>
            <a:graphicFrameLocks noGrp="1"/>
          </p:cNvGraphicFramePr>
          <p:nvPr>
            <p:extLst/>
          </p:nvPr>
        </p:nvGraphicFramePr>
        <p:xfrm>
          <a:off x="927279" y="3752905"/>
          <a:ext cx="9981125" cy="2975967"/>
        </p:xfrm>
        <a:graphic>
          <a:graphicData uri="http://schemas.openxmlformats.org/drawingml/2006/table">
            <a:tbl>
              <a:tblPr firstRow="1" bandRow="1">
                <a:tableStyleId>{5940675A-B579-460E-94D1-54222C63F5DA}</a:tableStyleId>
              </a:tblPr>
              <a:tblGrid>
                <a:gridCol w="2789009"/>
                <a:gridCol w="7192116"/>
              </a:tblGrid>
              <a:tr h="920958">
                <a:tc>
                  <a:txBody>
                    <a:bodyPr/>
                    <a:lstStyle/>
                    <a:p>
                      <a:endParaRPr lang="en-GB" sz="1800" dirty="0"/>
                    </a:p>
                  </a:txBody>
                  <a:tcPr marL="91439" marR="91439" marT="45685" marB="45685">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800" dirty="0" smtClean="0">
                          <a:solidFill>
                            <a:schemeClr val="tx1"/>
                          </a:solidFill>
                          <a:latin typeface="Comic Sans MS" panose="030F0702030302020204" pitchFamily="66" charset="0"/>
                        </a:rPr>
                        <a:t>British standards Institute “</a:t>
                      </a:r>
                      <a:r>
                        <a:rPr lang="en-GB" altLang="en-US" sz="1800" dirty="0" smtClean="0">
                          <a:solidFill>
                            <a:srgbClr val="FF0000"/>
                          </a:solidFill>
                          <a:latin typeface="Comic Sans MS" panose="030F0702030302020204" pitchFamily="66" charset="0"/>
                        </a:rPr>
                        <a:t>Kite mark</a:t>
                      </a:r>
                      <a:r>
                        <a:rPr lang="en-GB" altLang="en-US" sz="1800" dirty="0" smtClean="0">
                          <a:solidFill>
                            <a:schemeClr val="tx1"/>
                          </a:solidFill>
                          <a:latin typeface="Comic Sans MS" panose="030F0702030302020204" pitchFamily="66" charset="0"/>
                        </a:rPr>
                        <a:t>”  this symbol means a product has passed some tests and regulations. It is awarded and owned by BSI </a:t>
                      </a:r>
                    </a:p>
                    <a:p>
                      <a:endParaRPr lang="en-GB" sz="1800" dirty="0">
                        <a:latin typeface="Comic Sans MS" panose="030F0702030302020204" pitchFamily="66" charset="0"/>
                      </a:endParaRPr>
                    </a:p>
                  </a:txBody>
                  <a:tcPr marL="91439" marR="91439" marT="45685" marB="45685">
                    <a:solidFill>
                      <a:schemeClr val="bg1"/>
                    </a:solidFill>
                  </a:tcPr>
                </a:tc>
              </a:tr>
              <a:tr h="1015575">
                <a:tc>
                  <a:txBody>
                    <a:bodyPr/>
                    <a:lstStyle/>
                    <a:p>
                      <a:endParaRPr lang="en-GB" sz="1800" dirty="0"/>
                    </a:p>
                  </a:txBody>
                  <a:tcPr marL="91439" marR="91439" marT="45685" marB="45685">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800" dirty="0" smtClean="0">
                          <a:solidFill>
                            <a:schemeClr val="tx1"/>
                          </a:solidFill>
                          <a:latin typeface="Comic Sans MS" panose="030F0702030302020204" pitchFamily="66" charset="0"/>
                        </a:rPr>
                        <a:t>This shows a product has met </a:t>
                      </a:r>
                      <a:r>
                        <a:rPr lang="en-GB" altLang="en-US" sz="1800" dirty="0" smtClean="0">
                          <a:solidFill>
                            <a:srgbClr val="FF0000"/>
                          </a:solidFill>
                          <a:latin typeface="Comic Sans MS" panose="030F0702030302020204" pitchFamily="66" charset="0"/>
                        </a:rPr>
                        <a:t>European standards.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Comic Sans MS" panose="030F0702030302020204" pitchFamily="66" charset="0"/>
                      </a:endParaRPr>
                    </a:p>
                  </a:txBody>
                  <a:tcPr marL="91439" marR="91439" marT="45685" marB="45685">
                    <a:solidFill>
                      <a:schemeClr val="bg1"/>
                    </a:solidFill>
                  </a:tcPr>
                </a:tc>
              </a:tr>
              <a:tr h="771742">
                <a:tc>
                  <a:txBody>
                    <a:bodyPr/>
                    <a:lstStyle/>
                    <a:p>
                      <a:endParaRPr lang="en-GB" sz="1800" dirty="0"/>
                    </a:p>
                  </a:txBody>
                  <a:tcPr marL="91439" marR="91439" marT="45685" marB="45685">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800" b="1" dirty="0" smtClean="0">
                          <a:solidFill>
                            <a:srgbClr val="002060"/>
                          </a:solidFill>
                          <a:latin typeface="Comic Sans MS" panose="030F0702030302020204" pitchFamily="66" charset="0"/>
                        </a:rPr>
                        <a:t> </a:t>
                      </a:r>
                      <a:r>
                        <a:rPr lang="en-GB" altLang="en-US" sz="1800" dirty="0" smtClean="0">
                          <a:solidFill>
                            <a:schemeClr val="tx1"/>
                          </a:solidFill>
                          <a:latin typeface="Comic Sans MS" panose="030F0702030302020204" pitchFamily="66" charset="0"/>
                        </a:rPr>
                        <a:t>This is a </a:t>
                      </a:r>
                      <a:r>
                        <a:rPr lang="en-GB" altLang="en-US" sz="1800" dirty="0" smtClean="0">
                          <a:solidFill>
                            <a:srgbClr val="FF0000"/>
                          </a:solidFill>
                          <a:latin typeface="Comic Sans MS" panose="030F0702030302020204" pitchFamily="66" charset="0"/>
                        </a:rPr>
                        <a:t>international standard </a:t>
                      </a:r>
                      <a:r>
                        <a:rPr lang="en-GB" altLang="en-US" sz="1800" dirty="0" smtClean="0">
                          <a:solidFill>
                            <a:schemeClr val="tx1"/>
                          </a:solidFill>
                          <a:latin typeface="Comic Sans MS" panose="030F0702030302020204" pitchFamily="66" charset="0"/>
                        </a:rPr>
                        <a:t>setting organisation . The BSI is a member</a:t>
                      </a:r>
                      <a:endParaRPr lang="en-GB" altLang="en-US" sz="1800" b="0" dirty="0" smtClean="0">
                        <a:solidFill>
                          <a:schemeClr val="tx1"/>
                        </a:solidFill>
                        <a:latin typeface="Comic Sans MS" panose="030F0702030302020204" pitchFamily="66" charset="0"/>
                      </a:endParaRPr>
                    </a:p>
                  </a:txBody>
                  <a:tcPr marL="91439" marR="91439" marT="45685" marB="45685">
                    <a:solidFill>
                      <a:schemeClr val="bg1"/>
                    </a:solidFill>
                  </a:tcPr>
                </a:tc>
              </a:tr>
            </a:tbl>
          </a:graphicData>
        </a:graphic>
      </p:graphicFrame>
      <p:pic>
        <p:nvPicPr>
          <p:cNvPr id="9" name="Picture 8" descr="http://www.thecommentator.com/system/articles/inner_pictures/000/004/869/original/Britain_Flag_LATEST.jpg?13970523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532" y="3926206"/>
            <a:ext cx="9461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doubleglazingsecrets.com/assets/images/bsi-logo-7146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965" y="3986108"/>
            <a:ext cx="5715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moneyweek.com/wp-content/uploads/2012/04/586-map-eu-deb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5510" y="5047333"/>
            <a:ext cx="1042194" cy="74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Cen logo-2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490" y="5023065"/>
            <a:ext cx="9810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www.zintx.com/wp-content/uploads/2014/11/we-were-we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5510" y="6000210"/>
            <a:ext cx="812131" cy="728662"/>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l="24234" t="42999" r="68497" b="44931"/>
          <a:stretch>
            <a:fillRect/>
          </a:stretch>
        </p:blipFill>
        <p:spPr bwMode="auto">
          <a:xfrm>
            <a:off x="2738727" y="6039897"/>
            <a:ext cx="7366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24374" y="1225209"/>
            <a:ext cx="8004114" cy="461665"/>
          </a:xfrm>
          <a:prstGeom prst="rect">
            <a:avLst/>
          </a:prstGeom>
        </p:spPr>
        <p:txBody>
          <a:bodyPr wrap="none">
            <a:spAutoFit/>
          </a:bodyPr>
          <a:lstStyle/>
          <a:p>
            <a:pPr>
              <a:spcBef>
                <a:spcPct val="0"/>
              </a:spcBef>
            </a:pPr>
            <a:r>
              <a:rPr lang="en-GB" altLang="en-US" sz="2400" b="1" u="sng" dirty="0">
                <a:solidFill>
                  <a:srgbClr val="002060"/>
                </a:solidFill>
                <a:latin typeface="Comic Sans MS" panose="030F0702030302020204" pitchFamily="66" charset="0"/>
              </a:rPr>
              <a:t>Legislative Issues</a:t>
            </a:r>
            <a:r>
              <a:rPr lang="en-GB" altLang="en-US" sz="2400" dirty="0">
                <a:solidFill>
                  <a:srgbClr val="002060"/>
                </a:solidFill>
                <a:latin typeface="Comic Sans MS" panose="030F0702030302020204" pitchFamily="66" charset="0"/>
              </a:rPr>
              <a:t>=The act or process of making laws! </a:t>
            </a:r>
          </a:p>
        </p:txBody>
      </p:sp>
      <p:sp>
        <p:nvSpPr>
          <p:cNvPr id="16" name="TextBox 3"/>
          <p:cNvSpPr txBox="1">
            <a:spLocks noChangeArrowheads="1"/>
          </p:cNvSpPr>
          <p:nvPr/>
        </p:nvSpPr>
        <p:spPr bwMode="auto">
          <a:xfrm>
            <a:off x="502275" y="1799114"/>
            <a:ext cx="11294772" cy="1323439"/>
          </a:xfrm>
          <a:prstGeom prst="rect">
            <a:avLst/>
          </a:prstGeom>
          <a:solidFill>
            <a:srgbClr val="FFFFCC"/>
          </a:solidFill>
          <a:ln>
            <a:noFill/>
          </a:ln>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0"/>
              </a:spcBef>
              <a:buClrTx/>
              <a:buSzTx/>
              <a:buFontTx/>
              <a:buNone/>
            </a:pPr>
            <a:r>
              <a:rPr lang="en-GB" altLang="en-US" b="1" dirty="0">
                <a:solidFill>
                  <a:srgbClr val="002060"/>
                </a:solidFill>
                <a:latin typeface="Comic Sans MS" panose="030F0702030302020204" pitchFamily="66" charset="0"/>
              </a:rPr>
              <a:t>WHAT IS A STANDARD</a:t>
            </a:r>
            <a:r>
              <a:rPr lang="en-GB" altLang="en-US" b="1" dirty="0" smtClean="0">
                <a:solidFill>
                  <a:srgbClr val="002060"/>
                </a:solidFill>
                <a:latin typeface="Comic Sans MS" panose="030F0702030302020204" pitchFamily="66" charset="0"/>
              </a:rPr>
              <a:t>?</a:t>
            </a:r>
            <a:endParaRPr lang="en-GB" altLang="en-US" b="1" dirty="0">
              <a:solidFill>
                <a:srgbClr val="002060"/>
              </a:solidFill>
              <a:latin typeface="Comic Sans MS" panose="030F0702030302020204" pitchFamily="66" charset="0"/>
            </a:endParaRPr>
          </a:p>
          <a:p>
            <a:pPr algn="ctr">
              <a:spcBef>
                <a:spcPct val="0"/>
              </a:spcBef>
              <a:buClrTx/>
              <a:buSzTx/>
              <a:buFont typeface="Wingdings 2" panose="05020102010507070707" pitchFamily="18" charset="2"/>
              <a:buNone/>
            </a:pPr>
            <a:r>
              <a:rPr lang="en-GB" altLang="en-US" sz="1600" dirty="0">
                <a:solidFill>
                  <a:srgbClr val="002060"/>
                </a:solidFill>
                <a:latin typeface="Comic Sans MS" panose="030F0702030302020204" pitchFamily="66" charset="0"/>
              </a:rPr>
              <a:t>Put at its simplest, a standard is an </a:t>
            </a:r>
            <a:r>
              <a:rPr lang="en-GB" altLang="en-US" sz="1600" dirty="0">
                <a:solidFill>
                  <a:srgbClr val="FF0000"/>
                </a:solidFill>
                <a:latin typeface="Comic Sans MS" panose="030F0702030302020204" pitchFamily="66" charset="0"/>
              </a:rPr>
              <a:t>agreed</a:t>
            </a:r>
            <a:r>
              <a:rPr lang="en-GB" altLang="en-US" sz="1600" dirty="0">
                <a:solidFill>
                  <a:srgbClr val="002060"/>
                </a:solidFill>
                <a:latin typeface="Comic Sans MS" panose="030F0702030302020204" pitchFamily="66" charset="0"/>
              </a:rPr>
              <a:t>, </a:t>
            </a:r>
            <a:r>
              <a:rPr lang="en-GB" altLang="en-US" sz="1600" dirty="0">
                <a:solidFill>
                  <a:srgbClr val="FF0000"/>
                </a:solidFill>
                <a:latin typeface="Comic Sans MS" panose="030F0702030302020204" pitchFamily="66" charset="0"/>
              </a:rPr>
              <a:t>repeatable way of doing something</a:t>
            </a:r>
            <a:r>
              <a:rPr lang="en-GB" altLang="en-US" sz="1600" dirty="0">
                <a:solidFill>
                  <a:srgbClr val="002060"/>
                </a:solidFill>
                <a:latin typeface="Comic Sans MS" panose="030F0702030302020204" pitchFamily="66" charset="0"/>
              </a:rPr>
              <a:t>. It is a </a:t>
            </a:r>
            <a:r>
              <a:rPr lang="en-GB" altLang="en-US" sz="1600" dirty="0">
                <a:solidFill>
                  <a:srgbClr val="FF0000"/>
                </a:solidFill>
                <a:latin typeface="Comic Sans MS" panose="030F0702030302020204" pitchFamily="66" charset="0"/>
              </a:rPr>
              <a:t>published document </a:t>
            </a:r>
            <a:r>
              <a:rPr lang="en-GB" altLang="en-US" sz="1600" dirty="0">
                <a:solidFill>
                  <a:srgbClr val="002060"/>
                </a:solidFill>
                <a:latin typeface="Comic Sans MS" panose="030F0702030302020204" pitchFamily="66" charset="0"/>
              </a:rPr>
              <a:t>that contains </a:t>
            </a:r>
            <a:r>
              <a:rPr lang="en-GB" altLang="en-US" sz="1600" dirty="0" smtClean="0">
                <a:solidFill>
                  <a:srgbClr val="002060"/>
                </a:solidFill>
                <a:latin typeface="Comic Sans MS" panose="030F0702030302020204" pitchFamily="66" charset="0"/>
              </a:rPr>
              <a:t>precise </a:t>
            </a:r>
            <a:r>
              <a:rPr lang="en-GB" altLang="en-US" sz="1600" dirty="0">
                <a:solidFill>
                  <a:srgbClr val="002060"/>
                </a:solidFill>
                <a:latin typeface="Comic Sans MS" panose="030F0702030302020204" pitchFamily="66" charset="0"/>
              </a:rPr>
              <a:t>criteria designed to be used consistently </a:t>
            </a:r>
            <a:r>
              <a:rPr lang="en-GB" altLang="en-US" sz="1600" dirty="0">
                <a:solidFill>
                  <a:srgbClr val="FF0000"/>
                </a:solidFill>
                <a:latin typeface="Comic Sans MS" panose="030F0702030302020204" pitchFamily="66" charset="0"/>
              </a:rPr>
              <a:t>as a </a:t>
            </a:r>
            <a:r>
              <a:rPr lang="en-GB" altLang="en-US" sz="1600" dirty="0" smtClean="0">
                <a:solidFill>
                  <a:srgbClr val="FF0000"/>
                </a:solidFill>
                <a:latin typeface="Comic Sans MS" panose="030F0702030302020204" pitchFamily="66" charset="0"/>
              </a:rPr>
              <a:t>rule</a:t>
            </a:r>
            <a:r>
              <a:rPr lang="en-GB" altLang="en-US" sz="1600" dirty="0">
                <a:solidFill>
                  <a:srgbClr val="002060"/>
                </a:solidFill>
                <a:latin typeface="Comic Sans MS" panose="030F0702030302020204" pitchFamily="66" charset="0"/>
              </a:rPr>
              <a:t> </a:t>
            </a:r>
            <a:r>
              <a:rPr lang="en-GB" altLang="en-US" sz="1600" dirty="0" smtClean="0">
                <a:solidFill>
                  <a:srgbClr val="002060"/>
                </a:solidFill>
                <a:latin typeface="Comic Sans MS" panose="030F0702030302020204" pitchFamily="66" charset="0"/>
              </a:rPr>
              <a:t>or guideline. These help to keep products safe and good quality for the consumer. </a:t>
            </a:r>
            <a:endParaRPr lang="en-GB" altLang="en-US" sz="1600" dirty="0">
              <a:solidFill>
                <a:srgbClr val="002060"/>
              </a:solidFill>
              <a:latin typeface="Comic Sans MS" panose="030F0702030302020204" pitchFamily="66" charset="0"/>
            </a:endParaRPr>
          </a:p>
        </p:txBody>
      </p:sp>
      <p:sp>
        <p:nvSpPr>
          <p:cNvPr id="6" name="Rectangle 5"/>
          <p:cNvSpPr/>
          <p:nvPr/>
        </p:nvSpPr>
        <p:spPr>
          <a:xfrm>
            <a:off x="3597565" y="3253063"/>
            <a:ext cx="4919937" cy="369332"/>
          </a:xfrm>
          <a:prstGeom prst="rect">
            <a:avLst/>
          </a:prstGeom>
        </p:spPr>
        <p:txBody>
          <a:bodyPr wrap="none">
            <a:spAutoFit/>
          </a:bodyPr>
          <a:lstStyle/>
          <a:p>
            <a:pPr algn="ctr">
              <a:spcBef>
                <a:spcPct val="0"/>
              </a:spcBef>
            </a:pPr>
            <a:r>
              <a:rPr lang="en-GB" altLang="en-US" b="1" dirty="0">
                <a:solidFill>
                  <a:srgbClr val="002060"/>
                </a:solidFill>
                <a:latin typeface="Comic Sans MS" panose="030F0702030302020204" pitchFamily="66" charset="0"/>
              </a:rPr>
              <a:t>Who sets the standards and regulations? </a:t>
            </a:r>
          </a:p>
        </p:txBody>
      </p:sp>
    </p:spTree>
    <p:extLst>
      <p:ext uri="{BB962C8B-B14F-4D97-AF65-F5344CB8AC3E}">
        <p14:creationId xmlns:p14="http://schemas.microsoft.com/office/powerpoint/2010/main" val="160171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044" y="1207769"/>
            <a:ext cx="5293532" cy="4893647"/>
          </a:xfrm>
          <a:prstGeom prst="rect">
            <a:avLst/>
          </a:prstGeom>
          <a:solidFill>
            <a:srgbClr val="FFFFCC"/>
          </a:solidFill>
        </p:spPr>
        <p:txBody>
          <a:bodyPr wrap="square" rtlCol="0">
            <a:spAutoFit/>
          </a:bodyPr>
          <a:lstStyle/>
          <a:p>
            <a:r>
              <a:rPr lang="en-GB" sz="2400" b="1" u="sng" dirty="0" smtClean="0">
                <a:solidFill>
                  <a:srgbClr val="FF0000"/>
                </a:solidFill>
                <a:latin typeface="Comic Sans MS" panose="030F0702030302020204" pitchFamily="66" charset="0"/>
              </a:rPr>
              <a:t>Product Quality</a:t>
            </a:r>
          </a:p>
          <a:p>
            <a:endParaRPr lang="en-GB" sz="2400" dirty="0" smtClean="0">
              <a:solidFill>
                <a:srgbClr val="002060"/>
              </a:solidFill>
              <a:latin typeface="Comic Sans MS" panose="030F0702030302020204" pitchFamily="66" charset="0"/>
            </a:endParaRPr>
          </a:p>
          <a:p>
            <a:r>
              <a:rPr lang="en-GB" sz="2400" b="1" u="sng" dirty="0">
                <a:solidFill>
                  <a:srgbClr val="002060"/>
                </a:solidFill>
                <a:latin typeface="Comic Sans MS" panose="030F0702030302020204" pitchFamily="66" charset="0"/>
              </a:rPr>
              <a:t>Satisfactory quality</a:t>
            </a:r>
            <a:r>
              <a:rPr lang="en-GB" sz="2400" dirty="0">
                <a:solidFill>
                  <a:srgbClr val="002060"/>
                </a:solidFill>
                <a:latin typeface="Comic Sans MS" panose="030F0702030302020204" pitchFamily="66" charset="0"/>
              </a:rPr>
              <a:t>  Goods shouldn't be </a:t>
            </a:r>
            <a:r>
              <a:rPr lang="en-GB" sz="2400" dirty="0">
                <a:solidFill>
                  <a:srgbClr val="FF0000"/>
                </a:solidFill>
                <a:latin typeface="Comic Sans MS" panose="030F0702030302020204" pitchFamily="66" charset="0"/>
              </a:rPr>
              <a:t>faulty</a:t>
            </a:r>
            <a:r>
              <a:rPr lang="en-GB" sz="2400" dirty="0">
                <a:solidFill>
                  <a:srgbClr val="002060"/>
                </a:solidFill>
                <a:latin typeface="Comic Sans MS" panose="030F0702030302020204" pitchFamily="66" charset="0"/>
              </a:rPr>
              <a:t> or </a:t>
            </a:r>
            <a:r>
              <a:rPr lang="en-GB" sz="2400" dirty="0">
                <a:solidFill>
                  <a:srgbClr val="FF0000"/>
                </a:solidFill>
                <a:latin typeface="Comic Sans MS" panose="030F0702030302020204" pitchFamily="66" charset="0"/>
              </a:rPr>
              <a:t>damaged</a:t>
            </a:r>
            <a:r>
              <a:rPr lang="en-GB" sz="2400" dirty="0">
                <a:solidFill>
                  <a:srgbClr val="002060"/>
                </a:solidFill>
                <a:latin typeface="Comic Sans MS" panose="030F0702030302020204" pitchFamily="66" charset="0"/>
              </a:rPr>
              <a:t> when you receive them. </a:t>
            </a:r>
            <a:endParaRPr lang="en-GB" sz="2400" dirty="0" smtClean="0">
              <a:solidFill>
                <a:srgbClr val="002060"/>
              </a:solidFill>
              <a:latin typeface="Comic Sans MS" panose="030F0702030302020204" pitchFamily="66" charset="0"/>
            </a:endParaRPr>
          </a:p>
          <a:p>
            <a:endParaRPr lang="en-GB" sz="2400" b="1" u="sng" dirty="0">
              <a:solidFill>
                <a:srgbClr val="002060"/>
              </a:solidFill>
              <a:latin typeface="Comic Sans MS" panose="030F0702030302020204" pitchFamily="66" charset="0"/>
            </a:endParaRPr>
          </a:p>
          <a:p>
            <a:r>
              <a:rPr lang="en-GB" sz="2400" b="1" u="sng" dirty="0" smtClean="0">
                <a:solidFill>
                  <a:srgbClr val="002060"/>
                </a:solidFill>
                <a:latin typeface="Comic Sans MS" panose="030F0702030302020204" pitchFamily="66" charset="0"/>
              </a:rPr>
              <a:t>Fit </a:t>
            </a:r>
            <a:r>
              <a:rPr lang="en-GB" sz="2400" b="1" u="sng" dirty="0">
                <a:solidFill>
                  <a:srgbClr val="002060"/>
                </a:solidFill>
                <a:latin typeface="Comic Sans MS" panose="030F0702030302020204" pitchFamily="66" charset="0"/>
              </a:rPr>
              <a:t>for purpose</a:t>
            </a:r>
            <a:r>
              <a:rPr lang="en-GB" sz="2400" dirty="0">
                <a:solidFill>
                  <a:srgbClr val="002060"/>
                </a:solidFill>
                <a:latin typeface="Comic Sans MS" panose="030F0702030302020204" pitchFamily="66" charset="0"/>
              </a:rPr>
              <a:t>  The goods should be </a:t>
            </a:r>
            <a:r>
              <a:rPr lang="en-GB" sz="2400" dirty="0">
                <a:solidFill>
                  <a:srgbClr val="FF0000"/>
                </a:solidFill>
                <a:latin typeface="Comic Sans MS" panose="030F0702030302020204" pitchFamily="66" charset="0"/>
              </a:rPr>
              <a:t>fit for the purpose </a:t>
            </a:r>
            <a:r>
              <a:rPr lang="en-GB" sz="2400" dirty="0">
                <a:solidFill>
                  <a:srgbClr val="002060"/>
                </a:solidFill>
                <a:latin typeface="Comic Sans MS" panose="030F0702030302020204" pitchFamily="66" charset="0"/>
              </a:rPr>
              <a:t>they are supplied </a:t>
            </a:r>
            <a:r>
              <a:rPr lang="en-GB" sz="2400" dirty="0" smtClean="0">
                <a:solidFill>
                  <a:srgbClr val="002060"/>
                </a:solidFill>
                <a:latin typeface="Comic Sans MS" panose="030F0702030302020204" pitchFamily="66" charset="0"/>
              </a:rPr>
              <a:t>for.</a:t>
            </a:r>
            <a:endParaRPr lang="en-GB" sz="2400" dirty="0">
              <a:solidFill>
                <a:srgbClr val="002060"/>
              </a:solidFill>
              <a:latin typeface="Comic Sans MS" panose="030F0702030302020204" pitchFamily="66" charset="0"/>
            </a:endParaRPr>
          </a:p>
          <a:p>
            <a:r>
              <a:rPr lang="en-GB" sz="2400" dirty="0">
                <a:solidFill>
                  <a:srgbClr val="002060"/>
                </a:solidFill>
                <a:latin typeface="Comic Sans MS" panose="030F0702030302020204" pitchFamily="66" charset="0"/>
              </a:rPr>
              <a:t> </a:t>
            </a:r>
          </a:p>
          <a:p>
            <a:r>
              <a:rPr lang="en-GB" sz="2400" b="1" u="sng" dirty="0">
                <a:solidFill>
                  <a:srgbClr val="002060"/>
                </a:solidFill>
                <a:latin typeface="Comic Sans MS" panose="030F0702030302020204" pitchFamily="66" charset="0"/>
              </a:rPr>
              <a:t>As described</a:t>
            </a:r>
            <a:r>
              <a:rPr lang="en-GB" sz="2400" dirty="0">
                <a:solidFill>
                  <a:srgbClr val="002060"/>
                </a:solidFill>
                <a:latin typeface="Comic Sans MS" panose="030F0702030302020204" pitchFamily="66" charset="0"/>
              </a:rPr>
              <a:t>  The goods supplied must </a:t>
            </a:r>
            <a:r>
              <a:rPr lang="en-GB" sz="2400" dirty="0">
                <a:solidFill>
                  <a:srgbClr val="FF0000"/>
                </a:solidFill>
                <a:latin typeface="Comic Sans MS" panose="030F0702030302020204" pitchFamily="66" charset="0"/>
              </a:rPr>
              <a:t>match any description </a:t>
            </a:r>
            <a:r>
              <a:rPr lang="en-GB" sz="2400" dirty="0">
                <a:solidFill>
                  <a:srgbClr val="002060"/>
                </a:solidFill>
                <a:latin typeface="Comic Sans MS" panose="030F0702030302020204" pitchFamily="66" charset="0"/>
              </a:rPr>
              <a:t>given to </a:t>
            </a:r>
            <a:r>
              <a:rPr lang="en-GB" sz="2400" dirty="0" smtClean="0">
                <a:solidFill>
                  <a:srgbClr val="002060"/>
                </a:solidFill>
                <a:latin typeface="Comic Sans MS" panose="030F0702030302020204" pitchFamily="66" charset="0"/>
              </a:rPr>
              <a:t>you</a:t>
            </a:r>
            <a:r>
              <a:rPr lang="en-GB" sz="2400" dirty="0">
                <a:solidFill>
                  <a:srgbClr val="002060"/>
                </a:solidFill>
                <a:latin typeface="Comic Sans MS" panose="030F0702030302020204" pitchFamily="66" charset="0"/>
              </a:rPr>
              <a:t>.</a:t>
            </a:r>
          </a:p>
        </p:txBody>
      </p:sp>
      <p:sp>
        <p:nvSpPr>
          <p:cNvPr id="4" name="Rectangle 3"/>
          <p:cNvSpPr/>
          <p:nvPr/>
        </p:nvSpPr>
        <p:spPr>
          <a:xfrm>
            <a:off x="1052710" y="0"/>
            <a:ext cx="9803261"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The consumer rights act covers……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5" name="TextBox 4"/>
          <p:cNvSpPr txBox="1"/>
          <p:nvPr/>
        </p:nvSpPr>
        <p:spPr>
          <a:xfrm>
            <a:off x="5954340" y="1207769"/>
            <a:ext cx="5565820" cy="5109091"/>
          </a:xfrm>
          <a:prstGeom prst="rect">
            <a:avLst/>
          </a:prstGeom>
          <a:solidFill>
            <a:srgbClr val="FFFFCC"/>
          </a:solidFill>
        </p:spPr>
        <p:txBody>
          <a:bodyPr wrap="square" rtlCol="0">
            <a:spAutoFit/>
          </a:bodyPr>
          <a:lstStyle/>
          <a:p>
            <a:r>
              <a:rPr lang="en-GB" sz="2800" b="1" u="sng" dirty="0" smtClean="0">
                <a:solidFill>
                  <a:srgbClr val="FF0000"/>
                </a:solidFill>
                <a:latin typeface="Comic Sans MS" panose="030F0702030302020204" pitchFamily="66" charset="0"/>
              </a:rPr>
              <a:t>Returning Goods</a:t>
            </a:r>
          </a:p>
          <a:p>
            <a:endParaRPr lang="en-GB" sz="2800" b="1" u="sng" dirty="0">
              <a:solidFill>
                <a:srgbClr val="FF0000"/>
              </a:solidFill>
              <a:latin typeface="Comic Sans MS" panose="030F0702030302020204" pitchFamily="66" charset="0"/>
            </a:endParaRPr>
          </a:p>
          <a:p>
            <a:r>
              <a:rPr lang="en-GB" sz="2800" u="sng" dirty="0">
                <a:solidFill>
                  <a:srgbClr val="FF0000"/>
                </a:solidFill>
                <a:latin typeface="Comic Sans MS" panose="030F0702030302020204" pitchFamily="66" charset="0"/>
              </a:rPr>
              <a:t>30-day right to reject</a:t>
            </a:r>
          </a:p>
          <a:p>
            <a:endParaRPr lang="en-GB" sz="2800" dirty="0" smtClean="0">
              <a:solidFill>
                <a:srgbClr val="002060"/>
              </a:solidFill>
              <a:latin typeface="Comic Sans MS" panose="030F0702030302020204" pitchFamily="66" charset="0"/>
            </a:endParaRPr>
          </a:p>
          <a:p>
            <a:r>
              <a:rPr lang="en-GB" sz="2800" dirty="0">
                <a:solidFill>
                  <a:srgbClr val="002060"/>
                </a:solidFill>
                <a:latin typeface="Comic Sans MS" panose="030F0702030302020204" pitchFamily="66" charset="0"/>
              </a:rPr>
              <a:t>Under the Consumer Rights Act you have a legal </a:t>
            </a:r>
            <a:r>
              <a:rPr lang="en-GB" sz="2800" dirty="0">
                <a:solidFill>
                  <a:srgbClr val="FF0000"/>
                </a:solidFill>
                <a:latin typeface="Comic Sans MS" panose="030F0702030302020204" pitchFamily="66" charset="0"/>
              </a:rPr>
              <a:t>right to reject goods that are of unsatisfactory </a:t>
            </a:r>
            <a:r>
              <a:rPr lang="en-GB" sz="2800" dirty="0">
                <a:solidFill>
                  <a:srgbClr val="002060"/>
                </a:solidFill>
                <a:latin typeface="Comic Sans MS" panose="030F0702030302020204" pitchFamily="66" charset="0"/>
              </a:rPr>
              <a:t>quality, unfit for purpose or not as described, and get a full refund - as long as you do this quickly</a:t>
            </a:r>
            <a:endParaRPr lang="en-GB" sz="2800" dirty="0" smtClean="0">
              <a:solidFill>
                <a:srgbClr val="002060"/>
              </a:solidFill>
              <a:latin typeface="Comic Sans MS" panose="030F0702030302020204" pitchFamily="66" charset="0"/>
            </a:endParaRPr>
          </a:p>
          <a:p>
            <a:endParaRPr lang="en-GB"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2343" y="70800"/>
            <a:ext cx="1243281" cy="171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5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824</Words>
  <Application>Microsoft Office PowerPoint</Application>
  <PresentationFormat>Widescreen</PresentationFormat>
  <Paragraphs>147</Paragraphs>
  <Slides>13</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Arial</vt:lpstr>
      <vt:lpstr>Calibri</vt:lpstr>
      <vt:lpstr>Calibri Light</vt:lpstr>
      <vt:lpstr>Comic Sans MS</vt:lpstr>
      <vt:lpstr>Gotham Rounded Book</vt:lpstr>
      <vt:lpstr>Tw Cen MT</vt:lpstr>
      <vt:lpstr>Wingdings 2</vt:lpstr>
      <vt:lpstr>Office Theme</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Minsthorpe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Bradley</dc:creator>
  <cp:lastModifiedBy>Leanne Bradley</cp:lastModifiedBy>
  <cp:revision>4</cp:revision>
  <dcterms:created xsi:type="dcterms:W3CDTF">2017-10-25T20:22:22Z</dcterms:created>
  <dcterms:modified xsi:type="dcterms:W3CDTF">2017-12-05T09:41:55Z</dcterms:modified>
</cp:coreProperties>
</file>