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6"/>
  </p:notesMasterIdLst>
  <p:sldIdLst>
    <p:sldId id="267" r:id="rId2"/>
    <p:sldId id="278" r:id="rId3"/>
    <p:sldId id="291" r:id="rId4"/>
    <p:sldId id="293" r:id="rId5"/>
    <p:sldId id="290" r:id="rId6"/>
    <p:sldId id="287" r:id="rId7"/>
    <p:sldId id="289" r:id="rId8"/>
    <p:sldId id="288" r:id="rId9"/>
    <p:sldId id="281" r:id="rId10"/>
    <p:sldId id="280" r:id="rId11"/>
    <p:sldId id="282" r:id="rId12"/>
    <p:sldId id="283" r:id="rId13"/>
    <p:sldId id="284" r:id="rId14"/>
    <p:sldId id="28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DF321"/>
    <a:srgbClr val="25FC14"/>
    <a:srgbClr val="F3FFFE"/>
    <a:srgbClr val="FF99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9713" autoAdjust="0"/>
  </p:normalViewPr>
  <p:slideViewPr>
    <p:cSldViewPr snapToGrid="0">
      <p:cViewPr varScale="1">
        <p:scale>
          <a:sx n="51" d="100"/>
          <a:sy n="51" d="100"/>
        </p:scale>
        <p:origin x="11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C5EF1-33DF-4280-AEB9-D4BE611C8F70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B6BC9-4DCC-4CF2-92BC-30BEB0DDD4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210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irbus_A350_XWB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n.wikipedia.org/wiki/3D_printing#cite_note-69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0A876C99-8C5D-4BD8-A90C-73D5B3647024}" type="slidenum">
              <a:rPr lang="en-GB" smtClean="0"/>
              <a:pPr eaLnBrk="1" hangingPunct="1"/>
              <a:t>1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35975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B6BC9-4DCC-4CF2-92BC-30BEB0DDD470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441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r>
              <a:rPr lang="en-GB" baseline="0" dirty="0" smtClean="0"/>
              <a:t>Continuously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B6BC9-4DCC-4CF2-92BC-30BEB0DDD470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510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3 mins 18 sec clip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ABD06-ECBF-4D83-B0E2-403DE633F794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686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self-adhesive vinyl can be cut into almost any shape and size, it is a very versatile decorative material. The vinyl shapes can stick to most flat and curved surfaces including plastic, metal, painted wood,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aluminum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some types of concrete walls, and can be removed very easily.</a:t>
            </a:r>
          </a:p>
          <a:p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59 seconds clip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B6BC9-4DCC-4CF2-92BC-30BEB0DDD470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8792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3 mins 30 sec clip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B6BC9-4DCC-4CF2-92BC-30BEB0DDD470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6459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 minute 8 second</a:t>
            </a:r>
            <a:r>
              <a:rPr lang="en-GB" baseline="0" dirty="0" smtClean="0"/>
              <a:t> clip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B6BC9-4DCC-4CF2-92BC-30BEB0DDD470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893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Calibri"/>
              </a:rPr>
              <a:t>Bespoke products</a:t>
            </a:r>
            <a:r>
              <a:rPr lang="en-GB" sz="1200" dirty="0" smtClean="0">
                <a:solidFill>
                  <a:schemeClr val="tx2"/>
                </a:solidFill>
                <a:latin typeface="+mn-lt"/>
                <a:ea typeface="+mn-ea"/>
                <a:cs typeface="Calibri"/>
              </a:rPr>
              <a:t> – example: bio-medical applications, hearing aids, implants &amp; replacements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 2015 Airbus announced that its new </a:t>
            </a:r>
            <a:r>
              <a:rPr lang="en-GB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Airbus A350 XWB"/>
              </a:rPr>
              <a:t>Airbus A350 XWB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included over 1000 components manufactured by 3D printing.</a:t>
            </a:r>
            <a:r>
              <a:rPr lang="en-GB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[69]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Calibri"/>
              </a:rPr>
              <a:t>1 mins 15 sec clip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B6BC9-4DCC-4CF2-92BC-30BEB0DDD470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906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2018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09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1413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7174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8066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220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299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161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4494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91067" y="1044576"/>
            <a:ext cx="11224684" cy="1046163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aseline="0">
                <a:solidFill>
                  <a:srgbClr val="E75306"/>
                </a:solidFill>
              </a:defRPr>
            </a:lvl1pPr>
          </a:lstStyle>
          <a:p>
            <a:pPr lvl="0"/>
            <a:r>
              <a:rPr lang="en-US" dirty="0" smtClean="0"/>
              <a:t>Title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3100" kern="1100" spc="-50" dirty="0" smtClean="0">
                <a:solidFill>
                  <a:srgbClr val="F7B385"/>
                </a:solidFill>
                <a:latin typeface="Gotham Rounded Book"/>
                <a:cs typeface="Gotham Rounded Book"/>
              </a:rPr>
              <a:t>Title 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3100" kern="1100" spc="-50" dirty="0" smtClean="0">
              <a:solidFill>
                <a:srgbClr val="F7B385"/>
              </a:solidFill>
              <a:latin typeface="Gotham Rounded Book"/>
              <a:cs typeface="Gotham Rounded Book"/>
            </a:endParaRPr>
          </a:p>
        </p:txBody>
      </p:sp>
    </p:spTree>
    <p:extLst>
      <p:ext uri="{BB962C8B-B14F-4D97-AF65-F5344CB8AC3E}">
        <p14:creationId xmlns:p14="http://schemas.microsoft.com/office/powerpoint/2010/main" val="2748377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69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86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133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472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229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524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89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721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D357A84-026A-48DC-9974-48B48E94C7A2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10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93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xuyPtR8Ooo" TargetMode="External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1GZROLRg1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UAY5L9WLE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CRJlxGfzHI" TargetMode="External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n9QMlM0G4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4000" y="315914"/>
            <a:ext cx="4598988" cy="203279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u="sng" dirty="0">
                <a:solidFill>
                  <a:srgbClr val="002060"/>
                </a:solidFill>
                <a:latin typeface="Fluffy Slacks BTN" pitchFamily="34" charset="0"/>
              </a:rPr>
              <a:t>What are you doing?</a:t>
            </a:r>
          </a:p>
          <a:p>
            <a:pPr algn="ctr">
              <a:defRPr/>
            </a:pPr>
            <a:endParaRPr lang="en-GB" sz="1600" dirty="0">
              <a:solidFill>
                <a:srgbClr val="002060"/>
              </a:solidFill>
              <a:latin typeface="Fluffy Slacks BTN" pitchFamily="34" charset="0"/>
            </a:endParaRPr>
          </a:p>
          <a:p>
            <a:pPr algn="ctr">
              <a:defRPr/>
            </a:pPr>
            <a:r>
              <a:rPr lang="en-GB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Learn about how CAD/CAM is used in manufacturing. </a:t>
            </a:r>
            <a:endParaRPr lang="en-GB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133794" y="252189"/>
            <a:ext cx="4545012" cy="216024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u="sng" dirty="0">
                <a:solidFill>
                  <a:srgbClr val="002060"/>
                </a:solidFill>
                <a:latin typeface="Fluffy Slacks BTN" pitchFamily="34" charset="0"/>
              </a:rPr>
              <a:t>Where does it fit in?</a:t>
            </a:r>
          </a:p>
          <a:p>
            <a:pPr algn="ctr">
              <a:defRPr/>
            </a:pPr>
            <a:endParaRPr lang="en-GB" sz="2000" dirty="0">
              <a:solidFill>
                <a:srgbClr val="002060"/>
              </a:solidFill>
              <a:latin typeface="Fluffy Slacks BTN" pitchFamily="34" charset="0"/>
            </a:endParaRPr>
          </a:p>
          <a:p>
            <a:pPr algn="ctr">
              <a:defRPr/>
            </a:pPr>
            <a:r>
              <a:rPr lang="en-GB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You will be tested on this topic. </a:t>
            </a:r>
            <a:endParaRPr lang="en-GB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endParaRPr lang="en-GB" dirty="0">
              <a:solidFill>
                <a:srgbClr val="002060"/>
              </a:solidFill>
              <a:latin typeface="Fluffy Slacks BTN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952771" y="2437948"/>
            <a:ext cx="8137525" cy="24606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u="sng" dirty="0">
                <a:solidFill>
                  <a:srgbClr val="002060"/>
                </a:solidFill>
                <a:latin typeface="Fluffy Slacks BTN" pitchFamily="34" charset="0"/>
              </a:rPr>
              <a:t>Why are you learning this</a:t>
            </a:r>
            <a:r>
              <a:rPr lang="en-GB" u="sng" dirty="0">
                <a:solidFill>
                  <a:srgbClr val="002060"/>
                </a:solidFill>
                <a:latin typeface="Fluffy Slacks BTN" pitchFamily="34" charset="0"/>
              </a:rPr>
              <a:t>?</a:t>
            </a:r>
          </a:p>
          <a:p>
            <a:pPr algn="ctr">
              <a:defRPr/>
            </a:pPr>
            <a:r>
              <a:rPr lang="en-GB" sz="2000" dirty="0" smtClean="0">
                <a:solidFill>
                  <a:srgbClr val="002060"/>
                </a:solidFill>
                <a:latin typeface="Fluffy Slacks BTN" pitchFamily="34" charset="0"/>
              </a:rPr>
              <a:t>. </a:t>
            </a:r>
            <a:endParaRPr lang="en-GB" u="sng" dirty="0">
              <a:solidFill>
                <a:srgbClr val="002060"/>
              </a:solidFill>
              <a:latin typeface="Fluffy Slacks BTN" pitchFamily="34" charset="0"/>
            </a:endParaRPr>
          </a:p>
          <a:p>
            <a:pPr algn="ctr"/>
            <a:r>
              <a:rPr lang="en-GB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Computers are used in almost every aspect when designing and making products. </a:t>
            </a:r>
            <a:endParaRPr lang="en-GB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524000" y="5013176"/>
          <a:ext cx="9144000" cy="1737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70080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B</a:t>
                      </a:r>
                      <a:r>
                        <a:rPr lang="en-GB" sz="1800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>elieve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Approach the task</a:t>
                      </a:r>
                      <a:r>
                        <a:rPr lang="en-GB" sz="1800" b="1" baseline="0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positively</a:t>
                      </a:r>
                      <a:endParaRPr lang="en-GB" sz="1800" b="1" dirty="0" smtClean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en-GB" sz="1800" dirty="0">
                        <a:solidFill>
                          <a:srgbClr val="0070C0"/>
                        </a:solidFill>
                      </a:endParaRPr>
                    </a:p>
                  </a:txBody>
                  <a:tcPr marT="45703" marB="4570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</a:t>
                      </a:r>
                      <a:r>
                        <a:rPr lang="en-GB" sz="1800" dirty="0" smtClean="0">
                          <a:solidFill>
                            <a:srgbClr val="FF3300"/>
                          </a:solidFill>
                        </a:rPr>
                        <a:t>chieve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Learn as many new things as you can!</a:t>
                      </a:r>
                    </a:p>
                    <a:p>
                      <a:endParaRPr lang="en-GB" sz="1800" dirty="0">
                        <a:solidFill>
                          <a:srgbClr val="FF3300"/>
                        </a:solidFill>
                      </a:endParaRPr>
                    </a:p>
                  </a:txBody>
                  <a:tcPr marT="45703" marB="45703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en-GB" sz="18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</a:rPr>
                        <a:t>ucceed</a:t>
                      </a:r>
                    </a:p>
                    <a:p>
                      <a:r>
                        <a:rPr lang="en-GB" sz="18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Comic Sans MS" panose="030F0702030302020204" pitchFamily="66" charset="0"/>
                        </a:rPr>
                        <a:t>Take quality notes and</a:t>
                      </a:r>
                      <a:r>
                        <a:rPr lang="en-GB" sz="1800" baseline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Comic Sans MS" panose="030F0702030302020204" pitchFamily="66" charset="0"/>
                        </a:rPr>
                        <a:t> focus on the task. </a:t>
                      </a:r>
                      <a:endParaRPr lang="en-GB" sz="1800" dirty="0" smtClean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03" marB="45703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</a:t>
                      </a:r>
                      <a:r>
                        <a:rPr lang="en-GB" sz="1800" dirty="0" smtClean="0">
                          <a:solidFill>
                            <a:srgbClr val="FFBDBD"/>
                          </a:solidFill>
                        </a:rPr>
                        <a:t>njoy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Have fun, but work Safely</a:t>
                      </a:r>
                    </a:p>
                    <a:p>
                      <a:endParaRPr lang="en-GB" sz="1800" dirty="0">
                        <a:solidFill>
                          <a:srgbClr val="C00000"/>
                        </a:solidFill>
                      </a:endParaRPr>
                    </a:p>
                  </a:txBody>
                  <a:tcPr marT="45703" marB="457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</a:t>
                      </a:r>
                      <a:r>
                        <a:rPr lang="en-GB" sz="1800" dirty="0" smtClean="0">
                          <a:solidFill>
                            <a:srgbClr val="FFFF00"/>
                          </a:solidFill>
                        </a:rPr>
                        <a:t>upport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Work independently and support each other</a:t>
                      </a:r>
                    </a:p>
                    <a:p>
                      <a:endParaRPr lang="en-GB" sz="1800" dirty="0">
                        <a:solidFill>
                          <a:srgbClr val="92D050"/>
                        </a:solidFill>
                      </a:endParaRPr>
                    </a:p>
                  </a:txBody>
                  <a:tcPr marT="45703" marB="45703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509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72368" y="272261"/>
            <a:ext cx="3798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Vinyl cutting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3229" y="1616251"/>
            <a:ext cx="8382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A </a:t>
            </a:r>
            <a:r>
              <a:rPr lang="en-GB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vinyl cutter</a:t>
            </a:r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 is a type of computer-controlled </a:t>
            </a:r>
            <a:r>
              <a:rPr lang="en-GB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machine</a:t>
            </a:r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. Small </a:t>
            </a:r>
            <a:r>
              <a:rPr lang="en-GB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vinyl cutters</a:t>
            </a:r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 look like computer printers. The computer controls the movement of a </a:t>
            </a:r>
            <a:r>
              <a:rPr lang="en-GB" sz="2000" u="sng" dirty="0">
                <a:solidFill>
                  <a:srgbClr val="002060"/>
                </a:solidFill>
                <a:latin typeface="Comic Sans MS" panose="030F0702030302020204" pitchFamily="66" charset="0"/>
              </a:rPr>
              <a:t>sharp blade</a:t>
            </a:r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. This blade is used to </a:t>
            </a:r>
            <a:r>
              <a:rPr lang="en-GB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cut</a:t>
            </a:r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 out </a:t>
            </a:r>
            <a:r>
              <a:rPr lang="en-GB" sz="2000" u="sng" dirty="0">
                <a:solidFill>
                  <a:srgbClr val="002060"/>
                </a:solidFill>
                <a:latin typeface="Comic Sans MS" panose="030F0702030302020204" pitchFamily="66" charset="0"/>
              </a:rPr>
              <a:t>shapes</a:t>
            </a:r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 and </a:t>
            </a:r>
            <a:r>
              <a:rPr lang="en-GB" sz="2000" u="sng" dirty="0">
                <a:solidFill>
                  <a:srgbClr val="002060"/>
                </a:solidFill>
                <a:latin typeface="Comic Sans MS" panose="030F0702030302020204" pitchFamily="66" charset="0"/>
              </a:rPr>
              <a:t>letters </a:t>
            </a:r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from sheets of thin </a:t>
            </a:r>
            <a:r>
              <a:rPr lang="en-GB" sz="2000" u="sng" dirty="0">
                <a:solidFill>
                  <a:srgbClr val="002060"/>
                </a:solidFill>
                <a:latin typeface="Comic Sans MS" panose="030F0702030302020204" pitchFamily="66" charset="0"/>
              </a:rPr>
              <a:t>self-adhesive </a:t>
            </a:r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plastic</a:t>
            </a:r>
            <a:r>
              <a:rPr lang="en-GB" sz="2000" u="sng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(</a:t>
            </a:r>
            <a:r>
              <a:rPr lang="en-GB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vinyl</a:t>
            </a:r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3696400" y="3244334"/>
            <a:ext cx="4799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https://www.youtube.com/watch?v=RxuyPtR8Ooo</a:t>
            </a:r>
            <a:endParaRPr lang="en-GB" dirty="0"/>
          </a:p>
        </p:txBody>
      </p:sp>
      <p:pic>
        <p:nvPicPr>
          <p:cNvPr id="2050" name="Picture 2" descr="Image result for vinyl cutting shop window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" t="8140" r="8247" b="5679"/>
          <a:stretch/>
        </p:blipFill>
        <p:spPr bwMode="auto">
          <a:xfrm>
            <a:off x="4443665" y="3782205"/>
            <a:ext cx="2855498" cy="291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21149" t="46792" r="56904" b="27577"/>
          <a:stretch/>
        </p:blipFill>
        <p:spPr>
          <a:xfrm>
            <a:off x="7610039" y="3834063"/>
            <a:ext cx="4356737" cy="2860744"/>
          </a:xfrm>
          <a:prstGeom prst="rect">
            <a:avLst/>
          </a:prstGeom>
        </p:spPr>
      </p:pic>
      <p:pic>
        <p:nvPicPr>
          <p:cNvPr id="2052" name="Picture 4" descr="Image result for self adhesive viny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4" y="3244334"/>
            <a:ext cx="1744137" cy="132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6-Point Star 7"/>
          <p:cNvSpPr/>
          <p:nvPr/>
        </p:nvSpPr>
        <p:spPr>
          <a:xfrm>
            <a:off x="8845575" y="329852"/>
            <a:ext cx="3033931" cy="3099148"/>
          </a:xfrm>
          <a:prstGeom prst="star6">
            <a:avLst/>
          </a:prstGeom>
          <a:solidFill>
            <a:srgbClr val="FDF3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Used for…….graphics for vehicles, shop windows, t-shirts, signage, banners.  </a:t>
            </a:r>
          </a:p>
        </p:txBody>
      </p:sp>
      <p:pic>
        <p:nvPicPr>
          <p:cNvPr id="3074" name="Picture 2" descr="Image result for vinyl cut t-shirts design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0" r="11124"/>
          <a:stretch/>
        </p:blipFill>
        <p:spPr bwMode="auto">
          <a:xfrm>
            <a:off x="2211315" y="3834063"/>
            <a:ext cx="1850738" cy="244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4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70187" y="224135"/>
            <a:ext cx="3491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CNC Router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3490" y="1779687"/>
            <a:ext cx="7690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Comic Sans MS" panose="030F0702030302020204" pitchFamily="66" charset="0"/>
              </a:rPr>
              <a:t>CNC router</a:t>
            </a:r>
            <a:r>
              <a:rPr lang="en-GB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is </a:t>
            </a:r>
            <a:r>
              <a:rPr lang="en-GB" dirty="0">
                <a:solidFill>
                  <a:srgbClr val="002060"/>
                </a:solidFill>
                <a:latin typeface="Comic Sans MS" panose="030F0702030302020204" pitchFamily="66" charset="0"/>
              </a:rPr>
              <a:t>a computer-controlled cutting </a:t>
            </a:r>
            <a:r>
              <a:rPr lang="en-GB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machine</a:t>
            </a:r>
            <a:r>
              <a:rPr lang="en-GB" dirty="0">
                <a:solidFill>
                  <a:srgbClr val="002060"/>
                </a:solidFill>
                <a:latin typeface="Comic Sans MS" panose="030F0702030302020204" pitchFamily="66" charset="0"/>
              </a:rPr>
              <a:t> used for cutting </a:t>
            </a:r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&amp; </a:t>
            </a:r>
            <a:r>
              <a:rPr lang="en-GB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engraving</a:t>
            </a:r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various </a:t>
            </a:r>
            <a:r>
              <a:rPr lang="en-GB" dirty="0">
                <a:solidFill>
                  <a:srgbClr val="002060"/>
                </a:solidFill>
                <a:latin typeface="Comic Sans MS" panose="030F0702030302020204" pitchFamily="66" charset="0"/>
              </a:rPr>
              <a:t>hard materials, such as </a:t>
            </a:r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wood, </a:t>
            </a:r>
            <a:r>
              <a:rPr lang="en-GB" dirty="0">
                <a:solidFill>
                  <a:srgbClr val="002060"/>
                </a:solidFill>
                <a:latin typeface="Comic Sans MS" panose="030F0702030302020204" pitchFamily="66" charset="0"/>
              </a:rPr>
              <a:t>aluminium, steel, plastics, and </a:t>
            </a:r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foams. It is able to engrave in </a:t>
            </a:r>
            <a:r>
              <a:rPr lang="en-GB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3D</a:t>
            </a:r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 </a:t>
            </a:r>
            <a:endParaRPr lang="en-GB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69927" y="3646207"/>
            <a:ext cx="32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4C4C4C"/>
                </a:solidFill>
                <a:latin typeface="Droid Serif"/>
              </a:rPr>
              <a:t> The CNC router has a </a:t>
            </a:r>
            <a:r>
              <a:rPr lang="en-GB" dirty="0" smtClean="0">
                <a:solidFill>
                  <a:srgbClr val="4C4C4C"/>
                </a:solidFill>
                <a:latin typeface="Droid Serif"/>
              </a:rPr>
              <a:t>3D </a:t>
            </a:r>
            <a:r>
              <a:rPr lang="en-GB" dirty="0">
                <a:solidFill>
                  <a:srgbClr val="4C4C4C"/>
                </a:solidFill>
                <a:latin typeface="Droid Serif"/>
              </a:rPr>
              <a:t>engraving, while the CNC laser machine has a </a:t>
            </a:r>
            <a:r>
              <a:rPr lang="en-GB" dirty="0" smtClean="0">
                <a:solidFill>
                  <a:srgbClr val="4C4C4C"/>
                </a:solidFill>
                <a:latin typeface="Droid Serif"/>
              </a:rPr>
              <a:t>2D </a:t>
            </a:r>
            <a:r>
              <a:rPr lang="en-GB" dirty="0">
                <a:solidFill>
                  <a:srgbClr val="4C4C4C"/>
                </a:solidFill>
                <a:latin typeface="Droid Serif"/>
              </a:rPr>
              <a:t>engraving and it just engraves on the surface.  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42350" y="3059668"/>
            <a:ext cx="4898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https://www.youtube.com/watch?v=I1GZROLRg1w</a:t>
            </a:r>
            <a:endParaRPr lang="en-GB" dirty="0"/>
          </a:p>
        </p:txBody>
      </p:sp>
      <p:sp>
        <p:nvSpPr>
          <p:cNvPr id="6" name="6-Point Star 5"/>
          <p:cNvSpPr/>
          <p:nvPr/>
        </p:nvSpPr>
        <p:spPr>
          <a:xfrm>
            <a:off x="8370277" y="329852"/>
            <a:ext cx="3509229" cy="3099148"/>
          </a:xfrm>
          <a:prstGeom prst="star6">
            <a:avLst/>
          </a:prstGeom>
          <a:solidFill>
            <a:srgbClr val="FDF3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Used for…….door carvings, furniture, musical instruments, </a:t>
            </a:r>
          </a:p>
        </p:txBody>
      </p:sp>
      <p:pic>
        <p:nvPicPr>
          <p:cNvPr id="4098" name="Picture 2" descr="Image result for door carving using CNC router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9" t="-611" r="26213" b="611"/>
          <a:stretch/>
        </p:blipFill>
        <p:spPr bwMode="auto">
          <a:xfrm>
            <a:off x="463490" y="3429000"/>
            <a:ext cx="1576440" cy="334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door carving using CNC router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58" t="6811" r="5068" b="9143"/>
          <a:stretch/>
        </p:blipFill>
        <p:spPr bwMode="auto">
          <a:xfrm>
            <a:off x="2260346" y="3612238"/>
            <a:ext cx="1115900" cy="271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door carving using CNC rou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662" y="3470663"/>
            <a:ext cx="4437735" cy="330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89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17971" y="0"/>
            <a:ext cx="37898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Laser cutting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28162" y="2723239"/>
            <a:ext cx="4969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https://www.youtube.com/watch?v=oUAY5L9WLEM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18933" y="1279261"/>
            <a:ext cx="7342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222222"/>
                </a:solidFill>
                <a:latin typeface="Arial" panose="020B0604020202020204" pitchFamily="34" charset="0"/>
              </a:rPr>
              <a:t>Laser cutting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 is a technology that uses a </a:t>
            </a:r>
            <a:r>
              <a:rPr lang="en-GB" dirty="0" smtClean="0">
                <a:solidFill>
                  <a:srgbClr val="0B0080"/>
                </a:solidFill>
                <a:latin typeface="Arial" panose="020B0604020202020204" pitchFamily="34" charset="0"/>
              </a:rPr>
              <a:t>laser 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 to cut materials, and is typically used for industrial manufacturing applications, but is also starting to be used by </a:t>
            </a:r>
            <a:r>
              <a:rPr lang="en-GB" dirty="0" smtClean="0">
                <a:solidFill>
                  <a:srgbClr val="222222"/>
                </a:solidFill>
                <a:latin typeface="Arial" panose="020B0604020202020204" pitchFamily="34" charset="0"/>
              </a:rPr>
              <a:t>schools and small businesses. </a:t>
            </a:r>
            <a:r>
              <a:rPr lang="en-GB" dirty="0">
                <a:solidFill>
                  <a:srgbClr val="222222"/>
                </a:solidFill>
                <a:latin typeface="Arial" panose="020B0604020202020204" pitchFamily="34" charset="0"/>
              </a:rPr>
              <a:t>Laser cutting works by directing the output of </a:t>
            </a:r>
            <a:r>
              <a:rPr lang="en-GB" u="sng" dirty="0">
                <a:solidFill>
                  <a:srgbClr val="222222"/>
                </a:solidFill>
                <a:latin typeface="Arial" panose="020B0604020202020204" pitchFamily="34" charset="0"/>
              </a:rPr>
              <a:t>a high-power </a:t>
            </a:r>
            <a:r>
              <a:rPr lang="en-GB" u="sng" dirty="0" smtClean="0">
                <a:solidFill>
                  <a:srgbClr val="222222"/>
                </a:solidFill>
                <a:latin typeface="Arial" panose="020B0604020202020204" pitchFamily="34" charset="0"/>
              </a:rPr>
              <a:t>laser. </a:t>
            </a:r>
            <a:endParaRPr lang="en-GB" u="sng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Image result for LASER CUTT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723" y="3613666"/>
            <a:ext cx="4766314" cy="268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991600" y="4817390"/>
            <a:ext cx="32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4C4C4C"/>
                </a:solidFill>
                <a:latin typeface="Droid Serif"/>
              </a:rPr>
              <a:t> The CNC router has a </a:t>
            </a:r>
            <a:r>
              <a:rPr lang="en-GB" dirty="0" smtClean="0">
                <a:solidFill>
                  <a:srgbClr val="4C4C4C"/>
                </a:solidFill>
                <a:latin typeface="Droid Serif"/>
              </a:rPr>
              <a:t>3D </a:t>
            </a:r>
            <a:r>
              <a:rPr lang="en-GB" dirty="0">
                <a:solidFill>
                  <a:srgbClr val="4C4C4C"/>
                </a:solidFill>
                <a:latin typeface="Droid Serif"/>
              </a:rPr>
              <a:t>engraving, while the CNC laser machine has a </a:t>
            </a:r>
            <a:r>
              <a:rPr lang="en-GB" dirty="0" smtClean="0">
                <a:solidFill>
                  <a:srgbClr val="4C4C4C"/>
                </a:solidFill>
                <a:latin typeface="Droid Serif"/>
              </a:rPr>
              <a:t>2D </a:t>
            </a:r>
            <a:r>
              <a:rPr lang="en-GB" dirty="0">
                <a:solidFill>
                  <a:srgbClr val="4C4C4C"/>
                </a:solidFill>
                <a:latin typeface="Droid Serif"/>
              </a:rPr>
              <a:t>engraving and it just engraves on the surface.  </a:t>
            </a:r>
            <a:endParaRPr lang="en-GB" dirty="0"/>
          </a:p>
        </p:txBody>
      </p:sp>
      <p:sp>
        <p:nvSpPr>
          <p:cNvPr id="8" name="6-Point Star 7"/>
          <p:cNvSpPr/>
          <p:nvPr/>
        </p:nvSpPr>
        <p:spPr>
          <a:xfrm>
            <a:off x="8845575" y="329851"/>
            <a:ext cx="3033931" cy="3834185"/>
          </a:xfrm>
          <a:prstGeom prst="star6">
            <a:avLst/>
          </a:prstGeom>
          <a:solidFill>
            <a:srgbClr val="FDF3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Used in……industrial manufacturing, to accurately cut parts out of plastic, fabric, metal and paper. </a:t>
            </a:r>
          </a:p>
        </p:txBody>
      </p:sp>
    </p:spTree>
    <p:extLst>
      <p:ext uri="{BB962C8B-B14F-4D97-AF65-F5344CB8AC3E}">
        <p14:creationId xmlns:p14="http://schemas.microsoft.com/office/powerpoint/2010/main" val="96743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28203" y="141007"/>
            <a:ext cx="3581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3D printing 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7128" y="1064337"/>
            <a:ext cx="7030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Layers</a:t>
            </a:r>
            <a:r>
              <a:rPr lang="en-GB" dirty="0"/>
              <a:t> of a material are built up </a:t>
            </a:r>
            <a:r>
              <a:rPr lang="en-GB" u="sng" dirty="0"/>
              <a:t>into a 3D solid</a:t>
            </a:r>
            <a:r>
              <a:rPr lang="en-GB" dirty="0"/>
              <a:t>. The most </a:t>
            </a:r>
            <a:r>
              <a:rPr lang="en-GB" dirty="0" smtClean="0"/>
              <a:t>popular material </a:t>
            </a:r>
            <a:r>
              <a:rPr lang="en-GB" dirty="0"/>
              <a:t>used </a:t>
            </a:r>
            <a:r>
              <a:rPr lang="en-GB" dirty="0" smtClean="0"/>
              <a:t>is </a:t>
            </a:r>
            <a:r>
              <a:rPr lang="en-GB" dirty="0"/>
              <a:t>thermoplastics. Complex shapes can be created.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2555002" y="1879426"/>
            <a:ext cx="4719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https://www.youtube.com/watch?v=HCRJlxGfzHI</a:t>
            </a:r>
            <a:endParaRPr lang="en-GB" dirty="0"/>
          </a:p>
        </p:txBody>
      </p:sp>
      <p:pic>
        <p:nvPicPr>
          <p:cNvPr id="2050" name="Picture 2" descr="Image result for 3d printed obje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4" y="2827961"/>
            <a:ext cx="5715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3d printed object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286" y="2341418"/>
            <a:ext cx="2445494" cy="43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3d printed objec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259" y="2426566"/>
            <a:ext cx="3148511" cy="2230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6-Point Star 8"/>
          <p:cNvSpPr/>
          <p:nvPr/>
        </p:nvSpPr>
        <p:spPr>
          <a:xfrm>
            <a:off x="7779434" y="0"/>
            <a:ext cx="4149346" cy="3099148"/>
          </a:xfrm>
          <a:prstGeom prst="star6">
            <a:avLst/>
          </a:prstGeom>
          <a:solidFill>
            <a:srgbClr val="FDF3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Used for……bespoke products in the medical field, rapid prototyping, increasing used for transport components.   </a:t>
            </a:r>
          </a:p>
        </p:txBody>
      </p:sp>
      <p:pic>
        <p:nvPicPr>
          <p:cNvPr id="2058" name="Picture 10" descr="Image result for Airbus A350 XW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259" y="4805234"/>
            <a:ext cx="3201466" cy="182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4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428791" y="155933"/>
            <a:ext cx="3542584" cy="758466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/>
              <a:t>The Mobile Phone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28982" y="3481017"/>
            <a:ext cx="2339439" cy="973777"/>
          </a:xfrm>
          <a:prstGeom prst="rect">
            <a:avLst/>
          </a:prstGeom>
          <a:solidFill>
            <a:srgbClr val="FF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Product Life Cycle</a:t>
            </a:r>
          </a:p>
        </p:txBody>
      </p:sp>
      <p:sp>
        <p:nvSpPr>
          <p:cNvPr id="5" name="Rectangle 4"/>
          <p:cNvSpPr/>
          <p:nvPr/>
        </p:nvSpPr>
        <p:spPr>
          <a:xfrm>
            <a:off x="9686381" y="2861830"/>
            <a:ext cx="2339439" cy="973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Consumer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 Rights</a:t>
            </a:r>
          </a:p>
        </p:txBody>
      </p:sp>
      <p:sp>
        <p:nvSpPr>
          <p:cNvPr id="6" name="Rectangle 5"/>
          <p:cNvSpPr/>
          <p:nvPr/>
        </p:nvSpPr>
        <p:spPr>
          <a:xfrm>
            <a:off x="7133488" y="2008850"/>
            <a:ext cx="2339439" cy="9737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Technology Push</a:t>
            </a:r>
          </a:p>
        </p:txBody>
      </p:sp>
      <p:sp>
        <p:nvSpPr>
          <p:cNvPr id="7" name="Rectangle 6"/>
          <p:cNvSpPr/>
          <p:nvPr/>
        </p:nvSpPr>
        <p:spPr>
          <a:xfrm>
            <a:off x="506033" y="3470987"/>
            <a:ext cx="2339439" cy="973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Global Production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1881030" y="2049300"/>
            <a:ext cx="2339439" cy="973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Market Pull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85796" y="3481016"/>
            <a:ext cx="2339439" cy="973777"/>
          </a:xfrm>
          <a:prstGeom prst="rect">
            <a:avLst/>
          </a:prstGeom>
          <a:solidFill>
            <a:srgbClr val="66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Legislation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8717" y="877356"/>
            <a:ext cx="107409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We will learn about each of the terms below using the example product of  a mobile phone.</a:t>
            </a:r>
            <a:endParaRPr lang="en-GB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3" name="Picture 12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313" y="1852465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704" y="1644183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08" y="3286333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881030" y="5259040"/>
            <a:ext cx="2339439" cy="973777"/>
          </a:xfrm>
          <a:prstGeom prst="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Moral &amp; Ethical factors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94049" y="5193775"/>
            <a:ext cx="2339439" cy="973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Sustainability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07068" y="5193774"/>
            <a:ext cx="2339439" cy="973777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CAD/CAM  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21" name="Picture 20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1092" y="2589624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143" y="3098448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149" y="3098448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570" y="4995588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017" y="4839002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262" y="4928483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ecstatic pers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629" y="330337"/>
            <a:ext cx="7975155" cy="630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41457" y="2967335"/>
            <a:ext cx="5109092" cy="1754326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Revise!!!</a:t>
            </a:r>
          </a:p>
          <a:p>
            <a:pPr algn="ctr"/>
            <a:r>
              <a:rPr lang="en-US" sz="5400" b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TEST NEXT WEEK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117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428791" y="155933"/>
            <a:ext cx="3542584" cy="758466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/>
              <a:t>The Mobile Phone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28982" y="3481017"/>
            <a:ext cx="2339439" cy="973777"/>
          </a:xfrm>
          <a:prstGeom prst="rect">
            <a:avLst/>
          </a:prstGeom>
          <a:solidFill>
            <a:srgbClr val="FF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Product Life Cycle</a:t>
            </a:r>
          </a:p>
        </p:txBody>
      </p:sp>
      <p:sp>
        <p:nvSpPr>
          <p:cNvPr id="5" name="Rectangle 4"/>
          <p:cNvSpPr/>
          <p:nvPr/>
        </p:nvSpPr>
        <p:spPr>
          <a:xfrm>
            <a:off x="9686381" y="2861830"/>
            <a:ext cx="2339439" cy="973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Consumer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 Rights</a:t>
            </a:r>
          </a:p>
        </p:txBody>
      </p:sp>
      <p:sp>
        <p:nvSpPr>
          <p:cNvPr id="6" name="Rectangle 5"/>
          <p:cNvSpPr/>
          <p:nvPr/>
        </p:nvSpPr>
        <p:spPr>
          <a:xfrm>
            <a:off x="7133488" y="2008850"/>
            <a:ext cx="2339439" cy="9737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Technology Push</a:t>
            </a:r>
          </a:p>
        </p:txBody>
      </p:sp>
      <p:sp>
        <p:nvSpPr>
          <p:cNvPr id="7" name="Rectangle 6"/>
          <p:cNvSpPr/>
          <p:nvPr/>
        </p:nvSpPr>
        <p:spPr>
          <a:xfrm>
            <a:off x="506033" y="3470987"/>
            <a:ext cx="2339439" cy="973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Global Production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1881030" y="2049300"/>
            <a:ext cx="2339439" cy="973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Market Pull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85796" y="3481016"/>
            <a:ext cx="2339439" cy="973777"/>
          </a:xfrm>
          <a:prstGeom prst="rect">
            <a:avLst/>
          </a:prstGeom>
          <a:solidFill>
            <a:srgbClr val="66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Legislation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9389" y="1054743"/>
            <a:ext cx="107409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We will learn about each of the terms below using the example product of  a mobile phone.</a:t>
            </a:r>
            <a:endParaRPr lang="en-GB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3" name="Picture 12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313" y="1852465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704" y="1644183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08" y="3286333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881030" y="5259040"/>
            <a:ext cx="2339439" cy="973777"/>
          </a:xfrm>
          <a:prstGeom prst="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Moral &amp; Ethical factors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94049" y="5193775"/>
            <a:ext cx="2339439" cy="973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Sustainability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07068" y="5193774"/>
            <a:ext cx="2339439" cy="973777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CAD/CAM  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21" name="Picture 20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1092" y="2589624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143" y="3098448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149" y="3098448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ounded Rectangle 23"/>
          <p:cNvSpPr/>
          <p:nvPr/>
        </p:nvSpPr>
        <p:spPr>
          <a:xfrm>
            <a:off x="7499704" y="4817310"/>
            <a:ext cx="2981777" cy="1652596"/>
          </a:xfrm>
          <a:prstGeom prst="roundRect">
            <a:avLst/>
          </a:prstGeom>
          <a:noFill/>
          <a:ln w="57150">
            <a:solidFill>
              <a:srgbClr val="25F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Todays lesson</a:t>
            </a: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20" name="Picture 19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570" y="4995588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017" y="4839002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12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83127" y="1110400"/>
            <a:ext cx="7775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What does CAD stand for?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28625" y="3752781"/>
            <a:ext cx="7884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What does CAM stand for?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Picture 2" descr="http://cliparts.co/cliparts/yTk/rpj/yTkrpj8p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2467" y="284345"/>
            <a:ext cx="1758462" cy="203561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99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3160675" y="2485206"/>
            <a:ext cx="5029200" cy="2379917"/>
            <a:chOff x="4468091" y="1911532"/>
            <a:chExt cx="5029200" cy="2379917"/>
          </a:xfrm>
          <a:scene3d>
            <a:camera prst="orthographicFront">
              <a:rot lat="3300000" lon="10500000" rev="10799999"/>
            </a:camera>
            <a:lightRig rig="threePt" dir="t"/>
          </a:scene3d>
        </p:grpSpPr>
        <p:grpSp>
          <p:nvGrpSpPr>
            <p:cNvPr id="24" name="Group 23"/>
            <p:cNvGrpSpPr/>
            <p:nvPr/>
          </p:nvGrpSpPr>
          <p:grpSpPr>
            <a:xfrm>
              <a:off x="4468091" y="1911532"/>
              <a:ext cx="5029200" cy="2379917"/>
              <a:chOff x="4468091" y="1911532"/>
              <a:chExt cx="5029200" cy="2379917"/>
            </a:xfrm>
          </p:grpSpPr>
          <p:grpSp>
            <p:nvGrpSpPr>
              <p:cNvPr id="19" name="Group 18"/>
              <p:cNvGrpSpPr/>
              <p:nvPr/>
            </p:nvGrpSpPr>
            <p:grpSpPr>
              <a:xfrm rot="10278829">
                <a:off x="4468091" y="2067793"/>
                <a:ext cx="5029200" cy="2223656"/>
                <a:chOff x="2597728" y="2608119"/>
                <a:chExt cx="5029200" cy="2223656"/>
              </a:xfrm>
            </p:grpSpPr>
            <p:sp>
              <p:nvSpPr>
                <p:cNvPr id="12" name="Flowchart: Delay 11"/>
                <p:cNvSpPr/>
                <p:nvPr/>
              </p:nvSpPr>
              <p:spPr>
                <a:xfrm>
                  <a:off x="4800601" y="2982192"/>
                  <a:ext cx="1683327" cy="1475509"/>
                </a:xfrm>
                <a:prstGeom prst="flowChartDelay">
                  <a:avLst/>
                </a:prstGeom>
                <a:blipFill>
                  <a:blip r:embed="rId2"/>
                  <a:tile tx="0" ty="0" sx="100000" sy="100000" flip="none" algn="tl"/>
                </a:blipFill>
                <a:ln>
                  <a:noFill/>
                </a:ln>
                <a:sp3d extrusionH="1651000" contourW="12700">
                  <a:bevelT w="431800"/>
                  <a:contourClr>
                    <a:schemeClr val="accent2">
                      <a:lumMod val="50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>
                  <a:off x="2597728" y="2608119"/>
                  <a:ext cx="5029200" cy="2223656"/>
                </a:xfrm>
                <a:custGeom>
                  <a:avLst/>
                  <a:gdLst>
                    <a:gd name="connsiteX0" fmla="*/ 0 w 5029200"/>
                    <a:gd name="connsiteY0" fmla="*/ 0 h 2223656"/>
                    <a:gd name="connsiteX1" fmla="*/ 2514600 w 5029200"/>
                    <a:gd name="connsiteY1" fmla="*/ 0 h 2223656"/>
                    <a:gd name="connsiteX2" fmla="*/ 5029200 w 5029200"/>
                    <a:gd name="connsiteY2" fmla="*/ 1111828 h 2223656"/>
                    <a:gd name="connsiteX3" fmla="*/ 2514600 w 5029200"/>
                    <a:gd name="connsiteY3" fmla="*/ 2223656 h 2223656"/>
                    <a:gd name="connsiteX4" fmla="*/ 0 w 5029200"/>
                    <a:gd name="connsiteY4" fmla="*/ 2223655 h 2223656"/>
                    <a:gd name="connsiteX5" fmla="*/ 0 w 5029200"/>
                    <a:gd name="connsiteY5" fmla="*/ 1641765 h 2223656"/>
                    <a:gd name="connsiteX6" fmla="*/ 1080654 w 5029200"/>
                    <a:gd name="connsiteY6" fmla="*/ 1641765 h 2223656"/>
                    <a:gd name="connsiteX7" fmla="*/ 1080654 w 5029200"/>
                    <a:gd name="connsiteY7" fmla="*/ 1619935 h 2223656"/>
                    <a:gd name="connsiteX8" fmla="*/ 1091044 w 5029200"/>
                    <a:gd name="connsiteY8" fmla="*/ 1620982 h 2223656"/>
                    <a:gd name="connsiteX9" fmla="*/ 1600199 w 5029200"/>
                    <a:gd name="connsiteY9" fmla="*/ 1111827 h 2223656"/>
                    <a:gd name="connsiteX10" fmla="*/ 1091044 w 5029200"/>
                    <a:gd name="connsiteY10" fmla="*/ 602672 h 2223656"/>
                    <a:gd name="connsiteX11" fmla="*/ 1080654 w 5029200"/>
                    <a:gd name="connsiteY11" fmla="*/ 603720 h 2223656"/>
                    <a:gd name="connsiteX12" fmla="*/ 1080654 w 5029200"/>
                    <a:gd name="connsiteY12" fmla="*/ 581891 h 2223656"/>
                    <a:gd name="connsiteX13" fmla="*/ 0 w 5029200"/>
                    <a:gd name="connsiteY13" fmla="*/ 581891 h 2223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029200" h="2223656">
                      <a:moveTo>
                        <a:pt x="0" y="0"/>
                      </a:moveTo>
                      <a:lnTo>
                        <a:pt x="2514600" y="0"/>
                      </a:lnTo>
                      <a:cubicBezTo>
                        <a:pt x="3903375" y="0"/>
                        <a:pt x="5029200" y="497782"/>
                        <a:pt x="5029200" y="1111828"/>
                      </a:cubicBezTo>
                      <a:cubicBezTo>
                        <a:pt x="5029200" y="1725874"/>
                        <a:pt x="3903375" y="2223656"/>
                        <a:pt x="2514600" y="2223656"/>
                      </a:cubicBezTo>
                      <a:lnTo>
                        <a:pt x="0" y="2223655"/>
                      </a:lnTo>
                      <a:lnTo>
                        <a:pt x="0" y="1641765"/>
                      </a:lnTo>
                      <a:lnTo>
                        <a:pt x="1080654" y="1641765"/>
                      </a:lnTo>
                      <a:lnTo>
                        <a:pt x="1080654" y="1619935"/>
                      </a:lnTo>
                      <a:lnTo>
                        <a:pt x="1091044" y="1620982"/>
                      </a:lnTo>
                      <a:cubicBezTo>
                        <a:pt x="1372243" y="1620982"/>
                        <a:pt x="1600199" y="1393026"/>
                        <a:pt x="1600199" y="1111827"/>
                      </a:cubicBezTo>
                      <a:cubicBezTo>
                        <a:pt x="1600199" y="830628"/>
                        <a:pt x="1372243" y="602672"/>
                        <a:pt x="1091044" y="602672"/>
                      </a:cubicBezTo>
                      <a:lnTo>
                        <a:pt x="1080654" y="603720"/>
                      </a:lnTo>
                      <a:lnTo>
                        <a:pt x="1080654" y="581891"/>
                      </a:lnTo>
                      <a:lnTo>
                        <a:pt x="0" y="581891"/>
                      </a:lnTo>
                      <a:close/>
                    </a:path>
                  </a:pathLst>
                </a:custGeom>
                <a:blipFill>
                  <a:blip r:embed="rId2"/>
                  <a:tile tx="0" ty="0" sx="100000" sy="100000" flip="none" algn="tl"/>
                </a:blipFill>
                <a:ln>
                  <a:noFill/>
                </a:ln>
                <a:sp3d extrusionH="584200" contourW="12700">
                  <a:bevelT w="361950"/>
                  <a:extrusionClr>
                    <a:srgbClr val="FF0000"/>
                  </a:extrusionClr>
                  <a:contourClr>
                    <a:schemeClr val="accent2">
                      <a:lumMod val="50000"/>
                    </a:schemeClr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1" name="Flowchart: Connector 20"/>
              <p:cNvSpPr/>
              <p:nvPr/>
            </p:nvSpPr>
            <p:spPr>
              <a:xfrm>
                <a:off x="9205165" y="3564084"/>
                <a:ext cx="187036" cy="187036"/>
              </a:xfrm>
              <a:prstGeom prst="flowChartConnector">
                <a:avLst/>
              </a:prstGeom>
              <a:blipFill>
                <a:blip r:embed="rId2"/>
                <a:tile tx="0" ty="0" sx="100000" sy="100000" flip="none" algn="tl"/>
              </a:blipFill>
              <a:ln>
                <a:noFill/>
              </a:ln>
              <a:sp3d extrusionH="1143000" contourW="12700">
                <a:bevelT w="361950"/>
                <a:contourClr>
                  <a:schemeClr val="accent2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Flowchart: Connector 19"/>
              <p:cNvSpPr/>
              <p:nvPr/>
            </p:nvSpPr>
            <p:spPr>
              <a:xfrm>
                <a:off x="8974290" y="1911532"/>
                <a:ext cx="187036" cy="187036"/>
              </a:xfrm>
              <a:prstGeom prst="flowChartConnector">
                <a:avLst/>
              </a:prstGeom>
              <a:blipFill>
                <a:blip r:embed="rId2"/>
                <a:tile tx="0" ty="0" sx="100000" sy="100000" flip="none" algn="tl"/>
              </a:blipFill>
              <a:ln>
                <a:noFill/>
              </a:ln>
              <a:sp3d extrusionH="1143000" contourW="12700">
                <a:bevelT w="361950"/>
                <a:bevelB w="63500"/>
                <a:contourClr>
                  <a:schemeClr val="accent2">
                    <a:lumMod val="50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" name="Flowchart: Connector 24"/>
            <p:cNvSpPr/>
            <p:nvPr/>
          </p:nvSpPr>
          <p:spPr>
            <a:xfrm>
              <a:off x="6342382" y="3028321"/>
              <a:ext cx="374072" cy="364937"/>
            </a:xfrm>
            <a:prstGeom prst="flowChartConnector">
              <a:avLst/>
            </a:prstGeom>
            <a:solidFill>
              <a:srgbClr val="0070C0"/>
            </a:solidFill>
            <a:ln>
              <a:noFill/>
            </a:ln>
            <a:sp3d extrusionH="2286000" contourW="12700">
              <a:contourClr>
                <a:schemeClr val="accent2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Multiply 26"/>
          <p:cNvSpPr/>
          <p:nvPr/>
        </p:nvSpPr>
        <p:spPr>
          <a:xfrm rot="17485598">
            <a:off x="7075061" y="2207061"/>
            <a:ext cx="1370662" cy="1643445"/>
          </a:xfrm>
          <a:prstGeom prst="mathMultiply">
            <a:avLst>
              <a:gd name="adj1" fmla="val 13175"/>
            </a:avLst>
          </a:prstGeom>
          <a:solidFill>
            <a:srgbClr val="FFC000"/>
          </a:solidFill>
          <a:ln>
            <a:noFill/>
          </a:ln>
          <a:scene3d>
            <a:camera prst="obliqueBottomRight">
              <a:rot lat="900000" lon="900000" rev="0"/>
            </a:camera>
            <a:lightRig rig="threePt" dir="t"/>
          </a:scene3d>
          <a:sp3d extrusionH="4953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0" y="-14924"/>
            <a:ext cx="115710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What do you think are the </a:t>
            </a:r>
          </a:p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enefits of using a computer to design?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3625" y="4819728"/>
            <a:ext cx="112424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What do you think are the </a:t>
            </a:r>
          </a:p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enefits of using a computer to make?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938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computer aided desig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5" t="20923"/>
          <a:stretch/>
        </p:blipFill>
        <p:spPr bwMode="auto">
          <a:xfrm>
            <a:off x="730404" y="624450"/>
            <a:ext cx="4319075" cy="225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AD amin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89" y="3570514"/>
            <a:ext cx="4286250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mage result for computer aided design in textile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9" t="2280" r="11367" b="6848"/>
          <a:stretch/>
        </p:blipFill>
        <p:spPr bwMode="auto">
          <a:xfrm>
            <a:off x="6400801" y="218050"/>
            <a:ext cx="4707072" cy="335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Image result for cad desig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542" y="3829766"/>
            <a:ext cx="4219575" cy="281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896863" y="2884074"/>
            <a:ext cx="1503938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CAD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7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1137" y="206859"/>
            <a:ext cx="2949526" cy="707886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CAD</a:t>
            </a:r>
          </a:p>
        </p:txBody>
      </p:sp>
      <p:sp>
        <p:nvSpPr>
          <p:cNvPr id="2" name="Rectangle 1"/>
          <p:cNvSpPr/>
          <p:nvPr/>
        </p:nvSpPr>
        <p:spPr>
          <a:xfrm>
            <a:off x="1133407" y="1068196"/>
            <a:ext cx="2089482" cy="523220"/>
          </a:xfrm>
          <a:prstGeom prst="rect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Advantages </a:t>
            </a:r>
            <a:endParaRPr lang="en-US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50467" y="3894853"/>
            <a:ext cx="2602444" cy="523220"/>
          </a:xfrm>
          <a:prstGeom prst="rect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Disadvantages  </a:t>
            </a:r>
            <a:endParaRPr lang="en-US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34838" y="249634"/>
            <a:ext cx="2949526" cy="707886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CAM</a:t>
            </a:r>
          </a:p>
        </p:txBody>
      </p:sp>
      <p:sp>
        <p:nvSpPr>
          <p:cNvPr id="9" name="Rectangle 8"/>
          <p:cNvSpPr/>
          <p:nvPr/>
        </p:nvSpPr>
        <p:spPr>
          <a:xfrm>
            <a:off x="7794882" y="1046446"/>
            <a:ext cx="2089482" cy="523220"/>
          </a:xfrm>
          <a:prstGeom prst="rect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</a:rPr>
              <a:t>Advantages </a:t>
            </a:r>
            <a:endParaRPr lang="en-US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409601" y="4057009"/>
            <a:ext cx="2602444" cy="523220"/>
          </a:xfrm>
          <a:prstGeom prst="rect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Disadvantages  </a:t>
            </a:r>
            <a:endParaRPr lang="en-US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7887" y="1805190"/>
            <a:ext cx="1950261" cy="1412992"/>
          </a:xfrm>
          <a:prstGeom prst="roundRect">
            <a:avLst/>
          </a:prstGeom>
          <a:solidFill>
            <a:srgbClr val="FFFFCC"/>
          </a:solidFill>
          <a:ln w="381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Can quickly and easily </a:t>
            </a:r>
            <a:r>
              <a:rPr lang="en-GB" sz="1800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correct</a:t>
            </a:r>
            <a:r>
              <a:rPr lang="en-GB" sz="1800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1800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adapt</a:t>
            </a:r>
            <a:r>
              <a:rPr lang="en-GB" sz="1800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ideas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525810" y="1808624"/>
            <a:ext cx="2254201" cy="1409558"/>
          </a:xfrm>
          <a:prstGeom prst="roundRect">
            <a:avLst/>
          </a:prstGeom>
          <a:solidFill>
            <a:srgbClr val="FFFFCC"/>
          </a:solidFill>
          <a:ln w="381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More </a:t>
            </a:r>
            <a:r>
              <a:rPr lang="en-GB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accurate</a:t>
            </a:r>
            <a:r>
              <a:rPr lang="en-GB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than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hand drawn</a:t>
            </a:r>
            <a:r>
              <a:rPr lang="en-GB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3" name="Picture 1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1" t="38961" r="56960" b="18660"/>
          <a:stretch/>
        </p:blipFill>
        <p:spPr bwMode="auto">
          <a:xfrm>
            <a:off x="461134" y="1097750"/>
            <a:ext cx="561463" cy="4345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1" t="38961" r="56960" b="18660"/>
          <a:stretch/>
        </p:blipFill>
        <p:spPr bwMode="auto">
          <a:xfrm>
            <a:off x="6983603" y="1134745"/>
            <a:ext cx="561463" cy="4641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141137" y="4691984"/>
            <a:ext cx="2016437" cy="1767916"/>
          </a:xfrm>
          <a:prstGeom prst="roundRect">
            <a:avLst/>
          </a:prstGeom>
          <a:solidFill>
            <a:srgbClr val="FFFFCC"/>
          </a:solidFill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Work can be </a:t>
            </a:r>
            <a:r>
              <a:rPr lang="en-GB" u="sng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lost</a:t>
            </a:r>
            <a:r>
              <a:rPr lang="en-GB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corrupted by viruses or </a:t>
            </a:r>
            <a:r>
              <a:rPr lang="en-GB" u="sng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hacked.  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525810" y="4691984"/>
            <a:ext cx="1863310" cy="1767916"/>
          </a:xfrm>
          <a:prstGeom prst="roundRect">
            <a:avLst/>
          </a:prstGeom>
          <a:solidFill>
            <a:srgbClr val="FFFFCC"/>
          </a:solidFill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Limited ability to </a:t>
            </a:r>
            <a:r>
              <a:rPr lang="en-GB" sz="2000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express designs </a:t>
            </a:r>
          </a:p>
        </p:txBody>
      </p:sp>
      <p:pic>
        <p:nvPicPr>
          <p:cNvPr id="17" name="Picture 16" descr="Image result for incorrect cros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277" y="3894853"/>
            <a:ext cx="484749" cy="46950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ounded Rectangle 17"/>
          <p:cNvSpPr/>
          <p:nvPr/>
        </p:nvSpPr>
        <p:spPr>
          <a:xfrm>
            <a:off x="6738750" y="1784925"/>
            <a:ext cx="2559392" cy="1453522"/>
          </a:xfrm>
          <a:prstGeom prst="roundRect">
            <a:avLst/>
          </a:prstGeom>
          <a:solidFill>
            <a:srgbClr val="FFFFCC"/>
          </a:solidFill>
          <a:ln w="381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kern="1200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Machinery can run </a:t>
            </a:r>
            <a:r>
              <a:rPr lang="en-GB" sz="1600" kern="1200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continuously</a:t>
            </a:r>
            <a:r>
              <a:rPr lang="en-GB" sz="1600" kern="1200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they don’t get tired and need breaks like humans!) </a:t>
            </a:r>
            <a:endParaRPr lang="en-GB" sz="1600" dirty="0">
              <a:solidFill>
                <a:srgbClr val="002060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9474642" y="1773735"/>
            <a:ext cx="2604917" cy="1424284"/>
          </a:xfrm>
          <a:prstGeom prst="roundRect">
            <a:avLst/>
          </a:prstGeom>
          <a:solidFill>
            <a:srgbClr val="FFFFCC"/>
          </a:solidFill>
          <a:ln w="381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600" kern="1200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large-scale production, the results are consistent (always the same) and accurate.</a:t>
            </a:r>
            <a:endParaRPr lang="en-GB" sz="1600" dirty="0">
              <a:solidFill>
                <a:srgbClr val="002060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20" name="Picture 19" descr="Image result for incorrect cros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122" y="4057009"/>
            <a:ext cx="484749" cy="46950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ounded Rectangle 20"/>
          <p:cNvSpPr/>
          <p:nvPr/>
        </p:nvSpPr>
        <p:spPr>
          <a:xfrm>
            <a:off x="7264335" y="4784298"/>
            <a:ext cx="2033807" cy="1631284"/>
          </a:xfrm>
          <a:prstGeom prst="roundRect">
            <a:avLst/>
          </a:prstGeom>
          <a:solidFill>
            <a:srgbClr val="FFFFCC"/>
          </a:solidFill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Machine can break down </a:t>
            </a:r>
            <a:r>
              <a:rPr lang="en-GB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GB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stop production.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9732360" y="4736302"/>
            <a:ext cx="1879063" cy="1679280"/>
          </a:xfrm>
          <a:prstGeom prst="roundRect">
            <a:avLst/>
          </a:prstGeom>
          <a:solidFill>
            <a:srgbClr val="FFFFCC"/>
          </a:solidFill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 software and machinery is very expensive </a:t>
            </a:r>
          </a:p>
        </p:txBody>
      </p:sp>
      <p:pic>
        <p:nvPicPr>
          <p:cNvPr id="1028" name="Picture 4" descr="Image result for CAD designs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7" t="13292" r="5933" b="14339"/>
          <a:stretch/>
        </p:blipFill>
        <p:spPr bwMode="auto">
          <a:xfrm>
            <a:off x="3333699" y="195236"/>
            <a:ext cx="1949281" cy="143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cam machine laser cut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0514" y="141635"/>
            <a:ext cx="1986087" cy="152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6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1528" t="20625" r="21926" b="11106"/>
          <a:stretch/>
        </p:blipFill>
        <p:spPr>
          <a:xfrm>
            <a:off x="1378633" y="196948"/>
            <a:ext cx="9453490" cy="6416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4260184" y="2943685"/>
            <a:ext cx="4065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Fill as we go 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321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41427" y="0"/>
            <a:ext cx="109122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Does anyone know what CNC stands</a:t>
            </a:r>
          </a:p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or?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2" descr="http://cliparts.co/cliparts/yTk/rpj/yTkrpj8p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253" y="2119644"/>
            <a:ext cx="2712886" cy="31404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8036" y="1603715"/>
            <a:ext cx="64711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smtClean="0">
                <a:solidFill>
                  <a:srgbClr val="FF0000"/>
                </a:solidFill>
              </a:rPr>
              <a:t>C</a:t>
            </a:r>
            <a:r>
              <a:rPr lang="en-GB" sz="7200" dirty="0" smtClean="0"/>
              <a:t>omputer</a:t>
            </a:r>
          </a:p>
          <a:p>
            <a:r>
              <a:rPr lang="en-GB" sz="7200" dirty="0" smtClean="0">
                <a:solidFill>
                  <a:srgbClr val="FF0000"/>
                </a:solidFill>
              </a:rPr>
              <a:t>N</a:t>
            </a:r>
            <a:r>
              <a:rPr lang="en-GB" sz="7200" dirty="0" smtClean="0"/>
              <a:t>umerically</a:t>
            </a:r>
          </a:p>
          <a:p>
            <a:r>
              <a:rPr lang="en-GB" sz="7200" dirty="0" smtClean="0">
                <a:solidFill>
                  <a:srgbClr val="FF0000"/>
                </a:solidFill>
              </a:rPr>
              <a:t>C</a:t>
            </a:r>
            <a:r>
              <a:rPr lang="en-GB" sz="7200" dirty="0" smtClean="0"/>
              <a:t>ontrolled </a:t>
            </a:r>
            <a:endParaRPr lang="en-GB" sz="7200" dirty="0"/>
          </a:p>
        </p:txBody>
      </p:sp>
      <p:sp>
        <p:nvSpPr>
          <p:cNvPr id="6" name="Rectangle 5"/>
          <p:cNvSpPr/>
          <p:nvPr/>
        </p:nvSpPr>
        <p:spPr>
          <a:xfrm>
            <a:off x="668036" y="5229837"/>
            <a:ext cx="6096000" cy="1015663"/>
          </a:xfrm>
          <a:prstGeom prst="rect">
            <a:avLst/>
          </a:prstGeom>
          <a:solidFill>
            <a:srgbClr val="FFFFCC"/>
          </a:solidFill>
        </p:spPr>
        <p:txBody>
          <a:bodyPr>
            <a:spAutoFit/>
          </a:bodyPr>
          <a:lstStyle/>
          <a:p>
            <a:r>
              <a:rPr lang="en-GB" sz="2000" b="1" dirty="0">
                <a:solidFill>
                  <a:srgbClr val="222222"/>
                </a:solidFill>
                <a:latin typeface="arial" panose="020B0604020202020204" pitchFamily="34" charset="0"/>
              </a:rPr>
              <a:t>CNC</a:t>
            </a:r>
            <a:r>
              <a:rPr lang="en-GB" sz="2000" dirty="0">
                <a:solidFill>
                  <a:srgbClr val="222222"/>
                </a:solidFill>
                <a:latin typeface="arial" panose="020B0604020202020204" pitchFamily="34" charset="0"/>
              </a:rPr>
              <a:t> Machining is a process used in </a:t>
            </a:r>
            <a:r>
              <a:rPr lang="en-GB" sz="2000" u="sng" dirty="0" smtClean="0">
                <a:solidFill>
                  <a:srgbClr val="222222"/>
                </a:solidFill>
                <a:latin typeface="arial" panose="020B0604020202020204" pitchFamily="34" charset="0"/>
              </a:rPr>
              <a:t>manufacturing</a:t>
            </a:r>
            <a:r>
              <a:rPr lang="en-GB" sz="200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222222"/>
                </a:solidFill>
                <a:latin typeface="arial" panose="020B0604020202020204" pitchFamily="34" charset="0"/>
              </a:rPr>
              <a:t>that involves the use of computers to </a:t>
            </a:r>
            <a:r>
              <a:rPr lang="en-GB" sz="2000" u="sng" dirty="0" smtClean="0">
                <a:solidFill>
                  <a:srgbClr val="222222"/>
                </a:solidFill>
                <a:latin typeface="arial" panose="020B0604020202020204" pitchFamily="34" charset="0"/>
              </a:rPr>
              <a:t>control </a:t>
            </a:r>
            <a:r>
              <a:rPr lang="en-GB" sz="2000" b="1" u="sng" dirty="0" smtClean="0">
                <a:solidFill>
                  <a:srgbClr val="222222"/>
                </a:solidFill>
                <a:latin typeface="arial" panose="020B0604020202020204" pitchFamily="34" charset="0"/>
              </a:rPr>
              <a:t>machine</a:t>
            </a:r>
            <a:r>
              <a:rPr lang="en-GB" sz="2000" u="sng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en-GB" sz="2000" u="sng" dirty="0" smtClean="0">
                <a:solidFill>
                  <a:srgbClr val="222222"/>
                </a:solidFill>
                <a:latin typeface="arial" panose="020B0604020202020204" pitchFamily="34" charset="0"/>
              </a:rPr>
              <a:t>tools. </a:t>
            </a:r>
            <a:endParaRPr lang="en-GB" sz="2000" u="sng" dirty="0"/>
          </a:p>
        </p:txBody>
      </p:sp>
    </p:spTree>
    <p:extLst>
      <p:ext uri="{BB962C8B-B14F-4D97-AF65-F5344CB8AC3E}">
        <p14:creationId xmlns:p14="http://schemas.microsoft.com/office/powerpoint/2010/main" val="87486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77185" y="26013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3"/>
              </a:rPr>
              <a:t>https://www.youtube.com/watch?v=tn9QMlM0G4k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923175" y="559427"/>
            <a:ext cx="5031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CNC Embroidery </a:t>
            </a:r>
            <a:endParaRPr 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6650128" y="3383501"/>
            <a:ext cx="2339975" cy="92333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Multi-head </a:t>
            </a:r>
            <a:r>
              <a:rPr lang="en-GB" altLang="en-US" b="1" dirty="0">
                <a:solidFill>
                  <a:srgbClr val="002060"/>
                </a:solidFill>
                <a:latin typeface="Comic Sans MS" panose="030F0702030302020204" pitchFamily="66" charset="0"/>
              </a:rPr>
              <a:t>embroidery machine</a:t>
            </a:r>
          </a:p>
        </p:txBody>
      </p:sp>
      <p:sp>
        <p:nvSpPr>
          <p:cNvPr id="2" name="Rectangle 1"/>
          <p:cNvSpPr/>
          <p:nvPr/>
        </p:nvSpPr>
        <p:spPr>
          <a:xfrm>
            <a:off x="691691" y="-38087"/>
            <a:ext cx="1016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How CAM equipment can be used 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0949" y="1294446"/>
            <a:ext cx="111332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222222"/>
                </a:solidFill>
                <a:latin typeface="Arial" panose="020B0604020202020204" pitchFamily="34" charset="0"/>
              </a:rPr>
              <a:t>M</a:t>
            </a:r>
            <a:r>
              <a:rPr lang="en-GB" sz="2400" dirty="0" smtClean="0">
                <a:solidFill>
                  <a:srgbClr val="222222"/>
                </a:solidFill>
                <a:latin typeface="Arial" panose="020B0604020202020204" pitchFamily="34" charset="0"/>
              </a:rPr>
              <a:t>odern </a:t>
            </a:r>
            <a:r>
              <a:rPr lang="en-GB" sz="2400" dirty="0">
                <a:solidFill>
                  <a:srgbClr val="222222"/>
                </a:solidFill>
                <a:latin typeface="Arial" panose="020B0604020202020204" pitchFamily="34" charset="0"/>
              </a:rPr>
              <a:t>embroidery machines are </a:t>
            </a:r>
            <a:r>
              <a:rPr lang="en-GB" sz="2400" dirty="0" smtClean="0">
                <a:solidFill>
                  <a:srgbClr val="222222"/>
                </a:solidFill>
                <a:latin typeface="Arial" panose="020B0604020202020204" pitchFamily="34" charset="0"/>
              </a:rPr>
              <a:t>computer controlled. </a:t>
            </a:r>
            <a:r>
              <a:rPr lang="en-GB" sz="24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en-GB" sz="24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</a:t>
            </a:r>
            <a:r>
              <a:rPr lang="en-GB" sz="2400" dirty="0">
                <a:solidFill>
                  <a:srgbClr val="222222"/>
                </a:solidFill>
                <a:latin typeface="Arial" panose="020B0604020202020204" pitchFamily="34" charset="0"/>
              </a:rPr>
              <a:t>sewing </a:t>
            </a:r>
            <a:r>
              <a:rPr lang="en-GB" sz="2400" dirty="0" smtClean="0">
                <a:solidFill>
                  <a:srgbClr val="222222"/>
                </a:solidFill>
                <a:latin typeface="Arial" panose="020B0604020202020204" pitchFamily="34" charset="0"/>
              </a:rPr>
              <a:t>needle moves </a:t>
            </a:r>
            <a:r>
              <a:rPr lang="en-GB" sz="2400" u="sng" dirty="0" smtClean="0">
                <a:solidFill>
                  <a:srgbClr val="222222"/>
                </a:solidFill>
                <a:latin typeface="Arial" panose="020B0604020202020204" pitchFamily="34" charset="0"/>
              </a:rPr>
              <a:t>automatically</a:t>
            </a:r>
            <a:r>
              <a:rPr lang="en-GB" sz="240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GB" sz="2400" dirty="0">
                <a:solidFill>
                  <a:srgbClr val="222222"/>
                </a:solidFill>
                <a:latin typeface="Arial" panose="020B0604020202020204" pitchFamily="34" charset="0"/>
              </a:rPr>
              <a:t>to create a design from a pre-programmed </a:t>
            </a:r>
            <a:r>
              <a:rPr lang="en-GB" sz="2400" u="sng" dirty="0">
                <a:solidFill>
                  <a:srgbClr val="222222"/>
                </a:solidFill>
                <a:latin typeface="Arial" panose="020B0604020202020204" pitchFamily="34" charset="0"/>
              </a:rPr>
              <a:t>digital embroidery pattern</a:t>
            </a:r>
            <a:r>
              <a:rPr lang="en-GB" u="sng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en-GB" u="sng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2396" t="33169" r="48767" b="15296"/>
          <a:stretch/>
        </p:blipFill>
        <p:spPr>
          <a:xfrm>
            <a:off x="691691" y="2530311"/>
            <a:ext cx="5485494" cy="4092353"/>
          </a:xfrm>
          <a:prstGeom prst="rect">
            <a:avLst/>
          </a:prstGeom>
        </p:spPr>
      </p:pic>
      <p:sp>
        <p:nvSpPr>
          <p:cNvPr id="6" name="6-Point Star 5"/>
          <p:cNvSpPr/>
          <p:nvPr/>
        </p:nvSpPr>
        <p:spPr>
          <a:xfrm>
            <a:off x="9730877" y="2924547"/>
            <a:ext cx="2461123" cy="3590304"/>
          </a:xfrm>
          <a:prstGeom prst="star6">
            <a:avLst/>
          </a:prstGeom>
          <a:solidFill>
            <a:srgbClr val="FDF3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Used for…….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Batch produced clothing and accessories in textiles.</a:t>
            </a:r>
          </a:p>
        </p:txBody>
      </p:sp>
      <p:pic>
        <p:nvPicPr>
          <p:cNvPr id="5122" name="Picture 2" descr="Image result for embroidered jea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736" y="4417255"/>
            <a:ext cx="3152105" cy="236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230353" y="5699334"/>
            <a:ext cx="6186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Did with year 9 &amp; 10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598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1247</TotalTime>
  <Words>559</Words>
  <Application>Microsoft Office PowerPoint</Application>
  <PresentationFormat>Widescreen</PresentationFormat>
  <Paragraphs>127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Arial</vt:lpstr>
      <vt:lpstr>Calibri</vt:lpstr>
      <vt:lpstr>Comic Sans MS</vt:lpstr>
      <vt:lpstr>Droid Serif</vt:lpstr>
      <vt:lpstr>Fluffy Slacks BTN</vt:lpstr>
      <vt:lpstr>Gotham Rounded Book</vt:lpstr>
      <vt:lpstr>Times New Roman</vt:lpstr>
      <vt:lpstr>Tw Cen MT</vt:lpstr>
      <vt:lpstr>Verdana</vt:lpstr>
      <vt:lpstr>Droplet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Minsthorpe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Leanne Bradley</dc:creator>
  <cp:lastModifiedBy>Leanne Bradley</cp:lastModifiedBy>
  <cp:revision>94</cp:revision>
  <dcterms:created xsi:type="dcterms:W3CDTF">2017-07-31T10:34:28Z</dcterms:created>
  <dcterms:modified xsi:type="dcterms:W3CDTF">2017-10-10T09:36:29Z</dcterms:modified>
</cp:coreProperties>
</file>