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10"/>
  </p:notesMasterIdLst>
  <p:sldIdLst>
    <p:sldId id="267" r:id="rId2"/>
    <p:sldId id="278" r:id="rId3"/>
    <p:sldId id="281" r:id="rId4"/>
    <p:sldId id="282" r:id="rId5"/>
    <p:sldId id="287" r:id="rId6"/>
    <p:sldId id="288" r:id="rId7"/>
    <p:sldId id="286" r:id="rId8"/>
    <p:sldId id="285" r:id="rId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DF321"/>
    <a:srgbClr val="25FC14"/>
    <a:srgbClr val="F3FFFE"/>
    <a:srgbClr val="FF99FF"/>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986" autoAdjust="0"/>
    <p:restoredTop sz="81508" autoAdjust="0"/>
  </p:normalViewPr>
  <p:slideViewPr>
    <p:cSldViewPr snapToGrid="0">
      <p:cViewPr varScale="1">
        <p:scale>
          <a:sx n="56" d="100"/>
          <a:sy n="56" d="100"/>
        </p:scale>
        <p:origin x="10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F4C5EF1-33DF-4280-AEB9-D4BE611C8F70}" type="datetimeFigureOut">
              <a:rPr lang="en-GB" smtClean="0"/>
              <a:t>10/07/2018</a:t>
            </a:fld>
            <a:endParaRPr lang="en-GB"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3DB6BC9-4DCC-4CF2-92BC-30BEB0DDD470}" type="slidenum">
              <a:rPr lang="en-GB" smtClean="0"/>
              <a:t>‹#›</a:t>
            </a:fld>
            <a:endParaRPr lang="en-GB" dirty="0"/>
          </a:p>
        </p:txBody>
      </p:sp>
    </p:spTree>
    <p:extLst>
      <p:ext uri="{BB962C8B-B14F-4D97-AF65-F5344CB8AC3E}">
        <p14:creationId xmlns:p14="http://schemas.microsoft.com/office/powerpoint/2010/main" val="2305210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0A876C99-8C5D-4BD8-A90C-73D5B3647024}" type="slidenum">
              <a:rPr lang="en-GB" smtClean="0"/>
              <a:pPr eaLnBrk="1" hangingPunct="1"/>
              <a:t>1</a:t>
            </a:fld>
            <a:endParaRPr lang="en-GB" dirty="0" smtClean="0"/>
          </a:p>
        </p:txBody>
      </p:sp>
    </p:spTree>
    <p:extLst>
      <p:ext uri="{BB962C8B-B14F-4D97-AF65-F5344CB8AC3E}">
        <p14:creationId xmlns:p14="http://schemas.microsoft.com/office/powerpoint/2010/main" val="12359755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For 17 years, rival armies have been fighting over the region's minerals in the Congo</a:t>
            </a:r>
            <a:r>
              <a:rPr lang="en-GB" sz="1200" b="0" i="0" kern="1200" baseline="0" dirty="0" smtClean="0">
                <a:solidFill>
                  <a:schemeClr val="tx1"/>
                </a:solidFill>
                <a:effectLst/>
                <a:latin typeface="+mn-lt"/>
                <a:ea typeface="+mn-ea"/>
                <a:cs typeface="+mn-cs"/>
              </a:rPr>
              <a:t>. </a:t>
            </a:r>
            <a:r>
              <a:rPr lang="en-GB" sz="1200" b="0" i="0" kern="1200" dirty="0" smtClean="0">
                <a:solidFill>
                  <a:schemeClr val="tx1"/>
                </a:solidFill>
                <a:effectLst/>
                <a:latin typeface="+mn-lt"/>
                <a:ea typeface="+mn-ea"/>
                <a:cs typeface="+mn-cs"/>
              </a:rPr>
              <a:t>Rival armies have forced local people to dig in extremely dangerous conditions, have extorted minerals and money from self-employed miners, have tortured, mutilated and murdered those who don't comply, and have spread terror and violence – including gang rape and child abduction.</a:t>
            </a:r>
          </a:p>
          <a:p>
            <a:endParaRPr lang="en-GB"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The main area where Coltan is mined, also contains a</a:t>
            </a:r>
            <a:r>
              <a:rPr lang="en-GB" sz="1200" b="0" i="0" kern="1200" baseline="0" dirty="0" smtClean="0">
                <a:solidFill>
                  <a:schemeClr val="tx1"/>
                </a:solidFill>
                <a:effectLst/>
                <a:latin typeface="+mn-lt"/>
                <a:ea typeface="+mn-ea"/>
                <a:cs typeface="+mn-cs"/>
              </a:rPr>
              <a:t> </a:t>
            </a:r>
            <a:r>
              <a:rPr lang="en-GB" sz="1200" b="0" i="0" kern="1200" dirty="0" smtClean="0">
                <a:solidFill>
                  <a:schemeClr val="tx1"/>
                </a:solidFill>
                <a:effectLst/>
                <a:latin typeface="+mn-lt"/>
                <a:ea typeface="+mn-ea"/>
                <a:cs typeface="+mn-cs"/>
              </a:rPr>
              <a:t>National Park, home of the Mountain Gorilla. Here</a:t>
            </a:r>
            <a:r>
              <a:rPr lang="en-GB" sz="1200" b="0" i="0" kern="1200" baseline="0" dirty="0" smtClean="0">
                <a:solidFill>
                  <a:schemeClr val="tx1"/>
                </a:solidFill>
                <a:effectLst/>
                <a:latin typeface="+mn-lt"/>
                <a:ea typeface="+mn-ea"/>
                <a:cs typeface="+mn-cs"/>
              </a:rPr>
              <a:t> </a:t>
            </a:r>
            <a:r>
              <a:rPr lang="en-GB" sz="1200" b="0" i="0" kern="1200" dirty="0" smtClean="0">
                <a:solidFill>
                  <a:schemeClr val="tx1"/>
                </a:solidFill>
                <a:effectLst/>
                <a:latin typeface="+mn-lt"/>
                <a:ea typeface="+mn-ea"/>
                <a:cs typeface="+mn-cs"/>
              </a:rPr>
              <a:t>gorilla population has been cut nearly in half, from 258 to 130 as the ground is cleared to make mining easier. Not only has this reduced the available food for the Gorillas, the poverty caused by the displacement of the local populations by the miners has lead to Gorillas being killed and their meat being sold as "bush meat" to the miners and rebel armies that control the area. lowland gorillas in eight Dem. Rep. of Congo national parks has declined by 90% over the past 5 years, and only 3,000 now remain.</a:t>
            </a:r>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3</a:t>
            </a:fld>
            <a:endParaRPr lang="en-GB" dirty="0"/>
          </a:p>
        </p:txBody>
      </p:sp>
    </p:spTree>
    <p:extLst>
      <p:ext uri="{BB962C8B-B14F-4D97-AF65-F5344CB8AC3E}">
        <p14:creationId xmlns:p14="http://schemas.microsoft.com/office/powerpoint/2010/main" val="7756606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4</a:t>
            </a:fld>
            <a:endParaRPr lang="en-GB" dirty="0"/>
          </a:p>
        </p:txBody>
      </p:sp>
    </p:spTree>
    <p:extLst>
      <p:ext uri="{BB962C8B-B14F-4D97-AF65-F5344CB8AC3E}">
        <p14:creationId xmlns:p14="http://schemas.microsoft.com/office/powerpoint/2010/main" val="12489516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Landfill- re-cycle old products and use re-cycled</a:t>
            </a:r>
            <a:r>
              <a:rPr lang="en-GB" baseline="0" dirty="0" smtClean="0"/>
              <a:t> materials to make new ones. Make products easier to recycle</a:t>
            </a:r>
          </a:p>
          <a:p>
            <a:r>
              <a:rPr lang="en-GB" baseline="0" dirty="0" smtClean="0"/>
              <a:t>Use of non renewable resources-  stop using these materials for throw away products that are disposable. </a:t>
            </a:r>
          </a:p>
          <a:p>
            <a:r>
              <a:rPr lang="en-GB" baseline="0" dirty="0" smtClean="0"/>
              <a:t>Pollution- When possible, use local materials and make products closer to where they will be sold</a:t>
            </a:r>
          </a:p>
          <a:p>
            <a:r>
              <a:rPr lang="en-GB" baseline="0" dirty="0" smtClean="0"/>
              <a:t>Loss of habitat- Only use wood from managed forests </a:t>
            </a:r>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5</a:t>
            </a:fld>
            <a:endParaRPr lang="en-GB" dirty="0"/>
          </a:p>
        </p:txBody>
      </p:sp>
    </p:spTree>
    <p:extLst>
      <p:ext uri="{BB962C8B-B14F-4D97-AF65-F5344CB8AC3E}">
        <p14:creationId xmlns:p14="http://schemas.microsoft.com/office/powerpoint/2010/main" val="32091074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7</a:t>
            </a:fld>
            <a:endParaRPr lang="en-GB" dirty="0"/>
          </a:p>
        </p:txBody>
      </p:sp>
    </p:spTree>
    <p:extLst>
      <p:ext uri="{BB962C8B-B14F-4D97-AF65-F5344CB8AC3E}">
        <p14:creationId xmlns:p14="http://schemas.microsoft.com/office/powerpoint/2010/main" val="35802277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2122018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2893092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19114130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867174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2328066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917220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25192992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3681611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7334494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ext Placeholder 15"/>
          <p:cNvSpPr>
            <a:spLocks noGrp="1"/>
          </p:cNvSpPr>
          <p:nvPr>
            <p:ph type="body" sz="quarter" idx="14" hasCustomPrompt="1"/>
          </p:nvPr>
        </p:nvSpPr>
        <p:spPr>
          <a:xfrm>
            <a:off x="491067" y="1044576"/>
            <a:ext cx="11224684" cy="1046163"/>
          </a:xfr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3200" baseline="0">
                <a:solidFill>
                  <a:srgbClr val="E75306"/>
                </a:solidFill>
              </a:defRPr>
            </a:lvl1pPr>
          </a:lstStyle>
          <a:p>
            <a:pPr lvl="0"/>
            <a:r>
              <a:rPr lang="en-US" dirty="0" smtClean="0"/>
              <a:t>Title 1</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3100" kern="1100" spc="-50" dirty="0" smtClean="0">
                <a:solidFill>
                  <a:srgbClr val="F7B385"/>
                </a:solidFill>
                <a:latin typeface="Gotham Rounded Book"/>
                <a:cs typeface="Gotham Rounded Book"/>
              </a:rPr>
              <a:t>Title 2</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lang="en-US" sz="3100" kern="1100" spc="-50" dirty="0" smtClean="0">
              <a:solidFill>
                <a:srgbClr val="F7B385"/>
              </a:solidFill>
              <a:latin typeface="Gotham Rounded Book"/>
              <a:cs typeface="Gotham Rounded Book"/>
            </a:endParaRPr>
          </a:p>
        </p:txBody>
      </p:sp>
    </p:spTree>
    <p:extLst>
      <p:ext uri="{BB962C8B-B14F-4D97-AF65-F5344CB8AC3E}">
        <p14:creationId xmlns:p14="http://schemas.microsoft.com/office/powerpoint/2010/main" val="2748377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1016695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767862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1765133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437472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1131229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235242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816893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727721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AD357A84-026A-48DC-9974-48B48E94C7A2}" type="datetimeFigureOut">
              <a:rPr lang="en-GB" smtClean="0"/>
              <a:t>10/07/2018</a:t>
            </a:fld>
            <a:endParaRPr lang="en-GB"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GB"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DE266E9D-A3DA-452E-B456-64CCE57DE201}" type="slidenum">
              <a:rPr lang="en-GB" smtClean="0"/>
              <a:t>‹#›</a:t>
            </a:fld>
            <a:endParaRPr lang="en-GB" dirty="0"/>
          </a:p>
        </p:txBody>
      </p:sp>
    </p:spTree>
    <p:extLst>
      <p:ext uri="{BB962C8B-B14F-4D97-AF65-F5344CB8AC3E}">
        <p14:creationId xmlns:p14="http://schemas.microsoft.com/office/powerpoint/2010/main" val="2634100812"/>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93" r:id="rId18"/>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s://www.youtube.com/watch?v=M0tpJkMEpj0" TargetMode="External"/><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s://www.youtube.com/watch?v=mBis6Q4SmNw" TargetMode="External"/><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524000" y="315914"/>
            <a:ext cx="4598988" cy="2032793"/>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3200" u="sng" dirty="0">
                <a:solidFill>
                  <a:srgbClr val="002060"/>
                </a:solidFill>
                <a:latin typeface="Fluffy Slacks BTN" pitchFamily="34" charset="0"/>
              </a:rPr>
              <a:t>What are you doing?</a:t>
            </a:r>
          </a:p>
          <a:p>
            <a:pPr algn="ctr">
              <a:defRPr/>
            </a:pPr>
            <a:endParaRPr lang="en-GB" sz="1600" dirty="0">
              <a:solidFill>
                <a:srgbClr val="002060"/>
              </a:solidFill>
              <a:latin typeface="Fluffy Slacks BTN" pitchFamily="34" charset="0"/>
            </a:endParaRPr>
          </a:p>
          <a:p>
            <a:pPr algn="ctr">
              <a:defRPr/>
            </a:pPr>
            <a:r>
              <a:rPr lang="en-GB" sz="2000" dirty="0" smtClean="0">
                <a:solidFill>
                  <a:srgbClr val="002060"/>
                </a:solidFill>
                <a:latin typeface="Comic Sans MS" panose="030F0702030302020204" pitchFamily="66" charset="0"/>
              </a:rPr>
              <a:t>Learn about moral and environmental factors when manufacturing products.  </a:t>
            </a:r>
            <a:endParaRPr lang="en-GB" dirty="0">
              <a:solidFill>
                <a:srgbClr val="002060"/>
              </a:solidFill>
              <a:latin typeface="Comic Sans MS" panose="030F0702030302020204" pitchFamily="66" charset="0"/>
            </a:endParaRPr>
          </a:p>
        </p:txBody>
      </p:sp>
      <p:sp>
        <p:nvSpPr>
          <p:cNvPr id="5" name="Rounded Rectangle 4"/>
          <p:cNvSpPr/>
          <p:nvPr/>
        </p:nvSpPr>
        <p:spPr>
          <a:xfrm>
            <a:off x="6133794" y="252189"/>
            <a:ext cx="4545012" cy="2160241"/>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3200" u="sng" dirty="0">
                <a:solidFill>
                  <a:srgbClr val="002060"/>
                </a:solidFill>
                <a:latin typeface="Fluffy Slacks BTN" pitchFamily="34" charset="0"/>
              </a:rPr>
              <a:t>Where does it fit in?</a:t>
            </a:r>
          </a:p>
          <a:p>
            <a:pPr algn="ctr">
              <a:defRPr/>
            </a:pPr>
            <a:endParaRPr lang="en-GB" sz="2000" dirty="0">
              <a:solidFill>
                <a:srgbClr val="002060"/>
              </a:solidFill>
              <a:latin typeface="Fluffy Slacks BTN" pitchFamily="34" charset="0"/>
            </a:endParaRPr>
          </a:p>
          <a:p>
            <a:pPr algn="ctr">
              <a:defRPr/>
            </a:pPr>
            <a:r>
              <a:rPr lang="en-GB" sz="2000" dirty="0" smtClean="0">
                <a:solidFill>
                  <a:srgbClr val="002060"/>
                </a:solidFill>
                <a:latin typeface="Comic Sans MS" panose="030F0702030302020204" pitchFamily="66" charset="0"/>
              </a:rPr>
              <a:t>You will be tested on this topic. </a:t>
            </a:r>
            <a:endParaRPr lang="en-GB" sz="2000" dirty="0">
              <a:solidFill>
                <a:srgbClr val="002060"/>
              </a:solidFill>
              <a:latin typeface="Comic Sans MS" panose="030F0702030302020204" pitchFamily="66" charset="0"/>
            </a:endParaRPr>
          </a:p>
          <a:p>
            <a:pPr algn="ctr">
              <a:defRPr/>
            </a:pPr>
            <a:endParaRPr lang="en-GB" dirty="0">
              <a:solidFill>
                <a:srgbClr val="002060"/>
              </a:solidFill>
              <a:latin typeface="Fluffy Slacks BTN" pitchFamily="34" charset="0"/>
            </a:endParaRPr>
          </a:p>
        </p:txBody>
      </p:sp>
      <p:sp>
        <p:nvSpPr>
          <p:cNvPr id="6" name="Rounded Rectangle 5"/>
          <p:cNvSpPr/>
          <p:nvPr/>
        </p:nvSpPr>
        <p:spPr>
          <a:xfrm>
            <a:off x="1952771" y="2437948"/>
            <a:ext cx="8137525" cy="2460625"/>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400" u="sng" dirty="0">
                <a:solidFill>
                  <a:srgbClr val="002060"/>
                </a:solidFill>
                <a:latin typeface="Fluffy Slacks BTN" pitchFamily="34" charset="0"/>
              </a:rPr>
              <a:t>Why are you learning this</a:t>
            </a:r>
            <a:r>
              <a:rPr lang="en-GB" u="sng" dirty="0">
                <a:solidFill>
                  <a:srgbClr val="002060"/>
                </a:solidFill>
                <a:latin typeface="Fluffy Slacks BTN" pitchFamily="34" charset="0"/>
              </a:rPr>
              <a:t>?</a:t>
            </a:r>
          </a:p>
          <a:p>
            <a:pPr algn="ctr">
              <a:defRPr/>
            </a:pPr>
            <a:r>
              <a:rPr lang="en-GB" sz="2000" dirty="0" smtClean="0">
                <a:solidFill>
                  <a:srgbClr val="002060"/>
                </a:solidFill>
                <a:latin typeface="Fluffy Slacks BTN" pitchFamily="34" charset="0"/>
              </a:rPr>
              <a:t>. </a:t>
            </a:r>
            <a:endParaRPr lang="en-GB" u="sng" dirty="0">
              <a:solidFill>
                <a:srgbClr val="002060"/>
              </a:solidFill>
              <a:latin typeface="Fluffy Slacks BTN" pitchFamily="34" charset="0"/>
            </a:endParaRPr>
          </a:p>
          <a:p>
            <a:pPr algn="ctr"/>
            <a:r>
              <a:rPr lang="en-GB" sz="2400" dirty="0" smtClean="0">
                <a:solidFill>
                  <a:srgbClr val="002060"/>
                </a:solidFill>
                <a:latin typeface="Comic Sans MS" panose="030F0702030302020204" pitchFamily="66" charset="0"/>
              </a:rPr>
              <a:t>Our planet and peoples health and well being are affected by the manufacture of products. </a:t>
            </a:r>
            <a:endParaRPr lang="en-GB" dirty="0">
              <a:solidFill>
                <a:srgbClr val="002060"/>
              </a:solidFill>
              <a:latin typeface="Comic Sans MS" panose="030F0702030302020204" pitchFamily="66" charset="0"/>
            </a:endParaRPr>
          </a:p>
        </p:txBody>
      </p:sp>
      <p:graphicFrame>
        <p:nvGraphicFramePr>
          <p:cNvPr id="7" name="Table 6"/>
          <p:cNvGraphicFramePr>
            <a:graphicFrameLocks noGrp="1"/>
          </p:cNvGraphicFramePr>
          <p:nvPr>
            <p:extLst/>
          </p:nvPr>
        </p:nvGraphicFramePr>
        <p:xfrm>
          <a:off x="1524000" y="5013176"/>
          <a:ext cx="9144000" cy="1737326"/>
        </p:xfrm>
        <a:graphic>
          <a:graphicData uri="http://schemas.openxmlformats.org/drawingml/2006/table">
            <a:tbl>
              <a:tblPr firstRow="1" bandRow="1">
                <a:tableStyleId>{5C22544A-7EE6-4342-B048-85BDC9FD1C3A}</a:tableStyleId>
              </a:tblPr>
              <a:tblGrid>
                <a:gridCol w="1828800">
                  <a:extLst>
                    <a:ext uri="{9D8B030D-6E8A-4147-A177-3AD203B41FA5}">
                      <a16:colId xmlns:a16="http://schemas.microsoft.com/office/drawing/2014/main" val="20000"/>
                    </a:ext>
                  </a:extLst>
                </a:gridCol>
                <a:gridCol w="1828800">
                  <a:extLst>
                    <a:ext uri="{9D8B030D-6E8A-4147-A177-3AD203B41FA5}">
                      <a16:colId xmlns:a16="http://schemas.microsoft.com/office/drawing/2014/main" val="20001"/>
                    </a:ext>
                  </a:extLst>
                </a:gridCol>
                <a:gridCol w="1828800">
                  <a:extLst>
                    <a:ext uri="{9D8B030D-6E8A-4147-A177-3AD203B41FA5}">
                      <a16:colId xmlns:a16="http://schemas.microsoft.com/office/drawing/2014/main" val="20002"/>
                    </a:ext>
                  </a:extLst>
                </a:gridCol>
                <a:gridCol w="1828800">
                  <a:extLst>
                    <a:ext uri="{9D8B030D-6E8A-4147-A177-3AD203B41FA5}">
                      <a16:colId xmlns:a16="http://schemas.microsoft.com/office/drawing/2014/main" val="20003"/>
                    </a:ext>
                  </a:extLst>
                </a:gridCol>
                <a:gridCol w="1828800">
                  <a:extLst>
                    <a:ext uri="{9D8B030D-6E8A-4147-A177-3AD203B41FA5}">
                      <a16:colId xmlns:a16="http://schemas.microsoft.com/office/drawing/2014/main" val="20004"/>
                    </a:ext>
                  </a:extLst>
                </a:gridCol>
              </a:tblGrid>
              <a:tr h="1700808">
                <a:tc>
                  <a:txBody>
                    <a:bodyPr/>
                    <a:lstStyle/>
                    <a:p>
                      <a:r>
                        <a:rPr lang="en-GB" sz="1800" dirty="0" smtClean="0"/>
                        <a:t>B</a:t>
                      </a:r>
                      <a:r>
                        <a:rPr lang="en-GB" sz="1800" dirty="0" smtClean="0">
                          <a:solidFill>
                            <a:schemeClr val="accent2">
                              <a:lumMod val="20000"/>
                              <a:lumOff val="80000"/>
                            </a:schemeClr>
                          </a:solidFill>
                        </a:rPr>
                        <a:t>elieve</a:t>
                      </a:r>
                    </a:p>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bg1"/>
                          </a:solidFill>
                          <a:latin typeface="Comic Sans MS" pitchFamily="66" charset="0"/>
                        </a:rPr>
                        <a:t>Approach the task</a:t>
                      </a:r>
                      <a:r>
                        <a:rPr lang="en-GB" sz="1800" b="1" baseline="0" dirty="0" smtClean="0">
                          <a:solidFill>
                            <a:schemeClr val="bg1"/>
                          </a:solidFill>
                          <a:latin typeface="Comic Sans MS" pitchFamily="66" charset="0"/>
                        </a:rPr>
                        <a:t> positively</a:t>
                      </a:r>
                      <a:endParaRPr lang="en-GB" sz="1800" b="1" dirty="0" smtClean="0">
                        <a:solidFill>
                          <a:schemeClr val="bg1"/>
                        </a:solidFill>
                        <a:latin typeface="Comic Sans MS" pitchFamily="66" charset="0"/>
                      </a:endParaRPr>
                    </a:p>
                    <a:p>
                      <a:endParaRPr lang="en-GB" sz="1800" dirty="0">
                        <a:solidFill>
                          <a:srgbClr val="0070C0"/>
                        </a:solidFill>
                      </a:endParaRPr>
                    </a:p>
                  </a:txBody>
                  <a:tcPr marT="45703" marB="45703">
                    <a:solidFill>
                      <a:schemeClr val="accent2"/>
                    </a:solidFill>
                  </a:tcPr>
                </a:tc>
                <a:tc>
                  <a:txBody>
                    <a:bodyPr/>
                    <a:lstStyle/>
                    <a:p>
                      <a:r>
                        <a:rPr lang="en-GB" sz="1800" dirty="0" smtClean="0"/>
                        <a:t>A</a:t>
                      </a:r>
                      <a:r>
                        <a:rPr lang="en-GB" sz="1800" dirty="0" smtClean="0">
                          <a:solidFill>
                            <a:srgbClr val="FF3300"/>
                          </a:solidFill>
                        </a:rPr>
                        <a:t>chieve</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cap="none" normalizeH="0" baseline="0" dirty="0" smtClean="0">
                          <a:ln>
                            <a:noFill/>
                          </a:ln>
                          <a:solidFill>
                            <a:schemeClr val="bg1"/>
                          </a:solidFill>
                          <a:effectLst/>
                          <a:latin typeface="Comic Sans MS" pitchFamily="66" charset="0"/>
                          <a:cs typeface="Arial" charset="0"/>
                        </a:rPr>
                        <a:t>Learn as many new things as you can!</a:t>
                      </a:r>
                    </a:p>
                    <a:p>
                      <a:endParaRPr lang="en-GB" sz="1800" dirty="0">
                        <a:solidFill>
                          <a:srgbClr val="FF3300"/>
                        </a:solidFill>
                      </a:endParaRPr>
                    </a:p>
                  </a:txBody>
                  <a:tcPr marT="45703" marB="45703">
                    <a:solidFill>
                      <a:srgbClr val="FFC000"/>
                    </a:solidFill>
                  </a:tcPr>
                </a:tc>
                <a:tc>
                  <a:txBody>
                    <a:bodyPr/>
                    <a:lstStyle/>
                    <a:p>
                      <a:r>
                        <a:rPr lang="en-GB" sz="1800" dirty="0" smtClean="0">
                          <a:solidFill>
                            <a:schemeClr val="bg1"/>
                          </a:solidFill>
                        </a:rPr>
                        <a:t>S</a:t>
                      </a:r>
                      <a:r>
                        <a:rPr lang="en-GB" sz="1800" dirty="0" smtClean="0">
                          <a:solidFill>
                            <a:schemeClr val="accent4">
                              <a:lumMod val="40000"/>
                              <a:lumOff val="60000"/>
                            </a:schemeClr>
                          </a:solidFill>
                        </a:rPr>
                        <a:t>ucceed</a:t>
                      </a:r>
                    </a:p>
                    <a:p>
                      <a:r>
                        <a:rPr lang="en-GB" sz="1800" dirty="0" smtClean="0">
                          <a:solidFill>
                            <a:schemeClr val="accent4">
                              <a:lumMod val="40000"/>
                              <a:lumOff val="60000"/>
                            </a:schemeClr>
                          </a:solidFill>
                          <a:latin typeface="Comic Sans MS" panose="030F0702030302020204" pitchFamily="66" charset="0"/>
                        </a:rPr>
                        <a:t>Take quality notes and</a:t>
                      </a:r>
                      <a:r>
                        <a:rPr lang="en-GB" sz="1800" baseline="0" dirty="0" smtClean="0">
                          <a:solidFill>
                            <a:schemeClr val="accent4">
                              <a:lumMod val="40000"/>
                              <a:lumOff val="60000"/>
                            </a:schemeClr>
                          </a:solidFill>
                          <a:latin typeface="Comic Sans MS" panose="030F0702030302020204" pitchFamily="66" charset="0"/>
                        </a:rPr>
                        <a:t> focus on the task. </a:t>
                      </a:r>
                      <a:endParaRPr lang="en-GB" sz="1800" dirty="0" smtClean="0">
                        <a:solidFill>
                          <a:schemeClr val="accent4">
                            <a:lumMod val="40000"/>
                            <a:lumOff val="60000"/>
                          </a:schemeClr>
                        </a:solidFill>
                        <a:latin typeface="Comic Sans MS" panose="030F0702030302020204" pitchFamily="66" charset="0"/>
                      </a:endParaRPr>
                    </a:p>
                  </a:txBody>
                  <a:tcPr marT="45703" marB="45703">
                    <a:solidFill>
                      <a:schemeClr val="accent4">
                        <a:lumMod val="75000"/>
                      </a:schemeClr>
                    </a:solidFill>
                  </a:tcPr>
                </a:tc>
                <a:tc>
                  <a:txBody>
                    <a:bodyPr/>
                    <a:lstStyle/>
                    <a:p>
                      <a:r>
                        <a:rPr lang="en-GB" sz="1800" dirty="0" smtClean="0"/>
                        <a:t>E</a:t>
                      </a:r>
                      <a:r>
                        <a:rPr lang="en-GB" sz="1800" dirty="0" smtClean="0">
                          <a:solidFill>
                            <a:srgbClr val="FFBDBD"/>
                          </a:solidFill>
                        </a:rPr>
                        <a:t>njoy</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cap="none" normalizeH="0" baseline="0" dirty="0" smtClean="0">
                          <a:ln>
                            <a:noFill/>
                          </a:ln>
                          <a:solidFill>
                            <a:schemeClr val="bg1"/>
                          </a:solidFill>
                          <a:effectLst/>
                          <a:latin typeface="Comic Sans MS" pitchFamily="66" charset="0"/>
                          <a:cs typeface="Arial" charset="0"/>
                        </a:rPr>
                        <a:t>Have fun, but work Safely</a:t>
                      </a:r>
                    </a:p>
                    <a:p>
                      <a:endParaRPr lang="en-GB" sz="1800" dirty="0">
                        <a:solidFill>
                          <a:srgbClr val="C00000"/>
                        </a:solidFill>
                      </a:endParaRPr>
                    </a:p>
                  </a:txBody>
                  <a:tcPr marT="45703" marB="45703">
                    <a:solidFill>
                      <a:srgbClr val="FF0000"/>
                    </a:solidFill>
                  </a:tcPr>
                </a:tc>
                <a:tc>
                  <a:txBody>
                    <a:bodyPr/>
                    <a:lstStyle/>
                    <a:p>
                      <a:r>
                        <a:rPr lang="en-GB" sz="1800" dirty="0" smtClean="0"/>
                        <a:t>S</a:t>
                      </a:r>
                      <a:r>
                        <a:rPr lang="en-GB" sz="1800" dirty="0" smtClean="0">
                          <a:solidFill>
                            <a:srgbClr val="FFFF00"/>
                          </a:solidFill>
                        </a:rPr>
                        <a:t>upport</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cap="none" normalizeH="0" baseline="0" dirty="0" smtClean="0">
                          <a:ln>
                            <a:noFill/>
                          </a:ln>
                          <a:solidFill>
                            <a:schemeClr val="bg1"/>
                          </a:solidFill>
                          <a:effectLst/>
                          <a:latin typeface="Comic Sans MS" pitchFamily="66" charset="0"/>
                          <a:cs typeface="Arial" charset="0"/>
                        </a:rPr>
                        <a:t>Work independently and support each other</a:t>
                      </a:r>
                    </a:p>
                    <a:p>
                      <a:endParaRPr lang="en-GB" sz="1800" dirty="0">
                        <a:solidFill>
                          <a:srgbClr val="92D050"/>
                        </a:solidFill>
                      </a:endParaRPr>
                    </a:p>
                  </a:txBody>
                  <a:tcPr marT="45703" marB="45703">
                    <a:solidFill>
                      <a:srgbClr val="00B050"/>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3750906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4428791" y="155933"/>
            <a:ext cx="3542584" cy="758466"/>
          </a:xfrm>
          <a:ln w="38100">
            <a:solidFill>
              <a:schemeClr val="tx1"/>
            </a:solidFill>
          </a:ln>
        </p:spPr>
        <p:txBody>
          <a:bodyPr/>
          <a:lstStyle/>
          <a:p>
            <a:r>
              <a:rPr lang="en-GB" dirty="0" smtClean="0"/>
              <a:t>The Mobile Phone</a:t>
            </a:r>
            <a:endParaRPr lang="en-GB" dirty="0"/>
          </a:p>
        </p:txBody>
      </p:sp>
      <p:sp>
        <p:nvSpPr>
          <p:cNvPr id="4" name="Rectangle 3"/>
          <p:cNvSpPr/>
          <p:nvPr/>
        </p:nvSpPr>
        <p:spPr>
          <a:xfrm>
            <a:off x="6428982" y="3481017"/>
            <a:ext cx="2339439" cy="973777"/>
          </a:xfrm>
          <a:prstGeom prst="rect">
            <a:avLst/>
          </a:prstGeom>
          <a:solidFill>
            <a:srgbClr val="FF99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Product Life Cycle</a:t>
            </a:r>
          </a:p>
        </p:txBody>
      </p:sp>
      <p:sp>
        <p:nvSpPr>
          <p:cNvPr id="5" name="Rectangle 4"/>
          <p:cNvSpPr/>
          <p:nvPr/>
        </p:nvSpPr>
        <p:spPr>
          <a:xfrm>
            <a:off x="9686381" y="2861830"/>
            <a:ext cx="2339439" cy="973777"/>
          </a:xfrm>
          <a:prstGeom prst="rect">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Consumer</a:t>
            </a:r>
          </a:p>
          <a:p>
            <a:pPr algn="ctr"/>
            <a:r>
              <a:rPr lang="en-GB" sz="2400" dirty="0">
                <a:solidFill>
                  <a:schemeClr val="tx1"/>
                </a:solidFill>
              </a:rPr>
              <a:t> Rights</a:t>
            </a:r>
          </a:p>
        </p:txBody>
      </p:sp>
      <p:sp>
        <p:nvSpPr>
          <p:cNvPr id="6" name="Rectangle 5"/>
          <p:cNvSpPr/>
          <p:nvPr/>
        </p:nvSpPr>
        <p:spPr>
          <a:xfrm>
            <a:off x="7133488" y="2008850"/>
            <a:ext cx="2339439" cy="97377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Technology Push</a:t>
            </a:r>
          </a:p>
        </p:txBody>
      </p:sp>
      <p:sp>
        <p:nvSpPr>
          <p:cNvPr id="7" name="Rectangle 6"/>
          <p:cNvSpPr/>
          <p:nvPr/>
        </p:nvSpPr>
        <p:spPr>
          <a:xfrm>
            <a:off x="506033" y="3470987"/>
            <a:ext cx="2339439" cy="973777"/>
          </a:xfrm>
          <a:prstGeom prst="rect">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Global Production</a:t>
            </a:r>
          </a:p>
        </p:txBody>
      </p:sp>
      <p:sp>
        <p:nvSpPr>
          <p:cNvPr id="9" name="Rectangle 8"/>
          <p:cNvSpPr/>
          <p:nvPr/>
        </p:nvSpPr>
        <p:spPr>
          <a:xfrm>
            <a:off x="1881030" y="2049300"/>
            <a:ext cx="2339439" cy="973777"/>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Market Pull</a:t>
            </a:r>
          </a:p>
        </p:txBody>
      </p:sp>
      <p:sp>
        <p:nvSpPr>
          <p:cNvPr id="10" name="Rectangle 9"/>
          <p:cNvSpPr/>
          <p:nvPr/>
        </p:nvSpPr>
        <p:spPr>
          <a:xfrm>
            <a:off x="3685796" y="3481016"/>
            <a:ext cx="2339439" cy="973777"/>
          </a:xfrm>
          <a:prstGeom prst="rect">
            <a:avLst/>
          </a:prstGeom>
          <a:solidFill>
            <a:srgbClr val="66FF6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Legislation</a:t>
            </a:r>
          </a:p>
        </p:txBody>
      </p:sp>
      <p:sp>
        <p:nvSpPr>
          <p:cNvPr id="3" name="TextBox 2"/>
          <p:cNvSpPr txBox="1"/>
          <p:nvPr/>
        </p:nvSpPr>
        <p:spPr>
          <a:xfrm>
            <a:off x="999389" y="1054743"/>
            <a:ext cx="10740980" cy="954107"/>
          </a:xfrm>
          <a:prstGeom prst="rect">
            <a:avLst/>
          </a:prstGeom>
          <a:noFill/>
        </p:spPr>
        <p:txBody>
          <a:bodyPr wrap="square" rtlCol="0">
            <a:spAutoFit/>
          </a:bodyPr>
          <a:lstStyle/>
          <a:p>
            <a:r>
              <a:rPr lang="en-GB" sz="2800" dirty="0" smtClean="0">
                <a:solidFill>
                  <a:srgbClr val="002060"/>
                </a:solidFill>
                <a:latin typeface="Comic Sans MS" panose="030F0702030302020204" pitchFamily="66" charset="0"/>
              </a:rPr>
              <a:t>We will learn about each of the terms below using the example product of  a mobile phone.</a:t>
            </a:r>
            <a:endParaRPr lang="en-GB" sz="2800" dirty="0">
              <a:solidFill>
                <a:srgbClr val="002060"/>
              </a:solidFill>
              <a:latin typeface="Comic Sans MS" panose="030F0702030302020204" pitchFamily="66" charset="0"/>
            </a:endParaRPr>
          </a:p>
        </p:txBody>
      </p:sp>
      <p:pic>
        <p:nvPicPr>
          <p:cNvPr id="13" name="Picture 12" descr="Image result for done in r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8313" y="1852465"/>
            <a:ext cx="1474318" cy="147431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Image result for done in r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9704" y="1644183"/>
            <a:ext cx="1474318" cy="147431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Image result for done in r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8108" y="3286333"/>
            <a:ext cx="1474318" cy="1474318"/>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p:nvSpPr>
        <p:spPr>
          <a:xfrm>
            <a:off x="1881030" y="5259040"/>
            <a:ext cx="2339439" cy="973777"/>
          </a:xfrm>
          <a:prstGeom prst="rect">
            <a:avLst/>
          </a:prstGeom>
          <a:solidFill>
            <a:srgbClr val="FFCC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solidFill>
                  <a:schemeClr val="tx1"/>
                </a:solidFill>
              </a:rPr>
              <a:t>Moral &amp; Ethical factors </a:t>
            </a:r>
            <a:endParaRPr lang="en-GB" sz="2400" dirty="0">
              <a:solidFill>
                <a:schemeClr val="tx1"/>
              </a:solidFill>
            </a:endParaRPr>
          </a:p>
        </p:txBody>
      </p:sp>
      <p:sp>
        <p:nvSpPr>
          <p:cNvPr id="17" name="Rectangle 16"/>
          <p:cNvSpPr/>
          <p:nvPr/>
        </p:nvSpPr>
        <p:spPr>
          <a:xfrm>
            <a:off x="4794049" y="5193775"/>
            <a:ext cx="2339439" cy="973777"/>
          </a:xfrm>
          <a:prstGeom prst="rect">
            <a:avLst/>
          </a:prstGeom>
          <a:solidFill>
            <a:schemeClr val="accent3">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solidFill>
                  <a:schemeClr val="tx1"/>
                </a:solidFill>
              </a:rPr>
              <a:t>Sustainability </a:t>
            </a:r>
            <a:endParaRPr lang="en-GB" sz="2400" dirty="0">
              <a:solidFill>
                <a:schemeClr val="tx1"/>
              </a:solidFill>
            </a:endParaRPr>
          </a:p>
        </p:txBody>
      </p:sp>
      <p:sp>
        <p:nvSpPr>
          <p:cNvPr id="18" name="Rectangle 17"/>
          <p:cNvSpPr/>
          <p:nvPr/>
        </p:nvSpPr>
        <p:spPr>
          <a:xfrm>
            <a:off x="7707068" y="5193774"/>
            <a:ext cx="2339439" cy="973777"/>
          </a:xfrm>
          <a:prstGeom prst="rect">
            <a:avLst/>
          </a:prstGeom>
          <a:solidFill>
            <a:srgbClr val="FFFF6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solidFill>
                  <a:schemeClr val="tx1"/>
                </a:solidFill>
              </a:rPr>
              <a:t>CAD/CAM  </a:t>
            </a:r>
            <a:endParaRPr lang="en-GB" sz="2400" dirty="0">
              <a:solidFill>
                <a:schemeClr val="tx1"/>
              </a:solidFill>
            </a:endParaRPr>
          </a:p>
        </p:txBody>
      </p:sp>
      <p:pic>
        <p:nvPicPr>
          <p:cNvPr id="21" name="Picture 20" descr="Image result for done in r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91092" y="2589624"/>
            <a:ext cx="1474318" cy="147431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descr="Image result for done in r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68143" y="3098448"/>
            <a:ext cx="1474318" cy="1474318"/>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descr="Image result for done in r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1149" y="3098448"/>
            <a:ext cx="1474318" cy="1474318"/>
          </a:xfrm>
          <a:prstGeom prst="rect">
            <a:avLst/>
          </a:prstGeom>
          <a:noFill/>
          <a:extLst>
            <a:ext uri="{909E8E84-426E-40DD-AFC4-6F175D3DCCD1}">
              <a14:hiddenFill xmlns:a14="http://schemas.microsoft.com/office/drawing/2010/main">
                <a:solidFill>
                  <a:srgbClr val="FFFFFF"/>
                </a:solidFill>
              </a14:hiddenFill>
            </a:ext>
          </a:extLst>
        </p:spPr>
      </p:pic>
      <p:sp>
        <p:nvSpPr>
          <p:cNvPr id="24" name="Rounded Rectangle 23"/>
          <p:cNvSpPr/>
          <p:nvPr/>
        </p:nvSpPr>
        <p:spPr>
          <a:xfrm>
            <a:off x="1584928" y="4921079"/>
            <a:ext cx="5730272" cy="1652596"/>
          </a:xfrm>
          <a:prstGeom prst="roundRect">
            <a:avLst/>
          </a:prstGeom>
          <a:noFill/>
          <a:ln w="57150">
            <a:solidFill>
              <a:srgbClr val="25FC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2">
                    <a:lumMod val="75000"/>
                  </a:schemeClr>
                </a:solidFill>
                <a:latin typeface="Comic Sans MS" panose="030F0702030302020204" pitchFamily="66" charset="0"/>
              </a:rPr>
              <a:t>Todays lesson</a:t>
            </a:r>
          </a:p>
          <a:p>
            <a:pPr algn="ctr"/>
            <a:endParaRPr lang="en-GB" b="1" dirty="0">
              <a:solidFill>
                <a:schemeClr val="tx2">
                  <a:lumMod val="75000"/>
                </a:schemeClr>
              </a:solidFill>
              <a:latin typeface="Comic Sans MS" panose="030F0702030302020204" pitchFamily="66" charset="0"/>
            </a:endParaRPr>
          </a:p>
          <a:p>
            <a:pPr algn="ctr"/>
            <a:endParaRPr lang="en-GB" b="1" dirty="0" smtClean="0">
              <a:solidFill>
                <a:schemeClr val="tx2">
                  <a:lumMod val="75000"/>
                </a:schemeClr>
              </a:solidFill>
              <a:latin typeface="Comic Sans MS" panose="030F0702030302020204" pitchFamily="66" charset="0"/>
            </a:endParaRPr>
          </a:p>
          <a:p>
            <a:pPr algn="ctr"/>
            <a:endParaRPr lang="en-GB" b="1" dirty="0">
              <a:solidFill>
                <a:schemeClr val="tx2">
                  <a:lumMod val="75000"/>
                </a:schemeClr>
              </a:solidFill>
              <a:latin typeface="Comic Sans MS" panose="030F0702030302020204" pitchFamily="66" charset="0"/>
            </a:endParaRPr>
          </a:p>
          <a:p>
            <a:pPr algn="ctr"/>
            <a:endParaRPr lang="en-GB" b="1" dirty="0" smtClean="0">
              <a:solidFill>
                <a:schemeClr val="tx2">
                  <a:lumMod val="75000"/>
                </a:schemeClr>
              </a:solidFill>
              <a:latin typeface="Comic Sans MS" panose="030F0702030302020204" pitchFamily="66" charset="0"/>
            </a:endParaRPr>
          </a:p>
          <a:p>
            <a:pPr algn="ctr"/>
            <a:endParaRPr lang="en-GB" b="1" dirty="0">
              <a:solidFill>
                <a:schemeClr val="tx2">
                  <a:lumMod val="75000"/>
                </a:schemeClr>
              </a:solidFill>
              <a:latin typeface="Comic Sans MS" panose="030F0702030302020204" pitchFamily="66" charset="0"/>
            </a:endParaRPr>
          </a:p>
        </p:txBody>
      </p:sp>
    </p:spTree>
    <p:extLst>
      <p:ext uri="{BB962C8B-B14F-4D97-AF65-F5344CB8AC3E}">
        <p14:creationId xmlns:p14="http://schemas.microsoft.com/office/powerpoint/2010/main" val="3006120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8457" y="244699"/>
            <a:ext cx="8126569" cy="369332"/>
          </a:xfrm>
          <a:prstGeom prst="rect">
            <a:avLst/>
          </a:prstGeom>
          <a:noFill/>
        </p:spPr>
        <p:txBody>
          <a:bodyPr wrap="square" rtlCol="0">
            <a:spAutoFit/>
          </a:bodyPr>
          <a:lstStyle/>
          <a:p>
            <a:r>
              <a:rPr lang="en-GB" u="sng" dirty="0" smtClean="0">
                <a:solidFill>
                  <a:srgbClr val="002060"/>
                </a:solidFill>
                <a:latin typeface="Comic Sans MS" panose="030F0702030302020204" pitchFamily="66" charset="0"/>
              </a:rPr>
              <a:t>Moral and Ethical factors related to manufacturing and use of  products</a:t>
            </a:r>
            <a:r>
              <a:rPr lang="en-GB" dirty="0" smtClean="0">
                <a:solidFill>
                  <a:srgbClr val="002060"/>
                </a:solidFill>
                <a:latin typeface="Comic Sans MS" panose="030F0702030302020204" pitchFamily="66" charset="0"/>
              </a:rPr>
              <a:t>. </a:t>
            </a:r>
            <a:endParaRPr lang="en-GB" dirty="0">
              <a:solidFill>
                <a:srgbClr val="002060"/>
              </a:solidFill>
              <a:latin typeface="Comic Sans MS" panose="030F0702030302020204" pitchFamily="66"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387786073"/>
              </p:ext>
            </p:extLst>
          </p:nvPr>
        </p:nvGraphicFramePr>
        <p:xfrm>
          <a:off x="186870" y="964594"/>
          <a:ext cx="11863618" cy="5730240"/>
        </p:xfrm>
        <a:graphic>
          <a:graphicData uri="http://schemas.openxmlformats.org/drawingml/2006/table">
            <a:tbl>
              <a:tblPr firstRow="1" bandRow="1">
                <a:tableStyleId>{5940675A-B579-460E-94D1-54222C63F5DA}</a:tableStyleId>
              </a:tblPr>
              <a:tblGrid>
                <a:gridCol w="2329856">
                  <a:extLst>
                    <a:ext uri="{9D8B030D-6E8A-4147-A177-3AD203B41FA5}">
                      <a16:colId xmlns:a16="http://schemas.microsoft.com/office/drawing/2014/main" val="20000"/>
                    </a:ext>
                  </a:extLst>
                </a:gridCol>
                <a:gridCol w="2329856">
                  <a:extLst>
                    <a:ext uri="{9D8B030D-6E8A-4147-A177-3AD203B41FA5}">
                      <a16:colId xmlns:a16="http://schemas.microsoft.com/office/drawing/2014/main" val="20001"/>
                    </a:ext>
                  </a:extLst>
                </a:gridCol>
                <a:gridCol w="2329856">
                  <a:extLst>
                    <a:ext uri="{9D8B030D-6E8A-4147-A177-3AD203B41FA5}">
                      <a16:colId xmlns:a16="http://schemas.microsoft.com/office/drawing/2014/main" val="20002"/>
                    </a:ext>
                  </a:extLst>
                </a:gridCol>
                <a:gridCol w="2329856">
                  <a:extLst>
                    <a:ext uri="{9D8B030D-6E8A-4147-A177-3AD203B41FA5}">
                      <a16:colId xmlns:a16="http://schemas.microsoft.com/office/drawing/2014/main" val="20003"/>
                    </a:ext>
                  </a:extLst>
                </a:gridCol>
                <a:gridCol w="2544194">
                  <a:extLst>
                    <a:ext uri="{9D8B030D-6E8A-4147-A177-3AD203B41FA5}">
                      <a16:colId xmlns:a16="http://schemas.microsoft.com/office/drawing/2014/main" val="20004"/>
                    </a:ext>
                  </a:extLst>
                </a:gridCol>
              </a:tblGrid>
              <a:tr h="4864706">
                <a:tc>
                  <a:txBody>
                    <a:bodyPr/>
                    <a:lstStyle/>
                    <a:p>
                      <a:r>
                        <a:rPr lang="en-GB" b="1" u="sng" dirty="0" smtClean="0">
                          <a:solidFill>
                            <a:srgbClr val="002060"/>
                          </a:solidFill>
                          <a:latin typeface="Comic Sans MS" panose="030F0702030302020204" pitchFamily="66" charset="0"/>
                        </a:rPr>
                        <a:t>Driving distractions</a:t>
                      </a:r>
                    </a:p>
                    <a:p>
                      <a:r>
                        <a:rPr lang="en-GB" b="1" u="sng" dirty="0" smtClean="0">
                          <a:solidFill>
                            <a:srgbClr val="002060"/>
                          </a:solidFill>
                          <a:latin typeface="Comic Sans MS" panose="030F0702030302020204" pitchFamily="66" charset="0"/>
                        </a:rPr>
                        <a:t> </a:t>
                      </a:r>
                    </a:p>
                    <a:p>
                      <a:endParaRPr lang="en-GB" b="1" u="sng" dirty="0" smtClean="0">
                        <a:solidFill>
                          <a:srgbClr val="002060"/>
                        </a:solidFill>
                        <a:latin typeface="Comic Sans MS" panose="030F0702030302020204" pitchFamily="66" charset="0"/>
                      </a:endParaRPr>
                    </a:p>
                    <a:p>
                      <a:endParaRPr lang="en-GB" b="1" u="sng" dirty="0" smtClean="0">
                        <a:solidFill>
                          <a:srgbClr val="002060"/>
                        </a:solidFill>
                        <a:latin typeface="Comic Sans MS" panose="030F0702030302020204" pitchFamily="66" charset="0"/>
                      </a:endParaRPr>
                    </a:p>
                    <a:p>
                      <a:endParaRPr lang="en-GB" b="1" u="sng" dirty="0" smtClean="0">
                        <a:solidFill>
                          <a:srgbClr val="002060"/>
                        </a:solidFill>
                        <a:latin typeface="Comic Sans MS" panose="030F0702030302020204" pitchFamily="66" charset="0"/>
                      </a:endParaRPr>
                    </a:p>
                    <a:p>
                      <a:endParaRPr lang="en-GB" b="1" u="sng" dirty="0" smtClean="0">
                        <a:solidFill>
                          <a:srgbClr val="002060"/>
                        </a:solidFill>
                        <a:latin typeface="Comic Sans MS" panose="030F0702030302020204" pitchFamily="66" charset="0"/>
                      </a:endParaRPr>
                    </a:p>
                    <a:p>
                      <a:endParaRPr lang="en-GB" b="1" u="sng" dirty="0" smtClean="0">
                        <a:solidFill>
                          <a:srgbClr val="002060"/>
                        </a:solidFill>
                        <a:latin typeface="Comic Sans MS" panose="030F0702030302020204" pitchFamily="66" charset="0"/>
                      </a:endParaRPr>
                    </a:p>
                    <a:p>
                      <a:r>
                        <a:rPr lang="en-GB" dirty="0" smtClean="0">
                          <a:solidFill>
                            <a:srgbClr val="002060"/>
                          </a:solidFill>
                          <a:latin typeface="Comic Sans MS" panose="030F0702030302020204" pitchFamily="66" charset="0"/>
                        </a:rPr>
                        <a:t>Cell phone use while driving leads to</a:t>
                      </a:r>
                      <a:r>
                        <a:rPr lang="en-GB" dirty="0" smtClean="0">
                          <a:solidFill>
                            <a:srgbClr val="FF0000"/>
                          </a:solidFill>
                          <a:latin typeface="Comic Sans MS" panose="030F0702030302020204" pitchFamily="66" charset="0"/>
                        </a:rPr>
                        <a:t> </a:t>
                      </a:r>
                      <a:r>
                        <a:rPr lang="en-GB" b="1" dirty="0" smtClean="0">
                          <a:solidFill>
                            <a:srgbClr val="FF0000"/>
                          </a:solidFill>
                          <a:latin typeface="Comic Sans MS" panose="030F0702030302020204" pitchFamily="66" charset="0"/>
                        </a:rPr>
                        <a:t>1.6 million crashes</a:t>
                      </a:r>
                      <a:r>
                        <a:rPr lang="en-GB" dirty="0" smtClean="0">
                          <a:solidFill>
                            <a:srgbClr val="002060"/>
                          </a:solidFill>
                          <a:latin typeface="Comic Sans MS" panose="030F0702030302020204" pitchFamily="66" charset="0"/>
                        </a:rPr>
                        <a:t> each year. The biggest in-car cause of death is motorists texting, tweeting and taking calls.</a:t>
                      </a:r>
                    </a:p>
                    <a:p>
                      <a:endParaRPr lang="en-GB" dirty="0"/>
                    </a:p>
                  </a:txBody>
                  <a:tcPr>
                    <a:solidFill>
                      <a:schemeClr val="bg1"/>
                    </a:solidFill>
                  </a:tcPr>
                </a:tc>
                <a:tc>
                  <a:txBody>
                    <a:bodyPr/>
                    <a:lstStyle/>
                    <a:p>
                      <a:r>
                        <a:rPr lang="en-GB" b="1" i="0" u="sng" dirty="0" smtClean="0">
                          <a:solidFill>
                            <a:srgbClr val="002060"/>
                          </a:solidFill>
                          <a:latin typeface="Comic Sans MS" panose="030F0702030302020204" pitchFamily="66" charset="0"/>
                        </a:rPr>
                        <a:t>Working conditions</a:t>
                      </a:r>
                    </a:p>
                    <a:p>
                      <a:endParaRPr lang="en-GB" b="1" i="1" dirty="0" smtClean="0">
                        <a:solidFill>
                          <a:srgbClr val="002060"/>
                        </a:solidFill>
                        <a:latin typeface="Comic Sans MS" panose="030F0702030302020204" pitchFamily="66" charset="0"/>
                      </a:endParaRPr>
                    </a:p>
                    <a:p>
                      <a:endParaRPr lang="en-GB" b="1" i="1" dirty="0" smtClean="0">
                        <a:solidFill>
                          <a:srgbClr val="002060"/>
                        </a:solidFill>
                        <a:latin typeface="Comic Sans MS" panose="030F0702030302020204" pitchFamily="66" charset="0"/>
                      </a:endParaRPr>
                    </a:p>
                    <a:p>
                      <a:r>
                        <a:rPr lang="en-GB" b="1" i="1" dirty="0" smtClean="0">
                          <a:solidFill>
                            <a:srgbClr val="002060"/>
                          </a:solidFill>
                          <a:latin typeface="Comic Sans MS" panose="030F0702030302020204" pitchFamily="66" charset="0"/>
                        </a:rPr>
                        <a:t> </a:t>
                      </a:r>
                    </a:p>
                    <a:p>
                      <a:endParaRPr lang="en-GB" b="1" i="1" dirty="0" smtClean="0">
                        <a:solidFill>
                          <a:srgbClr val="002060"/>
                        </a:solidFill>
                        <a:latin typeface="Comic Sans MS" panose="030F0702030302020204" pitchFamily="66" charset="0"/>
                      </a:endParaRPr>
                    </a:p>
                    <a:p>
                      <a:endParaRPr lang="en-GB" b="1" i="1" dirty="0" smtClean="0">
                        <a:solidFill>
                          <a:srgbClr val="002060"/>
                        </a:solidFill>
                        <a:latin typeface="Comic Sans MS" panose="030F0702030302020204" pitchFamily="66" charset="0"/>
                      </a:endParaRPr>
                    </a:p>
                    <a:p>
                      <a:endParaRPr lang="en-GB" b="1" i="1" dirty="0" smtClean="0">
                        <a:solidFill>
                          <a:srgbClr val="002060"/>
                        </a:solidFill>
                        <a:latin typeface="Comic Sans MS" panose="030F0702030302020204" pitchFamily="66" charset="0"/>
                      </a:endParaRPr>
                    </a:p>
                    <a:p>
                      <a:r>
                        <a:rPr lang="en-GB" dirty="0" smtClean="0">
                          <a:solidFill>
                            <a:srgbClr val="002060"/>
                          </a:solidFill>
                          <a:latin typeface="Comic Sans MS" panose="030F0702030302020204" pitchFamily="66" charset="0"/>
                        </a:rPr>
                        <a:t>Moving production to countries where labour costs are lower, often means working conditions for workers are below UK standards.</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hlinkClick r:id="rId3"/>
                        </a:rPr>
                        <a:t>https://www.youtube.com/watch?v=M0tpJkMEpj0</a:t>
                      </a:r>
                      <a:endParaRPr lang="en-GB" dirty="0" smtClean="0"/>
                    </a:p>
                    <a:p>
                      <a:endParaRPr lang="en-GB" dirty="0"/>
                    </a:p>
                  </a:txBody>
                  <a:tcPr>
                    <a:solidFill>
                      <a:schemeClr val="bg1"/>
                    </a:solidFill>
                  </a:tcPr>
                </a:tc>
                <a:tc>
                  <a:txBody>
                    <a:bodyPr/>
                    <a:lstStyle/>
                    <a:p>
                      <a:r>
                        <a:rPr lang="en-GB" b="1" u="sng" dirty="0" smtClean="0">
                          <a:solidFill>
                            <a:srgbClr val="002060"/>
                          </a:solidFill>
                          <a:latin typeface="Comic Sans MS" panose="030F0702030302020204" pitchFamily="66" charset="0"/>
                        </a:rPr>
                        <a:t>Toxic chemicals </a:t>
                      </a:r>
                    </a:p>
                    <a:p>
                      <a:endParaRPr lang="en-GB" b="1" u="sng" dirty="0" smtClean="0">
                        <a:solidFill>
                          <a:srgbClr val="002060"/>
                        </a:solidFill>
                        <a:latin typeface="Comic Sans MS" panose="030F0702030302020204" pitchFamily="66" charset="0"/>
                      </a:endParaRPr>
                    </a:p>
                    <a:p>
                      <a:endParaRPr lang="en-GB" b="1" u="sng" dirty="0" smtClean="0">
                        <a:solidFill>
                          <a:srgbClr val="002060"/>
                        </a:solidFill>
                        <a:latin typeface="Comic Sans MS" panose="030F0702030302020204" pitchFamily="66" charset="0"/>
                      </a:endParaRPr>
                    </a:p>
                    <a:p>
                      <a:endParaRPr lang="en-GB" b="1" u="sng" dirty="0" smtClean="0">
                        <a:solidFill>
                          <a:srgbClr val="002060"/>
                        </a:solidFill>
                        <a:latin typeface="Comic Sans MS" panose="030F0702030302020204" pitchFamily="66" charset="0"/>
                      </a:endParaRPr>
                    </a:p>
                    <a:p>
                      <a:endParaRPr lang="en-GB" b="1" u="sng" dirty="0" smtClean="0">
                        <a:solidFill>
                          <a:srgbClr val="002060"/>
                        </a:solidFill>
                        <a:latin typeface="Comic Sans MS" panose="030F0702030302020204" pitchFamily="66" charset="0"/>
                      </a:endParaRPr>
                    </a:p>
                    <a:p>
                      <a:endParaRPr lang="en-GB" sz="2400" b="1" u="sng" dirty="0" smtClean="0">
                        <a:solidFill>
                          <a:srgbClr val="002060"/>
                        </a:solidFill>
                        <a:latin typeface="Comic Sans MS" panose="030F0702030302020204" pitchFamily="66" charset="0"/>
                      </a:endParaRPr>
                    </a:p>
                    <a:p>
                      <a:r>
                        <a:rPr lang="en-GB" sz="2400" dirty="0" smtClean="0">
                          <a:solidFill>
                            <a:srgbClr val="002060"/>
                          </a:solidFill>
                          <a:latin typeface="Comic Sans MS" panose="030F0702030302020204" pitchFamily="66" charset="0"/>
                        </a:rPr>
                        <a:t>Many toxic chemicals go into mobile phones, making their disposal a potential health hazard. </a:t>
                      </a:r>
                    </a:p>
                    <a:p>
                      <a:endParaRPr lang="en-GB" dirty="0"/>
                    </a:p>
                  </a:txBody>
                  <a:tcPr>
                    <a:solidFill>
                      <a:schemeClr val="bg1"/>
                    </a:solidFill>
                  </a:tcPr>
                </a:tc>
                <a:tc>
                  <a:txBody>
                    <a:bodyPr/>
                    <a:lstStyle/>
                    <a:p>
                      <a:r>
                        <a:rPr lang="en-GB" b="1" u="sng" dirty="0" smtClean="0">
                          <a:solidFill>
                            <a:srgbClr val="002060"/>
                          </a:solidFill>
                          <a:latin typeface="Comic Sans MS" panose="030F0702030302020204" pitchFamily="66" charset="0"/>
                        </a:rPr>
                        <a:t>Privacy and pictures </a:t>
                      </a:r>
                    </a:p>
                    <a:p>
                      <a:endParaRPr lang="en-GB" b="1" u="sng" dirty="0" smtClean="0">
                        <a:solidFill>
                          <a:srgbClr val="002060"/>
                        </a:solidFill>
                        <a:latin typeface="Comic Sans MS" panose="030F0702030302020204" pitchFamily="66" charset="0"/>
                      </a:endParaRPr>
                    </a:p>
                    <a:p>
                      <a:endParaRPr lang="en-GB" b="1" u="sng" dirty="0" smtClean="0">
                        <a:solidFill>
                          <a:srgbClr val="002060"/>
                        </a:solidFill>
                        <a:latin typeface="Comic Sans MS" panose="030F0702030302020204" pitchFamily="66" charset="0"/>
                      </a:endParaRPr>
                    </a:p>
                    <a:p>
                      <a:endParaRPr lang="en-GB" b="1" u="sng" dirty="0" smtClean="0">
                        <a:solidFill>
                          <a:srgbClr val="002060"/>
                        </a:solidFill>
                        <a:latin typeface="Comic Sans MS" panose="030F0702030302020204" pitchFamily="66" charset="0"/>
                      </a:endParaRPr>
                    </a:p>
                    <a:p>
                      <a:endParaRPr lang="en-GB" b="1" u="sng" dirty="0" smtClean="0">
                        <a:solidFill>
                          <a:srgbClr val="002060"/>
                        </a:solidFill>
                        <a:latin typeface="Comic Sans MS" panose="030F0702030302020204" pitchFamily="66" charset="0"/>
                      </a:endParaRPr>
                    </a:p>
                    <a:p>
                      <a:endParaRPr lang="en-GB" b="1" u="sng" dirty="0" smtClean="0">
                        <a:solidFill>
                          <a:srgbClr val="002060"/>
                        </a:solidFill>
                        <a:latin typeface="Comic Sans MS" panose="030F0702030302020204" pitchFamily="66" charset="0"/>
                      </a:endParaRPr>
                    </a:p>
                    <a:p>
                      <a:r>
                        <a:rPr lang="en-GB" dirty="0" smtClean="0">
                          <a:solidFill>
                            <a:srgbClr val="002060"/>
                          </a:solidFill>
                          <a:latin typeface="Comic Sans MS" panose="030F0702030302020204" pitchFamily="66" charset="0"/>
                        </a:rPr>
                        <a:t>Cell phones that contain cameras can be used immorally to take and send pictures unknown to the subject of the picture. It is an invasion of privacy</a:t>
                      </a:r>
                    </a:p>
                    <a:p>
                      <a:endParaRPr lang="en-GB" dirty="0"/>
                    </a:p>
                  </a:txBody>
                  <a:tcPr>
                    <a:solidFill>
                      <a:schemeClr val="bg1"/>
                    </a:solidFill>
                  </a:tcPr>
                </a:tc>
                <a:tc>
                  <a:txBody>
                    <a:bodyPr/>
                    <a:lstStyle/>
                    <a:p>
                      <a:r>
                        <a:rPr lang="en-GB" b="1" u="sng" dirty="0" smtClean="0">
                          <a:solidFill>
                            <a:srgbClr val="002060"/>
                          </a:solidFill>
                          <a:latin typeface="Comic Sans MS" panose="030F0702030302020204" pitchFamily="66" charset="0"/>
                        </a:rPr>
                        <a:t>Minerals used in mobile phones </a:t>
                      </a:r>
                    </a:p>
                    <a:p>
                      <a:endParaRPr lang="en-GB" dirty="0" smtClean="0">
                        <a:solidFill>
                          <a:srgbClr val="002060"/>
                        </a:solidFill>
                        <a:latin typeface="Comic Sans MS" panose="030F0702030302020204" pitchFamily="66" charset="0"/>
                      </a:endParaRPr>
                    </a:p>
                    <a:p>
                      <a:endParaRPr lang="en-GB" dirty="0" smtClean="0">
                        <a:solidFill>
                          <a:srgbClr val="002060"/>
                        </a:solidFill>
                        <a:latin typeface="Comic Sans MS" panose="030F0702030302020204" pitchFamily="66" charset="0"/>
                      </a:endParaRPr>
                    </a:p>
                    <a:p>
                      <a:endParaRPr lang="en-GB" dirty="0" smtClean="0">
                        <a:solidFill>
                          <a:srgbClr val="002060"/>
                        </a:solidFill>
                        <a:latin typeface="Comic Sans MS" panose="030F0702030302020204" pitchFamily="66" charset="0"/>
                      </a:endParaRPr>
                    </a:p>
                    <a:p>
                      <a:r>
                        <a:rPr lang="en-GB" sz="1600" dirty="0" smtClean="0">
                          <a:solidFill>
                            <a:srgbClr val="002060"/>
                          </a:solidFill>
                          <a:latin typeface="Comic Sans MS" panose="030F0702030302020204" pitchFamily="66" charset="0"/>
                        </a:rPr>
                        <a:t>Key ingredients in many electronic products. </a:t>
                      </a:r>
                    </a:p>
                    <a:p>
                      <a:r>
                        <a:rPr lang="en-GB" sz="1600" dirty="0" smtClean="0">
                          <a:solidFill>
                            <a:srgbClr val="002060"/>
                          </a:solidFill>
                          <a:latin typeface="Comic Sans MS" panose="030F0702030302020204" pitchFamily="66" charset="0"/>
                        </a:rPr>
                        <a:t>Coltan, gold and Tin</a:t>
                      </a:r>
                    </a:p>
                    <a:p>
                      <a:endParaRPr lang="en-GB" sz="1600" dirty="0" smtClean="0">
                        <a:solidFill>
                          <a:srgbClr val="002060"/>
                        </a:solidFill>
                        <a:latin typeface="Comic Sans MS" panose="030F0702030302020204" pitchFamily="66" charset="0"/>
                      </a:endParaRPr>
                    </a:p>
                    <a:p>
                      <a:r>
                        <a:rPr lang="en-GB" sz="1600" dirty="0" smtClean="0">
                          <a:solidFill>
                            <a:srgbClr val="002060"/>
                          </a:solidFill>
                          <a:latin typeface="Comic Sans MS" panose="030F0702030302020204" pitchFamily="66" charset="0"/>
                        </a:rPr>
                        <a:t>These minerals are found in areas renowned  for conflict  such as the “Congo” in Africa. Mining, smuggling, child labour, wildlife destruction, poor working conditions to name a few of the moral and </a:t>
                      </a:r>
                      <a:r>
                        <a:rPr lang="en-GB" dirty="0" smtClean="0">
                          <a:solidFill>
                            <a:srgbClr val="002060"/>
                          </a:solidFill>
                          <a:latin typeface="Comic Sans MS" panose="030F0702030302020204" pitchFamily="66" charset="0"/>
                        </a:rPr>
                        <a:t>ethical issues.</a:t>
                      </a:r>
                    </a:p>
                    <a:p>
                      <a:r>
                        <a:rPr lang="en-GB" dirty="0" smtClean="0">
                          <a:hlinkClick r:id="rId4"/>
                        </a:rPr>
                        <a:t>https://www.youtube.com/watch?v=mBis6Q4SmNw</a:t>
                      </a:r>
                      <a:endParaRPr lang="en-GB" dirty="0"/>
                    </a:p>
                  </a:txBody>
                  <a:tcPr>
                    <a:solidFill>
                      <a:schemeClr val="bg1"/>
                    </a:solidFill>
                  </a:tcPr>
                </a:tc>
                <a:extLst>
                  <a:ext uri="{0D108BD9-81ED-4DB2-BD59-A6C34878D82A}">
                    <a16:rowId xmlns:a16="http://schemas.microsoft.com/office/drawing/2014/main" val="10000"/>
                  </a:ext>
                </a:extLst>
              </a:tr>
            </a:tbl>
          </a:graphicData>
        </a:graphic>
      </p:graphicFrame>
      <p:pic>
        <p:nvPicPr>
          <p:cNvPr id="11" name="Picture 10"/>
          <p:cNvPicPr>
            <a:picLocks noChangeAspect="1"/>
          </p:cNvPicPr>
          <p:nvPr/>
        </p:nvPicPr>
        <p:blipFill rotWithShape="1">
          <a:blip r:embed="rId5"/>
          <a:srcRect l="17581" t="40402" r="43139" b="20313"/>
          <a:stretch/>
        </p:blipFill>
        <p:spPr>
          <a:xfrm>
            <a:off x="310243" y="1534885"/>
            <a:ext cx="2090800" cy="1175658"/>
          </a:xfrm>
          <a:prstGeom prst="rect">
            <a:avLst/>
          </a:prstGeom>
        </p:spPr>
      </p:pic>
      <p:pic>
        <p:nvPicPr>
          <p:cNvPr id="12" name="Picture 11"/>
          <p:cNvPicPr>
            <a:picLocks noChangeAspect="1"/>
          </p:cNvPicPr>
          <p:nvPr/>
        </p:nvPicPr>
        <p:blipFill rotWithShape="1">
          <a:blip r:embed="rId6"/>
          <a:srcRect l="29754" t="42187" r="47155" b="23437"/>
          <a:stretch/>
        </p:blipFill>
        <p:spPr>
          <a:xfrm>
            <a:off x="2726871" y="1371599"/>
            <a:ext cx="1794871" cy="1502229"/>
          </a:xfrm>
          <a:prstGeom prst="rect">
            <a:avLst/>
          </a:prstGeom>
        </p:spPr>
      </p:pic>
      <p:pic>
        <p:nvPicPr>
          <p:cNvPr id="13" name="Picture 12"/>
          <p:cNvPicPr>
            <a:picLocks noChangeAspect="1"/>
          </p:cNvPicPr>
          <p:nvPr/>
        </p:nvPicPr>
        <p:blipFill rotWithShape="1">
          <a:blip r:embed="rId7"/>
          <a:srcRect l="18835" t="37054" r="54811" b="17187"/>
          <a:stretch/>
        </p:blipFill>
        <p:spPr>
          <a:xfrm>
            <a:off x="5120380" y="1371599"/>
            <a:ext cx="1322614" cy="1291124"/>
          </a:xfrm>
          <a:prstGeom prst="rect">
            <a:avLst/>
          </a:prstGeom>
        </p:spPr>
      </p:pic>
      <p:pic>
        <p:nvPicPr>
          <p:cNvPr id="14" name="Picture 13"/>
          <p:cNvPicPr>
            <a:picLocks noChangeAspect="1"/>
          </p:cNvPicPr>
          <p:nvPr/>
        </p:nvPicPr>
        <p:blipFill rotWithShape="1">
          <a:blip r:embed="rId8"/>
          <a:srcRect l="22976" t="45536" r="51924" b="27679"/>
          <a:stretch/>
        </p:blipFill>
        <p:spPr>
          <a:xfrm>
            <a:off x="7420698" y="1665514"/>
            <a:ext cx="2013858" cy="1208314"/>
          </a:xfrm>
          <a:prstGeom prst="rect">
            <a:avLst/>
          </a:prstGeom>
        </p:spPr>
      </p:pic>
      <p:pic>
        <p:nvPicPr>
          <p:cNvPr id="15" name="Picture 14"/>
          <p:cNvPicPr>
            <a:picLocks noChangeAspect="1"/>
          </p:cNvPicPr>
          <p:nvPr/>
        </p:nvPicPr>
        <p:blipFill rotWithShape="1">
          <a:blip r:embed="rId9"/>
          <a:srcRect l="12058" t="38169" r="51799" b="24553"/>
          <a:stretch/>
        </p:blipFill>
        <p:spPr>
          <a:xfrm>
            <a:off x="9861184" y="1628591"/>
            <a:ext cx="1340215" cy="777139"/>
          </a:xfrm>
          <a:prstGeom prst="rect">
            <a:avLst/>
          </a:prstGeom>
        </p:spPr>
      </p:pic>
    </p:spTree>
    <p:extLst>
      <p:ext uri="{BB962C8B-B14F-4D97-AF65-F5344CB8AC3E}">
        <p14:creationId xmlns:p14="http://schemas.microsoft.com/office/powerpoint/2010/main" val="37385282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15921" y="309093"/>
            <a:ext cx="8126569" cy="954107"/>
          </a:xfrm>
          <a:prstGeom prst="rect">
            <a:avLst/>
          </a:prstGeom>
          <a:noFill/>
        </p:spPr>
        <p:txBody>
          <a:bodyPr wrap="square" rtlCol="0">
            <a:spAutoFit/>
          </a:bodyPr>
          <a:lstStyle/>
          <a:p>
            <a:pPr algn="ctr"/>
            <a:r>
              <a:rPr lang="en-GB" sz="2800" u="sng" dirty="0" smtClean="0">
                <a:solidFill>
                  <a:srgbClr val="002060"/>
                </a:solidFill>
                <a:latin typeface="Comic Sans MS" panose="030F0702030302020204" pitchFamily="66" charset="0"/>
              </a:rPr>
              <a:t>Sustainability :Meeting today’s needs without compromising the needs of future generations.  </a:t>
            </a:r>
            <a:endParaRPr lang="en-GB" sz="2800" u="sng" dirty="0">
              <a:solidFill>
                <a:srgbClr val="002060"/>
              </a:solidFill>
              <a:latin typeface="Comic Sans MS" panose="030F0702030302020204" pitchFamily="66" charset="0"/>
            </a:endParaRPr>
          </a:p>
        </p:txBody>
      </p:sp>
      <p:sp>
        <p:nvSpPr>
          <p:cNvPr id="5" name="TextBox 4"/>
          <p:cNvSpPr txBox="1"/>
          <p:nvPr/>
        </p:nvSpPr>
        <p:spPr>
          <a:xfrm>
            <a:off x="832757" y="1567543"/>
            <a:ext cx="10349593" cy="1384995"/>
          </a:xfrm>
          <a:prstGeom prst="rect">
            <a:avLst/>
          </a:prstGeom>
          <a:noFill/>
        </p:spPr>
        <p:txBody>
          <a:bodyPr wrap="square" rtlCol="0">
            <a:spAutoFit/>
          </a:bodyPr>
          <a:lstStyle/>
          <a:p>
            <a:pPr algn="ctr"/>
            <a:r>
              <a:rPr lang="en-GB" sz="2800" b="1" dirty="0" smtClean="0">
                <a:solidFill>
                  <a:srgbClr val="002060"/>
                </a:solidFill>
                <a:latin typeface="Comic Sans MS" panose="030F0702030302020204" pitchFamily="66" charset="0"/>
              </a:rPr>
              <a:t>Sustainability</a:t>
            </a:r>
            <a:r>
              <a:rPr lang="en-GB" sz="2800" dirty="0" smtClean="0">
                <a:solidFill>
                  <a:srgbClr val="002060"/>
                </a:solidFill>
                <a:latin typeface="Comic Sans MS" panose="030F0702030302020204" pitchFamily="66" charset="0"/>
              </a:rPr>
              <a:t>-Products are produced in ways that </a:t>
            </a:r>
            <a:r>
              <a:rPr lang="en-GB" sz="2800" u="sng" dirty="0" smtClean="0">
                <a:solidFill>
                  <a:schemeClr val="accent3">
                    <a:lumMod val="60000"/>
                    <a:lumOff val="40000"/>
                  </a:schemeClr>
                </a:solidFill>
                <a:effectLst>
                  <a:outerShdw blurRad="38100" dist="38100" dir="2700000" algn="tl">
                    <a:srgbClr val="000000">
                      <a:alpha val="43137"/>
                    </a:srgbClr>
                  </a:outerShdw>
                </a:effectLst>
                <a:latin typeface="Comic Sans MS" panose="030F0702030302020204" pitchFamily="66" charset="0"/>
              </a:rPr>
              <a:t>do not </a:t>
            </a:r>
            <a:r>
              <a:rPr lang="en-GB" sz="2800" dirty="0" smtClean="0">
                <a:solidFill>
                  <a:srgbClr val="002060"/>
                </a:solidFill>
                <a:latin typeface="Comic Sans MS" panose="030F0702030302020204" pitchFamily="66" charset="0"/>
              </a:rPr>
              <a:t>use resources that </a:t>
            </a:r>
            <a:r>
              <a:rPr lang="en-GB" sz="2800" u="sng" dirty="0" smtClean="0">
                <a:solidFill>
                  <a:srgbClr val="FF0000"/>
                </a:solidFill>
                <a:latin typeface="Comic Sans MS" panose="030F0702030302020204" pitchFamily="66" charset="0"/>
              </a:rPr>
              <a:t>cannot be replaced </a:t>
            </a:r>
            <a:r>
              <a:rPr lang="en-GB" sz="2800" dirty="0" smtClean="0">
                <a:solidFill>
                  <a:srgbClr val="002060"/>
                </a:solidFill>
                <a:latin typeface="Comic Sans MS" panose="030F0702030302020204" pitchFamily="66" charset="0"/>
              </a:rPr>
              <a:t>and that </a:t>
            </a:r>
            <a:r>
              <a:rPr lang="en-GB" sz="2800" u="sng" dirty="0" smtClean="0">
                <a:solidFill>
                  <a:srgbClr val="FF0000"/>
                </a:solidFill>
                <a:latin typeface="Comic Sans MS" panose="030F0702030302020204" pitchFamily="66" charset="0"/>
              </a:rPr>
              <a:t>do not damage the environment. </a:t>
            </a:r>
          </a:p>
        </p:txBody>
      </p:sp>
      <p:sp>
        <p:nvSpPr>
          <p:cNvPr id="4" name="Rounded Rectangle 3"/>
          <p:cNvSpPr/>
          <p:nvPr/>
        </p:nvSpPr>
        <p:spPr>
          <a:xfrm>
            <a:off x="1292678" y="4009675"/>
            <a:ext cx="9429750" cy="2548780"/>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solidFill>
                  <a:srgbClr val="002060"/>
                </a:solidFill>
                <a:latin typeface="Comic Sans MS" panose="030F0702030302020204" pitchFamily="66" charset="0"/>
              </a:rPr>
              <a:t>Around your table, discuss and decide what the 4 following pictures are showing you about how making products affects the environment.</a:t>
            </a:r>
            <a:endParaRPr lang="en-GB" sz="3200" b="1" dirty="0">
              <a:solidFill>
                <a:srgbClr val="002060"/>
              </a:solidFill>
              <a:latin typeface="Comic Sans MS" panose="030F0702030302020204" pitchFamily="66" charset="0"/>
            </a:endParaRPr>
          </a:p>
        </p:txBody>
      </p:sp>
      <p:pic>
        <p:nvPicPr>
          <p:cNvPr id="13" name="Picture 12"/>
          <p:cNvPicPr/>
          <p:nvPr/>
        </p:nvPicPr>
        <p:blipFill>
          <a:blip r:embed="rId3" cstate="print">
            <a:extLst>
              <a:ext uri="{28A0092B-C50C-407E-A947-70E740481C1C}">
                <a14:useLocalDpi xmlns:a14="http://schemas.microsoft.com/office/drawing/2010/main" val="0"/>
              </a:ext>
            </a:extLst>
          </a:blip>
          <a:stretch>
            <a:fillRect/>
          </a:stretch>
        </p:blipFill>
        <p:spPr>
          <a:xfrm>
            <a:off x="5208524" y="2952538"/>
            <a:ext cx="1598058" cy="767517"/>
          </a:xfrm>
          <a:prstGeom prst="rect">
            <a:avLst/>
          </a:prstGeom>
          <a:scene3d>
            <a:camera prst="orthographicFront"/>
            <a:lightRig rig="threePt" dir="t"/>
          </a:scene3d>
          <a:sp3d>
            <a:bevelT/>
          </a:sp3d>
        </p:spPr>
      </p:pic>
    </p:spTree>
    <p:extLst>
      <p:ext uri="{BB962C8B-B14F-4D97-AF65-F5344CB8AC3E}">
        <p14:creationId xmlns:p14="http://schemas.microsoft.com/office/powerpoint/2010/main" val="27780495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landfi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824" y="224819"/>
            <a:ext cx="4494158" cy="252626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non renewable resourc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3861" y="202075"/>
            <a:ext cx="4572001" cy="257175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pollution from transportation lorri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7824" y="3231931"/>
            <a:ext cx="4712513" cy="312989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loss of habitat"/>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63861" y="3231931"/>
            <a:ext cx="4581087" cy="310406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76162" y="2227861"/>
            <a:ext cx="4844175" cy="523220"/>
          </a:xfrm>
          <a:prstGeom prst="rect">
            <a:avLst/>
          </a:prstGeom>
          <a:solidFill>
            <a:srgbClr val="FFFFCC"/>
          </a:solidFill>
        </p:spPr>
        <p:txBody>
          <a:bodyPr wrap="square" lIns="91440" tIns="45720" rIns="91440" bIns="45720">
            <a:spAutoFit/>
          </a:bodyPr>
          <a:lstStyle/>
          <a:p>
            <a:pPr algn="ctr"/>
            <a:r>
              <a:rPr lang="en-US" sz="28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Landfill and waste</a:t>
            </a:r>
            <a:endParaRPr lang="en-US" sz="2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8" name="Rectangle 7"/>
          <p:cNvSpPr/>
          <p:nvPr/>
        </p:nvSpPr>
        <p:spPr>
          <a:xfrm>
            <a:off x="6025320" y="2479659"/>
            <a:ext cx="5420446" cy="523220"/>
          </a:xfrm>
          <a:prstGeom prst="rect">
            <a:avLst/>
          </a:prstGeom>
          <a:solidFill>
            <a:srgbClr val="FFFFCC"/>
          </a:solidFill>
        </p:spPr>
        <p:txBody>
          <a:bodyPr wrap="square" lIns="91440" tIns="45720" rIns="91440" bIns="45720">
            <a:spAutoFit/>
          </a:bodyPr>
          <a:lstStyle/>
          <a:p>
            <a:pPr algn="ctr"/>
            <a:r>
              <a:rPr lang="en-US" sz="28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Use of non renewable resources</a:t>
            </a:r>
            <a:endParaRPr lang="en-US" sz="2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9" name="Rectangle 8"/>
          <p:cNvSpPr/>
          <p:nvPr/>
        </p:nvSpPr>
        <p:spPr>
          <a:xfrm>
            <a:off x="371653" y="6100215"/>
            <a:ext cx="5420446" cy="523220"/>
          </a:xfrm>
          <a:prstGeom prst="rect">
            <a:avLst/>
          </a:prstGeom>
          <a:solidFill>
            <a:srgbClr val="FFFFCC"/>
          </a:solidFill>
        </p:spPr>
        <p:txBody>
          <a:bodyPr wrap="square" lIns="91440" tIns="45720" rIns="91440" bIns="45720">
            <a:spAutoFit/>
          </a:bodyPr>
          <a:lstStyle/>
          <a:p>
            <a:pPr algn="ctr"/>
            <a:r>
              <a:rPr lang="en-US" sz="2800" b="1" dirty="0" smtClean="0">
                <a:ln w="9525">
                  <a:solidFill>
                    <a:schemeClr val="bg1"/>
                  </a:solidFill>
                  <a:prstDash val="solid"/>
                </a:ln>
                <a:effectLst>
                  <a:outerShdw blurRad="12700" dist="38100" dir="2700000" algn="tl" rotWithShape="0">
                    <a:schemeClr val="bg1">
                      <a:lumMod val="50000"/>
                    </a:schemeClr>
                  </a:outerShdw>
                </a:effectLst>
              </a:rPr>
              <a:t>Pollution from transporting goods</a:t>
            </a:r>
            <a:endParaRPr lang="en-US" sz="2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0" name="Rectangle 9"/>
          <p:cNvSpPr/>
          <p:nvPr/>
        </p:nvSpPr>
        <p:spPr>
          <a:xfrm>
            <a:off x="6246935" y="6303435"/>
            <a:ext cx="5420446" cy="523220"/>
          </a:xfrm>
          <a:prstGeom prst="rect">
            <a:avLst/>
          </a:prstGeom>
          <a:solidFill>
            <a:srgbClr val="FFFFCC"/>
          </a:solidFill>
        </p:spPr>
        <p:txBody>
          <a:bodyPr wrap="square" lIns="91440" tIns="45720" rIns="91440" bIns="45720">
            <a:spAutoFit/>
          </a:bodyPr>
          <a:lstStyle/>
          <a:p>
            <a:pPr algn="ctr"/>
            <a:r>
              <a:rPr lang="en-US" sz="2800" b="1" dirty="0" smtClean="0">
                <a:ln w="9525">
                  <a:solidFill>
                    <a:schemeClr val="bg1"/>
                  </a:solidFill>
                  <a:prstDash val="solid"/>
                </a:ln>
                <a:effectLst>
                  <a:outerShdw blurRad="12700" dist="38100" dir="2700000" algn="tl" rotWithShape="0">
                    <a:schemeClr val="bg1">
                      <a:lumMod val="50000"/>
                    </a:schemeClr>
                  </a:outerShdw>
                </a:effectLst>
              </a:rPr>
              <a:t>Loss of habitat for wild animals</a:t>
            </a:r>
            <a:endParaRPr lang="en-US" sz="28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4" name="Rounded Rectangle 3"/>
          <p:cNvSpPr/>
          <p:nvPr/>
        </p:nvSpPr>
        <p:spPr>
          <a:xfrm>
            <a:off x="4542862" y="2680375"/>
            <a:ext cx="2597132" cy="13915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smtClean="0">
                <a:solidFill>
                  <a:srgbClr val="002060"/>
                </a:solidFill>
              </a:rPr>
              <a:t>Can you think of any solutions?</a:t>
            </a:r>
            <a:endParaRPr lang="en-GB" sz="2800" dirty="0">
              <a:solidFill>
                <a:srgbClr val="002060"/>
              </a:solidFill>
            </a:endParaRPr>
          </a:p>
        </p:txBody>
      </p:sp>
    </p:spTree>
    <p:extLst>
      <p:ext uri="{BB962C8B-B14F-4D97-AF65-F5344CB8AC3E}">
        <p14:creationId xmlns:p14="http://schemas.microsoft.com/office/powerpoint/2010/main" val="2611909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P spid="10" grpId="0" animBg="1"/>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20312" t="23814" r="41218" b="41272"/>
          <a:stretch/>
        </p:blipFill>
        <p:spPr>
          <a:xfrm>
            <a:off x="1087822" y="425669"/>
            <a:ext cx="9238592" cy="59343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035321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496096" y="1469611"/>
            <a:ext cx="2695904" cy="3477875"/>
          </a:xfrm>
          <a:prstGeom prst="rect">
            <a:avLst/>
          </a:prstGeom>
          <a:solidFill>
            <a:srgbClr val="FFFFCC"/>
          </a:solidFill>
        </p:spPr>
        <p:txBody>
          <a:bodyPr wrap="square" lIns="91440" tIns="45720" rIns="91440" bIns="45720">
            <a:spAutoFit/>
          </a:bodyPr>
          <a:lstStyle/>
          <a:p>
            <a:pPr algn="ctr"/>
            <a:r>
              <a:rPr lang="en-US" sz="4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Have a go at answering</a:t>
            </a:r>
          </a:p>
          <a:p>
            <a:pPr algn="ctr"/>
            <a:r>
              <a:rPr lang="en-US" sz="4400" b="1" dirty="0">
                <a:ln w="9525">
                  <a:solidFill>
                    <a:schemeClr val="bg1"/>
                  </a:solidFill>
                  <a:prstDash val="solid"/>
                </a:ln>
                <a:effectLst>
                  <a:outerShdw blurRad="12700" dist="38100" dir="2700000" algn="tl" rotWithShape="0">
                    <a:schemeClr val="bg1">
                      <a:lumMod val="50000"/>
                    </a:schemeClr>
                  </a:outerShdw>
                </a:effectLst>
              </a:rPr>
              <a:t>t</a:t>
            </a:r>
            <a:r>
              <a:rPr lang="en-US" sz="4400" b="1" dirty="0" smtClean="0">
                <a:ln w="9525">
                  <a:solidFill>
                    <a:schemeClr val="bg1"/>
                  </a:solidFill>
                  <a:prstDash val="solid"/>
                </a:ln>
                <a:effectLst>
                  <a:outerShdw blurRad="12700" dist="38100" dir="2700000" algn="tl" rotWithShape="0">
                    <a:schemeClr val="bg1">
                      <a:lumMod val="50000"/>
                    </a:schemeClr>
                  </a:outerShdw>
                </a:effectLst>
              </a:rPr>
              <a:t>hese questions.</a:t>
            </a:r>
            <a:endParaRPr lang="en-US"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pic>
        <p:nvPicPr>
          <p:cNvPr id="2" name="Picture 1"/>
          <p:cNvPicPr>
            <a:picLocks noChangeAspect="1"/>
          </p:cNvPicPr>
          <p:nvPr/>
        </p:nvPicPr>
        <p:blipFill rotWithShape="1">
          <a:blip r:embed="rId3"/>
          <a:srcRect l="23939" t="22937" r="24941" b="12441"/>
          <a:stretch/>
        </p:blipFill>
        <p:spPr>
          <a:xfrm>
            <a:off x="724617" y="345057"/>
            <a:ext cx="6590581" cy="6248509"/>
          </a:xfrm>
          <a:prstGeom prst="rect">
            <a:avLst/>
          </a:prstGeom>
        </p:spPr>
      </p:pic>
    </p:spTree>
    <p:extLst>
      <p:ext uri="{BB962C8B-B14F-4D97-AF65-F5344CB8AC3E}">
        <p14:creationId xmlns:p14="http://schemas.microsoft.com/office/powerpoint/2010/main" val="15844297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75130" y="1348085"/>
            <a:ext cx="10127451" cy="1754326"/>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Write down 3 things that you have</a:t>
            </a:r>
          </a:p>
          <a:p>
            <a:pPr algn="ctr"/>
            <a:r>
              <a:rPr lang="en-US" sz="5400" b="1" dirty="0">
                <a:ln w="9525">
                  <a:solidFill>
                    <a:schemeClr val="bg1"/>
                  </a:solidFill>
                  <a:prstDash val="solid"/>
                </a:ln>
                <a:effectLst>
                  <a:outerShdw blurRad="12700" dist="38100" dir="2700000" algn="tl" rotWithShape="0">
                    <a:schemeClr val="bg1">
                      <a:lumMod val="50000"/>
                    </a:schemeClr>
                  </a:outerShdw>
                </a:effectLst>
              </a:rPr>
              <a:t>l</a:t>
            </a:r>
            <a:r>
              <a:rPr lang="en-US" sz="5400" b="1" dirty="0" smtClean="0">
                <a:ln w="9525">
                  <a:solidFill>
                    <a:schemeClr val="bg1"/>
                  </a:solidFill>
                  <a:prstDash val="solid"/>
                </a:ln>
                <a:effectLst>
                  <a:outerShdw blurRad="12700" dist="38100" dir="2700000" algn="tl" rotWithShape="0">
                    <a:schemeClr val="bg1">
                      <a:lumMod val="50000"/>
                    </a:schemeClr>
                  </a:outerShdw>
                </a:effectLst>
              </a:rPr>
              <a:t>earnt from today’s lesson.</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327309421"/>
      </p:ext>
    </p:extLst>
  </p:cSld>
  <p:clrMapOvr>
    <a:masterClrMapping/>
  </p:clrMapOvr>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TM04033925[[fn=Droplet]]</Template>
  <TotalTime>976</TotalTime>
  <Words>473</Words>
  <Application>Microsoft Office PowerPoint</Application>
  <PresentationFormat>Widescreen</PresentationFormat>
  <Paragraphs>100</Paragraphs>
  <Slides>8</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Arial</vt:lpstr>
      <vt:lpstr>Calibri</vt:lpstr>
      <vt:lpstr>Comic Sans MS</vt:lpstr>
      <vt:lpstr>Fluffy Slacks BTN</vt:lpstr>
      <vt:lpstr>Gotham Rounded Book</vt:lpstr>
      <vt:lpstr>Tw Cen MT</vt:lpstr>
      <vt:lpstr>Verdana</vt:lpstr>
      <vt:lpstr>Droplet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Minsthorpe Community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Leanne Bradley</dc:creator>
  <cp:lastModifiedBy>Leanne Bradley</cp:lastModifiedBy>
  <cp:revision>63</cp:revision>
  <cp:lastPrinted>2017-10-05T11:26:47Z</cp:lastPrinted>
  <dcterms:created xsi:type="dcterms:W3CDTF">2017-07-31T10:34:28Z</dcterms:created>
  <dcterms:modified xsi:type="dcterms:W3CDTF">2018-07-10T16:57:48Z</dcterms:modified>
</cp:coreProperties>
</file>