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9"/>
  </p:notesMasterIdLst>
  <p:sldIdLst>
    <p:sldId id="267" r:id="rId2"/>
    <p:sldId id="257" r:id="rId3"/>
    <p:sldId id="283" r:id="rId4"/>
    <p:sldId id="280" r:id="rId5"/>
    <p:sldId id="281" r:id="rId6"/>
    <p:sldId id="278" r:id="rId7"/>
    <p:sldId id="282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DEEDEE"/>
    <a:srgbClr val="CEFED4"/>
    <a:srgbClr val="FCCFFD"/>
    <a:srgbClr val="99FFCC"/>
    <a:srgbClr val="00CC99"/>
    <a:srgbClr val="FFCC99"/>
    <a:srgbClr val="FDF321"/>
    <a:srgbClr val="25F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62" d="100"/>
          <a:sy n="62" d="100"/>
        </p:scale>
        <p:origin x="10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7D3A83-B994-4B1D-9687-0F66A687D48B}" type="doc">
      <dgm:prSet loTypeId="urn:microsoft.com/office/officeart/2005/8/layout/funnel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2A8BC7F7-2629-452C-901B-27D3F27767AF}">
      <dgm:prSet phldrT="[Text]"/>
      <dgm:spPr/>
      <dgm:t>
        <a:bodyPr/>
        <a:lstStyle/>
        <a:p>
          <a:endParaRPr lang="en-GB" dirty="0"/>
        </a:p>
      </dgm:t>
    </dgm:pt>
    <dgm:pt modelId="{F7844894-ACFA-4595-8D9A-91BD45BAB77E}" type="sibTrans" cxnId="{5DC51BF3-44DD-44B4-8153-E6044DC38106}">
      <dgm:prSet/>
      <dgm:spPr/>
      <dgm:t>
        <a:bodyPr/>
        <a:lstStyle/>
        <a:p>
          <a:endParaRPr lang="en-GB"/>
        </a:p>
      </dgm:t>
    </dgm:pt>
    <dgm:pt modelId="{9E2F9A13-157F-42F8-AD28-274CAC94C155}" type="parTrans" cxnId="{5DC51BF3-44DD-44B4-8153-E6044DC38106}">
      <dgm:prSet/>
      <dgm:spPr/>
      <dgm:t>
        <a:bodyPr/>
        <a:lstStyle/>
        <a:p>
          <a:endParaRPr lang="en-GB"/>
        </a:p>
      </dgm:t>
    </dgm:pt>
    <dgm:pt modelId="{4B7D83C3-6491-465A-A493-3B6C90B02B59}" type="pres">
      <dgm:prSet presAssocID="{257D3A83-B994-4B1D-9687-0F66A687D48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1F388E7-FCC8-41AB-8ED9-3EEC96399031}" type="pres">
      <dgm:prSet presAssocID="{257D3A83-B994-4B1D-9687-0F66A687D48B}" presName="ellipse" presStyleLbl="trBgShp" presStyleIdx="0" presStyleCnt="1"/>
      <dgm:spPr/>
      <dgm:t>
        <a:bodyPr/>
        <a:lstStyle/>
        <a:p>
          <a:endParaRPr lang="en-GB"/>
        </a:p>
      </dgm:t>
    </dgm:pt>
    <dgm:pt modelId="{E609348F-EED0-4608-8F18-C8D42A2837EA}" type="pres">
      <dgm:prSet presAssocID="{257D3A83-B994-4B1D-9687-0F66A687D48B}" presName="arrow1" presStyleLbl="fgShp" presStyleIdx="0" presStyleCnt="1" custLinFactNeighborX="0" custLinFactNeighborY="-6554"/>
      <dgm:spPr/>
    </dgm:pt>
    <dgm:pt modelId="{FB77F9AD-2841-4F30-8E7F-F5541D27F65E}" type="pres">
      <dgm:prSet presAssocID="{257D3A83-B994-4B1D-9687-0F66A687D48B}" presName="rectangle" presStyleLbl="revTx" presStyleIdx="0" presStyleCnt="1" custLinFactY="-68024" custLinFactNeighborX="-22704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13E8B-BDAF-4660-88C1-EC6839D4A86C}" type="pres">
      <dgm:prSet presAssocID="{257D3A83-B994-4B1D-9687-0F66A687D48B}" presName="funnel" presStyleLbl="trAlignAcc1" presStyleIdx="0" presStyleCnt="1" custScaleX="133821"/>
      <dgm:spPr/>
    </dgm:pt>
  </dgm:ptLst>
  <dgm:cxnLst>
    <dgm:cxn modelId="{5DC51BF3-44DD-44B4-8153-E6044DC38106}" srcId="{257D3A83-B994-4B1D-9687-0F66A687D48B}" destId="{2A8BC7F7-2629-452C-901B-27D3F27767AF}" srcOrd="0" destOrd="0" parTransId="{9E2F9A13-157F-42F8-AD28-274CAC94C155}" sibTransId="{F7844894-ACFA-4595-8D9A-91BD45BAB77E}"/>
    <dgm:cxn modelId="{ED46FAC5-AF47-4924-8096-D2615ED167CE}" type="presOf" srcId="{257D3A83-B994-4B1D-9687-0F66A687D48B}" destId="{4B7D83C3-6491-465A-A493-3B6C90B02B59}" srcOrd="0" destOrd="0" presId="urn:microsoft.com/office/officeart/2005/8/layout/funnel1"/>
    <dgm:cxn modelId="{9DDE1E8B-8406-43AB-A9BA-AA1F836AF733}" type="presOf" srcId="{2A8BC7F7-2629-452C-901B-27D3F27767AF}" destId="{FB77F9AD-2841-4F30-8E7F-F5541D27F65E}" srcOrd="0" destOrd="0" presId="urn:microsoft.com/office/officeart/2005/8/layout/funnel1"/>
    <dgm:cxn modelId="{BE58F445-33C4-4138-9CB8-9E65BA4B23AC}" type="presParOf" srcId="{4B7D83C3-6491-465A-A493-3B6C90B02B59}" destId="{81F388E7-FCC8-41AB-8ED9-3EEC96399031}" srcOrd="0" destOrd="0" presId="urn:microsoft.com/office/officeart/2005/8/layout/funnel1"/>
    <dgm:cxn modelId="{52754E02-FAC6-49B7-82C3-61080BBB1AC6}" type="presParOf" srcId="{4B7D83C3-6491-465A-A493-3B6C90B02B59}" destId="{E609348F-EED0-4608-8F18-C8D42A2837EA}" srcOrd="1" destOrd="0" presId="urn:microsoft.com/office/officeart/2005/8/layout/funnel1"/>
    <dgm:cxn modelId="{4E81931D-54F2-4939-9D1E-C7A645FEFDA6}" type="presParOf" srcId="{4B7D83C3-6491-465A-A493-3B6C90B02B59}" destId="{FB77F9AD-2841-4F30-8E7F-F5541D27F65E}" srcOrd="2" destOrd="0" presId="urn:microsoft.com/office/officeart/2005/8/layout/funnel1"/>
    <dgm:cxn modelId="{12212770-A841-4D70-86F3-367D1D55E4CE}" type="presParOf" srcId="{4B7D83C3-6491-465A-A493-3B6C90B02B59}" destId="{0B813E8B-BDAF-4660-88C1-EC6839D4A86C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F388E7-FCC8-41AB-8ED9-3EEC96399031}">
      <dsp:nvSpPr>
        <dsp:cNvPr id="0" name=""/>
        <dsp:cNvSpPr/>
      </dsp:nvSpPr>
      <dsp:spPr>
        <a:xfrm>
          <a:off x="3587187" y="222292"/>
          <a:ext cx="4411652" cy="153210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09348F-EED0-4608-8F18-C8D42A2837EA}">
      <dsp:nvSpPr>
        <dsp:cNvPr id="0" name=""/>
        <dsp:cNvSpPr/>
      </dsp:nvSpPr>
      <dsp:spPr>
        <a:xfrm>
          <a:off x="5372367" y="3938044"/>
          <a:ext cx="854971" cy="54718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77F9AD-2841-4F30-8E7F-F5541D27F65E}">
      <dsp:nvSpPr>
        <dsp:cNvPr id="0" name=""/>
        <dsp:cNvSpPr/>
      </dsp:nvSpPr>
      <dsp:spPr>
        <a:xfrm>
          <a:off x="2816181" y="2687783"/>
          <a:ext cx="4103862" cy="1025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800" kern="1200" dirty="0"/>
        </a:p>
      </dsp:txBody>
      <dsp:txXfrm>
        <a:off x="2816181" y="2687783"/>
        <a:ext cx="4103862" cy="1025965"/>
      </dsp:txXfrm>
    </dsp:sp>
    <dsp:sp modelId="{0B813E8B-BDAF-4660-88C1-EC6839D4A86C}">
      <dsp:nvSpPr>
        <dsp:cNvPr id="0" name=""/>
        <dsp:cNvSpPr/>
      </dsp:nvSpPr>
      <dsp:spPr>
        <a:xfrm>
          <a:off x="2596285" y="34198"/>
          <a:ext cx="6407135" cy="3830271"/>
        </a:xfrm>
        <a:prstGeom prst="funnel">
          <a:avLst/>
        </a:prstGeom>
        <a:solidFill>
          <a:schemeClr val="accent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C5EF1-33DF-4280-AEB9-D4BE611C8F70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B6BC9-4DCC-4CF2-92BC-30BEB0DDD4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210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0A876C99-8C5D-4BD8-A90C-73D5B3647024}" type="slidenum">
              <a:rPr lang="en-GB" smtClean="0"/>
              <a:pPr eaLnBrk="1" hangingPunct="1"/>
              <a:t>1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3597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018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09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413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7174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066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220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299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161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449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91067" y="1044576"/>
            <a:ext cx="11224684" cy="104616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E75306"/>
                </a:solidFill>
              </a:defRPr>
            </a:lvl1pPr>
          </a:lstStyle>
          <a:p>
            <a:pPr lvl="0"/>
            <a:r>
              <a:rPr lang="en-US" dirty="0" smtClean="0"/>
              <a:t>Title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100" kern="1100" spc="-50" dirty="0" smtClean="0">
                <a:solidFill>
                  <a:srgbClr val="F7B385"/>
                </a:solidFill>
                <a:latin typeface="Gotham Rounded Book"/>
                <a:cs typeface="Gotham Rounded Book"/>
              </a:rPr>
              <a:t>Title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100" kern="1100" spc="-50" dirty="0" smtClean="0">
              <a:solidFill>
                <a:srgbClr val="F7B385"/>
              </a:solidFill>
              <a:latin typeface="Gotham Rounded Book"/>
              <a:cs typeface="Gotham Rounded Book"/>
            </a:endParaRPr>
          </a:p>
        </p:txBody>
      </p:sp>
    </p:spTree>
    <p:extLst>
      <p:ext uri="{BB962C8B-B14F-4D97-AF65-F5344CB8AC3E}">
        <p14:creationId xmlns:p14="http://schemas.microsoft.com/office/powerpoint/2010/main" val="226507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91067" y="1044576"/>
            <a:ext cx="11224684" cy="104616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E75306"/>
                </a:solidFill>
              </a:defRPr>
            </a:lvl1pPr>
          </a:lstStyle>
          <a:p>
            <a:pPr lvl="0"/>
            <a:r>
              <a:rPr lang="en-US" dirty="0" smtClean="0"/>
              <a:t>Title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100" kern="1100" spc="-50" dirty="0" smtClean="0">
                <a:solidFill>
                  <a:srgbClr val="F7B385"/>
                </a:solidFill>
                <a:latin typeface="Gotham Rounded Book"/>
                <a:cs typeface="Gotham Rounded Book"/>
              </a:rPr>
              <a:t>Title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100" kern="1100" spc="-50" dirty="0" smtClean="0">
              <a:solidFill>
                <a:srgbClr val="F7B385"/>
              </a:solidFill>
              <a:latin typeface="Gotham Rounded Book"/>
              <a:cs typeface="Gotham Rounded Book"/>
            </a:endParaRPr>
          </a:p>
        </p:txBody>
      </p:sp>
    </p:spTree>
    <p:extLst>
      <p:ext uri="{BB962C8B-B14F-4D97-AF65-F5344CB8AC3E}">
        <p14:creationId xmlns:p14="http://schemas.microsoft.com/office/powerpoint/2010/main" val="354713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695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91067" y="1044576"/>
            <a:ext cx="11224684" cy="104616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E75306"/>
                </a:solidFill>
              </a:defRPr>
            </a:lvl1pPr>
          </a:lstStyle>
          <a:p>
            <a:pPr lvl="0"/>
            <a:r>
              <a:rPr lang="en-US" dirty="0" smtClean="0"/>
              <a:t>Title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100" kern="1100" spc="-50" dirty="0" smtClean="0">
                <a:solidFill>
                  <a:srgbClr val="F7B385"/>
                </a:solidFill>
                <a:latin typeface="Gotham Rounded Book"/>
                <a:cs typeface="Gotham Rounded Book"/>
              </a:rPr>
              <a:t>Title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100" kern="1100" spc="-50" dirty="0" smtClean="0">
              <a:solidFill>
                <a:srgbClr val="F7B385"/>
              </a:solidFill>
              <a:latin typeface="Gotham Rounded Book"/>
              <a:cs typeface="Gotham Rounded Book"/>
            </a:endParaRPr>
          </a:p>
        </p:txBody>
      </p:sp>
    </p:spTree>
    <p:extLst>
      <p:ext uri="{BB962C8B-B14F-4D97-AF65-F5344CB8AC3E}">
        <p14:creationId xmlns:p14="http://schemas.microsoft.com/office/powerpoint/2010/main" val="3641798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91067" y="1044576"/>
            <a:ext cx="11224684" cy="1046163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aseline="0">
                <a:solidFill>
                  <a:srgbClr val="E75306"/>
                </a:solidFill>
              </a:defRPr>
            </a:lvl1pPr>
          </a:lstStyle>
          <a:p>
            <a:pPr lvl="0"/>
            <a:r>
              <a:rPr lang="en-US" dirty="0" smtClean="0"/>
              <a:t>Title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100" kern="1100" spc="-50" dirty="0" smtClean="0">
                <a:solidFill>
                  <a:srgbClr val="F7B385"/>
                </a:solidFill>
                <a:latin typeface="Gotham Rounded Book"/>
                <a:cs typeface="Gotham Rounded Book"/>
              </a:rPr>
              <a:t>Title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3100" kern="1100" spc="-50" dirty="0" smtClean="0">
              <a:solidFill>
                <a:srgbClr val="F7B385"/>
              </a:solidFill>
              <a:latin typeface="Gotham Rounded Book"/>
              <a:cs typeface="Gotham Rounded Book"/>
            </a:endParaRPr>
          </a:p>
        </p:txBody>
      </p:sp>
    </p:spTree>
    <p:extLst>
      <p:ext uri="{BB962C8B-B14F-4D97-AF65-F5344CB8AC3E}">
        <p14:creationId xmlns:p14="http://schemas.microsoft.com/office/powerpoint/2010/main" val="116544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86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133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47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122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24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89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72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357A84-026A-48DC-9974-48B48E94C7A2}" type="datetimeFigureOut">
              <a:rPr lang="en-GB" smtClean="0"/>
              <a:t>10/07/2018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266E9D-A3DA-452E-B456-64CCE57DE2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10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91" r:id="rId19"/>
    <p:sldLayoutId id="2147483692" r:id="rId20"/>
    <p:sldLayoutId id="2147483693" r:id="rId2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0" y="315914"/>
            <a:ext cx="4598988" cy="203279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u="sng" dirty="0">
                <a:solidFill>
                  <a:srgbClr val="002060"/>
                </a:solidFill>
                <a:latin typeface="Fluffy Slacks BTN" pitchFamily="34" charset="0"/>
              </a:rPr>
              <a:t>What are you doing?</a:t>
            </a:r>
          </a:p>
          <a:p>
            <a:pPr algn="ctr">
              <a:defRPr/>
            </a:pPr>
            <a:endParaRPr lang="en-GB" sz="1600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Learn about Global production, legislation and consumer rights. 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133794" y="252189"/>
            <a:ext cx="4545012" cy="21602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3200" u="sng" dirty="0">
                <a:solidFill>
                  <a:srgbClr val="002060"/>
                </a:solidFill>
                <a:latin typeface="Fluffy Slacks BTN" pitchFamily="34" charset="0"/>
              </a:rPr>
              <a:t>Where does it fit in?</a:t>
            </a:r>
          </a:p>
          <a:p>
            <a:pPr algn="ctr">
              <a:defRPr/>
            </a:pPr>
            <a:endParaRPr lang="en-GB" sz="2000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You will be tested on this topic. </a:t>
            </a:r>
            <a:endParaRPr lang="en-GB" sz="20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endParaRPr lang="en-GB" dirty="0">
              <a:solidFill>
                <a:srgbClr val="002060"/>
              </a:solidFill>
              <a:latin typeface="Fluffy Slacks BTN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52771" y="2437948"/>
            <a:ext cx="8137525" cy="246062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u="sng" dirty="0">
                <a:solidFill>
                  <a:srgbClr val="002060"/>
                </a:solidFill>
                <a:latin typeface="Fluffy Slacks BTN" pitchFamily="34" charset="0"/>
              </a:rPr>
              <a:t>Why are you learning this</a:t>
            </a:r>
            <a:r>
              <a:rPr lang="en-GB" u="sng" dirty="0">
                <a:solidFill>
                  <a:srgbClr val="002060"/>
                </a:solidFill>
                <a:latin typeface="Fluffy Slacks BTN" pitchFamily="34" charset="0"/>
              </a:rPr>
              <a:t>?</a:t>
            </a:r>
          </a:p>
          <a:p>
            <a:pPr algn="ctr">
              <a:defRPr/>
            </a:pPr>
            <a:r>
              <a:rPr lang="en-GB" sz="2000" dirty="0" smtClean="0">
                <a:solidFill>
                  <a:srgbClr val="002060"/>
                </a:solidFill>
                <a:latin typeface="Fluffy Slacks BTN" pitchFamily="34" charset="0"/>
              </a:rPr>
              <a:t>. </a:t>
            </a:r>
            <a:endParaRPr lang="en-GB" u="sng" dirty="0">
              <a:solidFill>
                <a:srgbClr val="002060"/>
              </a:solidFill>
              <a:latin typeface="Fluffy Slacks BTN" pitchFamily="34" charset="0"/>
            </a:endParaRPr>
          </a:p>
          <a:p>
            <a:pPr algn="ctr"/>
            <a:r>
              <a:rPr lang="en-GB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All these issues effect the manufacturer of products. 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524000" y="5013176"/>
          <a:ext cx="9144000" cy="1737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0080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</a:t>
                      </a:r>
                      <a:r>
                        <a:rPr lang="en-GB" sz="180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elieve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Approach the task</a:t>
                      </a:r>
                      <a:r>
                        <a:rPr lang="en-GB" sz="1800" b="1" baseline="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positively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  <a:p>
                      <a:endParaRPr lang="en-GB" sz="1800" dirty="0">
                        <a:solidFill>
                          <a:srgbClr val="0070C0"/>
                        </a:solidFill>
                      </a:endParaRPr>
                    </a:p>
                  </a:txBody>
                  <a:tcPr marT="45703" marB="45703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</a:t>
                      </a:r>
                      <a:r>
                        <a:rPr lang="en-GB" sz="1800" dirty="0" smtClean="0">
                          <a:solidFill>
                            <a:srgbClr val="FF3300"/>
                          </a:solidFill>
                        </a:rPr>
                        <a:t>chieve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Learn as many new things as you can!</a:t>
                      </a:r>
                    </a:p>
                    <a:p>
                      <a:endParaRPr lang="en-GB" sz="1800" dirty="0">
                        <a:solidFill>
                          <a:srgbClr val="FF3300"/>
                        </a:solidFill>
                      </a:endParaRPr>
                    </a:p>
                  </a:txBody>
                  <a:tcPr marT="45703" marB="45703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GB" sz="18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</a:rPr>
                        <a:t>ucceed</a:t>
                      </a:r>
                    </a:p>
                    <a:p>
                      <a:r>
                        <a:rPr lang="en-GB" sz="18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omic Sans MS" panose="030F0702030302020204" pitchFamily="66" charset="0"/>
                        </a:rPr>
                        <a:t>Take quality notes and</a:t>
                      </a:r>
                      <a:r>
                        <a:rPr lang="en-GB" sz="1800" baseline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Comic Sans MS" panose="030F0702030302020204" pitchFamily="66" charset="0"/>
                        </a:rPr>
                        <a:t> focus on the task. </a:t>
                      </a:r>
                      <a:endParaRPr lang="en-GB" sz="1800" dirty="0" smtClean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T="45703" marB="45703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</a:t>
                      </a:r>
                      <a:r>
                        <a:rPr lang="en-GB" sz="1800" dirty="0" smtClean="0">
                          <a:solidFill>
                            <a:srgbClr val="FFBDBD"/>
                          </a:solidFill>
                        </a:rPr>
                        <a:t>njoy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Have fun, but work Safely</a:t>
                      </a:r>
                    </a:p>
                    <a:p>
                      <a:endParaRPr lang="en-GB" sz="1800" dirty="0">
                        <a:solidFill>
                          <a:srgbClr val="C00000"/>
                        </a:solidFill>
                      </a:endParaRPr>
                    </a:p>
                  </a:txBody>
                  <a:tcPr marT="45703" marB="4570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</a:t>
                      </a:r>
                      <a:r>
                        <a:rPr lang="en-GB" sz="1800" dirty="0" smtClean="0">
                          <a:solidFill>
                            <a:srgbClr val="FFFF00"/>
                          </a:solidFill>
                        </a:rPr>
                        <a:t>upport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Work independently and support each other</a:t>
                      </a:r>
                    </a:p>
                    <a:p>
                      <a:endParaRPr lang="en-GB" sz="1800" dirty="0">
                        <a:solidFill>
                          <a:srgbClr val="92D050"/>
                        </a:solidFill>
                      </a:endParaRPr>
                    </a:p>
                  </a:txBody>
                  <a:tcPr marT="45703" marB="45703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509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428791" y="155933"/>
            <a:ext cx="3542584" cy="758466"/>
          </a:xfrm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/>
              <a:t>The Mobile Phone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28982" y="3481017"/>
            <a:ext cx="2339439" cy="973777"/>
          </a:xfrm>
          <a:prstGeom prst="rect">
            <a:avLst/>
          </a:prstGeom>
          <a:solidFill>
            <a:srgbClr val="FF9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Product Life Cycle</a:t>
            </a:r>
          </a:p>
        </p:txBody>
      </p:sp>
      <p:sp>
        <p:nvSpPr>
          <p:cNvPr id="5" name="Rectangle 4"/>
          <p:cNvSpPr/>
          <p:nvPr/>
        </p:nvSpPr>
        <p:spPr>
          <a:xfrm>
            <a:off x="9686381" y="2861830"/>
            <a:ext cx="2339439" cy="973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Consumer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 Rights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33488" y="2008850"/>
            <a:ext cx="2339439" cy="9737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Technology Push</a:t>
            </a:r>
          </a:p>
        </p:txBody>
      </p:sp>
      <p:sp>
        <p:nvSpPr>
          <p:cNvPr id="7" name="Rectangle 6"/>
          <p:cNvSpPr/>
          <p:nvPr/>
        </p:nvSpPr>
        <p:spPr>
          <a:xfrm>
            <a:off x="506033" y="3470987"/>
            <a:ext cx="2339439" cy="973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Global Production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881030" y="2049300"/>
            <a:ext cx="2339439" cy="973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Market Pull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85796" y="3481016"/>
            <a:ext cx="2339439" cy="973777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Legislation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9389" y="1054743"/>
            <a:ext cx="107409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will learn about each of the terms below using the example product of  a mobile phone.</a:t>
            </a:r>
            <a:endParaRPr lang="en-GB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24400" y="3108055"/>
            <a:ext cx="3182625" cy="1652596"/>
          </a:xfrm>
          <a:prstGeom prst="roundRect">
            <a:avLst/>
          </a:prstGeom>
          <a:noFill/>
          <a:ln w="57150">
            <a:solidFill>
              <a:srgbClr val="25F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Todays lesson</a:t>
            </a: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3" name="Picture 12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313" y="1852465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704" y="164418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Image result for done in 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08" y="3286333"/>
            <a:ext cx="1474318" cy="14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881030" y="5259040"/>
            <a:ext cx="2339439" cy="973777"/>
          </a:xfrm>
          <a:prstGeom prst="rect">
            <a:avLst/>
          </a:prstGeom>
          <a:solidFill>
            <a:srgbClr val="FFCC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Moral &amp; Ethical factors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94049" y="5193775"/>
            <a:ext cx="2339439" cy="973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Sustainability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07068" y="5193774"/>
            <a:ext cx="2339439" cy="973777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CAD/CAM 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418451" y="3108055"/>
            <a:ext cx="3182625" cy="1652596"/>
          </a:xfrm>
          <a:prstGeom prst="roundRect">
            <a:avLst/>
          </a:prstGeom>
          <a:noFill/>
          <a:ln w="57150">
            <a:solidFill>
              <a:srgbClr val="25F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Todays lesson</a:t>
            </a: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032202" y="2531342"/>
            <a:ext cx="3182625" cy="1652596"/>
          </a:xfrm>
          <a:prstGeom prst="roundRect">
            <a:avLst/>
          </a:prstGeom>
          <a:noFill/>
          <a:ln w="57150">
            <a:solidFill>
              <a:srgbClr val="25FC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Todays lesson</a:t>
            </a: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 smtClean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/>
            <a:endParaRPr lang="en-GB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19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9973" t="31998" r="31127" b="22580"/>
          <a:stretch/>
        </p:blipFill>
        <p:spPr>
          <a:xfrm>
            <a:off x="708339" y="218939"/>
            <a:ext cx="10328856" cy="6501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2123605" y="2967335"/>
            <a:ext cx="794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Fill in as we go through PP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02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68911" y="226533"/>
            <a:ext cx="2339439" cy="973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Global Production</a:t>
            </a:r>
          </a:p>
        </p:txBody>
      </p:sp>
      <p:pic>
        <p:nvPicPr>
          <p:cNvPr id="1026" name="Picture 2" descr="Image result for where does all the components and materials for a mobile phone come from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427" y="226534"/>
            <a:ext cx="2342949" cy="17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planet eart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2" y="77608"/>
            <a:ext cx="1732246" cy="173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59426589"/>
              </p:ext>
            </p:extLst>
          </p:nvPr>
        </p:nvGraphicFramePr>
        <p:xfrm>
          <a:off x="132947" y="1164957"/>
          <a:ext cx="11599707" cy="547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965359" y="3816397"/>
            <a:ext cx="1626796" cy="1626796"/>
            <a:chOff x="2892521" y="759171"/>
            <a:chExt cx="1626796" cy="1626796"/>
          </a:xfrm>
          <a:solidFill>
            <a:srgbClr val="FFFFCC"/>
          </a:solidFill>
        </p:grpSpPr>
        <p:sp>
          <p:nvSpPr>
            <p:cNvPr id="10" name="Oval 9"/>
            <p:cNvSpPr/>
            <p:nvPr/>
          </p:nvSpPr>
          <p:spPr>
            <a:xfrm>
              <a:off x="2892521" y="759171"/>
              <a:ext cx="1626796" cy="1626796"/>
            </a:xfrm>
            <a:prstGeom prst="ellipse">
              <a:avLst/>
            </a:prstGeom>
            <a:grp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3130760" y="997410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Case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kern="1200" dirty="0" smtClean="0">
                  <a:solidFill>
                    <a:srgbClr val="002060"/>
                  </a:solidFill>
                </a:rPr>
                <a:t>USA/China/South Korea</a:t>
              </a:r>
              <a:endParaRPr lang="en-GB" sz="12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09975" y="3688485"/>
            <a:ext cx="1626796" cy="1626796"/>
            <a:chOff x="4056584" y="1979630"/>
            <a:chExt cx="1626796" cy="1626796"/>
          </a:xfrm>
        </p:grpSpPr>
        <p:sp>
          <p:nvSpPr>
            <p:cNvPr id="13" name="Oval 12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Screen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Korea/China/Romania 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996873" y="3154925"/>
            <a:ext cx="4338123" cy="108453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8" name="Group 17"/>
          <p:cNvGrpSpPr/>
          <p:nvPr/>
        </p:nvGrpSpPr>
        <p:grpSpPr>
          <a:xfrm>
            <a:off x="3782884" y="2186571"/>
            <a:ext cx="1626796" cy="1626796"/>
            <a:chOff x="4056584" y="1979630"/>
            <a:chExt cx="1626796" cy="162679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9" name="Oval 18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Screen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Korea/China/Romania 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92352" y="2753278"/>
            <a:ext cx="1626796" cy="1626796"/>
            <a:chOff x="4056584" y="1979630"/>
            <a:chExt cx="1626796" cy="162679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2" name="Oval 21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Batteries 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Korea/China/America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823973" y="1112000"/>
            <a:ext cx="1626796" cy="1626796"/>
            <a:chOff x="4056584" y="1979630"/>
            <a:chExt cx="1626796" cy="1626796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5" name="Oval 24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Circuit boards 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Korea/China/Australia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224552" y="1254053"/>
            <a:ext cx="1626796" cy="1626796"/>
            <a:chOff x="4056584" y="1979630"/>
            <a:chExt cx="1626796" cy="162679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8" name="Oval 27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Wires 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Korea/China/Holland 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480796" y="2338236"/>
            <a:ext cx="1626796" cy="1626796"/>
            <a:chOff x="4056584" y="1979630"/>
            <a:chExt cx="1626796" cy="1626796"/>
          </a:xfrm>
          <a:solidFill>
            <a:srgbClr val="CEFED4"/>
          </a:solidFill>
        </p:grpSpPr>
        <p:sp>
          <p:nvSpPr>
            <p:cNvPr id="31" name="Oval 30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Oval 4"/>
            <p:cNvSpPr/>
            <p:nvPr/>
          </p:nvSpPr>
          <p:spPr>
            <a:xfrm>
              <a:off x="4294823" y="2217869"/>
              <a:ext cx="1150318" cy="115031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Components 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South Korea/China/Germany  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045270" y="1055021"/>
            <a:ext cx="1626796" cy="1626796"/>
            <a:chOff x="4056584" y="1979630"/>
            <a:chExt cx="1626796" cy="1626796"/>
          </a:xfrm>
          <a:solidFill>
            <a:srgbClr val="DEEDEE"/>
          </a:solidFill>
        </p:grpSpPr>
        <p:sp>
          <p:nvSpPr>
            <p:cNvPr id="34" name="Oval 33"/>
            <p:cNvSpPr/>
            <p:nvPr/>
          </p:nvSpPr>
          <p:spPr>
            <a:xfrm>
              <a:off x="4056584" y="1979630"/>
              <a:ext cx="1626796" cy="162679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Oval 4"/>
            <p:cNvSpPr/>
            <p:nvPr/>
          </p:nvSpPr>
          <p:spPr>
            <a:xfrm>
              <a:off x="4294822" y="2217868"/>
              <a:ext cx="1217569" cy="115574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u="sng" kern="1200" dirty="0" smtClean="0">
                  <a:solidFill>
                    <a:srgbClr val="002060"/>
                  </a:solidFill>
                </a:rPr>
                <a:t>Chip design 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England/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002060"/>
                  </a:solidFill>
                </a:rPr>
                <a:t>Wales </a:t>
              </a:r>
              <a:endParaRPr lang="en-GB" sz="1600" kern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3753107" y="6077496"/>
            <a:ext cx="4338123" cy="7805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2024" tIns="192024" rIns="192024" bIns="192024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/>
              <a:t>Components of a mobile phone. </a:t>
            </a:r>
            <a:endParaRPr lang="en-GB" kern="1200" dirty="0"/>
          </a:p>
        </p:txBody>
      </p:sp>
      <p:sp>
        <p:nvSpPr>
          <p:cNvPr id="37" name="Rectangle 36"/>
          <p:cNvSpPr/>
          <p:nvPr/>
        </p:nvSpPr>
        <p:spPr>
          <a:xfrm>
            <a:off x="192210" y="1293259"/>
            <a:ext cx="299948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 smtClean="0">
                <a:latin typeface="Comic Sans MS" panose="030F0702030302020204" pitchFamily="66" charset="0"/>
              </a:rPr>
              <a:t>GLOBALISATION</a:t>
            </a:r>
          </a:p>
          <a:p>
            <a:r>
              <a:rPr lang="en-GB" sz="2400" u="sng" dirty="0" smtClean="0">
                <a:latin typeface="Comic Sans MS" panose="030F0702030302020204" pitchFamily="66" charset="0"/>
              </a:rPr>
              <a:t> </a:t>
            </a:r>
            <a:endParaRPr lang="en-GB" sz="3600" u="sng" dirty="0">
              <a:latin typeface="Comic Sans MS" panose="030F0702030302020204" pitchFamily="66" charset="0"/>
            </a:endParaRPr>
          </a:p>
          <a:p>
            <a:r>
              <a:rPr lang="en-GB" sz="3600" dirty="0">
                <a:latin typeface="Comic Sans MS" panose="030F0702030302020204" pitchFamily="66" charset="0"/>
              </a:rPr>
              <a:t>This term is used to describe how  one product can be produced  </a:t>
            </a:r>
            <a:r>
              <a:rPr lang="en-GB" sz="3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all over the world. </a:t>
            </a:r>
          </a:p>
          <a:p>
            <a:endParaRPr lang="en-GB" sz="2400" b="1" dirty="0"/>
          </a:p>
        </p:txBody>
      </p:sp>
      <p:sp>
        <p:nvSpPr>
          <p:cNvPr id="38" name="Rectangle 37"/>
          <p:cNvSpPr/>
          <p:nvPr/>
        </p:nvSpPr>
        <p:spPr>
          <a:xfrm>
            <a:off x="7945797" y="1761700"/>
            <a:ext cx="4187829" cy="3847207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en-GB" sz="2400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Makes </a:t>
            </a: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products</a:t>
            </a:r>
            <a:r>
              <a:rPr lang="en-GB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 cheaper, </a:t>
            </a:r>
            <a:r>
              <a:rPr lang="en-GB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therefore lower </a:t>
            </a:r>
            <a:r>
              <a:rPr lang="en-GB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cost for consumers. </a:t>
            </a:r>
            <a:endParaRPr lang="en-GB" sz="2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2400" u="sng" dirty="0">
                <a:solidFill>
                  <a:srgbClr val="002060"/>
                </a:solidFill>
                <a:latin typeface="Comic Sans MS" panose="030F0702030302020204" pitchFamily="66" charset="0"/>
              </a:rPr>
              <a:t>Disadvantages </a:t>
            </a:r>
            <a:endParaRPr lang="en-GB" sz="2400" u="sng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Carbon </a:t>
            </a: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foot print </a:t>
            </a:r>
            <a:r>
              <a:rPr lang="en-GB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(environmental) &amp; </a:t>
            </a:r>
            <a:r>
              <a:rPr lang="en-GB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ethical/moral</a:t>
            </a:r>
            <a:r>
              <a:rPr lang="en-GB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 consideratio</a:t>
            </a:r>
            <a:r>
              <a:rPr lang="en-GB" sz="2800" dirty="0">
                <a:solidFill>
                  <a:srgbClr val="002060"/>
                </a:solidFill>
                <a:latin typeface="Comic Sans MS" panose="030F0702030302020204" pitchFamily="66" charset="0"/>
              </a:rPr>
              <a:t>ns</a:t>
            </a:r>
            <a:r>
              <a:rPr lang="en-GB" sz="1200" b="1" dirty="0">
                <a:solidFill>
                  <a:srgbClr val="002060"/>
                </a:solidFill>
              </a:rPr>
              <a:t>. 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07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8658" y="334850"/>
            <a:ext cx="5628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Product manufacture </a:t>
            </a:r>
            <a:endParaRPr lang="en-GB" sz="36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Image result for planet ear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1" y="47773"/>
            <a:ext cx="1302740" cy="130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916389" y="981181"/>
            <a:ext cx="3844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Product manufacture is now world wide 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331672"/>
              </p:ext>
            </p:extLst>
          </p:nvPr>
        </p:nvGraphicFramePr>
        <p:xfrm>
          <a:off x="872901" y="1301843"/>
          <a:ext cx="10550660" cy="53357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7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5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787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878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Picture 2" descr="http://www.clipartguide.com/_named_clipart_images/0511-0902-0419-1017_Black_and_White_Cartoon_of_a_Stop_Watch_clipart_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358" y="4076680"/>
            <a:ext cx="1001258" cy="110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344377" y="3803697"/>
            <a:ext cx="9081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latin typeface="Comic Sans MS" panose="030F0702030302020204" pitchFamily="66" charset="0"/>
              </a:rPr>
              <a:t>Just-in-time</a:t>
            </a:r>
          </a:p>
          <a:p>
            <a:pPr algn="ctr"/>
            <a:r>
              <a:rPr lang="en-GB" sz="2400" b="1" dirty="0"/>
              <a:t>Just-in-time</a:t>
            </a:r>
            <a:r>
              <a:rPr lang="en-GB" sz="2400" dirty="0"/>
              <a:t> manufacturing is when </a:t>
            </a:r>
            <a:r>
              <a:rPr lang="en-GB" sz="2400" u="sng" dirty="0" smtClean="0">
                <a:solidFill>
                  <a:srgbClr val="FF0000"/>
                </a:solidFill>
              </a:rPr>
              <a:t>materials/components</a:t>
            </a:r>
            <a:r>
              <a:rPr lang="en-GB" sz="2400" dirty="0" smtClean="0"/>
              <a:t> </a:t>
            </a:r>
            <a:r>
              <a:rPr lang="en-GB" sz="2400" dirty="0"/>
              <a:t>are ordered so they arrive </a:t>
            </a:r>
            <a:r>
              <a:rPr lang="en-GB" sz="2400" u="sng" dirty="0">
                <a:solidFill>
                  <a:srgbClr val="FF0000"/>
                </a:solidFill>
              </a:rPr>
              <a:t>just as they are needed</a:t>
            </a:r>
            <a:r>
              <a:rPr lang="en-GB" sz="1600" dirty="0"/>
              <a:t>.</a:t>
            </a:r>
          </a:p>
        </p:txBody>
      </p:sp>
      <p:pic>
        <p:nvPicPr>
          <p:cNvPr id="13" name="Picture 2" descr="Image result for transpor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699" y="694537"/>
            <a:ext cx="1821920" cy="12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251261" y="1627512"/>
            <a:ext cx="51723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u="sng" dirty="0" smtClean="0">
                <a:latin typeface="Comic Sans MS" panose="030F0702030302020204" pitchFamily="66" charset="0"/>
              </a:rPr>
              <a:t>Transportation </a:t>
            </a:r>
            <a:endParaRPr lang="en-GB" sz="2400" u="sng" dirty="0">
              <a:latin typeface="Comic Sans MS" panose="030F0702030302020204" pitchFamily="66" charset="0"/>
            </a:endParaRPr>
          </a:p>
          <a:p>
            <a:r>
              <a:rPr lang="en-GB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Ships, lorries </a:t>
            </a:r>
            <a:r>
              <a:rPr lang="en-GB" sz="2400" dirty="0" smtClean="0">
                <a:latin typeface="Comic Sans MS" panose="030F0702030302020204" pitchFamily="66" charset="0"/>
              </a:rPr>
              <a:t>and sometimes </a:t>
            </a:r>
            <a:r>
              <a:rPr lang="en-GB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aeroplanes</a:t>
            </a:r>
            <a:r>
              <a:rPr lang="en-GB" sz="2400" dirty="0" smtClean="0">
                <a:latin typeface="Comic Sans MS" panose="030F0702030302020204" pitchFamily="66" charset="0"/>
              </a:rPr>
              <a:t> are used to transport products and components around the world. 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pic>
        <p:nvPicPr>
          <p:cNvPr id="15" name="Picture 4" descr="Image result for CAD design of a mobile phon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1" t="17446" r="13814" b="11694"/>
          <a:stretch/>
        </p:blipFill>
        <p:spPr bwMode="auto">
          <a:xfrm>
            <a:off x="4929898" y="1396679"/>
            <a:ext cx="1245308" cy="71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75931" y="1704455"/>
            <a:ext cx="43968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u="sng" dirty="0" smtClean="0">
                <a:latin typeface="Comic Sans MS" panose="030F0702030302020204" pitchFamily="66" charset="0"/>
              </a:rPr>
              <a:t>CAD Design</a:t>
            </a:r>
            <a:endParaRPr lang="en-GB" sz="2800" u="sng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omic Sans MS" panose="030F0702030302020204" pitchFamily="66" charset="0"/>
              </a:rPr>
              <a:t>Computer aided designs can be </a:t>
            </a:r>
            <a:r>
              <a:rPr lang="en-GB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e-mailed</a:t>
            </a:r>
            <a:r>
              <a:rPr lang="en-GB" sz="2400" dirty="0" smtClean="0">
                <a:latin typeface="Comic Sans MS" panose="030F0702030302020204" pitchFamily="66" charset="0"/>
              </a:rPr>
              <a:t> from one side </a:t>
            </a:r>
            <a:r>
              <a:rPr lang="en-GB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of the world to the </a:t>
            </a:r>
            <a:r>
              <a:rPr lang="en-GB" sz="24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other</a:t>
            </a:r>
            <a:endParaRPr lang="en-GB" sz="2400" u="sng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0439" y="4737623"/>
            <a:ext cx="47702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Comic Sans MS" panose="030F0702030302020204" pitchFamily="66" charset="0"/>
              </a:rPr>
              <a:t>Advantages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The company does not have to pay for large amounts of stock in one 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>
                <a:latin typeface="Comic Sans MS" panose="030F0702030302020204" pitchFamily="66" charset="0"/>
              </a:rPr>
              <a:t>Saves on space for </a:t>
            </a:r>
            <a:r>
              <a:rPr lang="en-GB" dirty="0" smtClean="0">
                <a:latin typeface="Comic Sans MS" panose="030F0702030302020204" pitchFamily="66" charset="0"/>
              </a:rPr>
              <a:t>storage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>
                <a:latin typeface="Comic Sans MS" panose="030F0702030302020204" pitchFamily="66" charset="0"/>
              </a:rPr>
              <a:t>The company is less likely to be left with lots of unsold stock.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093519" y="5082148"/>
            <a:ext cx="4612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Comic Sans MS" panose="030F0702030302020204" pitchFamily="66" charset="0"/>
              </a:rPr>
              <a:t>Disadvantages 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omic Sans MS" panose="030F0702030302020204" pitchFamily="66" charset="0"/>
              </a:rPr>
              <a:t>No room for mistakes as minimal </a:t>
            </a:r>
            <a:r>
              <a:rPr lang="en-GB" dirty="0" smtClean="0">
                <a:latin typeface="Comic Sans MS" panose="030F0702030302020204" pitchFamily="66" charset="0"/>
              </a:rPr>
              <a:t>stock</a:t>
            </a: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>
                <a:latin typeface="Comic Sans MS" panose="030F0702030302020204" pitchFamily="66" charset="0"/>
              </a:rPr>
              <a:t>There is no spare finished product available to meet unexpected </a:t>
            </a:r>
            <a:r>
              <a:rPr lang="en-GB" dirty="0" smtClean="0">
                <a:latin typeface="Comic Sans MS" panose="030F0702030302020204" pitchFamily="66" charset="0"/>
              </a:rPr>
              <a:t>orders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4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19892" y="115453"/>
            <a:ext cx="2339439" cy="973777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Legislation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429723"/>
              </p:ext>
            </p:extLst>
          </p:nvPr>
        </p:nvGraphicFramePr>
        <p:xfrm>
          <a:off x="927279" y="3752905"/>
          <a:ext cx="9981125" cy="2975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9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2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095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British standards Institute “</a:t>
                      </a:r>
                      <a:r>
                        <a:rPr lang="en-GB" altLang="en-US" sz="1800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Kite mark</a:t>
                      </a:r>
                      <a:r>
                        <a:rPr lang="en-GB" altLang="en-US" sz="1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”  this symbol means a product has passed some tests and regulations. It is awarded and owned by BSI </a:t>
                      </a:r>
                    </a:p>
                    <a:p>
                      <a:endParaRPr lang="en-GB" sz="1800" dirty="0">
                        <a:latin typeface="Comic Sans MS" panose="030F0702030302020204" pitchFamily="66" charset="0"/>
                      </a:endParaRPr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5575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This shows a product has met </a:t>
                      </a:r>
                      <a:r>
                        <a:rPr lang="en-GB" altLang="en-US" sz="1800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European standards.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omic Sans MS" panose="030F0702030302020204" pitchFamily="66" charset="0"/>
                      </a:endParaRPr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742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b="1" dirty="0" smtClean="0">
                          <a:solidFill>
                            <a:srgbClr val="002060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altLang="en-US" sz="1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This is a </a:t>
                      </a:r>
                      <a:r>
                        <a:rPr lang="en-GB" altLang="en-US" sz="1800" dirty="0" smtClean="0">
                          <a:solidFill>
                            <a:srgbClr val="FF0000"/>
                          </a:solidFill>
                          <a:latin typeface="Comic Sans MS" panose="030F0702030302020204" pitchFamily="66" charset="0"/>
                        </a:rPr>
                        <a:t>international standard </a:t>
                      </a:r>
                      <a:r>
                        <a:rPr lang="en-GB" altLang="en-US" sz="18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setting organisation . The BSI is a member</a:t>
                      </a:r>
                      <a:endParaRPr lang="en-GB" altLang="en-US" sz="1800" b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 marL="91439" marR="91439" marT="45685" marB="4568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8" descr="http://www.thecommentator.com/system/articles/inner_pictures/000/004/869/original/Britain_Flag_LATEST.jpg?13970523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532" y="3926206"/>
            <a:ext cx="9461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doubleglazingsecrets.com/assets/images/bsi-logo-7146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965" y="3986108"/>
            <a:ext cx="5715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moneyweek.com/wp-content/uploads/2012/04/586-map-eu-deb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10" y="5047333"/>
            <a:ext cx="1042194" cy="74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 descr="Cen logo-20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490" y="5023065"/>
            <a:ext cx="9810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http://www.zintx.com/wp-content/uploads/2014/11/we-were-we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10" y="6000210"/>
            <a:ext cx="812131" cy="72866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4" t="42999" r="68497" b="44931"/>
          <a:stretch>
            <a:fillRect/>
          </a:stretch>
        </p:blipFill>
        <p:spPr bwMode="auto">
          <a:xfrm>
            <a:off x="2738727" y="6039897"/>
            <a:ext cx="7366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24374" y="1225209"/>
            <a:ext cx="8004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2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Legislative Issues</a:t>
            </a:r>
            <a:r>
              <a:rPr lang="en-GB" altLang="en-US" sz="2400" dirty="0">
                <a:solidFill>
                  <a:srgbClr val="002060"/>
                </a:solidFill>
                <a:latin typeface="Comic Sans MS" panose="030F0702030302020204" pitchFamily="66" charset="0"/>
              </a:rPr>
              <a:t>=The act or process of making laws! </a:t>
            </a: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502275" y="1799114"/>
            <a:ext cx="11294772" cy="132343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b="1" dirty="0">
                <a:solidFill>
                  <a:srgbClr val="002060"/>
                </a:solidFill>
                <a:latin typeface="Comic Sans MS" panose="030F0702030302020204" pitchFamily="66" charset="0"/>
              </a:rPr>
              <a:t>WHAT IS A STANDARD</a:t>
            </a:r>
            <a:r>
              <a:rPr lang="en-GB" altLang="en-US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?</a:t>
            </a:r>
            <a:endParaRPr lang="en-GB" altLang="en-US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Put at its simplest, a standard is an </a:t>
            </a:r>
            <a:r>
              <a:rPr lang="en-GB" alt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agreed</a:t>
            </a: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  <a:r>
              <a:rPr lang="en-GB" alt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repeatable way of doing something</a:t>
            </a: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. It is a </a:t>
            </a:r>
            <a:r>
              <a:rPr lang="en-GB" alt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published document </a:t>
            </a: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that contains </a:t>
            </a:r>
            <a:r>
              <a:rPr lang="en-GB" altLang="en-US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precise </a:t>
            </a: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criteria designed to be used consistently </a:t>
            </a:r>
            <a:r>
              <a:rPr lang="en-GB" altLang="en-US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as a </a:t>
            </a:r>
            <a:r>
              <a:rPr lang="en-GB" altLang="en-US" sz="1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rule</a:t>
            </a:r>
            <a:r>
              <a:rPr lang="en-GB" altLang="en-US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or guideline. These help to keep products safe and good quality for the consumer. </a:t>
            </a:r>
            <a:endParaRPr lang="en-GB" altLang="en-US" sz="1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97565" y="3253063"/>
            <a:ext cx="4919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altLang="en-US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Who sets the standards and regulations? </a:t>
            </a:r>
            <a:endParaRPr lang="en-GB" altLang="en-US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56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304" y="985867"/>
            <a:ext cx="5109847" cy="224676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Product Quality</a:t>
            </a:r>
          </a:p>
          <a:p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1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Satisfactory quality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  Goods shouldn't be </a:t>
            </a:r>
            <a:r>
              <a:rPr lang="en-GB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faulty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 or </a:t>
            </a:r>
            <a:r>
              <a:rPr lang="en-GB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damaged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 when you receive them. </a:t>
            </a:r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sz="1400" b="1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14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Fit </a:t>
            </a:r>
            <a:r>
              <a:rPr lang="en-GB" sz="1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for purpose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  The goods should be </a:t>
            </a:r>
            <a:r>
              <a:rPr lang="en-GB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fit for the purpose 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they are supplied </a:t>
            </a:r>
            <a:r>
              <a:rPr lang="en-GB" sz="1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for.</a:t>
            </a:r>
            <a:endParaRPr lang="en-GB" sz="1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 </a:t>
            </a:r>
          </a:p>
          <a:p>
            <a:r>
              <a:rPr lang="en-GB" sz="14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As described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  The goods supplied must </a:t>
            </a:r>
            <a:r>
              <a:rPr lang="en-GB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match any description 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given to </a:t>
            </a:r>
            <a:r>
              <a:rPr lang="en-GB" sz="14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you</a:t>
            </a:r>
            <a:r>
              <a:rPr lang="en-GB" sz="1400" dirty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2710" y="0"/>
            <a:ext cx="9803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consumer rights act covers……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0620" y="923330"/>
            <a:ext cx="5565820" cy="233910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Returning Goods</a:t>
            </a:r>
          </a:p>
          <a:p>
            <a:endParaRPr lang="en-GB" sz="14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30-day right to reject</a:t>
            </a:r>
          </a:p>
          <a:p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Under the Consumer Rights Act you have a legal 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right to reject goods that are of unsatisfactory 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quality, unfit for purpose or not as described, and get a full refund - as long as you do this quickly</a:t>
            </a:r>
            <a:endParaRPr lang="en-GB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0304" y="4126168"/>
            <a:ext cx="4125529" cy="227754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Repairs and replacements </a:t>
            </a:r>
          </a:p>
          <a:p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If </a:t>
            </a:r>
            <a:r>
              <a:rPr lang="en-GB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you are outside the 30-day right to reject, you  have 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to</a:t>
            </a:r>
            <a:r>
              <a:rPr lang="en-GB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 give the retailer one opportunity 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to </a:t>
            </a:r>
            <a:r>
              <a:rPr lang="en-GB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repair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or </a:t>
            </a:r>
            <a:r>
              <a:rPr lang="en-GB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replace</a:t>
            </a:r>
            <a:r>
              <a:rPr lang="en-GB" sz="16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any goods </a:t>
            </a:r>
            <a:r>
              <a:rPr lang="en-GB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which </a:t>
            </a:r>
            <a:r>
              <a:rPr lang="en-GB" sz="1600" dirty="0">
                <a:solidFill>
                  <a:srgbClr val="002060"/>
                </a:solidFill>
                <a:latin typeface="Comic Sans MS" panose="030F0702030302020204" pitchFamily="66" charset="0"/>
              </a:rPr>
              <a:t>are of unsatisfactory quality, unfit for purpose or not as described</a:t>
            </a:r>
            <a:r>
              <a:rPr lang="en-GB" sz="1600" dirty="0"/>
              <a:t>. </a:t>
            </a:r>
            <a:endParaRPr lang="en-GB" sz="16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34435" y="3610370"/>
            <a:ext cx="3801414" cy="32624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Digital content rights </a:t>
            </a:r>
          </a:p>
          <a:p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2000" dirty="0">
                <a:solidFill>
                  <a:srgbClr val="002060"/>
                </a:solidFill>
                <a:latin typeface="Comic Sans MS" panose="030F0702030302020204" pitchFamily="66" charset="0"/>
              </a:rPr>
              <a:t>The Consumer Rights Act defines digital content as ‘data which are produced and supplied in digital form</a:t>
            </a:r>
            <a:r>
              <a:rPr lang="en-GB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.’</a:t>
            </a:r>
          </a:p>
          <a:p>
            <a:endParaRPr lang="en-GB" sz="2000" u="sng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sz="20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Just like goods, digital content must be:</a:t>
            </a:r>
          </a:p>
          <a:p>
            <a:r>
              <a:rPr lang="en-GB" sz="20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of satisfactory </a:t>
            </a:r>
            <a:r>
              <a:rPr lang="en-GB" sz="2000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quality</a:t>
            </a:r>
            <a:endParaRPr lang="en-GB" sz="20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64451" y="3772226"/>
            <a:ext cx="3469786" cy="289310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Delivery rights </a:t>
            </a:r>
          </a:p>
          <a:p>
            <a:endParaRPr lang="en-GB" sz="1400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The retailer is responsible for goods until </a:t>
            </a:r>
            <a:r>
              <a:rPr lang="en-GB" u="sng" dirty="0">
                <a:solidFill>
                  <a:srgbClr val="FF0000"/>
                </a:solidFill>
                <a:latin typeface="Comic Sans MS" panose="030F0702030302020204" pitchFamily="66" charset="0"/>
              </a:rPr>
              <a:t>they are in your physical </a:t>
            </a:r>
            <a:r>
              <a:rPr lang="en-GB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possession</a:t>
            </a:r>
            <a:endParaRPr lang="en-GB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(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or </a:t>
            </a:r>
            <a:r>
              <a:rPr lang="en-GB" dirty="0">
                <a:solidFill>
                  <a:srgbClr val="002060"/>
                </a:solidFill>
                <a:latin typeface="Comic Sans MS" panose="030F0702030302020204" pitchFamily="66" charset="0"/>
              </a:rPr>
              <a:t>in the possession of someone appointed by you to accept 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them</a:t>
            </a:r>
            <a:r>
              <a:rPr lang="en-GB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) </a:t>
            </a:r>
            <a:endParaRPr lang="en-GB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sz="1400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GB" sz="1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2343" y="70800"/>
            <a:ext cx="1243281" cy="171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7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749</TotalTime>
  <Words>586</Words>
  <Application>Microsoft Office PowerPoint</Application>
  <PresentationFormat>Widescreen</PresentationFormat>
  <Paragraphs>123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Comic Sans MS</vt:lpstr>
      <vt:lpstr>Fluffy Slacks BTN</vt:lpstr>
      <vt:lpstr>Gotham Rounded Book</vt:lpstr>
      <vt:lpstr>Tw Cen MT</vt:lpstr>
      <vt:lpstr>Verdana</vt:lpstr>
      <vt:lpstr>Wingdings 2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Minsthorpe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 Bradley</dc:creator>
  <cp:lastModifiedBy>Leanne Bradley</cp:lastModifiedBy>
  <cp:revision>61</cp:revision>
  <cp:lastPrinted>2017-09-15T08:57:32Z</cp:lastPrinted>
  <dcterms:created xsi:type="dcterms:W3CDTF">2017-07-31T10:34:28Z</dcterms:created>
  <dcterms:modified xsi:type="dcterms:W3CDTF">2018-07-10T16:52:30Z</dcterms:modified>
</cp:coreProperties>
</file>