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1"/>
  </p:notesMasterIdLst>
  <p:sldIdLst>
    <p:sldId id="267" r:id="rId2"/>
    <p:sldId id="276" r:id="rId3"/>
    <p:sldId id="278" r:id="rId4"/>
    <p:sldId id="272" r:id="rId5"/>
    <p:sldId id="261" r:id="rId6"/>
    <p:sldId id="273" r:id="rId7"/>
    <p:sldId id="277" r:id="rId8"/>
    <p:sldId id="270" r:id="rId9"/>
    <p:sldId id="274" r:id="rId1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DF321"/>
    <a:srgbClr val="25FC14"/>
    <a:srgbClr val="F3FFFE"/>
    <a:srgbClr val="FF99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0197" autoAdjust="0"/>
  </p:normalViewPr>
  <p:slideViewPr>
    <p:cSldViewPr snapToGrid="0">
      <p:cViewPr varScale="1">
        <p:scale>
          <a:sx n="52" d="100"/>
          <a:sy n="52" d="100"/>
        </p:scale>
        <p:origin x="58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F4C5EF1-33DF-4280-AEB9-D4BE611C8F70}" type="datetimeFigureOut">
              <a:rPr lang="en-GB" smtClean="0"/>
              <a:t>21/09/2017</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3DB6BC9-4DCC-4CF2-92BC-30BEB0DDD470}" type="slidenum">
              <a:rPr lang="en-GB" smtClean="0"/>
              <a:t>‹#›</a:t>
            </a:fld>
            <a:endParaRPr lang="en-GB" dirty="0"/>
          </a:p>
        </p:txBody>
      </p:sp>
    </p:spTree>
    <p:extLst>
      <p:ext uri="{BB962C8B-B14F-4D97-AF65-F5344CB8AC3E}">
        <p14:creationId xmlns:p14="http://schemas.microsoft.com/office/powerpoint/2010/main" val="230521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876C99-8C5D-4BD8-A90C-73D5B3647024}" type="slidenum">
              <a:rPr lang="en-GB" smtClean="0"/>
              <a:pPr eaLnBrk="1" hangingPunct="1"/>
              <a:t>1</a:t>
            </a:fld>
            <a:endParaRPr lang="en-GB" dirty="0" smtClean="0"/>
          </a:p>
        </p:txBody>
      </p:sp>
    </p:spTree>
    <p:extLst>
      <p:ext uri="{BB962C8B-B14F-4D97-AF65-F5344CB8AC3E}">
        <p14:creationId xmlns:p14="http://schemas.microsoft.com/office/powerpoint/2010/main" val="1235975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DB6BC9-4DCC-4CF2-92BC-30BEB0DDD470}" type="slidenum">
              <a:rPr lang="en-GB" smtClean="0"/>
              <a:t>2</a:t>
            </a:fld>
            <a:endParaRPr lang="en-GB" dirty="0"/>
          </a:p>
        </p:txBody>
      </p:sp>
    </p:spTree>
    <p:extLst>
      <p:ext uri="{BB962C8B-B14F-4D97-AF65-F5344CB8AC3E}">
        <p14:creationId xmlns:p14="http://schemas.microsoft.com/office/powerpoint/2010/main" val="292134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DB6BC9-4DCC-4CF2-92BC-30BEB0DDD470}" type="slidenum">
              <a:rPr lang="en-GB" smtClean="0"/>
              <a:t>4</a:t>
            </a:fld>
            <a:endParaRPr lang="en-GB" dirty="0"/>
          </a:p>
        </p:txBody>
      </p:sp>
    </p:spTree>
    <p:extLst>
      <p:ext uri="{BB962C8B-B14F-4D97-AF65-F5344CB8AC3E}">
        <p14:creationId xmlns:p14="http://schemas.microsoft.com/office/powerpoint/2010/main" val="1250377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Product obsolescence</a:t>
            </a:r>
            <a:r>
              <a:rPr lang="en-GB" sz="1200" b="0" i="0" kern="1200" dirty="0" smtClean="0">
                <a:solidFill>
                  <a:schemeClr val="tx1"/>
                </a:solidFill>
                <a:effectLst/>
                <a:latin typeface="+mn-lt"/>
                <a:ea typeface="+mn-ea"/>
                <a:cs typeface="+mn-cs"/>
              </a:rPr>
              <a:t> may occur when a company stops producing, marketing or supporting a sold or developed </a:t>
            </a:r>
            <a:r>
              <a:rPr lang="en-GB" sz="1200" b="1" i="0" kern="1200" dirty="0" smtClean="0">
                <a:solidFill>
                  <a:schemeClr val="tx1"/>
                </a:solidFill>
                <a:effectLst/>
                <a:latin typeface="+mn-lt"/>
                <a:ea typeface="+mn-ea"/>
                <a:cs typeface="+mn-cs"/>
              </a:rPr>
              <a:t>product</a:t>
            </a:r>
            <a:r>
              <a:rPr lang="en-GB" sz="1200" b="0" i="0" kern="1200" dirty="0" smtClean="0">
                <a:solidFill>
                  <a:schemeClr val="tx1"/>
                </a:solidFill>
                <a:effectLst/>
                <a:latin typeface="+mn-lt"/>
                <a:ea typeface="+mn-ea"/>
                <a:cs typeface="+mn-cs"/>
              </a:rPr>
              <a:t>. </a:t>
            </a:r>
            <a:r>
              <a:rPr lang="en-GB" sz="1200" b="0" i="0" kern="1200" smtClean="0">
                <a:solidFill>
                  <a:schemeClr val="tx1"/>
                </a:solidFill>
                <a:effectLst/>
                <a:latin typeface="+mn-lt"/>
                <a:ea typeface="+mn-ea"/>
                <a:cs typeface="+mn-cs"/>
              </a:rPr>
              <a:t>The product will no longer</a:t>
            </a:r>
            <a:r>
              <a:rPr lang="en-GB" sz="1200" b="0" i="0" kern="1200" baseline="0" smtClean="0">
                <a:solidFill>
                  <a:schemeClr val="tx1"/>
                </a:solidFill>
                <a:effectLst/>
                <a:latin typeface="+mn-lt"/>
                <a:ea typeface="+mn-ea"/>
                <a:cs typeface="+mn-cs"/>
              </a:rPr>
              <a:t> be profitable for the company. </a:t>
            </a:r>
            <a:endParaRPr lang="en-GB" smtClean="0"/>
          </a:p>
          <a:p>
            <a:endParaRPr lang="en-GB" sz="1200" b="0" i="0" kern="1200" cap="all"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Most consumers probably aren’t aware of the product life cycle stages. Even though they make a conscious decision to switch from one product to another, this is more due to personal taste or simply wanting the have the latest and best, rather than an appreciation of which stage of its life cycle a product may be going through.</a:t>
            </a:r>
          </a:p>
          <a:p>
            <a:r>
              <a:rPr lang="en-GB" sz="1200" b="0" i="0" kern="1200" dirty="0" smtClean="0">
                <a:solidFill>
                  <a:schemeClr val="tx1"/>
                </a:solidFill>
                <a:effectLst/>
                <a:latin typeface="+mn-lt"/>
                <a:ea typeface="+mn-ea"/>
                <a:cs typeface="+mn-cs"/>
              </a:rPr>
              <a:t>But if you look at the trends in key markets over the last couple of decades, even just the last few years, consumer demand for particular products can provide some very good product life cycle examples.</a:t>
            </a:r>
          </a:p>
          <a:p>
            <a:endParaRPr lang="en-GB" sz="1200" b="0" i="0" kern="1200" dirty="0" smtClean="0">
              <a:solidFill>
                <a:schemeClr val="tx1"/>
              </a:solidFill>
              <a:effectLst/>
              <a:latin typeface="+mn-lt"/>
              <a:ea typeface="+mn-ea"/>
              <a:cs typeface="+mn-cs"/>
            </a:endParaRPr>
          </a:p>
          <a:p>
            <a:r>
              <a:rPr lang="en-GB" sz="1200" b="0" i="0" u="none" strike="noStrike" kern="1200" dirty="0" smtClean="0">
                <a:solidFill>
                  <a:schemeClr val="tx1"/>
                </a:solidFill>
                <a:effectLst/>
                <a:latin typeface="+mn-lt"/>
                <a:ea typeface="+mn-ea"/>
                <a:cs typeface="+mn-cs"/>
              </a:rPr>
              <a:t>Product Life Cycle Examples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3D Televisions: 3D may have been around for a few decades, but only after considerable investment from broadcasters and technology companies are 3D TVs available for the home, providing a good example of a product that is in the Introduction Stage.</a:t>
            </a:r>
          </a:p>
          <a:p>
            <a:r>
              <a:rPr lang="en-GB" sz="1200" b="0" i="0" kern="1200" dirty="0" smtClean="0">
                <a:solidFill>
                  <a:schemeClr val="tx1"/>
                </a:solidFill>
                <a:effectLst/>
                <a:latin typeface="+mn-lt"/>
                <a:ea typeface="+mn-ea"/>
                <a:cs typeface="+mn-cs"/>
              </a:rPr>
              <a:t>Blue Ray Players: With advanced technology delivering the very best viewing experience, Blue Ray equipment is currently enjoying the steady increase in sales that’s typical of the Growth Stage.</a:t>
            </a:r>
          </a:p>
          <a:p>
            <a:r>
              <a:rPr lang="en-GB" sz="1200" b="0" i="0" kern="1200" dirty="0" smtClean="0">
                <a:solidFill>
                  <a:schemeClr val="tx1"/>
                </a:solidFill>
                <a:effectLst/>
                <a:latin typeface="+mn-lt"/>
                <a:ea typeface="+mn-ea"/>
                <a:cs typeface="+mn-cs"/>
              </a:rPr>
              <a:t>DVD Players: Introduced a number of years ago, manufacturers that make DVDs, and the equipment needed to play them, have established a strong market share. However, they still have to deal with the challenges from other technologies that are characteristic of the Maturity Stage.</a:t>
            </a:r>
          </a:p>
          <a:p>
            <a:r>
              <a:rPr lang="en-GB" sz="1200" b="0" i="0" kern="1200" dirty="0" smtClean="0">
                <a:solidFill>
                  <a:schemeClr val="tx1"/>
                </a:solidFill>
                <a:effectLst/>
                <a:latin typeface="+mn-lt"/>
                <a:ea typeface="+mn-ea"/>
                <a:cs typeface="+mn-cs"/>
              </a:rPr>
              <a:t>Video Recorders: While it is still possible to purchase VCRs this is a product that is definitely in the Decline Stage, as it’s become easier and cheaper for consumers to switch to the other, more modern formats.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Another example within the consumer electronics sector also shows the emergence and growth of new technologies, and what could be the beginning of the end for those that have been around for some time.</a:t>
            </a:r>
          </a:p>
          <a:p>
            <a:r>
              <a:rPr lang="en-GB" sz="1200" b="0" i="0" kern="1200" dirty="0" smtClean="0">
                <a:solidFill>
                  <a:schemeClr val="tx1"/>
                </a:solidFill>
                <a:effectLst/>
                <a:latin typeface="+mn-lt"/>
                <a:ea typeface="+mn-ea"/>
                <a:cs typeface="+mn-cs"/>
              </a:rPr>
              <a:t>Holographic Projection: Only recently introduced into the market, holographic projection technology allows consumers to turn any flat surface into a touchscreen interface. With a huge investment in research and development, and high prices that will only appeal to early adopters, this is another good example of the first stage of the cycle.</a:t>
            </a:r>
          </a:p>
          <a:p>
            <a:r>
              <a:rPr lang="en-GB" sz="1200" b="0" i="0" kern="1200" dirty="0" smtClean="0">
                <a:solidFill>
                  <a:schemeClr val="tx1"/>
                </a:solidFill>
                <a:effectLst/>
                <a:latin typeface="+mn-lt"/>
                <a:ea typeface="+mn-ea"/>
                <a:cs typeface="+mn-cs"/>
              </a:rPr>
              <a:t>Tablet PCs: There are a growing number of tablet PCs for consumers to choose from, as this product passes through the Growth stage of the cycle and more competitors start to come into a market that really developed after the launch of Apple’s iPad.</a:t>
            </a:r>
          </a:p>
          <a:p>
            <a:r>
              <a:rPr lang="en-GB" sz="1200" b="0" i="0" kern="1200" dirty="0" smtClean="0">
                <a:solidFill>
                  <a:schemeClr val="tx1"/>
                </a:solidFill>
                <a:effectLst/>
                <a:latin typeface="+mn-lt"/>
                <a:ea typeface="+mn-ea"/>
                <a:cs typeface="+mn-cs"/>
              </a:rPr>
              <a:t>Laptops: Laptop computers have been around for a number of years, but more advanced components, as well as diverse features that appeal to different segments of the market, will help to sustain this product as it passes through the Maturity stage.</a:t>
            </a:r>
          </a:p>
          <a:p>
            <a:r>
              <a:rPr lang="en-GB" sz="1200" b="0" i="0" kern="1200" dirty="0" smtClean="0">
                <a:solidFill>
                  <a:schemeClr val="tx1"/>
                </a:solidFill>
                <a:effectLst/>
                <a:latin typeface="+mn-lt"/>
                <a:ea typeface="+mn-ea"/>
                <a:cs typeface="+mn-cs"/>
              </a:rPr>
              <a:t>Typewriters: Typewriters, and even electronic word processors, have very limited functionality. With consumers demanding a lot more from the electronic equipment they buy, typewriters are a product that is passing through the final stage of the product life cycle</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5</a:t>
            </a:fld>
            <a:endParaRPr lang="en-GB" dirty="0"/>
          </a:p>
        </p:txBody>
      </p:sp>
    </p:spTree>
    <p:extLst>
      <p:ext uri="{BB962C8B-B14F-4D97-AF65-F5344CB8AC3E}">
        <p14:creationId xmlns:p14="http://schemas.microsoft.com/office/powerpoint/2010/main" val="1813287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Product obsolescence</a:t>
            </a:r>
            <a:r>
              <a:rPr lang="en-GB" sz="1200" b="0" i="0" kern="1200" dirty="0" smtClean="0">
                <a:solidFill>
                  <a:schemeClr val="tx1"/>
                </a:solidFill>
                <a:effectLst/>
                <a:latin typeface="+mn-lt"/>
                <a:ea typeface="+mn-ea"/>
                <a:cs typeface="+mn-cs"/>
              </a:rPr>
              <a:t> may occur when a company stops producing, marketing or supporting a sold or developed </a:t>
            </a:r>
            <a:r>
              <a:rPr lang="en-GB" sz="1200" b="1" i="0" kern="1200" dirty="0" smtClean="0">
                <a:solidFill>
                  <a:schemeClr val="tx1"/>
                </a:solidFill>
                <a:effectLst/>
                <a:latin typeface="+mn-lt"/>
                <a:ea typeface="+mn-ea"/>
                <a:cs typeface="+mn-cs"/>
              </a:rPr>
              <a:t>product</a:t>
            </a:r>
            <a:r>
              <a:rPr lang="en-GB" sz="1200" b="0" i="0" kern="1200" dirty="0" smtClean="0">
                <a:solidFill>
                  <a:schemeClr val="tx1"/>
                </a:solidFill>
                <a:effectLst/>
                <a:latin typeface="+mn-lt"/>
                <a:ea typeface="+mn-ea"/>
                <a:cs typeface="+mn-cs"/>
              </a:rPr>
              <a:t>. The product will no longer</a:t>
            </a:r>
            <a:r>
              <a:rPr lang="en-GB" sz="1200" b="0" i="0" kern="1200" baseline="0" dirty="0" smtClean="0">
                <a:solidFill>
                  <a:schemeClr val="tx1"/>
                </a:solidFill>
                <a:effectLst/>
                <a:latin typeface="+mn-lt"/>
                <a:ea typeface="+mn-ea"/>
                <a:cs typeface="+mn-cs"/>
              </a:rPr>
              <a:t> be profitable for the company. </a:t>
            </a:r>
          </a:p>
          <a:p>
            <a:endParaRPr lang="en-GB" sz="1200" b="0" i="0" kern="1200" baseline="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Buyers need to</a:t>
            </a:r>
            <a:r>
              <a:rPr lang="en-GB" sz="1200" b="0" i="0" kern="1200" baseline="0" dirty="0" smtClean="0">
                <a:solidFill>
                  <a:schemeClr val="tx1"/>
                </a:solidFill>
                <a:effectLst/>
                <a:latin typeface="+mn-lt"/>
                <a:ea typeface="+mn-ea"/>
                <a:cs typeface="+mn-cs"/>
              </a:rPr>
              <a:t> first </a:t>
            </a:r>
            <a:r>
              <a:rPr lang="en-GB" sz="1200" b="0" i="0" kern="1200" dirty="0" smtClean="0">
                <a:solidFill>
                  <a:schemeClr val="tx1"/>
                </a:solidFill>
                <a:effectLst/>
                <a:latin typeface="+mn-lt"/>
                <a:ea typeface="+mn-ea"/>
                <a:cs typeface="+mn-cs"/>
              </a:rPr>
              <a:t> become aware of the product</a:t>
            </a:r>
          </a:p>
          <a:p>
            <a:endParaRPr lang="en-GB" dirty="0" smtClean="0"/>
          </a:p>
          <a:p>
            <a:r>
              <a:rPr lang="en-GB" sz="1200" b="1" i="1" kern="1200" dirty="0" smtClean="0">
                <a:solidFill>
                  <a:schemeClr val="tx1"/>
                </a:solidFill>
                <a:effectLst/>
                <a:latin typeface="+mn-lt"/>
                <a:ea typeface="+mn-ea"/>
                <a:cs typeface="+mn-cs"/>
              </a:rPr>
              <a:t>Innovators</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Techno-savvies first customers to buy a product, 2.5 % of consumers</a:t>
            </a:r>
          </a:p>
          <a:p>
            <a:r>
              <a:rPr lang="en-GB" sz="1200" b="1" i="1" kern="1200" dirty="0" smtClean="0">
                <a:solidFill>
                  <a:schemeClr val="tx1"/>
                </a:solidFill>
                <a:effectLst/>
                <a:latin typeface="+mn-lt"/>
                <a:ea typeface="+mn-ea"/>
                <a:cs typeface="+mn-cs"/>
              </a:rPr>
              <a:t>Early Adopters</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Tend to be opinion leaders. Adopt new products but use discretion, 13.5%</a:t>
            </a:r>
          </a:p>
          <a:p>
            <a:r>
              <a:rPr lang="en-GB" sz="1200" b="1" i="1" kern="1200" dirty="0" smtClean="0">
                <a:solidFill>
                  <a:schemeClr val="tx1"/>
                </a:solidFill>
                <a:effectLst/>
                <a:latin typeface="+mn-lt"/>
                <a:ea typeface="+mn-ea"/>
                <a:cs typeface="+mn-cs"/>
              </a:rPr>
              <a:t>Early Majority</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34% of consumers, first part of the mass market to buy the product</a:t>
            </a:r>
          </a:p>
          <a:p>
            <a:r>
              <a:rPr lang="en-GB" sz="1200" b="1" i="1" kern="1200" dirty="0" smtClean="0">
                <a:solidFill>
                  <a:schemeClr val="tx1"/>
                </a:solidFill>
                <a:effectLst/>
                <a:latin typeface="+mn-lt"/>
                <a:ea typeface="+mn-ea"/>
                <a:cs typeface="+mn-cs"/>
              </a:rPr>
              <a:t>Late Majority</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Less cosmopolitan and responsive to change, 34%</a:t>
            </a:r>
          </a:p>
          <a:p>
            <a:r>
              <a:rPr lang="en-GB" sz="1200" b="1" i="1" kern="1200" dirty="0" smtClean="0">
                <a:solidFill>
                  <a:schemeClr val="tx1"/>
                </a:solidFill>
                <a:effectLst/>
                <a:latin typeface="+mn-lt"/>
                <a:ea typeface="+mn-ea"/>
                <a:cs typeface="+mn-cs"/>
              </a:rPr>
              <a:t>Laggards</a:t>
            </a:r>
            <a:endParaRPr lang="en-GB" sz="1200" b="1" i="0" kern="1200" dirty="0" smtClean="0">
              <a:solidFill>
                <a:schemeClr val="tx1"/>
              </a:solidFill>
              <a:effectLst/>
              <a:latin typeface="+mn-lt"/>
              <a:ea typeface="+mn-ea"/>
              <a:cs typeface="+mn-cs"/>
            </a:endParaRPr>
          </a:p>
          <a:p>
            <a:r>
              <a:rPr lang="en-GB" sz="1200" b="0" i="0" kern="1200" smtClean="0">
                <a:solidFill>
                  <a:schemeClr val="tx1"/>
                </a:solidFill>
                <a:effectLst/>
                <a:latin typeface="+mn-lt"/>
                <a:ea typeface="+mn-ea"/>
                <a:cs typeface="+mn-cs"/>
              </a:rPr>
              <a:t>Price conscious, suspicious of change, 16%, do not adopt until the product has reached maturity</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6</a:t>
            </a:fld>
            <a:endParaRPr lang="en-GB" dirty="0"/>
          </a:p>
        </p:txBody>
      </p:sp>
    </p:spTree>
    <p:extLst>
      <p:ext uri="{BB962C8B-B14F-4D97-AF65-F5344CB8AC3E}">
        <p14:creationId xmlns:p14="http://schemas.microsoft.com/office/powerpoint/2010/main" val="1521032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7</a:t>
            </a:fld>
            <a:endParaRPr lang="en-GB" dirty="0"/>
          </a:p>
        </p:txBody>
      </p:sp>
    </p:spTree>
    <p:extLst>
      <p:ext uri="{BB962C8B-B14F-4D97-AF65-F5344CB8AC3E}">
        <p14:creationId xmlns:p14="http://schemas.microsoft.com/office/powerpoint/2010/main" val="1924566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8</a:t>
            </a:fld>
            <a:endParaRPr lang="en-GB" dirty="0"/>
          </a:p>
        </p:txBody>
      </p:sp>
    </p:spTree>
    <p:extLst>
      <p:ext uri="{BB962C8B-B14F-4D97-AF65-F5344CB8AC3E}">
        <p14:creationId xmlns:p14="http://schemas.microsoft.com/office/powerpoint/2010/main" val="940459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DB6BC9-4DCC-4CF2-92BC-30BEB0DDD470}" type="slidenum">
              <a:rPr lang="en-GB" smtClean="0"/>
              <a:t>9</a:t>
            </a:fld>
            <a:endParaRPr lang="en-GB" dirty="0"/>
          </a:p>
        </p:txBody>
      </p:sp>
    </p:spTree>
    <p:extLst>
      <p:ext uri="{BB962C8B-B14F-4D97-AF65-F5344CB8AC3E}">
        <p14:creationId xmlns:p14="http://schemas.microsoft.com/office/powerpoint/2010/main" val="2026247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12201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89309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9114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67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32806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9172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51929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368161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33449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26507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1068174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01669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76786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76513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4374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131229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2352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81689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21/09/2017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2772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t>21/09/2017</a:t>
            </a:fld>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t>‹#›</a:t>
            </a:fld>
            <a:endParaRPr lang="en-GB" dirty="0"/>
          </a:p>
        </p:txBody>
      </p:sp>
    </p:spTree>
    <p:extLst>
      <p:ext uri="{BB962C8B-B14F-4D97-AF65-F5344CB8AC3E}">
        <p14:creationId xmlns:p14="http://schemas.microsoft.com/office/powerpoint/2010/main" val="263410081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9" r:id="rId19"/>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24000" y="315914"/>
            <a:ext cx="4598988" cy="203279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What are you doing?</a:t>
            </a:r>
          </a:p>
          <a:p>
            <a:pPr algn="ctr">
              <a:defRPr/>
            </a:pPr>
            <a:endParaRPr lang="en-GB" sz="16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Learn about the life cycle of products. </a:t>
            </a:r>
            <a:endParaRPr lang="en-GB" dirty="0">
              <a:solidFill>
                <a:srgbClr val="002060"/>
              </a:solidFill>
              <a:latin typeface="Comic Sans MS" panose="030F0702030302020204" pitchFamily="66" charset="0"/>
            </a:endParaRPr>
          </a:p>
        </p:txBody>
      </p:sp>
      <p:sp>
        <p:nvSpPr>
          <p:cNvPr id="5" name="Rounded Rectangle 4"/>
          <p:cNvSpPr/>
          <p:nvPr/>
        </p:nvSpPr>
        <p:spPr>
          <a:xfrm>
            <a:off x="6133794" y="252189"/>
            <a:ext cx="4545012" cy="2160241"/>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Where does it fit in?</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You will be tested on this topic. </a:t>
            </a:r>
            <a:endParaRPr lang="en-GB" sz="2000" dirty="0">
              <a:solidFill>
                <a:srgbClr val="002060"/>
              </a:solidFill>
              <a:latin typeface="Comic Sans MS" panose="030F0702030302020204" pitchFamily="66" charset="0"/>
            </a:endParaRPr>
          </a:p>
          <a:p>
            <a:pPr algn="ctr">
              <a:defRPr/>
            </a:pPr>
            <a:endParaRPr lang="en-GB" dirty="0">
              <a:solidFill>
                <a:srgbClr val="002060"/>
              </a:solidFill>
              <a:latin typeface="Fluffy Slacks BTN" pitchFamily="34" charset="0"/>
            </a:endParaRPr>
          </a:p>
        </p:txBody>
      </p:sp>
      <p:sp>
        <p:nvSpPr>
          <p:cNvPr id="6" name="Rounded Rectangle 5"/>
          <p:cNvSpPr/>
          <p:nvPr/>
        </p:nvSpPr>
        <p:spPr>
          <a:xfrm>
            <a:off x="1952771" y="2437948"/>
            <a:ext cx="8137525" cy="246062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u="sng" dirty="0">
                <a:solidFill>
                  <a:srgbClr val="002060"/>
                </a:solidFill>
                <a:latin typeface="Fluffy Slacks BTN" pitchFamily="34" charset="0"/>
              </a:rPr>
              <a:t>Why are you learning this</a:t>
            </a:r>
            <a:r>
              <a:rPr lang="en-GB" u="sng" dirty="0">
                <a:solidFill>
                  <a:srgbClr val="002060"/>
                </a:solidFill>
                <a:latin typeface="Fluffy Slacks BTN" pitchFamily="34" charset="0"/>
              </a:rPr>
              <a:t>?</a:t>
            </a:r>
          </a:p>
          <a:p>
            <a:pPr algn="ctr">
              <a:defRPr/>
            </a:pPr>
            <a:r>
              <a:rPr lang="en-GB" sz="2000" dirty="0" smtClean="0">
                <a:solidFill>
                  <a:srgbClr val="002060"/>
                </a:solidFill>
                <a:latin typeface="Fluffy Slacks BTN" pitchFamily="34" charset="0"/>
              </a:rPr>
              <a:t>. </a:t>
            </a:r>
            <a:endParaRPr lang="en-GB" u="sng" dirty="0">
              <a:solidFill>
                <a:srgbClr val="002060"/>
              </a:solidFill>
              <a:latin typeface="Fluffy Slacks BTN" pitchFamily="34" charset="0"/>
            </a:endParaRPr>
          </a:p>
          <a:p>
            <a:pPr algn="ctr"/>
            <a:r>
              <a:rPr lang="en-GB" sz="2400" dirty="0" smtClean="0">
                <a:solidFill>
                  <a:srgbClr val="002060"/>
                </a:solidFill>
                <a:latin typeface="Comic Sans MS" panose="030F0702030302020204" pitchFamily="66" charset="0"/>
              </a:rPr>
              <a:t>Any successful manufacturer must understand and manage the sales of their products.  </a:t>
            </a:r>
            <a:endParaRPr lang="en-GB" dirty="0">
              <a:solidFill>
                <a:srgbClr val="002060"/>
              </a:solidFill>
              <a:latin typeface="Comic Sans MS" panose="030F0702030302020204" pitchFamily="66" charset="0"/>
            </a:endParaRPr>
          </a:p>
        </p:txBody>
      </p:sp>
      <p:graphicFrame>
        <p:nvGraphicFramePr>
          <p:cNvPr id="7" name="Table 6"/>
          <p:cNvGraphicFramePr>
            <a:graphicFrameLocks noGrp="1"/>
          </p:cNvGraphicFramePr>
          <p:nvPr>
            <p:extLst/>
          </p:nvPr>
        </p:nvGraphicFramePr>
        <p:xfrm>
          <a:off x="1524000" y="5013176"/>
          <a:ext cx="9144000" cy="1737326"/>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1700808">
                <a:tc>
                  <a:txBody>
                    <a:bodyPr/>
                    <a:lstStyle/>
                    <a:p>
                      <a:r>
                        <a:rPr lang="en-GB" sz="1800" dirty="0" smtClean="0"/>
                        <a:t>B</a:t>
                      </a:r>
                      <a:r>
                        <a:rPr lang="en-GB" sz="1800" dirty="0" smtClean="0">
                          <a:solidFill>
                            <a:schemeClr val="accent2">
                              <a:lumMod val="20000"/>
                              <a:lumOff val="80000"/>
                            </a:schemeClr>
                          </a:solidFill>
                        </a:rPr>
                        <a:t>elieve</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Comic Sans MS" pitchFamily="66" charset="0"/>
                        </a:rPr>
                        <a:t>Approach the task</a:t>
                      </a:r>
                      <a:r>
                        <a:rPr lang="en-GB" sz="1800" b="1" baseline="0" dirty="0" smtClean="0">
                          <a:solidFill>
                            <a:schemeClr val="bg1"/>
                          </a:solidFill>
                          <a:latin typeface="Comic Sans MS" pitchFamily="66" charset="0"/>
                        </a:rPr>
                        <a:t> positively</a:t>
                      </a:r>
                      <a:endParaRPr lang="en-GB" sz="1800" b="1" dirty="0" smtClean="0">
                        <a:solidFill>
                          <a:schemeClr val="bg1"/>
                        </a:solidFill>
                        <a:latin typeface="Comic Sans MS" pitchFamily="66" charset="0"/>
                      </a:endParaRPr>
                    </a:p>
                    <a:p>
                      <a:endParaRPr lang="en-GB" sz="1800" dirty="0">
                        <a:solidFill>
                          <a:srgbClr val="0070C0"/>
                        </a:solidFill>
                      </a:endParaRPr>
                    </a:p>
                  </a:txBody>
                  <a:tcPr marT="45703" marB="45703">
                    <a:solidFill>
                      <a:schemeClr val="accent2"/>
                    </a:solidFill>
                  </a:tcPr>
                </a:tc>
                <a:tc>
                  <a:txBody>
                    <a:bodyPr/>
                    <a:lstStyle/>
                    <a:p>
                      <a:r>
                        <a:rPr lang="en-GB" sz="1800" dirty="0" smtClean="0"/>
                        <a:t>A</a:t>
                      </a:r>
                      <a:r>
                        <a:rPr lang="en-GB" sz="1800" dirty="0" smtClean="0">
                          <a:solidFill>
                            <a:srgbClr val="FF3300"/>
                          </a:solidFill>
                        </a:rPr>
                        <a:t>chieve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Learn as many new things as you can!</a:t>
                      </a:r>
                    </a:p>
                    <a:p>
                      <a:endParaRPr lang="en-GB" sz="1800" dirty="0">
                        <a:solidFill>
                          <a:srgbClr val="FF3300"/>
                        </a:solidFill>
                      </a:endParaRPr>
                    </a:p>
                  </a:txBody>
                  <a:tcPr marT="45703" marB="45703">
                    <a:solidFill>
                      <a:srgbClr val="FFC000"/>
                    </a:solidFill>
                  </a:tcPr>
                </a:tc>
                <a:tc>
                  <a:txBody>
                    <a:bodyPr/>
                    <a:lstStyle/>
                    <a:p>
                      <a:r>
                        <a:rPr lang="en-GB" sz="1800" dirty="0" smtClean="0">
                          <a:solidFill>
                            <a:schemeClr val="bg1"/>
                          </a:solidFill>
                        </a:rPr>
                        <a:t>S</a:t>
                      </a:r>
                      <a:r>
                        <a:rPr lang="en-GB" sz="1800" dirty="0" smtClean="0">
                          <a:solidFill>
                            <a:schemeClr val="accent4">
                              <a:lumMod val="40000"/>
                              <a:lumOff val="60000"/>
                            </a:schemeClr>
                          </a:solidFill>
                        </a:rPr>
                        <a:t>ucceed</a:t>
                      </a:r>
                    </a:p>
                    <a:p>
                      <a:r>
                        <a:rPr lang="en-GB" sz="1800" dirty="0" smtClean="0">
                          <a:solidFill>
                            <a:schemeClr val="accent4">
                              <a:lumMod val="40000"/>
                              <a:lumOff val="60000"/>
                            </a:schemeClr>
                          </a:solidFill>
                          <a:latin typeface="Comic Sans MS" panose="030F0702030302020204" pitchFamily="66" charset="0"/>
                        </a:rPr>
                        <a:t>Take quality notes and</a:t>
                      </a:r>
                      <a:r>
                        <a:rPr lang="en-GB" sz="1800" baseline="0" dirty="0" smtClean="0">
                          <a:solidFill>
                            <a:schemeClr val="accent4">
                              <a:lumMod val="40000"/>
                              <a:lumOff val="60000"/>
                            </a:schemeClr>
                          </a:solidFill>
                          <a:latin typeface="Comic Sans MS" panose="030F0702030302020204" pitchFamily="66" charset="0"/>
                        </a:rPr>
                        <a:t> focus on the task. </a:t>
                      </a:r>
                      <a:endParaRPr lang="en-GB" sz="1800" dirty="0" smtClean="0">
                        <a:solidFill>
                          <a:schemeClr val="accent4">
                            <a:lumMod val="40000"/>
                            <a:lumOff val="60000"/>
                          </a:schemeClr>
                        </a:solidFill>
                        <a:latin typeface="Comic Sans MS" panose="030F0702030302020204" pitchFamily="66" charset="0"/>
                      </a:endParaRPr>
                    </a:p>
                  </a:txBody>
                  <a:tcPr marT="45703" marB="45703">
                    <a:solidFill>
                      <a:schemeClr val="accent4">
                        <a:lumMod val="75000"/>
                      </a:schemeClr>
                    </a:solidFill>
                  </a:tcPr>
                </a:tc>
                <a:tc>
                  <a:txBody>
                    <a:bodyPr/>
                    <a:lstStyle/>
                    <a:p>
                      <a:r>
                        <a:rPr lang="en-GB" sz="1800" dirty="0" smtClean="0"/>
                        <a:t>E</a:t>
                      </a:r>
                      <a:r>
                        <a:rPr lang="en-GB" sz="1800" dirty="0" smtClean="0">
                          <a:solidFill>
                            <a:srgbClr val="FFBDBD"/>
                          </a:solidFill>
                        </a:rPr>
                        <a:t>njoy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Have fun, but work Safely</a:t>
                      </a:r>
                    </a:p>
                    <a:p>
                      <a:endParaRPr lang="en-GB" sz="1800" dirty="0">
                        <a:solidFill>
                          <a:srgbClr val="C00000"/>
                        </a:solidFill>
                      </a:endParaRPr>
                    </a:p>
                  </a:txBody>
                  <a:tcPr marT="45703" marB="45703">
                    <a:solidFill>
                      <a:srgbClr val="FF0000"/>
                    </a:solidFill>
                  </a:tcPr>
                </a:tc>
                <a:tc>
                  <a:txBody>
                    <a:bodyPr/>
                    <a:lstStyle/>
                    <a:p>
                      <a:r>
                        <a:rPr lang="en-GB" sz="1800" dirty="0" smtClean="0"/>
                        <a:t>S</a:t>
                      </a:r>
                      <a:r>
                        <a:rPr lang="en-GB" sz="1800" dirty="0" smtClean="0">
                          <a:solidFill>
                            <a:srgbClr val="FFFF00"/>
                          </a:solidFill>
                        </a:rPr>
                        <a:t>upport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Work independently and support each other</a:t>
                      </a:r>
                    </a:p>
                    <a:p>
                      <a:endParaRPr lang="en-GB" sz="1800" dirty="0">
                        <a:solidFill>
                          <a:srgbClr val="92D050"/>
                        </a:solidFill>
                      </a:endParaRPr>
                    </a:p>
                  </a:txBody>
                  <a:tcPr marT="45703" marB="45703">
                    <a:solidFill>
                      <a:srgbClr val="00B050"/>
                    </a:solidFill>
                  </a:tcPr>
                </a:tc>
              </a:tr>
            </a:tbl>
          </a:graphicData>
        </a:graphic>
      </p:graphicFrame>
    </p:spTree>
    <p:extLst>
      <p:ext uri="{BB962C8B-B14F-4D97-AF65-F5344CB8AC3E}">
        <p14:creationId xmlns:p14="http://schemas.microsoft.com/office/powerpoint/2010/main" val="2375090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428791" y="155933"/>
            <a:ext cx="3542584" cy="758466"/>
          </a:xfrm>
          <a:ln w="38100">
            <a:solidFill>
              <a:schemeClr val="tx1"/>
            </a:solidFill>
          </a:ln>
        </p:spPr>
        <p:txBody>
          <a:bodyPr/>
          <a:lstStyle/>
          <a:p>
            <a:r>
              <a:rPr lang="en-GB" dirty="0" smtClean="0"/>
              <a:t>The Mobile Phone</a:t>
            </a:r>
            <a:endParaRPr lang="en-GB" dirty="0"/>
          </a:p>
        </p:txBody>
      </p:sp>
      <p:sp>
        <p:nvSpPr>
          <p:cNvPr id="4" name="Rectangle 3"/>
          <p:cNvSpPr/>
          <p:nvPr/>
        </p:nvSpPr>
        <p:spPr>
          <a:xfrm>
            <a:off x="6537348" y="3747746"/>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
        <p:nvSpPr>
          <p:cNvPr id="5" name="Rectangle 4"/>
          <p:cNvSpPr/>
          <p:nvPr/>
        </p:nvSpPr>
        <p:spPr>
          <a:xfrm>
            <a:off x="9387292" y="3661446"/>
            <a:ext cx="2339439" cy="973777"/>
          </a:xfrm>
          <a:prstGeom prst="rec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Consumer</a:t>
            </a:r>
          </a:p>
          <a:p>
            <a:pPr algn="ctr"/>
            <a:r>
              <a:rPr lang="en-GB" sz="2400" dirty="0">
                <a:solidFill>
                  <a:schemeClr val="tx1"/>
                </a:solidFill>
              </a:rPr>
              <a:t> Rights</a:t>
            </a:r>
          </a:p>
        </p:txBody>
      </p:sp>
      <p:sp>
        <p:nvSpPr>
          <p:cNvPr id="6" name="Rectangle 5"/>
          <p:cNvSpPr/>
          <p:nvPr/>
        </p:nvSpPr>
        <p:spPr>
          <a:xfrm>
            <a:off x="6200083" y="2253030"/>
            <a:ext cx="2339439" cy="9737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Technology Push</a:t>
            </a:r>
          </a:p>
        </p:txBody>
      </p:sp>
      <p:sp>
        <p:nvSpPr>
          <p:cNvPr id="7" name="Rectangle 6"/>
          <p:cNvSpPr/>
          <p:nvPr/>
        </p:nvSpPr>
        <p:spPr>
          <a:xfrm>
            <a:off x="644079" y="3845492"/>
            <a:ext cx="2339439" cy="973777"/>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Global Production</a:t>
            </a:r>
          </a:p>
        </p:txBody>
      </p:sp>
      <p:sp>
        <p:nvSpPr>
          <p:cNvPr id="9" name="Rectangle 8"/>
          <p:cNvSpPr/>
          <p:nvPr/>
        </p:nvSpPr>
        <p:spPr>
          <a:xfrm>
            <a:off x="3528463" y="2223631"/>
            <a:ext cx="2339439" cy="973777"/>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Market Pull</a:t>
            </a:r>
          </a:p>
        </p:txBody>
      </p:sp>
      <p:sp>
        <p:nvSpPr>
          <p:cNvPr id="10" name="Rectangle 9"/>
          <p:cNvSpPr/>
          <p:nvPr/>
        </p:nvSpPr>
        <p:spPr>
          <a:xfrm>
            <a:off x="3528463" y="3782542"/>
            <a:ext cx="2339439" cy="973777"/>
          </a:xfrm>
          <a:prstGeom prst="rect">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Legislation</a:t>
            </a:r>
          </a:p>
        </p:txBody>
      </p:sp>
      <p:sp>
        <p:nvSpPr>
          <p:cNvPr id="3" name="TextBox 2"/>
          <p:cNvSpPr txBox="1"/>
          <p:nvPr/>
        </p:nvSpPr>
        <p:spPr>
          <a:xfrm>
            <a:off x="999389" y="1054743"/>
            <a:ext cx="10740980" cy="954107"/>
          </a:xfrm>
          <a:prstGeom prst="rect">
            <a:avLst/>
          </a:prstGeom>
          <a:noFill/>
        </p:spPr>
        <p:txBody>
          <a:bodyPr wrap="square" rtlCol="0">
            <a:spAutoFit/>
          </a:bodyPr>
          <a:lstStyle/>
          <a:p>
            <a:r>
              <a:rPr lang="en-GB" sz="2800" dirty="0" smtClean="0">
                <a:solidFill>
                  <a:srgbClr val="002060"/>
                </a:solidFill>
                <a:latin typeface="Comic Sans MS" panose="030F0702030302020204" pitchFamily="66" charset="0"/>
              </a:rPr>
              <a:t>We will learn about each of the terms below using the example product of  a mobile phone.</a:t>
            </a:r>
            <a:endParaRPr lang="en-GB" sz="2800" dirty="0">
              <a:solidFill>
                <a:srgbClr val="002060"/>
              </a:solidFill>
              <a:latin typeface="Comic Sans MS" panose="030F0702030302020204" pitchFamily="66" charset="0"/>
            </a:endParaRPr>
          </a:p>
        </p:txBody>
      </p:sp>
      <p:sp>
        <p:nvSpPr>
          <p:cNvPr id="16" name="Rectangle 15"/>
          <p:cNvSpPr/>
          <p:nvPr/>
        </p:nvSpPr>
        <p:spPr>
          <a:xfrm>
            <a:off x="1881030" y="5259040"/>
            <a:ext cx="2339439" cy="973777"/>
          </a:xfrm>
          <a:prstGeom prst="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Moral &amp; Ethical factors </a:t>
            </a:r>
            <a:endParaRPr lang="en-GB" sz="2400" dirty="0">
              <a:solidFill>
                <a:schemeClr val="tx1"/>
              </a:solidFill>
            </a:endParaRPr>
          </a:p>
        </p:txBody>
      </p:sp>
      <p:sp>
        <p:nvSpPr>
          <p:cNvPr id="17" name="Rectangle 16"/>
          <p:cNvSpPr/>
          <p:nvPr/>
        </p:nvSpPr>
        <p:spPr>
          <a:xfrm>
            <a:off x="4794049" y="5193775"/>
            <a:ext cx="2339439" cy="973777"/>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Sustainability </a:t>
            </a:r>
            <a:endParaRPr lang="en-GB" sz="2400" dirty="0">
              <a:solidFill>
                <a:schemeClr val="tx1"/>
              </a:solidFill>
            </a:endParaRPr>
          </a:p>
        </p:txBody>
      </p:sp>
      <p:sp>
        <p:nvSpPr>
          <p:cNvPr id="18" name="Rectangle 17"/>
          <p:cNvSpPr/>
          <p:nvPr/>
        </p:nvSpPr>
        <p:spPr>
          <a:xfrm>
            <a:off x="7707068" y="5193774"/>
            <a:ext cx="2339439" cy="973777"/>
          </a:xfrm>
          <a:prstGeom prst="rect">
            <a:avLst/>
          </a:prstGeom>
          <a:solidFill>
            <a:srgbClr val="FF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CAD/CAM  </a:t>
            </a:r>
            <a:endParaRPr lang="en-GB" sz="2400" dirty="0">
              <a:solidFill>
                <a:schemeClr val="tx1"/>
              </a:solidFill>
            </a:endParaRPr>
          </a:p>
        </p:txBody>
      </p:sp>
      <p:pic>
        <p:nvPicPr>
          <p:cNvPr id="14" name="Picture 13" descr="Image result for done in 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6890" y="2020057"/>
            <a:ext cx="1474318" cy="147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Image result for done in 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3407" y="1916136"/>
            <a:ext cx="1474318" cy="1474318"/>
          </a:xfrm>
          <a:prstGeom prst="rect">
            <a:avLst/>
          </a:prstGeom>
          <a:noFill/>
          <a:extLst>
            <a:ext uri="{909E8E84-426E-40DD-AFC4-6F175D3DCCD1}">
              <a14:hiddenFill xmlns:a14="http://schemas.microsoft.com/office/drawing/2010/main">
                <a:solidFill>
                  <a:srgbClr val="FFFFFF"/>
                </a:solidFill>
              </a14:hiddenFill>
            </a:ext>
          </a:extLst>
        </p:spPr>
      </p:pic>
      <p:sp>
        <p:nvSpPr>
          <p:cNvPr id="20" name="Rounded Rectangle 19"/>
          <p:cNvSpPr/>
          <p:nvPr/>
        </p:nvSpPr>
        <p:spPr>
          <a:xfrm>
            <a:off x="6200083" y="3425549"/>
            <a:ext cx="3182625" cy="1652596"/>
          </a:xfrm>
          <a:prstGeom prst="roundRect">
            <a:avLst/>
          </a:prstGeom>
          <a:noFill/>
          <a:ln w="57150">
            <a:solidFill>
              <a:srgbClr val="25FC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lumMod val="75000"/>
                  </a:schemeClr>
                </a:solidFill>
                <a:latin typeface="Comic Sans MS" panose="030F0702030302020204" pitchFamily="66" charset="0"/>
              </a:rPr>
              <a:t>Todays lesson</a:t>
            </a: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p:txBody>
      </p:sp>
    </p:spTree>
    <p:extLst>
      <p:ext uri="{BB962C8B-B14F-4D97-AF65-F5344CB8AC3E}">
        <p14:creationId xmlns:p14="http://schemas.microsoft.com/office/powerpoint/2010/main" val="308880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new iphon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0086" y="907589"/>
            <a:ext cx="2367644" cy="1331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861457" y="261257"/>
            <a:ext cx="8278586" cy="646331"/>
          </a:xfrm>
          <a:prstGeom prst="rect">
            <a:avLst/>
          </a:prstGeom>
          <a:noFill/>
        </p:spPr>
        <p:txBody>
          <a:bodyPr wrap="square" rtlCol="0">
            <a:spAutoFit/>
          </a:bodyPr>
          <a:lstStyle/>
          <a:p>
            <a:r>
              <a:rPr lang="en-GB" dirty="0" smtClean="0">
                <a:latin typeface="Comic Sans MS" panose="030F0702030302020204" pitchFamily="66" charset="0"/>
              </a:rPr>
              <a:t>The new iPhone 8 is about to go on sale. What do you think will happen to the sales once it is released? </a:t>
            </a:r>
            <a:endParaRPr lang="en-GB" dirty="0">
              <a:latin typeface="Comic Sans MS" panose="030F0702030302020204" pitchFamily="66" charset="0"/>
            </a:endParaRPr>
          </a:p>
        </p:txBody>
      </p:sp>
      <p:sp>
        <p:nvSpPr>
          <p:cNvPr id="4" name="TextBox 3"/>
          <p:cNvSpPr txBox="1"/>
          <p:nvPr/>
        </p:nvSpPr>
        <p:spPr>
          <a:xfrm>
            <a:off x="2710542" y="2413899"/>
            <a:ext cx="6662059" cy="3468802"/>
          </a:xfrm>
          <a:prstGeom prst="rect">
            <a:avLst/>
          </a:prstGeom>
          <a:solidFill>
            <a:schemeClr val="bg1"/>
          </a:solidFill>
          <a:ln w="28575">
            <a:solidFill>
              <a:schemeClr val="tx1"/>
            </a:solidFill>
          </a:ln>
        </p:spPr>
        <p:txBody>
          <a:bodyPr wrap="square" rtlCol="0">
            <a:spAutoFit/>
          </a:bodyPr>
          <a:lstStyle/>
          <a:p>
            <a:endParaRPr lang="en-GB" dirty="0"/>
          </a:p>
        </p:txBody>
      </p:sp>
      <p:cxnSp>
        <p:nvCxnSpPr>
          <p:cNvPr id="6" name="Straight Arrow Connector 5"/>
          <p:cNvCxnSpPr/>
          <p:nvPr/>
        </p:nvCxnSpPr>
        <p:spPr>
          <a:xfrm>
            <a:off x="2522765" y="2413899"/>
            <a:ext cx="16328" cy="323578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a:off x="2890157" y="6108776"/>
            <a:ext cx="6482444" cy="722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996044" y="4031792"/>
            <a:ext cx="1355272" cy="369332"/>
          </a:xfrm>
          <a:prstGeom prst="rect">
            <a:avLst/>
          </a:prstGeom>
          <a:solidFill>
            <a:srgbClr val="FFFFCC"/>
          </a:solidFill>
        </p:spPr>
        <p:txBody>
          <a:bodyPr wrap="square" rtlCol="0">
            <a:spAutoFit/>
          </a:bodyPr>
          <a:lstStyle/>
          <a:p>
            <a:r>
              <a:rPr lang="en-GB" dirty="0" smtClean="0"/>
              <a:t>Sales </a:t>
            </a:r>
            <a:endParaRPr lang="en-GB" dirty="0"/>
          </a:p>
        </p:txBody>
      </p:sp>
      <p:sp>
        <p:nvSpPr>
          <p:cNvPr id="12" name="TextBox 11"/>
          <p:cNvSpPr txBox="1"/>
          <p:nvPr/>
        </p:nvSpPr>
        <p:spPr>
          <a:xfrm>
            <a:off x="5323113" y="6400166"/>
            <a:ext cx="1355272" cy="369332"/>
          </a:xfrm>
          <a:prstGeom prst="rect">
            <a:avLst/>
          </a:prstGeom>
          <a:solidFill>
            <a:srgbClr val="FFFFCC"/>
          </a:solidFill>
        </p:spPr>
        <p:txBody>
          <a:bodyPr wrap="square" rtlCol="0">
            <a:spAutoFit/>
          </a:bodyPr>
          <a:lstStyle/>
          <a:p>
            <a:r>
              <a:rPr lang="en-GB" dirty="0" smtClean="0"/>
              <a:t>Time  </a:t>
            </a:r>
            <a:endParaRPr lang="en-GB" dirty="0"/>
          </a:p>
        </p:txBody>
      </p:sp>
    </p:spTree>
    <p:extLst>
      <p:ext uri="{BB962C8B-B14F-4D97-AF65-F5344CB8AC3E}">
        <p14:creationId xmlns:p14="http://schemas.microsoft.com/office/powerpoint/2010/main" val="2504482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12247" y="414523"/>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
        <p:nvSpPr>
          <p:cNvPr id="4" name="TextBox 3"/>
          <p:cNvSpPr txBox="1"/>
          <p:nvPr/>
        </p:nvSpPr>
        <p:spPr>
          <a:xfrm>
            <a:off x="991673" y="2137893"/>
            <a:ext cx="10328856" cy="2554545"/>
          </a:xfrm>
          <a:prstGeom prst="rect">
            <a:avLst/>
          </a:prstGeom>
          <a:solidFill>
            <a:srgbClr val="FFFFCC"/>
          </a:solidFill>
        </p:spPr>
        <p:txBody>
          <a:bodyPr wrap="square" rtlCol="0">
            <a:spAutoFit/>
          </a:bodyPr>
          <a:lstStyle/>
          <a:p>
            <a:r>
              <a:rPr lang="en-GB" sz="3200" u="sng" dirty="0" smtClean="0">
                <a:solidFill>
                  <a:srgbClr val="002060"/>
                </a:solidFill>
                <a:latin typeface="Comic Sans MS" panose="030F0702030302020204" pitchFamily="66" charset="0"/>
              </a:rPr>
              <a:t>Product life cycle </a:t>
            </a:r>
            <a:r>
              <a:rPr lang="en-GB" sz="3200" dirty="0" smtClean="0">
                <a:solidFill>
                  <a:srgbClr val="002060"/>
                </a:solidFill>
                <a:latin typeface="Comic Sans MS" panose="030F0702030302020204" pitchFamily="66" charset="0"/>
              </a:rPr>
              <a:t>is a term used to  describe </a:t>
            </a:r>
            <a:r>
              <a:rPr lang="en-GB" sz="3200" dirty="0">
                <a:solidFill>
                  <a:srgbClr val="002060"/>
                </a:solidFill>
                <a:latin typeface="Comic Sans MS" panose="030F0702030302020204" pitchFamily="66" charset="0"/>
              </a:rPr>
              <a:t>the stages a </a:t>
            </a:r>
            <a:r>
              <a:rPr lang="en-GB" sz="3200" b="1" dirty="0" smtClean="0">
                <a:solidFill>
                  <a:srgbClr val="002060"/>
                </a:solidFill>
                <a:latin typeface="Comic Sans MS" panose="030F0702030302020204" pitchFamily="66" charset="0"/>
              </a:rPr>
              <a:t>product’s sales</a:t>
            </a:r>
            <a:r>
              <a:rPr lang="en-GB" sz="3200" dirty="0">
                <a:solidFill>
                  <a:srgbClr val="002060"/>
                </a:solidFill>
                <a:latin typeface="Comic Sans MS" panose="030F0702030302020204" pitchFamily="66" charset="0"/>
              </a:rPr>
              <a:t> </a:t>
            </a:r>
            <a:r>
              <a:rPr lang="en-GB" sz="3200" dirty="0" smtClean="0">
                <a:solidFill>
                  <a:srgbClr val="002060"/>
                </a:solidFill>
                <a:latin typeface="Comic Sans MS" panose="030F0702030302020204" pitchFamily="66" charset="0"/>
              </a:rPr>
              <a:t>go </a:t>
            </a:r>
            <a:r>
              <a:rPr lang="en-GB" sz="3200" dirty="0">
                <a:solidFill>
                  <a:srgbClr val="002060"/>
                </a:solidFill>
                <a:latin typeface="Comic Sans MS" panose="030F0702030302020204" pitchFamily="66" charset="0"/>
              </a:rPr>
              <a:t>through from when it </a:t>
            </a:r>
            <a:r>
              <a:rPr lang="en-GB" sz="3200" dirty="0" smtClean="0">
                <a:solidFill>
                  <a:srgbClr val="002060"/>
                </a:solidFill>
                <a:latin typeface="Comic Sans MS" panose="030F0702030302020204" pitchFamily="66" charset="0"/>
              </a:rPr>
              <a:t>is first introduced onto the market, through to when a company decides to stop manufacturing and selling the product. </a:t>
            </a:r>
            <a:endParaRPr lang="en-GB" sz="3200"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317292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sc-technology.wikispaces.com/file/view/product_life_cycle.gif/32844987/product_life_cycle.gif"/>
          <p:cNvPicPr/>
          <p:nvPr/>
        </p:nvPicPr>
        <p:blipFill>
          <a:blip r:embed="rId3">
            <a:extLst>
              <a:ext uri="{28A0092B-C50C-407E-A947-70E740481C1C}">
                <a14:useLocalDpi xmlns:a14="http://schemas.microsoft.com/office/drawing/2010/main" val="0"/>
              </a:ext>
            </a:extLst>
          </a:blip>
          <a:srcRect/>
          <a:stretch>
            <a:fillRect/>
          </a:stretch>
        </p:blipFill>
        <p:spPr bwMode="auto">
          <a:xfrm>
            <a:off x="2195706" y="1614220"/>
            <a:ext cx="7463448" cy="4619155"/>
          </a:xfrm>
          <a:prstGeom prst="rect">
            <a:avLst/>
          </a:prstGeom>
          <a:noFill/>
          <a:ln>
            <a:noFill/>
          </a:ln>
        </p:spPr>
      </p:pic>
      <p:sp>
        <p:nvSpPr>
          <p:cNvPr id="8" name="Rectangle 7"/>
          <p:cNvSpPr/>
          <p:nvPr/>
        </p:nvSpPr>
        <p:spPr>
          <a:xfrm>
            <a:off x="4533363" y="154134"/>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
        <p:nvSpPr>
          <p:cNvPr id="6" name="Cloud Callout 5"/>
          <p:cNvSpPr/>
          <p:nvPr/>
        </p:nvSpPr>
        <p:spPr>
          <a:xfrm>
            <a:off x="8525812" y="1127911"/>
            <a:ext cx="3473004" cy="3236958"/>
          </a:xfrm>
          <a:prstGeom prst="cloudCallout">
            <a:avLst>
              <a:gd name="adj1" fmla="val -44971"/>
              <a:gd name="adj2" fmla="val 84771"/>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latin typeface="Comic Sans MS" panose="030F0702030302020204" pitchFamily="66" charset="0"/>
              </a:rPr>
              <a:t>What value of time do you think is the most appropriate for the life cycle of a mobile? </a:t>
            </a:r>
          </a:p>
          <a:p>
            <a:pPr algn="ctr"/>
            <a:r>
              <a:rPr lang="en-GB" dirty="0" smtClean="0">
                <a:solidFill>
                  <a:srgbClr val="002060"/>
                </a:solidFill>
                <a:latin typeface="Comic Sans MS" panose="030F0702030302020204" pitchFamily="66" charset="0"/>
              </a:rPr>
              <a:t>(days? Weeks? Months? Years? </a:t>
            </a:r>
            <a:endParaRPr lang="en-GB" dirty="0">
              <a:solidFill>
                <a:srgbClr val="002060"/>
              </a:solidFill>
              <a:latin typeface="Comic Sans MS" panose="030F0702030302020204" pitchFamily="66" charset="0"/>
            </a:endParaRPr>
          </a:p>
        </p:txBody>
      </p:sp>
      <p:sp>
        <p:nvSpPr>
          <p:cNvPr id="10" name="6-Point Star 9"/>
          <p:cNvSpPr/>
          <p:nvPr/>
        </p:nvSpPr>
        <p:spPr>
          <a:xfrm>
            <a:off x="9878096" y="4610637"/>
            <a:ext cx="1893194" cy="1893194"/>
          </a:xfrm>
          <a:prstGeom prst="star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latin typeface="Comic Sans MS" panose="030F0702030302020204" pitchFamily="66" charset="0"/>
              </a:rPr>
              <a:t>Months! </a:t>
            </a:r>
            <a:endParaRPr lang="en-GB"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167891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36084" t="19437" r="36993" b="10669"/>
          <a:stretch/>
        </p:blipFill>
        <p:spPr>
          <a:xfrm>
            <a:off x="405685" y="154547"/>
            <a:ext cx="4430332" cy="6466330"/>
          </a:xfrm>
          <a:prstGeom prst="rect">
            <a:avLst/>
          </a:prstGeom>
        </p:spPr>
      </p:pic>
      <p:sp>
        <p:nvSpPr>
          <p:cNvPr id="4" name="Rectangle 3"/>
          <p:cNvSpPr/>
          <p:nvPr/>
        </p:nvSpPr>
        <p:spPr>
          <a:xfrm>
            <a:off x="5241702" y="316837"/>
            <a:ext cx="6735650" cy="6463308"/>
          </a:xfrm>
          <a:prstGeom prst="rect">
            <a:avLst/>
          </a:prstGeom>
          <a:solidFill>
            <a:srgbClr val="FFFFCC"/>
          </a:solidFill>
        </p:spPr>
        <p:txBody>
          <a:bodyPr wrap="square">
            <a:spAutoFit/>
          </a:bodyPr>
          <a:lstStyle/>
          <a:p>
            <a:r>
              <a:rPr lang="en-GB" altLang="en-US" b="1" dirty="0">
                <a:solidFill>
                  <a:srgbClr val="002060"/>
                </a:solidFill>
                <a:latin typeface="Comic Sans MS" panose="030F0702030302020204" pitchFamily="66" charset="0"/>
              </a:rPr>
              <a:t>Introduction/launch</a:t>
            </a:r>
            <a:r>
              <a:rPr lang="en-GB" altLang="en-US" dirty="0">
                <a:solidFill>
                  <a:srgbClr val="002060"/>
                </a:solidFill>
                <a:latin typeface="Comic Sans MS" panose="030F0702030302020204" pitchFamily="66" charset="0"/>
              </a:rPr>
              <a:t>- Product newly released onto market, first sales slow, consumers start to </a:t>
            </a:r>
            <a:r>
              <a:rPr lang="en-GB" altLang="en-US" dirty="0" smtClean="0">
                <a:solidFill>
                  <a:srgbClr val="002060"/>
                </a:solidFill>
                <a:latin typeface="Comic Sans MS" panose="030F0702030302020204" pitchFamily="66" charset="0"/>
              </a:rPr>
              <a:t>realise </a:t>
            </a:r>
            <a:r>
              <a:rPr lang="en-GB" altLang="en-US" dirty="0">
                <a:solidFill>
                  <a:srgbClr val="002060"/>
                </a:solidFill>
                <a:latin typeface="Comic Sans MS" panose="030F0702030302020204" pitchFamily="66" charset="0"/>
              </a:rPr>
              <a:t>benefits- costs company to launch-little </a:t>
            </a:r>
            <a:r>
              <a:rPr lang="en-GB" altLang="en-US" dirty="0" smtClean="0">
                <a:solidFill>
                  <a:srgbClr val="002060"/>
                </a:solidFill>
                <a:latin typeface="Comic Sans MS" panose="030F0702030302020204" pitchFamily="66" charset="0"/>
              </a:rPr>
              <a:t>profit.</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Growth-</a:t>
            </a:r>
            <a:r>
              <a:rPr lang="en-GB" altLang="en-US" dirty="0">
                <a:solidFill>
                  <a:srgbClr val="002060"/>
                </a:solidFill>
                <a:latin typeface="Comic Sans MS" panose="030F0702030302020204" pitchFamily="66" charset="0"/>
              </a:rPr>
              <a:t> advertising takes effect, sales rise, company make profit, competitors may </a:t>
            </a:r>
            <a:r>
              <a:rPr lang="en-GB" altLang="en-US" dirty="0" smtClean="0">
                <a:solidFill>
                  <a:srgbClr val="002060"/>
                </a:solidFill>
                <a:latin typeface="Comic Sans MS" panose="030F0702030302020204" pitchFamily="66" charset="0"/>
              </a:rPr>
              <a:t>introduce </a:t>
            </a:r>
            <a:r>
              <a:rPr lang="en-GB" altLang="en-US" dirty="0">
                <a:solidFill>
                  <a:srgbClr val="002060"/>
                </a:solidFill>
                <a:latin typeface="Comic Sans MS" panose="030F0702030302020204" pitchFamily="66" charset="0"/>
              </a:rPr>
              <a:t>own </a:t>
            </a:r>
            <a:r>
              <a:rPr lang="en-GB" altLang="en-US" dirty="0" smtClean="0">
                <a:solidFill>
                  <a:srgbClr val="002060"/>
                </a:solidFill>
                <a:latin typeface="Comic Sans MS" panose="030F0702030302020204" pitchFamily="66" charset="0"/>
              </a:rPr>
              <a:t>brand</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Maturity</a:t>
            </a:r>
            <a:r>
              <a:rPr lang="en-GB" altLang="en-US" dirty="0">
                <a:solidFill>
                  <a:srgbClr val="002060"/>
                </a:solidFill>
                <a:latin typeface="Comic Sans MS" panose="030F0702030302020204" pitchFamily="66" charset="0"/>
              </a:rPr>
              <a:t>- sales level off, market </a:t>
            </a:r>
            <a:r>
              <a:rPr lang="en-GB" altLang="en-US" dirty="0" smtClean="0">
                <a:solidFill>
                  <a:srgbClr val="002060"/>
                </a:solidFill>
                <a:latin typeface="Comic Sans MS" panose="030F0702030302020204" pitchFamily="66" charset="0"/>
              </a:rPr>
              <a:t>flooded </a:t>
            </a:r>
            <a:r>
              <a:rPr lang="en-GB" altLang="en-US" dirty="0">
                <a:solidFill>
                  <a:srgbClr val="002060"/>
                </a:solidFill>
                <a:latin typeface="Comic Sans MS" panose="030F0702030302020204" pitchFamily="66" charset="0"/>
              </a:rPr>
              <a:t>with competitors designs (may be better) Major companies monitor &amp; have new products ready</a:t>
            </a:r>
            <a:r>
              <a:rPr lang="en-GB" altLang="en-US" dirty="0" smtClean="0">
                <a:solidFill>
                  <a:srgbClr val="002060"/>
                </a:solidFill>
                <a:latin typeface="Comic Sans MS" panose="030F0702030302020204" pitchFamily="66" charset="0"/>
              </a:rPr>
              <a:t>.</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Decline, </a:t>
            </a:r>
            <a:r>
              <a:rPr lang="en-GB" altLang="en-US" dirty="0">
                <a:solidFill>
                  <a:srgbClr val="002060"/>
                </a:solidFill>
                <a:latin typeface="Comic Sans MS" panose="030F0702030302020204" pitchFamily="66" charset="0"/>
              </a:rPr>
              <a:t>sales drop off, companies decide (reduce profits? Stop making? Launch new one</a:t>
            </a:r>
            <a:r>
              <a:rPr lang="en-GB" altLang="en-US" dirty="0" smtClean="0">
                <a:solidFill>
                  <a:srgbClr val="002060"/>
                </a:solidFill>
                <a:latin typeface="Comic Sans MS" panose="030F0702030302020204" pitchFamily="66" charset="0"/>
              </a:rPr>
              <a:t>?)</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Obsolescence</a:t>
            </a:r>
            <a:r>
              <a:rPr lang="en-GB" altLang="en-US" dirty="0">
                <a:solidFill>
                  <a:srgbClr val="002060"/>
                </a:solidFill>
                <a:latin typeface="Comic Sans MS" panose="030F0702030302020204" pitchFamily="66" charset="0"/>
              </a:rPr>
              <a:t>- stop </a:t>
            </a:r>
            <a:r>
              <a:rPr lang="en-GB" altLang="en-US" dirty="0" smtClean="0">
                <a:solidFill>
                  <a:srgbClr val="002060"/>
                </a:solidFill>
                <a:latin typeface="Comic Sans MS" panose="030F0702030302020204" pitchFamily="66" charset="0"/>
              </a:rPr>
              <a:t>making- </a:t>
            </a:r>
            <a:r>
              <a:rPr lang="en-GB" altLang="en-US" dirty="0">
                <a:solidFill>
                  <a:srgbClr val="002060"/>
                </a:solidFill>
                <a:latin typeface="Comic Sans MS" panose="030F0702030302020204" pitchFamily="66" charset="0"/>
              </a:rPr>
              <a:t>New technology's may push this (i.e. cassettes to Vinyl, CD </a:t>
            </a:r>
            <a:r>
              <a:rPr lang="en-GB" altLang="en-US" dirty="0" smtClean="0">
                <a:solidFill>
                  <a:srgbClr val="002060"/>
                </a:solidFill>
                <a:latin typeface="Comic Sans MS" panose="030F0702030302020204" pitchFamily="66" charset="0"/>
              </a:rPr>
              <a:t>) It could be a product that people no longer want to buy (like a fad (fidget spinners/loom bands) </a:t>
            </a:r>
            <a:endParaRPr lang="en-GB" altLang="en-US" dirty="0">
              <a:solidFill>
                <a:srgbClr val="002060"/>
              </a:solidFill>
              <a:latin typeface="Comic Sans MS" panose="030F0702030302020204" pitchFamily="66" charset="0"/>
            </a:endParaRP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Planned Obsolescence </a:t>
            </a:r>
            <a:r>
              <a:rPr lang="en-GB" altLang="en-US" dirty="0">
                <a:solidFill>
                  <a:srgbClr val="002060"/>
                </a:solidFill>
                <a:latin typeface="Comic Sans MS" panose="030F0702030302020204" pitchFamily="66" charset="0"/>
              </a:rPr>
              <a:t>– </a:t>
            </a:r>
            <a:r>
              <a:rPr lang="en-GB" altLang="en-US" dirty="0" smtClean="0">
                <a:solidFill>
                  <a:srgbClr val="002060"/>
                </a:solidFill>
                <a:latin typeface="Comic Sans MS" panose="030F0702030302020204" pitchFamily="66" charset="0"/>
              </a:rPr>
              <a:t>Some </a:t>
            </a:r>
            <a:r>
              <a:rPr lang="en-GB" altLang="en-US" dirty="0">
                <a:solidFill>
                  <a:srgbClr val="002060"/>
                </a:solidFill>
                <a:latin typeface="Comic Sans MS" panose="030F0702030302020204" pitchFamily="66" charset="0"/>
              </a:rPr>
              <a:t>companied plan short lives for products </a:t>
            </a:r>
            <a:r>
              <a:rPr lang="en-GB" altLang="en-US" dirty="0" smtClean="0">
                <a:solidFill>
                  <a:srgbClr val="002060"/>
                </a:solidFill>
                <a:latin typeface="Comic Sans MS" panose="030F0702030302020204" pitchFamily="66" charset="0"/>
              </a:rPr>
              <a:t>((e.g., </a:t>
            </a:r>
            <a:r>
              <a:rPr lang="en-GB" altLang="en-US" dirty="0">
                <a:solidFill>
                  <a:srgbClr val="002060"/>
                </a:solidFill>
                <a:latin typeface="Comic Sans MS" panose="030F0702030302020204" pitchFamily="66" charset="0"/>
              </a:rPr>
              <a:t>a </a:t>
            </a:r>
            <a:r>
              <a:rPr lang="en-GB" altLang="en-US" dirty="0" smtClean="0">
                <a:solidFill>
                  <a:srgbClr val="002060"/>
                </a:solidFill>
                <a:latin typeface="Comic Sans MS" panose="030F0702030302020204" pitchFamily="66" charset="0"/>
              </a:rPr>
              <a:t>car  </a:t>
            </a:r>
            <a:r>
              <a:rPr lang="en-GB" altLang="en-US" dirty="0">
                <a:solidFill>
                  <a:srgbClr val="002060"/>
                </a:solidFill>
                <a:latin typeface="Comic Sans MS" panose="030F0702030302020204" pitchFamily="66" charset="0"/>
              </a:rPr>
              <a:t>would not be affordable if every part had to be made strong enough to last 100 years). </a:t>
            </a:r>
            <a:br>
              <a:rPr lang="en-GB" altLang="en-US" dirty="0">
                <a:solidFill>
                  <a:srgbClr val="002060"/>
                </a:solidFill>
                <a:latin typeface="Comic Sans MS" panose="030F0702030302020204" pitchFamily="66" charset="0"/>
              </a:rPr>
            </a:br>
            <a:endParaRPr lang="en-GB" dirty="0">
              <a:solidFill>
                <a:srgbClr val="002060"/>
              </a:solidFill>
              <a:latin typeface="Comic Sans MS" panose="030F0702030302020204" pitchFamily="66" charset="0"/>
            </a:endParaRPr>
          </a:p>
        </p:txBody>
      </p:sp>
      <p:sp>
        <p:nvSpPr>
          <p:cNvPr id="5" name="Left Arrow 4"/>
          <p:cNvSpPr/>
          <p:nvPr/>
        </p:nvSpPr>
        <p:spPr>
          <a:xfrm>
            <a:off x="3670479" y="3915177"/>
            <a:ext cx="1571223" cy="3734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Cloud Callout 5"/>
          <p:cNvSpPr/>
          <p:nvPr/>
        </p:nvSpPr>
        <p:spPr>
          <a:xfrm>
            <a:off x="585989" y="3503622"/>
            <a:ext cx="2401909" cy="1803042"/>
          </a:xfrm>
          <a:prstGeom prst="cloudCallout">
            <a:avLst>
              <a:gd name="adj1" fmla="val 77799"/>
              <a:gd name="adj2" fmla="val -21072"/>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latin typeface="Comic Sans MS" panose="030F0702030302020204" pitchFamily="66" charset="0"/>
              </a:rPr>
              <a:t>Fill in each stage to explain what happens. </a:t>
            </a:r>
            <a:endParaRPr lang="en-GB" dirty="0">
              <a:solidFill>
                <a:srgbClr val="002060"/>
              </a:solidFill>
              <a:latin typeface="Comic Sans MS" panose="030F0702030302020204" pitchFamily="66" charset="0"/>
            </a:endParaRPr>
          </a:p>
        </p:txBody>
      </p:sp>
      <p:cxnSp>
        <p:nvCxnSpPr>
          <p:cNvPr id="11" name="Straight Arrow Connector 10"/>
          <p:cNvCxnSpPr/>
          <p:nvPr/>
        </p:nvCxnSpPr>
        <p:spPr>
          <a:xfrm flipH="1">
            <a:off x="4031088" y="5434885"/>
            <a:ext cx="1210614" cy="5336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39253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82681" y="1971292"/>
            <a:ext cx="9165394" cy="2585323"/>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do you think the benefits </a:t>
            </a:r>
          </a:p>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and disadvantages are of </a:t>
            </a:r>
          </a:p>
          <a:p>
            <a:pPr algn="ctr"/>
            <a:r>
              <a:rPr lang="en-US" sz="5400" b="1" dirty="0">
                <a:ln w="9525">
                  <a:solidFill>
                    <a:schemeClr val="bg1"/>
                  </a:solidFill>
                  <a:prstDash val="solid"/>
                </a:ln>
                <a:effectLst>
                  <a:outerShdw blurRad="12700" dist="38100" dir="2700000" algn="tl" rotWithShape="0">
                    <a:schemeClr val="bg1">
                      <a:lumMod val="50000"/>
                    </a:schemeClr>
                  </a:outerShdw>
                </a:effectLst>
              </a:rPr>
              <a:t>p</a:t>
            </a: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lanned ob</a:t>
            </a:r>
            <a:r>
              <a:rPr lang="en-US" sz="5400" b="1" dirty="0" smtClean="0">
                <a:ln w="9525">
                  <a:solidFill>
                    <a:schemeClr val="bg1"/>
                  </a:solidFill>
                  <a:prstDash val="solid"/>
                </a:ln>
                <a:effectLst>
                  <a:outerShdw blurRad="12700" dist="38100" dir="2700000" algn="tl" rotWithShape="0">
                    <a:schemeClr val="bg1">
                      <a:lumMod val="50000"/>
                    </a:schemeClr>
                  </a:outerShdw>
                </a:effectLst>
              </a:rPr>
              <a:t>solescence?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734564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59167" y="966023"/>
            <a:ext cx="6505306" cy="923330"/>
          </a:xfrm>
          <a:prstGeom prst="rect">
            <a:avLst/>
          </a:prstGeom>
          <a:noFill/>
        </p:spPr>
        <p:txBody>
          <a:bodyPr wrap="none">
            <a:spAutoFit/>
          </a:bodyPr>
          <a:lstStyle/>
          <a:p>
            <a:pPr algn="ctr">
              <a:defRPr/>
            </a:pPr>
            <a:r>
              <a:rPr lang="en-US" sz="5400" b="1" dirty="0" smtClean="0">
                <a:ln w="9525">
                  <a:solidFill>
                    <a:schemeClr val="bg1"/>
                  </a:solidFill>
                  <a:prstDash val="solid"/>
                </a:ln>
                <a:effectLst>
                  <a:outerShdw blurRad="12700" dist="38100" dir="2700000" algn="tl" rotWithShape="0">
                    <a:schemeClr val="bg1">
                      <a:lumMod val="50000"/>
                    </a:schemeClr>
                  </a:outerShdw>
                </a:effectLst>
              </a:rPr>
              <a:t>Planned </a:t>
            </a:r>
            <a:r>
              <a:rPr lang="en-GB" altLang="en-US" sz="5400" b="1" dirty="0"/>
              <a:t>obsolescence</a:t>
            </a:r>
            <a:endParaRPr lang="en-US" sz="54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 name="TextBox 4"/>
          <p:cNvSpPr txBox="1"/>
          <p:nvPr/>
        </p:nvSpPr>
        <p:spPr>
          <a:xfrm>
            <a:off x="261257" y="2025895"/>
            <a:ext cx="5486400" cy="3323987"/>
          </a:xfrm>
          <a:prstGeom prst="rect">
            <a:avLst/>
          </a:prstGeom>
          <a:solidFill>
            <a:srgbClr val="FEFC9E"/>
          </a:solidFill>
        </p:spPr>
        <p:txBody>
          <a:bodyPr wrap="square">
            <a:spAutoFit/>
          </a:bodyPr>
          <a:lstStyle/>
          <a:p>
            <a:pPr>
              <a:defRPr/>
            </a:pPr>
            <a:r>
              <a:rPr lang="en-GB" sz="2400" u="sng" dirty="0">
                <a:solidFill>
                  <a:srgbClr val="002060"/>
                </a:solidFill>
                <a:latin typeface="Comic Sans MS" panose="030F0702030302020204" pitchFamily="66" charset="0"/>
              </a:rPr>
              <a:t>Benefits </a:t>
            </a:r>
          </a:p>
          <a:p>
            <a:pPr marL="285750" indent="-285750">
              <a:buFont typeface="Arial" panose="020B0604020202020204" pitchFamily="34" charset="0"/>
              <a:buChar char="•"/>
              <a:defRPr/>
            </a:pPr>
            <a:r>
              <a:rPr lang="en-GB" sz="2400" dirty="0" smtClean="0">
                <a:solidFill>
                  <a:srgbClr val="002060"/>
                </a:solidFill>
                <a:latin typeface="Comic Sans MS" panose="030F0702030302020204" pitchFamily="66" charset="0"/>
              </a:rPr>
              <a:t>Consumer </a:t>
            </a:r>
            <a:r>
              <a:rPr lang="en-GB" sz="2400" dirty="0">
                <a:solidFill>
                  <a:srgbClr val="002060"/>
                </a:solidFill>
                <a:latin typeface="Comic Sans MS" panose="030F0702030302020204" pitchFamily="66" charset="0"/>
              </a:rPr>
              <a:t>pressure to purchase again (replace/newer model)</a:t>
            </a:r>
          </a:p>
          <a:p>
            <a:pPr marL="285750" indent="-285750">
              <a:buFont typeface="Arial" panose="020B0604020202020204" pitchFamily="34" charset="0"/>
              <a:buChar char="•"/>
              <a:defRPr/>
            </a:pPr>
            <a:r>
              <a:rPr lang="en-GB" sz="2400" dirty="0">
                <a:solidFill>
                  <a:srgbClr val="002060"/>
                </a:solidFill>
                <a:latin typeface="Comic Sans MS" panose="030F0702030302020204" pitchFamily="66" charset="0"/>
              </a:rPr>
              <a:t>Consumer gets the latest </a:t>
            </a:r>
            <a:r>
              <a:rPr lang="en-GB" sz="2400" dirty="0" smtClean="0">
                <a:solidFill>
                  <a:srgbClr val="002060"/>
                </a:solidFill>
                <a:latin typeface="Comic Sans MS" panose="030F0702030302020204" pitchFamily="66" charset="0"/>
              </a:rPr>
              <a:t>technology.</a:t>
            </a:r>
            <a:endParaRPr lang="en-GB" sz="2400" dirty="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400" dirty="0">
                <a:solidFill>
                  <a:srgbClr val="002060"/>
                </a:solidFill>
                <a:latin typeface="Comic Sans MS" panose="030F0702030302020204" pitchFamily="66" charset="0"/>
              </a:rPr>
              <a:t>Product could be more environmentally friendly (materials, energy consumption) </a:t>
            </a:r>
          </a:p>
          <a:p>
            <a:pPr marL="285750" indent="-285750">
              <a:buFont typeface="Arial" panose="020B0604020202020204" pitchFamily="34" charset="0"/>
              <a:buChar char="•"/>
              <a:defRPr/>
            </a:pPr>
            <a:endParaRPr lang="en-GB" dirty="0">
              <a:solidFill>
                <a:srgbClr val="002060"/>
              </a:solidFill>
              <a:latin typeface="Comic Sans MS" panose="030F0702030302020204" pitchFamily="66" charset="0"/>
            </a:endParaRPr>
          </a:p>
        </p:txBody>
      </p:sp>
      <p:sp>
        <p:nvSpPr>
          <p:cNvPr id="6" name="TextBox 5"/>
          <p:cNvSpPr txBox="1"/>
          <p:nvPr/>
        </p:nvSpPr>
        <p:spPr>
          <a:xfrm>
            <a:off x="6935042" y="1843186"/>
            <a:ext cx="5013270" cy="3385542"/>
          </a:xfrm>
          <a:prstGeom prst="rect">
            <a:avLst/>
          </a:prstGeom>
          <a:solidFill>
            <a:srgbClr val="FEFC9E"/>
          </a:solidFill>
        </p:spPr>
        <p:txBody>
          <a:bodyPr wrap="square">
            <a:spAutoFit/>
          </a:bodyPr>
          <a:lstStyle/>
          <a:p>
            <a:pPr>
              <a:defRPr/>
            </a:pPr>
            <a:r>
              <a:rPr lang="en-GB" sz="2800" u="sng" dirty="0" smtClean="0">
                <a:solidFill>
                  <a:srgbClr val="002060"/>
                </a:solidFill>
                <a:latin typeface="Comic Sans MS" panose="030F0702030302020204" pitchFamily="66" charset="0"/>
              </a:rPr>
              <a:t>Disadvantages </a:t>
            </a:r>
            <a:endParaRPr lang="en-GB" sz="2800" u="sng" dirty="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800" dirty="0">
                <a:solidFill>
                  <a:srgbClr val="002060"/>
                </a:solidFill>
                <a:latin typeface="Comic Sans MS" panose="030F0702030302020204" pitchFamily="66" charset="0"/>
              </a:rPr>
              <a:t>C</a:t>
            </a:r>
            <a:r>
              <a:rPr lang="en-GB" sz="2800" dirty="0" smtClean="0">
                <a:solidFill>
                  <a:srgbClr val="002060"/>
                </a:solidFill>
                <a:latin typeface="Comic Sans MS" panose="030F0702030302020204" pitchFamily="66" charset="0"/>
              </a:rPr>
              <a:t>ustomers may  </a:t>
            </a:r>
            <a:r>
              <a:rPr lang="en-GB" sz="2800" dirty="0">
                <a:solidFill>
                  <a:srgbClr val="002060"/>
                </a:solidFill>
                <a:latin typeface="Comic Sans MS" panose="030F0702030302020204" pitchFamily="66" charset="0"/>
              </a:rPr>
              <a:t>look for a more durable </a:t>
            </a:r>
            <a:r>
              <a:rPr lang="en-GB" sz="2800" dirty="0" smtClean="0">
                <a:solidFill>
                  <a:srgbClr val="002060"/>
                </a:solidFill>
                <a:latin typeface="Comic Sans MS" panose="030F0702030302020204" pitchFamily="66" charset="0"/>
              </a:rPr>
              <a:t>product</a:t>
            </a:r>
          </a:p>
          <a:p>
            <a:pPr>
              <a:defRPr/>
            </a:pPr>
            <a:endParaRPr lang="en-GB" sz="2800" dirty="0" smtClean="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800" dirty="0" smtClean="0">
                <a:solidFill>
                  <a:srgbClr val="002060"/>
                </a:solidFill>
                <a:latin typeface="Comic Sans MS" panose="030F0702030302020204" pitchFamily="66" charset="0"/>
              </a:rPr>
              <a:t>Environmental impact (regular replacing of product)</a:t>
            </a:r>
            <a:endParaRPr lang="en-GB" sz="2800" dirty="0" smtClean="0">
              <a:solidFill>
                <a:srgbClr val="002060"/>
              </a:solidFill>
              <a:latin typeface="Comic Sans MS" panose="030F0702030302020204" pitchFamily="66" charset="0"/>
            </a:endParaRPr>
          </a:p>
          <a:p>
            <a:pPr>
              <a:defRPr/>
            </a:pPr>
            <a:endParaRPr lang="en-GB" dirty="0">
              <a:solidFill>
                <a:srgbClr val="002060"/>
              </a:solidFill>
              <a:latin typeface="Comic Sans MS" panose="030F0702030302020204" pitchFamily="66" charset="0"/>
            </a:endParaRPr>
          </a:p>
        </p:txBody>
      </p:sp>
      <p:sp>
        <p:nvSpPr>
          <p:cNvPr id="7" name="Rectangle 6"/>
          <p:cNvSpPr/>
          <p:nvPr/>
        </p:nvSpPr>
        <p:spPr>
          <a:xfrm>
            <a:off x="4842101" y="128788"/>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pic>
        <p:nvPicPr>
          <p:cNvPr id="8" name="Picture 6" descr="Image result for cartoon pen and paper note tak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9975" y="5125863"/>
            <a:ext cx="1256679" cy="15974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868734" y="5675005"/>
            <a:ext cx="2808312" cy="830997"/>
          </a:xfrm>
          <a:prstGeom prst="rect">
            <a:avLst/>
          </a:prstGeom>
          <a:solidFill>
            <a:srgbClr val="FFFF00"/>
          </a:solidFill>
          <a:scene3d>
            <a:camera prst="orthographicFront"/>
            <a:lightRig rig="threePt" dir="t"/>
          </a:scene3d>
          <a:sp3d>
            <a:bevelT/>
          </a:sp3d>
        </p:spPr>
        <p:txBody>
          <a:bodyPr wrap="square" rtlCol="0">
            <a:spAutoFit/>
          </a:bodyPr>
          <a:lstStyle/>
          <a:p>
            <a:r>
              <a:rPr lang="en-GB" sz="2400" b="1" dirty="0">
                <a:solidFill>
                  <a:srgbClr val="002060"/>
                </a:solidFill>
                <a:latin typeface="Comic Sans MS" panose="030F0702030302020204" pitchFamily="66" charset="0"/>
              </a:rPr>
              <a:t>Take notes in theory books. </a:t>
            </a:r>
          </a:p>
        </p:txBody>
      </p:sp>
    </p:spTree>
    <p:extLst>
      <p:ext uri="{BB962C8B-B14F-4D97-AF65-F5344CB8AC3E}">
        <p14:creationId xmlns:p14="http://schemas.microsoft.com/office/powerpoint/2010/main" val="2035307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94715" y="373488"/>
            <a:ext cx="6413679" cy="369332"/>
          </a:xfrm>
          <a:prstGeom prst="rect">
            <a:avLst/>
          </a:prstGeom>
          <a:solidFill>
            <a:srgbClr val="FFFFCC"/>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GB" dirty="0" smtClean="0">
                <a:solidFill>
                  <a:srgbClr val="002060"/>
                </a:solidFill>
                <a:latin typeface="Comic Sans MS" panose="030F0702030302020204" pitchFamily="66" charset="0"/>
              </a:rPr>
              <a:t>What can businesses do  to extend a products life cycle?</a:t>
            </a:r>
            <a:endParaRPr lang="en-GB" dirty="0">
              <a:solidFill>
                <a:srgbClr val="002060"/>
              </a:solidFill>
              <a:latin typeface="Comic Sans MS" panose="030F0702030302020204" pitchFamily="66" charset="0"/>
            </a:endParaRPr>
          </a:p>
        </p:txBody>
      </p:sp>
      <p:pic>
        <p:nvPicPr>
          <p:cNvPr id="7" name="Picture 2" descr="http://cliparts.co/cliparts/yTk/rpj/yTkrpj8p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0788" y="1036432"/>
            <a:ext cx="2107843" cy="2440057"/>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10370344" y="174395"/>
            <a:ext cx="1598058" cy="767517"/>
          </a:xfrm>
          <a:prstGeom prst="rect">
            <a:avLst/>
          </a:prstGeom>
          <a:scene3d>
            <a:camera prst="orthographicFront"/>
            <a:lightRig rig="threePt" dir="t"/>
          </a:scene3d>
          <a:sp3d>
            <a:bevelT/>
          </a:sp3d>
        </p:spPr>
      </p:pic>
      <p:sp>
        <p:nvSpPr>
          <p:cNvPr id="9" name="6-Point Star 8"/>
          <p:cNvSpPr/>
          <p:nvPr/>
        </p:nvSpPr>
        <p:spPr>
          <a:xfrm>
            <a:off x="362065" y="1387510"/>
            <a:ext cx="4403102" cy="2382591"/>
          </a:xfrm>
          <a:prstGeom prst="star6">
            <a:avLst/>
          </a:prstGeom>
          <a:solidFill>
            <a:srgbClr val="FFFFCC"/>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rgbClr val="002060"/>
                </a:solidFill>
                <a:latin typeface="Comic Sans MS" panose="030F0702030302020204" pitchFamily="66" charset="0"/>
              </a:rPr>
              <a:t>Advertising</a:t>
            </a:r>
          </a:p>
          <a:p>
            <a:pPr algn="ctr"/>
            <a:endParaRPr lang="en-GB" dirty="0">
              <a:solidFill>
                <a:srgbClr val="002060"/>
              </a:solidFill>
              <a:latin typeface="Comic Sans MS" panose="030F0702030302020204" pitchFamily="66" charset="0"/>
            </a:endParaRPr>
          </a:p>
          <a:p>
            <a:pPr algn="ctr"/>
            <a:r>
              <a:rPr lang="en-GB" dirty="0" smtClean="0">
                <a:solidFill>
                  <a:srgbClr val="002060"/>
                </a:solidFill>
                <a:latin typeface="Comic Sans MS" panose="030F0702030302020204" pitchFamily="66" charset="0"/>
              </a:rPr>
              <a:t>To gain a new audience or remind current audience.  </a:t>
            </a:r>
            <a:endParaRPr lang="en-GB" dirty="0">
              <a:solidFill>
                <a:srgbClr val="002060"/>
              </a:solidFill>
              <a:latin typeface="Comic Sans MS" panose="030F0702030302020204" pitchFamily="66" charset="0"/>
            </a:endParaRPr>
          </a:p>
          <a:p>
            <a:pPr algn="ctr"/>
            <a:endParaRPr lang="en-GB" dirty="0">
              <a:solidFill>
                <a:srgbClr val="002060"/>
              </a:solidFill>
              <a:latin typeface="Comic Sans MS" panose="030F0702030302020204" pitchFamily="66" charset="0"/>
            </a:endParaRPr>
          </a:p>
        </p:txBody>
      </p:sp>
      <p:sp>
        <p:nvSpPr>
          <p:cNvPr id="11" name="6-Point Star 10"/>
          <p:cNvSpPr/>
          <p:nvPr/>
        </p:nvSpPr>
        <p:spPr>
          <a:xfrm>
            <a:off x="6817921" y="941912"/>
            <a:ext cx="3704117" cy="2382591"/>
          </a:xfrm>
          <a:prstGeom prst="star6">
            <a:avLst/>
          </a:prstGeom>
          <a:solidFill>
            <a:srgbClr val="FFFFCC"/>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rgbClr val="002060"/>
                </a:solidFill>
                <a:latin typeface="Comic Sans MS" panose="030F0702030302020204" pitchFamily="66" charset="0"/>
              </a:rPr>
              <a:t>Price reduction</a:t>
            </a:r>
          </a:p>
          <a:p>
            <a:pPr algn="ctr"/>
            <a:endParaRPr lang="en-GB" u="sng" dirty="0">
              <a:solidFill>
                <a:srgbClr val="002060"/>
              </a:solidFill>
              <a:latin typeface="Comic Sans MS" panose="030F0702030302020204" pitchFamily="66" charset="0"/>
            </a:endParaRPr>
          </a:p>
          <a:p>
            <a:pPr algn="ctr"/>
            <a:r>
              <a:rPr lang="en-GB" dirty="0" smtClean="0">
                <a:solidFill>
                  <a:srgbClr val="002060"/>
                </a:solidFill>
                <a:latin typeface="Comic Sans MS" panose="030F0702030302020204" pitchFamily="66" charset="0"/>
              </a:rPr>
              <a:t>More attractive to customers </a:t>
            </a:r>
            <a:endParaRPr lang="en-GB" dirty="0">
              <a:solidFill>
                <a:srgbClr val="002060"/>
              </a:solidFill>
              <a:latin typeface="Comic Sans MS" panose="030F0702030302020204" pitchFamily="66" charset="0"/>
            </a:endParaRPr>
          </a:p>
        </p:txBody>
      </p:sp>
      <p:sp>
        <p:nvSpPr>
          <p:cNvPr id="12" name="6-Point Star 11"/>
          <p:cNvSpPr/>
          <p:nvPr/>
        </p:nvSpPr>
        <p:spPr>
          <a:xfrm>
            <a:off x="6910764" y="2948455"/>
            <a:ext cx="4595260" cy="2911432"/>
          </a:xfrm>
          <a:prstGeom prst="star6">
            <a:avLst/>
          </a:prstGeom>
          <a:solidFill>
            <a:srgbClr val="FFFFCC"/>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rgbClr val="002060"/>
                </a:solidFill>
                <a:latin typeface="Comic Sans MS" panose="030F0702030302020204" pitchFamily="66" charset="0"/>
              </a:rPr>
              <a:t>New packaging</a:t>
            </a:r>
          </a:p>
          <a:p>
            <a:pPr algn="ctr"/>
            <a:endParaRPr lang="en-GB" u="sng" dirty="0" smtClean="0">
              <a:solidFill>
                <a:srgbClr val="002060"/>
              </a:solidFill>
              <a:latin typeface="Comic Sans MS" panose="030F0702030302020204" pitchFamily="66" charset="0"/>
            </a:endParaRPr>
          </a:p>
          <a:p>
            <a:pPr algn="ctr"/>
            <a:r>
              <a:rPr lang="en-GB" dirty="0" smtClean="0">
                <a:solidFill>
                  <a:srgbClr val="002060"/>
                </a:solidFill>
                <a:latin typeface="Comic Sans MS" panose="030F0702030302020204" pitchFamily="66" charset="0"/>
              </a:rPr>
              <a:t>Re-brand and up date old packaging. </a:t>
            </a:r>
            <a:endParaRPr lang="en-GB" dirty="0">
              <a:solidFill>
                <a:srgbClr val="002060"/>
              </a:solidFill>
              <a:latin typeface="Comic Sans MS" panose="030F0702030302020204" pitchFamily="66" charset="0"/>
            </a:endParaRPr>
          </a:p>
        </p:txBody>
      </p:sp>
      <p:sp>
        <p:nvSpPr>
          <p:cNvPr id="14" name="6-Point Star 13"/>
          <p:cNvSpPr/>
          <p:nvPr/>
        </p:nvSpPr>
        <p:spPr>
          <a:xfrm>
            <a:off x="942790" y="3268656"/>
            <a:ext cx="5008425" cy="2762656"/>
          </a:xfrm>
          <a:prstGeom prst="star6">
            <a:avLst/>
          </a:prstGeom>
          <a:solidFill>
            <a:srgbClr val="FFFFCC"/>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rgbClr val="002060"/>
                </a:solidFill>
                <a:latin typeface="Comic Sans MS" panose="030F0702030302020204" pitchFamily="66" charset="0"/>
              </a:rPr>
              <a:t>Adding value</a:t>
            </a:r>
          </a:p>
          <a:p>
            <a:pPr algn="ctr"/>
            <a:endParaRPr lang="en-GB" u="sng" dirty="0" smtClean="0">
              <a:solidFill>
                <a:srgbClr val="002060"/>
              </a:solidFill>
              <a:latin typeface="Comic Sans MS" panose="030F0702030302020204" pitchFamily="66" charset="0"/>
            </a:endParaRPr>
          </a:p>
          <a:p>
            <a:pPr algn="ctr"/>
            <a:r>
              <a:rPr lang="en-GB" dirty="0" smtClean="0">
                <a:solidFill>
                  <a:srgbClr val="002060"/>
                </a:solidFill>
                <a:latin typeface="Comic Sans MS" panose="030F0702030302020204" pitchFamily="66" charset="0"/>
              </a:rPr>
              <a:t>Adding a new features to</a:t>
            </a:r>
          </a:p>
          <a:p>
            <a:pPr algn="ctr"/>
            <a:r>
              <a:rPr lang="en-GB" dirty="0" smtClean="0">
                <a:solidFill>
                  <a:srgbClr val="002060"/>
                </a:solidFill>
                <a:latin typeface="Comic Sans MS" panose="030F0702030302020204" pitchFamily="66" charset="0"/>
              </a:rPr>
              <a:t>Current product e.g. improve the specifications on a mobile phone.</a:t>
            </a:r>
            <a:endParaRPr lang="en-GB" dirty="0">
              <a:solidFill>
                <a:srgbClr val="002060"/>
              </a:solidFill>
              <a:latin typeface="Comic Sans MS" panose="030F0702030302020204" pitchFamily="66" charset="0"/>
            </a:endParaRPr>
          </a:p>
        </p:txBody>
      </p:sp>
      <p:pic>
        <p:nvPicPr>
          <p:cNvPr id="15" name="Picture 6" descr="Image result for cartoon pen and paper note taki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53641" y="5450224"/>
            <a:ext cx="914245" cy="11621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3447002" y="5859887"/>
            <a:ext cx="2808312" cy="830997"/>
          </a:xfrm>
          <a:prstGeom prst="rect">
            <a:avLst/>
          </a:prstGeom>
          <a:solidFill>
            <a:srgbClr val="FFFF00"/>
          </a:solidFill>
          <a:scene3d>
            <a:camera prst="orthographicFront"/>
            <a:lightRig rig="threePt" dir="t"/>
          </a:scene3d>
          <a:sp3d>
            <a:bevelT/>
          </a:sp3d>
        </p:spPr>
        <p:txBody>
          <a:bodyPr wrap="square" rtlCol="0">
            <a:spAutoFit/>
          </a:bodyPr>
          <a:lstStyle/>
          <a:p>
            <a:r>
              <a:rPr lang="en-GB" sz="2400" b="1" dirty="0">
                <a:solidFill>
                  <a:srgbClr val="002060"/>
                </a:solidFill>
                <a:latin typeface="Comic Sans MS" panose="030F0702030302020204" pitchFamily="66" charset="0"/>
              </a:rPr>
              <a:t>Take notes in theory books. </a:t>
            </a:r>
          </a:p>
        </p:txBody>
      </p:sp>
    </p:spTree>
    <p:extLst>
      <p:ext uri="{BB962C8B-B14F-4D97-AF65-F5344CB8AC3E}">
        <p14:creationId xmlns:p14="http://schemas.microsoft.com/office/powerpoint/2010/main" val="377022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4" grpId="0" animBg="1"/>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669</TotalTime>
  <Words>508</Words>
  <Application>Microsoft Office PowerPoint</Application>
  <PresentationFormat>Widescreen</PresentationFormat>
  <Paragraphs>125</Paragraphs>
  <Slides>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Comic Sans MS</vt:lpstr>
      <vt:lpstr>Fluffy Slacks BTN</vt:lpstr>
      <vt:lpstr>Gotham Rounded Book</vt:lpstr>
      <vt:lpstr>Tw Cen MT</vt:lpstr>
      <vt:lpstr>Verdana</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63</cp:revision>
  <cp:lastPrinted>2017-09-04T14:15:04Z</cp:lastPrinted>
  <dcterms:created xsi:type="dcterms:W3CDTF">2017-07-31T10:34:28Z</dcterms:created>
  <dcterms:modified xsi:type="dcterms:W3CDTF">2017-09-21T12:08:31Z</dcterms:modified>
</cp:coreProperties>
</file>