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3"/>
  </p:notesMasterIdLst>
  <p:sldIdLst>
    <p:sldId id="267" r:id="rId2"/>
    <p:sldId id="281" r:id="rId3"/>
    <p:sldId id="282" r:id="rId4"/>
    <p:sldId id="269" r:id="rId5"/>
    <p:sldId id="289" r:id="rId6"/>
    <p:sldId id="287" r:id="rId7"/>
    <p:sldId id="259" r:id="rId8"/>
    <p:sldId id="260" r:id="rId9"/>
    <p:sldId id="284" r:id="rId10"/>
    <p:sldId id="285" r:id="rId11"/>
    <p:sldId id="286"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DF321"/>
    <a:srgbClr val="25FC14"/>
    <a:srgbClr val="F3FFFE"/>
    <a:srgbClr val="FF99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048" autoAdjust="0"/>
  </p:normalViewPr>
  <p:slideViewPr>
    <p:cSldViewPr snapToGrid="0">
      <p:cViewPr varScale="1">
        <p:scale>
          <a:sx n="61" d="100"/>
          <a:sy n="61" d="100"/>
        </p:scale>
        <p:origin x="14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F4C5EF1-33DF-4280-AEB9-D4BE611C8F70}" type="datetimeFigureOut">
              <a:rPr lang="en-GB" smtClean="0"/>
              <a:t>10/07/2018</a:t>
            </a:fld>
            <a:endParaRPr lang="en-GB"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53DB6BC9-4DCC-4CF2-92BC-30BEB0DDD470}" type="slidenum">
              <a:rPr lang="en-GB" smtClean="0"/>
              <a:t>‹#›</a:t>
            </a:fld>
            <a:endParaRPr lang="en-GB" dirty="0"/>
          </a:p>
        </p:txBody>
      </p:sp>
    </p:spTree>
    <p:extLst>
      <p:ext uri="{BB962C8B-B14F-4D97-AF65-F5344CB8AC3E}">
        <p14:creationId xmlns:p14="http://schemas.microsoft.com/office/powerpoint/2010/main" val="2305210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wonderhowto.com/news/wonderment/worlds-first-bend-sensitive-flexible-smartphone-0127164/"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Verdana" pitchFamily="34" charset="0"/>
                <a:cs typeface="Arial" pitchFamily="34" charset="0"/>
              </a:defRPr>
            </a:lvl1pPr>
            <a:lvl2pPr marL="742950" indent="-285750" eaLnBrk="0" hangingPunct="0">
              <a:defRPr>
                <a:solidFill>
                  <a:schemeClr val="tx1"/>
                </a:solidFill>
                <a:latin typeface="Verdana" pitchFamily="34" charset="0"/>
                <a:cs typeface="Arial" pitchFamily="34" charset="0"/>
              </a:defRPr>
            </a:lvl2pPr>
            <a:lvl3pPr marL="1143000" indent="-228600" eaLnBrk="0" hangingPunct="0">
              <a:defRPr>
                <a:solidFill>
                  <a:schemeClr val="tx1"/>
                </a:solidFill>
                <a:latin typeface="Verdana" pitchFamily="34" charset="0"/>
                <a:cs typeface="Arial" pitchFamily="34" charset="0"/>
              </a:defRPr>
            </a:lvl3pPr>
            <a:lvl4pPr marL="1600200" indent="-228600" eaLnBrk="0" hangingPunct="0">
              <a:defRPr>
                <a:solidFill>
                  <a:schemeClr val="tx1"/>
                </a:solidFill>
                <a:latin typeface="Verdana" pitchFamily="34" charset="0"/>
                <a:cs typeface="Arial" pitchFamily="34" charset="0"/>
              </a:defRPr>
            </a:lvl4pPr>
            <a:lvl5pPr marL="2057400" indent="-228600" eaLnBrk="0" hangingPunct="0">
              <a:defRPr>
                <a:solidFill>
                  <a:schemeClr val="tx1"/>
                </a:solidFill>
                <a:latin typeface="Verdana" pitchFamily="34" charset="0"/>
                <a:cs typeface="Arial" pitchFamily="34" charset="0"/>
              </a:defRPr>
            </a:lvl5pPr>
            <a:lvl6pPr marL="2514600" indent="-228600" eaLnBrk="0" fontAlgn="base" hangingPunct="0">
              <a:spcBef>
                <a:spcPct val="0"/>
              </a:spcBef>
              <a:spcAft>
                <a:spcPct val="0"/>
              </a:spcAft>
              <a:defRPr>
                <a:solidFill>
                  <a:schemeClr val="tx1"/>
                </a:solidFill>
                <a:latin typeface="Verdana" pitchFamily="34" charset="0"/>
                <a:cs typeface="Arial" pitchFamily="34" charset="0"/>
              </a:defRPr>
            </a:lvl6pPr>
            <a:lvl7pPr marL="2971800" indent="-228600" eaLnBrk="0" fontAlgn="base" hangingPunct="0">
              <a:spcBef>
                <a:spcPct val="0"/>
              </a:spcBef>
              <a:spcAft>
                <a:spcPct val="0"/>
              </a:spcAft>
              <a:defRPr>
                <a:solidFill>
                  <a:schemeClr val="tx1"/>
                </a:solidFill>
                <a:latin typeface="Verdana" pitchFamily="34" charset="0"/>
                <a:cs typeface="Arial" pitchFamily="34" charset="0"/>
              </a:defRPr>
            </a:lvl7pPr>
            <a:lvl8pPr marL="3429000" indent="-228600" eaLnBrk="0" fontAlgn="base" hangingPunct="0">
              <a:spcBef>
                <a:spcPct val="0"/>
              </a:spcBef>
              <a:spcAft>
                <a:spcPct val="0"/>
              </a:spcAft>
              <a:defRPr>
                <a:solidFill>
                  <a:schemeClr val="tx1"/>
                </a:solidFill>
                <a:latin typeface="Verdana" pitchFamily="34" charset="0"/>
                <a:cs typeface="Arial" pitchFamily="34" charset="0"/>
              </a:defRPr>
            </a:lvl8pPr>
            <a:lvl9pPr marL="3886200" indent="-228600" eaLnBrk="0" fontAlgn="base" hangingPunct="0">
              <a:spcBef>
                <a:spcPct val="0"/>
              </a:spcBef>
              <a:spcAft>
                <a:spcPct val="0"/>
              </a:spcAft>
              <a:defRPr>
                <a:solidFill>
                  <a:schemeClr val="tx1"/>
                </a:solidFill>
                <a:latin typeface="Verdana" pitchFamily="34" charset="0"/>
                <a:cs typeface="Arial" pitchFamily="34" charset="0"/>
              </a:defRPr>
            </a:lvl9pPr>
          </a:lstStyle>
          <a:p>
            <a:pPr eaLnBrk="1" hangingPunct="1"/>
            <a:fld id="{0A876C99-8C5D-4BD8-A90C-73D5B3647024}" type="slidenum">
              <a:rPr lang="en-GB" smtClean="0"/>
              <a:pPr eaLnBrk="1" hangingPunct="1"/>
              <a:t>1</a:t>
            </a:fld>
            <a:endParaRPr lang="en-GB" dirty="0" smtClean="0"/>
          </a:p>
        </p:txBody>
      </p:sp>
    </p:spTree>
    <p:extLst>
      <p:ext uri="{BB962C8B-B14F-4D97-AF65-F5344CB8AC3E}">
        <p14:creationId xmlns:p14="http://schemas.microsoft.com/office/powerpoint/2010/main" val="1235975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2</a:t>
            </a:fld>
            <a:endParaRPr lang="en-GB" dirty="0"/>
          </a:p>
        </p:txBody>
      </p:sp>
    </p:spTree>
    <p:extLst>
      <p:ext uri="{BB962C8B-B14F-4D97-AF65-F5344CB8AC3E}">
        <p14:creationId xmlns:p14="http://schemas.microsoft.com/office/powerpoint/2010/main" val="3474438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3</a:t>
            </a:fld>
            <a:endParaRPr lang="en-GB" dirty="0"/>
          </a:p>
        </p:txBody>
      </p:sp>
    </p:spTree>
    <p:extLst>
      <p:ext uri="{BB962C8B-B14F-4D97-AF65-F5344CB8AC3E}">
        <p14:creationId xmlns:p14="http://schemas.microsoft.com/office/powerpoint/2010/main" val="28503148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first two slides should be used as an introduction to the topic (starter) </a:t>
            </a:r>
            <a:endParaRPr lang="en-GB" dirty="0" smtClean="0"/>
          </a:p>
          <a:p>
            <a:r>
              <a:rPr lang="en-GB" dirty="0" smtClean="0"/>
              <a:t>Print</a:t>
            </a:r>
            <a:r>
              <a:rPr lang="en-GB" baseline="0" dirty="0" smtClean="0"/>
              <a:t> a copy of slide 3 for each table (I would enlarge to A3) to use in discussion (questions on next slide)</a:t>
            </a:r>
          </a:p>
          <a:p>
            <a:endParaRPr lang="en-GB" baseline="0" dirty="0" smtClean="0"/>
          </a:p>
          <a:p>
            <a:endParaRPr lang="en-GB" dirty="0" smtClean="0"/>
          </a:p>
          <a:p>
            <a:r>
              <a:rPr lang="en-GB" dirty="0" smtClean="0"/>
              <a:t>Motorola- first</a:t>
            </a:r>
            <a:r>
              <a:rPr lang="en-GB" baseline="0" dirty="0" smtClean="0"/>
              <a:t> hand held mobile phone, held 30 phone numbers, </a:t>
            </a:r>
            <a:r>
              <a:rPr lang="en-GB" sz="1200" b="0" i="0" kern="1200" dirty="0" smtClean="0">
                <a:solidFill>
                  <a:schemeClr val="tx1"/>
                </a:solidFill>
                <a:effectLst/>
                <a:latin typeface="+mn-lt"/>
                <a:ea typeface="+mn-ea"/>
                <a:cs typeface="+mn-cs"/>
              </a:rPr>
              <a:t>at the time, it was considered revolutionary because mobile telephones were bulky affairs installed in vehicles or in heavy briefcases. The DynaTAC 8000X was truly the first mobile telephone which could connect to the telephone network without the assistance of a mobile operator and could be carried about by the user.</a:t>
            </a:r>
          </a:p>
          <a:p>
            <a:endParaRPr lang="en-GB" sz="1200" b="0" i="0" kern="1200" baseline="0" dirty="0" smtClean="0">
              <a:solidFill>
                <a:schemeClr val="tx1"/>
              </a:solidFill>
              <a:effectLst/>
              <a:latin typeface="+mn-lt"/>
              <a:ea typeface="+mn-ea"/>
              <a:cs typeface="+mn-cs"/>
            </a:endParaRP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4</a:t>
            </a:fld>
            <a:endParaRPr lang="en-GB" dirty="0"/>
          </a:p>
        </p:txBody>
      </p:sp>
    </p:spTree>
    <p:extLst>
      <p:ext uri="{BB962C8B-B14F-4D97-AF65-F5344CB8AC3E}">
        <p14:creationId xmlns:p14="http://schemas.microsoft.com/office/powerpoint/2010/main" val="1615270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6</a:t>
            </a:fld>
            <a:endParaRPr lang="en-GB" dirty="0"/>
          </a:p>
        </p:txBody>
      </p:sp>
    </p:spTree>
    <p:extLst>
      <p:ext uri="{BB962C8B-B14F-4D97-AF65-F5344CB8AC3E}">
        <p14:creationId xmlns:p14="http://schemas.microsoft.com/office/powerpoint/2010/main" val="2969458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Samsung has long been a major tech corporation. It’s a image on the internet is that Samsung steal all of Apple’s ideas, reproduce them, and sell them for less than Apple sell the original product. I’m sure Samsung would deny this claim, but we know for sure that they are a strong competitor to Apple in the smart phone industry</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7</a:t>
            </a:fld>
            <a:endParaRPr lang="en-GB" dirty="0"/>
          </a:p>
        </p:txBody>
      </p:sp>
    </p:spTree>
    <p:extLst>
      <p:ext uri="{BB962C8B-B14F-4D97-AF65-F5344CB8AC3E}">
        <p14:creationId xmlns:p14="http://schemas.microsoft.com/office/powerpoint/2010/main" val="2038171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8</a:t>
            </a:fld>
            <a:endParaRPr lang="en-GB" dirty="0"/>
          </a:p>
        </p:txBody>
      </p:sp>
    </p:spTree>
    <p:extLst>
      <p:ext uri="{BB962C8B-B14F-4D97-AF65-F5344CB8AC3E}">
        <p14:creationId xmlns:p14="http://schemas.microsoft.com/office/powerpoint/2010/main" val="1888384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In the 1950s, you would have needed a whole bank of computers on an entire floor of an office building to do what you are able to do with a single smartphone today.</a:t>
            </a: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endParaRPr lang="en-GB" sz="1200" b="0" i="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People use phones for internet access, social networking, maps, morning alarms, games, apps, to take photos, watch video clips - as well as talking and texting.</a:t>
            </a:r>
          </a:p>
          <a:p>
            <a:r>
              <a:rPr lang="en-GB" sz="1200" kern="1200" dirty="0" smtClean="0">
                <a:solidFill>
                  <a:schemeClr val="tx1"/>
                </a:solidFill>
                <a:effectLst/>
                <a:latin typeface="+mn-lt"/>
                <a:ea typeface="+mn-ea"/>
                <a:cs typeface="+mn-cs"/>
              </a:rPr>
              <a:t>The two most significant developments in mobile phone technology have been the widespread availability of devices and their ability to access the internet, </a:t>
            </a:r>
          </a:p>
          <a:p>
            <a:endParaRPr lang="en-GB" sz="1200" kern="1200" dirty="0" smtClean="0">
              <a:solidFill>
                <a:schemeClr val="tx1"/>
              </a:solidFill>
              <a:effectLst/>
              <a:latin typeface="+mn-lt"/>
              <a:ea typeface="+mn-ea"/>
              <a:cs typeface="+mn-cs"/>
            </a:endParaRPr>
          </a:p>
          <a:p>
            <a:endParaRPr lang="en-GB" dirty="0" smtClean="0"/>
          </a:p>
          <a:p>
            <a:r>
              <a:rPr lang="en-GB" sz="1200" dirty="0" smtClean="0">
                <a:solidFill>
                  <a:srgbClr val="002060"/>
                </a:solidFill>
                <a:latin typeface="Comic Sans MS" panose="030F0702030302020204" pitchFamily="66" charset="0"/>
              </a:rPr>
              <a:t>When we say something is </a:t>
            </a:r>
            <a:r>
              <a:rPr lang="en-GB" sz="1200" dirty="0" err="1" smtClean="0">
                <a:solidFill>
                  <a:srgbClr val="002060"/>
                </a:solidFill>
                <a:latin typeface="Comic Sans MS" panose="030F0702030302020204" pitchFamily="66" charset="0"/>
              </a:rPr>
              <a:t>analog</a:t>
            </a:r>
            <a:r>
              <a:rPr lang="en-GB" sz="1200" dirty="0" smtClean="0">
                <a:solidFill>
                  <a:srgbClr val="002060"/>
                </a:solidFill>
                <a:latin typeface="Comic Sans MS" panose="030F0702030302020204" pitchFamily="66" charset="0"/>
              </a:rPr>
              <a:t>, we often simply mean that it's not digital: the job it does, or the information it handles, doesn't involve processing numbers electronically.</a:t>
            </a:r>
          </a:p>
          <a:p>
            <a:endParaRPr lang="en-GB" sz="1200" dirty="0" smtClean="0">
              <a:solidFill>
                <a:srgbClr val="002060"/>
              </a:solidFill>
              <a:latin typeface="Comic Sans MS" panose="030F0702030302020204" pitchFamily="66" charset="0"/>
            </a:endParaRPr>
          </a:p>
          <a:p>
            <a:r>
              <a:rPr lang="en-GB" sz="1200" dirty="0" smtClean="0">
                <a:solidFill>
                  <a:srgbClr val="002060"/>
                </a:solidFill>
                <a:latin typeface="Comic Sans MS" panose="030F0702030302020204" pitchFamily="66" charset="0"/>
              </a:rPr>
              <a:t>Digital is entirely different,  we first convert the information into numbers (digits) and display or store the numbers instead.</a:t>
            </a:r>
          </a:p>
          <a:p>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a:t>
            </a:r>
          </a:p>
          <a:p>
            <a:r>
              <a:rPr lang="en-GB" sz="1200" b="0" i="0" kern="1200" dirty="0" smtClean="0">
                <a:solidFill>
                  <a:schemeClr val="tx1"/>
                </a:solidFill>
                <a:effectLst/>
                <a:latin typeface="+mn-lt"/>
                <a:ea typeface="+mn-ea"/>
                <a:cs typeface="+mn-cs"/>
              </a:rPr>
              <a:t>Electro-Chemical </a:t>
            </a:r>
            <a:r>
              <a:rPr lang="en-GB" sz="1200" b="0" i="0" kern="1200" baseline="0" dirty="0" smtClean="0">
                <a:solidFill>
                  <a:schemeClr val="tx1"/>
                </a:solidFill>
                <a:effectLst/>
                <a:latin typeface="+mn-lt"/>
                <a:ea typeface="+mn-ea"/>
                <a:cs typeface="+mn-cs"/>
              </a:rPr>
              <a:t> </a:t>
            </a:r>
            <a:r>
              <a:rPr lang="en-GB" sz="1200" b="0" i="0" kern="1200" dirty="0" smtClean="0">
                <a:solidFill>
                  <a:schemeClr val="tx1"/>
                </a:solidFill>
                <a:effectLst/>
                <a:latin typeface="+mn-lt"/>
                <a:ea typeface="+mn-ea"/>
                <a:cs typeface="+mn-cs"/>
              </a:rPr>
              <a:t>allows you to put high quality markings (identification) onto your metal parts permanently without causing any damage to the surface </a:t>
            </a:r>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9</a:t>
            </a:fld>
            <a:endParaRPr lang="en-GB" dirty="0"/>
          </a:p>
        </p:txBody>
      </p:sp>
    </p:spTree>
    <p:extLst>
      <p:ext uri="{BB962C8B-B14F-4D97-AF65-F5344CB8AC3E}">
        <p14:creationId xmlns:p14="http://schemas.microsoft.com/office/powerpoint/2010/main" val="10278990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allow people to control the lights, heating and locks in their home remotely?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Maybe one day it will even be </a:t>
            </a:r>
            <a:r>
              <a:rPr lang="en-GB" sz="1200" b="0" i="0" u="none" strike="noStrike" kern="1200" dirty="0" smtClean="0">
                <a:solidFill>
                  <a:schemeClr val="tx1"/>
                </a:solidFill>
                <a:effectLst/>
                <a:latin typeface="+mn-lt"/>
                <a:ea typeface="+mn-ea"/>
                <a:cs typeface="+mn-cs"/>
              </a:rPr>
              <a:t>able to</a:t>
            </a:r>
            <a:r>
              <a:rPr lang="en-GB" sz="1200" b="0" i="0" u="none" strike="noStrike" kern="1200" baseline="0" dirty="0" smtClean="0">
                <a:solidFill>
                  <a:schemeClr val="tx1"/>
                </a:solidFill>
                <a:effectLst/>
                <a:latin typeface="+mn-lt"/>
                <a:ea typeface="+mn-ea"/>
                <a:cs typeface="+mn-cs"/>
              </a:rPr>
              <a:t> bend</a:t>
            </a:r>
            <a:r>
              <a:rPr lang="en-GB" sz="1200" b="0" i="0" kern="1200" dirty="0" smtClean="0">
                <a:solidFill>
                  <a:schemeClr val="tx1"/>
                </a:solidFill>
                <a:effectLst/>
                <a:latin typeface="+mn-lt"/>
                <a:ea typeface="+mn-ea"/>
                <a:cs typeface="+mn-cs"/>
              </a:rPr>
              <a:t> like a piece of thin plastic. Maybe you won't even have to touch it, doing all of your multitasking from cellular implants?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Maybe one day it will even be </a:t>
            </a:r>
            <a:r>
              <a:rPr lang="en-GB" sz="1200" b="0" i="0" u="none" strike="noStrike" kern="1200" dirty="0" smtClean="0">
                <a:solidFill>
                  <a:schemeClr val="tx1"/>
                </a:solidFill>
                <a:effectLst/>
                <a:latin typeface="+mn-lt"/>
                <a:ea typeface="+mn-ea"/>
                <a:cs typeface="+mn-cs"/>
                <a:hlinkClick r:id="rId3"/>
              </a:rPr>
              <a:t>able to bend</a:t>
            </a:r>
            <a:r>
              <a:rPr lang="en-GB" sz="1200" b="0" i="0" kern="1200" dirty="0" smtClean="0">
                <a:solidFill>
                  <a:schemeClr val="tx1"/>
                </a:solidFill>
                <a:effectLst/>
                <a:latin typeface="+mn-lt"/>
                <a:ea typeface="+mn-ea"/>
                <a:cs typeface="+mn-cs"/>
              </a:rPr>
              <a:t> like a piece of thin plastic. Maybe you won't even have to touch it, doing all of your multitasking from cellular implants.</a:t>
            </a:r>
          </a:p>
          <a:p>
            <a:endParaRPr lang="en-GB" dirty="0"/>
          </a:p>
        </p:txBody>
      </p:sp>
      <p:sp>
        <p:nvSpPr>
          <p:cNvPr id="4" name="Slide Number Placeholder 3"/>
          <p:cNvSpPr>
            <a:spLocks noGrp="1"/>
          </p:cNvSpPr>
          <p:nvPr>
            <p:ph type="sldNum" sz="quarter" idx="10"/>
          </p:nvPr>
        </p:nvSpPr>
        <p:spPr/>
        <p:txBody>
          <a:bodyPr/>
          <a:lstStyle/>
          <a:p>
            <a:fld id="{53DB6BC9-4DCC-4CF2-92BC-30BEB0DDD470}" type="slidenum">
              <a:rPr lang="en-GB" smtClean="0"/>
              <a:t>11</a:t>
            </a:fld>
            <a:endParaRPr lang="en-GB" dirty="0"/>
          </a:p>
        </p:txBody>
      </p:sp>
    </p:spTree>
    <p:extLst>
      <p:ext uri="{BB962C8B-B14F-4D97-AF65-F5344CB8AC3E}">
        <p14:creationId xmlns:p14="http://schemas.microsoft.com/office/powerpoint/2010/main" val="22404206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122018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893092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911413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867174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32806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9172203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2519299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3681611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334494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26507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254170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0166950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5" name="Text Placeholder 15"/>
          <p:cNvSpPr>
            <a:spLocks noGrp="1"/>
          </p:cNvSpPr>
          <p:nvPr>
            <p:ph type="body" sz="quarter" idx="14" hasCustomPrompt="1"/>
          </p:nvPr>
        </p:nvSpPr>
        <p:spPr>
          <a:xfrm>
            <a:off x="491067" y="1044576"/>
            <a:ext cx="11224684" cy="1046163"/>
          </a:xfr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3200" baseline="0">
                <a:solidFill>
                  <a:srgbClr val="E75306"/>
                </a:solidFill>
              </a:defRPr>
            </a:lvl1pPr>
          </a:lstStyle>
          <a:p>
            <a:pPr lvl="0"/>
            <a:r>
              <a:rPr lang="en-US" dirty="0" smtClean="0"/>
              <a:t>Title 1</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sz="3100" kern="1100" spc="-50" dirty="0" smtClean="0">
                <a:solidFill>
                  <a:srgbClr val="F7B385"/>
                </a:solidFill>
                <a:latin typeface="Gotham Rounded Book"/>
                <a:cs typeface="Gotham Rounded Book"/>
              </a:rPr>
              <a:t>Title 2</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lang="en-US" sz="3100" kern="1100" spc="-50" dirty="0" smtClean="0">
              <a:solidFill>
                <a:srgbClr val="F7B385"/>
              </a:solidFill>
              <a:latin typeface="Gotham Rounded Book"/>
              <a:cs typeface="Gotham Rounded Book"/>
            </a:endParaRPr>
          </a:p>
        </p:txBody>
      </p:sp>
    </p:spTree>
    <p:extLst>
      <p:ext uri="{BB962C8B-B14F-4D97-AF65-F5344CB8AC3E}">
        <p14:creationId xmlns:p14="http://schemas.microsoft.com/office/powerpoint/2010/main" val="22480363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767862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765133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437472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1131229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235242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816893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357A84-026A-48DC-9974-48B48E94C7A2}" type="datetimeFigureOut">
              <a:rPr lang="en-GB" smtClean="0"/>
              <a:t>10/07/2018</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E266E9D-A3DA-452E-B456-64CCE57DE201}" type="slidenum">
              <a:rPr lang="en-GB" smtClean="0"/>
              <a:t>‹#›</a:t>
            </a:fld>
            <a:endParaRPr lang="en-GB" dirty="0"/>
          </a:p>
        </p:txBody>
      </p:sp>
    </p:spTree>
    <p:extLst>
      <p:ext uri="{BB962C8B-B14F-4D97-AF65-F5344CB8AC3E}">
        <p14:creationId xmlns:p14="http://schemas.microsoft.com/office/powerpoint/2010/main" val="3727721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AD357A84-026A-48DC-9974-48B48E94C7A2}" type="datetimeFigureOut">
              <a:rPr lang="en-GB" smtClean="0"/>
              <a:t>10/07/2018</a:t>
            </a:fld>
            <a:endParaRPr lang="en-GB"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GB"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DE266E9D-A3DA-452E-B456-64CCE57DE201}" type="slidenum">
              <a:rPr lang="en-GB" smtClean="0"/>
              <a:t>‹#›</a:t>
            </a:fld>
            <a:endParaRPr lang="en-GB" dirty="0"/>
          </a:p>
        </p:txBody>
      </p:sp>
    </p:spTree>
    <p:extLst>
      <p:ext uri="{BB962C8B-B14F-4D97-AF65-F5344CB8AC3E}">
        <p14:creationId xmlns:p14="http://schemas.microsoft.com/office/powerpoint/2010/main" val="263410081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 id="2147483685" r:id="rId17"/>
    <p:sldLayoutId id="2147483686" r:id="rId18"/>
    <p:sldLayoutId id="2147483687" r:id="rId19"/>
    <p:sldLayoutId id="2147483688" r:id="rId20"/>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media/hdphoto1.wdp"/><Relationship Id="rId9"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7.xml"/><Relationship Id="rId1" Type="http://schemas.openxmlformats.org/officeDocument/2006/relationships/slideLayout" Target="../slideLayouts/slideLayout20.xml"/><Relationship Id="rId5" Type="http://schemas.microsoft.com/office/2007/relationships/hdphoto" Target="../media/hdphoto2.wdp"/><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sbios0u2Px8" TargetMode="External"/><Relationship Id="rId7" Type="http://schemas.openxmlformats.org/officeDocument/2006/relationships/image" Target="../media/image20.jpeg"/><Relationship Id="rId2" Type="http://schemas.openxmlformats.org/officeDocument/2006/relationships/notesSlide" Target="../notesSlides/notesSlide8.xml"/><Relationship Id="rId1" Type="http://schemas.openxmlformats.org/officeDocument/2006/relationships/slideLayout" Target="../slideLayouts/slideLayout20.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524000" y="315914"/>
            <a:ext cx="4598988" cy="203279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What are you doing?</a:t>
            </a:r>
          </a:p>
          <a:p>
            <a:pPr algn="ctr">
              <a:defRPr/>
            </a:pPr>
            <a:endParaRPr lang="en-GB" sz="16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Learn about the impact of technology on industry &amp; products. </a:t>
            </a:r>
            <a:endParaRPr lang="en-GB" dirty="0">
              <a:solidFill>
                <a:srgbClr val="002060"/>
              </a:solidFill>
              <a:latin typeface="Comic Sans MS" panose="030F0702030302020204" pitchFamily="66" charset="0"/>
            </a:endParaRPr>
          </a:p>
        </p:txBody>
      </p:sp>
      <p:sp>
        <p:nvSpPr>
          <p:cNvPr id="5" name="Rounded Rectangle 4"/>
          <p:cNvSpPr/>
          <p:nvPr/>
        </p:nvSpPr>
        <p:spPr>
          <a:xfrm>
            <a:off x="6133794" y="252189"/>
            <a:ext cx="4545012" cy="2160241"/>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3200" u="sng" dirty="0">
                <a:solidFill>
                  <a:srgbClr val="002060"/>
                </a:solidFill>
                <a:latin typeface="Fluffy Slacks BTN" pitchFamily="34" charset="0"/>
              </a:rPr>
              <a:t>Where does it fit in?</a:t>
            </a:r>
          </a:p>
          <a:p>
            <a:pPr algn="ctr">
              <a:defRPr/>
            </a:pPr>
            <a:endParaRPr lang="en-GB" sz="2000" dirty="0">
              <a:solidFill>
                <a:srgbClr val="002060"/>
              </a:solidFill>
              <a:latin typeface="Fluffy Slacks BTN" pitchFamily="34" charset="0"/>
            </a:endParaRPr>
          </a:p>
          <a:p>
            <a:pPr algn="ctr">
              <a:defRPr/>
            </a:pPr>
            <a:r>
              <a:rPr lang="en-GB" sz="2000" dirty="0" smtClean="0">
                <a:solidFill>
                  <a:srgbClr val="002060"/>
                </a:solidFill>
                <a:latin typeface="Comic Sans MS" panose="030F0702030302020204" pitchFamily="66" charset="0"/>
              </a:rPr>
              <a:t>You will be tested on this topic. </a:t>
            </a:r>
            <a:endParaRPr lang="en-GB" sz="2000" dirty="0">
              <a:solidFill>
                <a:srgbClr val="002060"/>
              </a:solidFill>
              <a:latin typeface="Comic Sans MS" panose="030F0702030302020204" pitchFamily="66" charset="0"/>
            </a:endParaRPr>
          </a:p>
          <a:p>
            <a:pPr algn="ctr">
              <a:defRPr/>
            </a:pPr>
            <a:endParaRPr lang="en-GB" dirty="0">
              <a:solidFill>
                <a:srgbClr val="002060"/>
              </a:solidFill>
              <a:latin typeface="Fluffy Slacks BTN" pitchFamily="34" charset="0"/>
            </a:endParaRPr>
          </a:p>
        </p:txBody>
      </p:sp>
      <p:sp>
        <p:nvSpPr>
          <p:cNvPr id="6" name="Rounded Rectangle 5"/>
          <p:cNvSpPr/>
          <p:nvPr/>
        </p:nvSpPr>
        <p:spPr>
          <a:xfrm>
            <a:off x="1952771" y="2437948"/>
            <a:ext cx="8137525" cy="2460625"/>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400" u="sng" dirty="0">
                <a:solidFill>
                  <a:srgbClr val="002060"/>
                </a:solidFill>
                <a:latin typeface="Fluffy Slacks BTN" pitchFamily="34" charset="0"/>
              </a:rPr>
              <a:t>Why are you learning this</a:t>
            </a:r>
            <a:r>
              <a:rPr lang="en-GB" u="sng" dirty="0">
                <a:solidFill>
                  <a:srgbClr val="002060"/>
                </a:solidFill>
                <a:latin typeface="Fluffy Slacks BTN" pitchFamily="34" charset="0"/>
              </a:rPr>
              <a:t>?</a:t>
            </a:r>
          </a:p>
          <a:p>
            <a:pPr algn="ctr">
              <a:defRPr/>
            </a:pPr>
            <a:r>
              <a:rPr lang="en-GB" sz="2000" dirty="0" smtClean="0">
                <a:solidFill>
                  <a:srgbClr val="002060"/>
                </a:solidFill>
                <a:latin typeface="Fluffy Slacks BTN" pitchFamily="34" charset="0"/>
              </a:rPr>
              <a:t>. </a:t>
            </a:r>
            <a:endParaRPr lang="en-GB" u="sng" dirty="0">
              <a:solidFill>
                <a:srgbClr val="002060"/>
              </a:solidFill>
              <a:latin typeface="Fluffy Slacks BTN" pitchFamily="34" charset="0"/>
            </a:endParaRPr>
          </a:p>
          <a:p>
            <a:pPr algn="ctr"/>
            <a:r>
              <a:rPr lang="en-GB" sz="2400" dirty="0">
                <a:solidFill>
                  <a:srgbClr val="002060"/>
                </a:solidFill>
                <a:latin typeface="Comic Sans MS" panose="030F0702030302020204" pitchFamily="66" charset="0"/>
              </a:rPr>
              <a:t>It is important to </a:t>
            </a:r>
            <a:r>
              <a:rPr lang="en-GB" sz="2400" dirty="0" smtClean="0">
                <a:solidFill>
                  <a:srgbClr val="002060"/>
                </a:solidFill>
                <a:latin typeface="Comic Sans MS" panose="030F0702030302020204" pitchFamily="66" charset="0"/>
              </a:rPr>
              <a:t>be </a:t>
            </a:r>
            <a:r>
              <a:rPr lang="en-GB" sz="2400" dirty="0">
                <a:solidFill>
                  <a:srgbClr val="002060"/>
                </a:solidFill>
                <a:latin typeface="Comic Sans MS" panose="030F0702030302020204" pitchFamily="66" charset="0"/>
              </a:rPr>
              <a:t>aware of the </a:t>
            </a:r>
            <a:r>
              <a:rPr lang="en-GB" sz="2400" dirty="0" smtClean="0">
                <a:solidFill>
                  <a:srgbClr val="002060"/>
                </a:solidFill>
                <a:latin typeface="Comic Sans MS" panose="030F0702030302020204" pitchFamily="66" charset="0"/>
              </a:rPr>
              <a:t>technological developments.</a:t>
            </a:r>
            <a:endParaRPr lang="en-GB" dirty="0">
              <a:solidFill>
                <a:srgbClr val="002060"/>
              </a:solidFill>
              <a:latin typeface="Comic Sans MS" panose="030F0702030302020204" pitchFamily="66" charset="0"/>
            </a:endParaRPr>
          </a:p>
        </p:txBody>
      </p:sp>
      <p:graphicFrame>
        <p:nvGraphicFramePr>
          <p:cNvPr id="7" name="Table 6"/>
          <p:cNvGraphicFramePr>
            <a:graphicFrameLocks noGrp="1"/>
          </p:cNvGraphicFramePr>
          <p:nvPr>
            <p:extLst/>
          </p:nvPr>
        </p:nvGraphicFramePr>
        <p:xfrm>
          <a:off x="1524000" y="5013176"/>
          <a:ext cx="9144000" cy="1737326"/>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gridCol w="1828800">
                  <a:extLst>
                    <a:ext uri="{9D8B030D-6E8A-4147-A177-3AD203B41FA5}">
                      <a16:colId xmlns:a16="http://schemas.microsoft.com/office/drawing/2014/main" val="20004"/>
                    </a:ext>
                  </a:extLst>
                </a:gridCol>
              </a:tblGrid>
              <a:tr h="1700808">
                <a:tc>
                  <a:txBody>
                    <a:bodyPr/>
                    <a:lstStyle/>
                    <a:p>
                      <a:r>
                        <a:rPr lang="en-GB" sz="1800" dirty="0" smtClean="0"/>
                        <a:t>B</a:t>
                      </a:r>
                      <a:r>
                        <a:rPr lang="en-GB" sz="1800" dirty="0" smtClean="0">
                          <a:solidFill>
                            <a:schemeClr val="accent2">
                              <a:lumMod val="20000"/>
                              <a:lumOff val="80000"/>
                            </a:schemeClr>
                          </a:solidFill>
                        </a:rPr>
                        <a:t>elieve</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bg1"/>
                          </a:solidFill>
                          <a:latin typeface="Comic Sans MS" pitchFamily="66" charset="0"/>
                        </a:rPr>
                        <a:t>Approach the task</a:t>
                      </a:r>
                      <a:r>
                        <a:rPr lang="en-GB" sz="1800" b="1" baseline="0" dirty="0" smtClean="0">
                          <a:solidFill>
                            <a:schemeClr val="bg1"/>
                          </a:solidFill>
                          <a:latin typeface="Comic Sans MS" pitchFamily="66" charset="0"/>
                        </a:rPr>
                        <a:t> positively</a:t>
                      </a:r>
                      <a:endParaRPr lang="en-GB" sz="1800" b="1" dirty="0" smtClean="0">
                        <a:solidFill>
                          <a:schemeClr val="bg1"/>
                        </a:solidFill>
                        <a:latin typeface="Comic Sans MS" pitchFamily="66" charset="0"/>
                      </a:endParaRPr>
                    </a:p>
                    <a:p>
                      <a:endParaRPr lang="en-GB" sz="1800" dirty="0">
                        <a:solidFill>
                          <a:srgbClr val="0070C0"/>
                        </a:solidFill>
                      </a:endParaRPr>
                    </a:p>
                  </a:txBody>
                  <a:tcPr marT="45703" marB="45703">
                    <a:solidFill>
                      <a:schemeClr val="accent2"/>
                    </a:solidFill>
                  </a:tcPr>
                </a:tc>
                <a:tc>
                  <a:txBody>
                    <a:bodyPr/>
                    <a:lstStyle/>
                    <a:p>
                      <a:r>
                        <a:rPr lang="en-GB" sz="1800" dirty="0" smtClean="0"/>
                        <a:t>A</a:t>
                      </a:r>
                      <a:r>
                        <a:rPr lang="en-GB" sz="1800" dirty="0" smtClean="0">
                          <a:solidFill>
                            <a:srgbClr val="FF3300"/>
                          </a:solidFill>
                        </a:rPr>
                        <a:t>chieve</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Learn as many new things as you can!</a:t>
                      </a:r>
                    </a:p>
                    <a:p>
                      <a:endParaRPr lang="en-GB" sz="1800" dirty="0">
                        <a:solidFill>
                          <a:srgbClr val="FF3300"/>
                        </a:solidFill>
                      </a:endParaRPr>
                    </a:p>
                  </a:txBody>
                  <a:tcPr marT="45703" marB="45703">
                    <a:solidFill>
                      <a:srgbClr val="FFC000"/>
                    </a:solidFill>
                  </a:tcPr>
                </a:tc>
                <a:tc>
                  <a:txBody>
                    <a:bodyPr/>
                    <a:lstStyle/>
                    <a:p>
                      <a:r>
                        <a:rPr lang="en-GB" sz="1800" dirty="0" smtClean="0">
                          <a:solidFill>
                            <a:schemeClr val="bg1"/>
                          </a:solidFill>
                        </a:rPr>
                        <a:t>S</a:t>
                      </a:r>
                      <a:r>
                        <a:rPr lang="en-GB" sz="1800" dirty="0" smtClean="0">
                          <a:solidFill>
                            <a:schemeClr val="accent4">
                              <a:lumMod val="40000"/>
                              <a:lumOff val="60000"/>
                            </a:schemeClr>
                          </a:solidFill>
                        </a:rPr>
                        <a:t>ucceed</a:t>
                      </a:r>
                    </a:p>
                    <a:p>
                      <a:r>
                        <a:rPr lang="en-GB" sz="1800" dirty="0" smtClean="0">
                          <a:solidFill>
                            <a:schemeClr val="accent4">
                              <a:lumMod val="40000"/>
                              <a:lumOff val="60000"/>
                            </a:schemeClr>
                          </a:solidFill>
                          <a:latin typeface="Comic Sans MS" panose="030F0702030302020204" pitchFamily="66" charset="0"/>
                        </a:rPr>
                        <a:t>Take quality notes and</a:t>
                      </a:r>
                      <a:r>
                        <a:rPr lang="en-GB" sz="1800" baseline="0" dirty="0" smtClean="0">
                          <a:solidFill>
                            <a:schemeClr val="accent4">
                              <a:lumMod val="40000"/>
                              <a:lumOff val="60000"/>
                            </a:schemeClr>
                          </a:solidFill>
                          <a:latin typeface="Comic Sans MS" panose="030F0702030302020204" pitchFamily="66" charset="0"/>
                        </a:rPr>
                        <a:t> focus on the task. </a:t>
                      </a:r>
                      <a:endParaRPr lang="en-GB" sz="1800" dirty="0" smtClean="0">
                        <a:solidFill>
                          <a:schemeClr val="accent4">
                            <a:lumMod val="40000"/>
                            <a:lumOff val="60000"/>
                          </a:schemeClr>
                        </a:solidFill>
                        <a:latin typeface="Comic Sans MS" panose="030F0702030302020204" pitchFamily="66" charset="0"/>
                      </a:endParaRPr>
                    </a:p>
                  </a:txBody>
                  <a:tcPr marT="45703" marB="45703">
                    <a:solidFill>
                      <a:schemeClr val="accent4">
                        <a:lumMod val="75000"/>
                      </a:schemeClr>
                    </a:solidFill>
                  </a:tcPr>
                </a:tc>
                <a:tc>
                  <a:txBody>
                    <a:bodyPr/>
                    <a:lstStyle/>
                    <a:p>
                      <a:r>
                        <a:rPr lang="en-GB" sz="1800" dirty="0" smtClean="0"/>
                        <a:t>E</a:t>
                      </a:r>
                      <a:r>
                        <a:rPr lang="en-GB" sz="1800" dirty="0" smtClean="0">
                          <a:solidFill>
                            <a:srgbClr val="FFBDBD"/>
                          </a:solidFill>
                        </a:rPr>
                        <a:t>njoy</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Have fun, but work Safely</a:t>
                      </a:r>
                    </a:p>
                    <a:p>
                      <a:endParaRPr lang="en-GB" sz="1800" dirty="0">
                        <a:solidFill>
                          <a:srgbClr val="C00000"/>
                        </a:solidFill>
                      </a:endParaRPr>
                    </a:p>
                  </a:txBody>
                  <a:tcPr marT="45703" marB="45703">
                    <a:solidFill>
                      <a:srgbClr val="FF0000"/>
                    </a:solidFill>
                  </a:tcPr>
                </a:tc>
                <a:tc>
                  <a:txBody>
                    <a:bodyPr/>
                    <a:lstStyle/>
                    <a:p>
                      <a:r>
                        <a:rPr lang="en-GB" sz="1800" dirty="0" smtClean="0"/>
                        <a:t>S</a:t>
                      </a:r>
                      <a:r>
                        <a:rPr lang="en-GB" sz="1800" dirty="0" smtClean="0">
                          <a:solidFill>
                            <a:srgbClr val="FFFF00"/>
                          </a:solidFill>
                        </a:rPr>
                        <a:t>upport</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cap="none" normalizeH="0" baseline="0" dirty="0" smtClean="0">
                          <a:ln>
                            <a:noFill/>
                          </a:ln>
                          <a:solidFill>
                            <a:schemeClr val="bg1"/>
                          </a:solidFill>
                          <a:effectLst/>
                          <a:latin typeface="Comic Sans MS" pitchFamily="66" charset="0"/>
                          <a:cs typeface="Arial" charset="0"/>
                        </a:rPr>
                        <a:t>Work independently and support each other</a:t>
                      </a:r>
                    </a:p>
                    <a:p>
                      <a:endParaRPr lang="en-GB" sz="1800" dirty="0">
                        <a:solidFill>
                          <a:srgbClr val="92D050"/>
                        </a:solidFill>
                      </a:endParaRPr>
                    </a:p>
                  </a:txBody>
                  <a:tcPr marT="45703" marB="45703">
                    <a:solidFill>
                      <a:srgbClr val="00B05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375090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 "/>
          <p:cNvPicPr>
            <a:picLocks noChangeAspect="1" noChangeArrowheads="1"/>
          </p:cNvPicPr>
          <p:nvPr/>
        </p:nvPicPr>
        <p:blipFill rotWithShape="1">
          <a:blip r:embed="rId2">
            <a:extLst>
              <a:ext uri="{28A0092B-C50C-407E-A947-70E740481C1C}">
                <a14:useLocalDpi xmlns:a14="http://schemas.microsoft.com/office/drawing/2010/main" val="0"/>
              </a:ext>
            </a:extLst>
          </a:blip>
          <a:srcRect l="45553" r="-2237" b="30213"/>
          <a:stretch/>
        </p:blipFill>
        <p:spPr bwMode="auto">
          <a:xfrm>
            <a:off x="1163649" y="450761"/>
            <a:ext cx="4258356" cy="580193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027312" y="1828233"/>
            <a:ext cx="5383369" cy="3046988"/>
          </a:xfrm>
          <a:prstGeom prst="rect">
            <a:avLst/>
          </a:prstGeom>
          <a:solidFill>
            <a:srgbClr val="FFFFCC"/>
          </a:solidFill>
        </p:spPr>
        <p:txBody>
          <a:bodyPr wrap="square">
            <a:spAutoFit/>
          </a:bodyPr>
          <a:lstStyle/>
          <a:p>
            <a:r>
              <a:rPr lang="en-GB" sz="2400" dirty="0">
                <a:solidFill>
                  <a:srgbClr val="002060"/>
                </a:solidFill>
                <a:latin typeface="Comic Sans MS" panose="030F0702030302020204" pitchFamily="66" charset="0"/>
              </a:rPr>
              <a:t>T</a:t>
            </a:r>
            <a:r>
              <a:rPr lang="en-GB" sz="2400" dirty="0" smtClean="0">
                <a:solidFill>
                  <a:srgbClr val="002060"/>
                </a:solidFill>
                <a:latin typeface="Comic Sans MS" panose="030F0702030302020204" pitchFamily="66" charset="0"/>
              </a:rPr>
              <a:t>ouchscreens </a:t>
            </a:r>
            <a:r>
              <a:rPr lang="en-GB" sz="2400" dirty="0">
                <a:solidFill>
                  <a:srgbClr val="002060"/>
                </a:solidFill>
                <a:latin typeface="Comic Sans MS" panose="030F0702030302020204" pitchFamily="66" charset="0"/>
              </a:rPr>
              <a:t>are composed of two thin layers of conductive material under the </a:t>
            </a:r>
            <a:r>
              <a:rPr lang="en-GB" sz="2400" dirty="0" smtClean="0">
                <a:solidFill>
                  <a:srgbClr val="002060"/>
                </a:solidFill>
                <a:latin typeface="Comic Sans MS" panose="030F0702030302020204" pitchFamily="66" charset="0"/>
              </a:rPr>
              <a:t>surface. When </a:t>
            </a:r>
            <a:r>
              <a:rPr lang="en-GB" sz="2400" dirty="0">
                <a:solidFill>
                  <a:srgbClr val="002060"/>
                </a:solidFill>
                <a:latin typeface="Comic Sans MS" panose="030F0702030302020204" pitchFamily="66" charset="0"/>
              </a:rPr>
              <a:t>you press down </a:t>
            </a:r>
            <a:r>
              <a:rPr lang="en-GB" sz="2400" dirty="0" smtClean="0">
                <a:solidFill>
                  <a:srgbClr val="002060"/>
                </a:solidFill>
                <a:latin typeface="Comic Sans MS" panose="030F0702030302020204" pitchFamily="66" charset="0"/>
              </a:rPr>
              <a:t>, </a:t>
            </a:r>
            <a:r>
              <a:rPr lang="en-GB" sz="2400" dirty="0">
                <a:solidFill>
                  <a:srgbClr val="002060"/>
                </a:solidFill>
                <a:latin typeface="Comic Sans MS" panose="030F0702030302020204" pitchFamily="66" charset="0"/>
              </a:rPr>
              <a:t>it physically indents, causing the two layers to touch, completing the circuit and changing the electrical current at the point of </a:t>
            </a:r>
            <a:r>
              <a:rPr lang="en-GB" sz="2400" dirty="0" smtClean="0">
                <a:solidFill>
                  <a:srgbClr val="002060"/>
                </a:solidFill>
                <a:latin typeface="Comic Sans MS" panose="030F0702030302020204" pitchFamily="66" charset="0"/>
              </a:rPr>
              <a:t>contact.</a:t>
            </a:r>
            <a:endParaRPr lang="en-GB" sz="2400" dirty="0">
              <a:solidFill>
                <a:srgbClr val="002060"/>
              </a:solidFill>
              <a:latin typeface="Comic Sans MS" panose="030F0702030302020204" pitchFamily="66" charset="0"/>
            </a:endParaRPr>
          </a:p>
        </p:txBody>
      </p:sp>
      <p:sp>
        <p:nvSpPr>
          <p:cNvPr id="4" name="Rectangle 3"/>
          <p:cNvSpPr/>
          <p:nvPr/>
        </p:nvSpPr>
        <p:spPr>
          <a:xfrm>
            <a:off x="6364523" y="450761"/>
            <a:ext cx="386753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Touch screen</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482597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36713" y="71268"/>
            <a:ext cx="11310730" cy="1754326"/>
          </a:xfrm>
          <a:prstGeom prst="rect">
            <a:avLst/>
          </a:prstGeom>
          <a:noFill/>
        </p:spPr>
        <p:txBody>
          <a:bodyPr wrap="squar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What developments do you </a:t>
            </a:r>
          </a:p>
          <a:p>
            <a:pPr algn="ctr"/>
            <a:r>
              <a:rPr lang="en-US" sz="5400" b="1" dirty="0">
                <a:ln w="9525">
                  <a:solidFill>
                    <a:schemeClr val="bg1"/>
                  </a:solidFill>
                  <a:prstDash val="solid"/>
                </a:ln>
                <a:effectLst>
                  <a:outerShdw blurRad="12700" dist="38100" dir="2700000" algn="tl" rotWithShape="0">
                    <a:schemeClr val="bg1">
                      <a:lumMod val="50000"/>
                    </a:schemeClr>
                  </a:outerShdw>
                </a:effectLst>
              </a:rPr>
              <a:t>t</a:t>
            </a:r>
            <a:r>
              <a:rPr lang="en-US" sz="5400" b="1" dirty="0" smtClean="0">
                <a:ln w="9525">
                  <a:solidFill>
                    <a:schemeClr val="bg1"/>
                  </a:solidFill>
                  <a:prstDash val="solid"/>
                </a:ln>
                <a:effectLst>
                  <a:outerShdw blurRad="12700" dist="38100" dir="2700000" algn="tl" rotWithShape="0">
                    <a:schemeClr val="bg1">
                      <a:lumMod val="50000"/>
                    </a:schemeClr>
                  </a:outerShdw>
                </a:effectLst>
              </a:rPr>
              <a:t>hink will happen in the future?</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1026" name="Picture 2" descr="What Mobile Will Look Like In the Future - Engage Mob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59" y="2198242"/>
            <a:ext cx="2289449" cy="26546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4.bp.blogspot.com/-qRjOqjy_hiw/VtGZe1zlZwI/AAAAAAAACRg/QQ4RS2_ev4A/s1600/flexib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1275" y="2102067"/>
            <a:ext cx="4230390" cy="268537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mazon fire phone 3d display"/>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5463" t="3928" r="10950"/>
          <a:stretch/>
        </p:blipFill>
        <p:spPr bwMode="auto">
          <a:xfrm>
            <a:off x="10059447" y="2102067"/>
            <a:ext cx="1628970" cy="262096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bracelet smartphone of the futur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3282" y="2113468"/>
            <a:ext cx="2460211" cy="28241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132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3037364" y="0"/>
            <a:ext cx="6432851"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Time line for mobiles </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3" name="TextBox 12"/>
          <p:cNvSpPr txBox="1"/>
          <p:nvPr/>
        </p:nvSpPr>
        <p:spPr>
          <a:xfrm>
            <a:off x="790265" y="1210449"/>
            <a:ext cx="11087100" cy="954107"/>
          </a:xfrm>
          <a:prstGeom prst="rect">
            <a:avLst/>
          </a:prstGeom>
          <a:solidFill>
            <a:srgbClr val="FFFFCC"/>
          </a:solidFill>
        </p:spPr>
        <p:txBody>
          <a:bodyPr wrap="square" rtlCol="0">
            <a:spAutoFit/>
          </a:bodyPr>
          <a:lstStyle/>
          <a:p>
            <a:r>
              <a:rPr lang="en-GB" sz="2800" dirty="0" smtClean="0">
                <a:solidFill>
                  <a:srgbClr val="002060"/>
                </a:solidFill>
                <a:latin typeface="Comic Sans MS" panose="030F0702030302020204" pitchFamily="66" charset="0"/>
              </a:rPr>
              <a:t>Around your tables, discuss and arrange these mobile phones from the earliest to the latest. </a:t>
            </a:r>
            <a:endParaRPr lang="en-GB" sz="2800" dirty="0">
              <a:solidFill>
                <a:srgbClr val="002060"/>
              </a:solidFill>
              <a:latin typeface="Comic Sans MS" panose="030F0702030302020204" pitchFamily="66" charset="0"/>
            </a:endParaRPr>
          </a:p>
        </p:txBody>
      </p:sp>
      <p:pic>
        <p:nvPicPr>
          <p:cNvPr id="14" name="Picture 13"/>
          <p:cNvPicPr>
            <a:picLocks noChangeAspect="1"/>
          </p:cNvPicPr>
          <p:nvPr/>
        </p:nvPicPr>
        <p:blipFill rotWithShape="1">
          <a:blip r:embed="rId3"/>
          <a:srcRect l="49757" t="53081" r="36818" b="15104"/>
          <a:stretch/>
        </p:blipFill>
        <p:spPr>
          <a:xfrm>
            <a:off x="4044764" y="4558569"/>
            <a:ext cx="1536886" cy="2047679"/>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rotWithShape="1">
          <a:blip r:embed="rId3"/>
          <a:srcRect l="21742" t="52408" r="62915" b="15104"/>
          <a:stretch/>
        </p:blipFill>
        <p:spPr>
          <a:xfrm>
            <a:off x="750538" y="3130923"/>
            <a:ext cx="1600200" cy="1905000"/>
          </a:xfrm>
          <a:prstGeom prst="rect">
            <a:avLst/>
          </a:prstGeom>
          <a:ln>
            <a:noFill/>
          </a:ln>
          <a:effectLst>
            <a:outerShdw blurRad="292100" dist="139700" dir="2700000" algn="tl" rotWithShape="0">
              <a:srgbClr val="333333">
                <a:alpha val="65000"/>
              </a:srgbClr>
            </a:outerShdw>
          </a:effectLst>
        </p:spPr>
      </p:pic>
      <p:pic>
        <p:nvPicPr>
          <p:cNvPr id="16" name="Picture 15"/>
          <p:cNvPicPr>
            <a:picLocks noChangeAspect="1"/>
          </p:cNvPicPr>
          <p:nvPr/>
        </p:nvPicPr>
        <p:blipFill rotWithShape="1">
          <a:blip r:embed="rId3"/>
          <a:srcRect l="62748" t="19270" r="22913" b="46618"/>
          <a:stretch/>
        </p:blipFill>
        <p:spPr>
          <a:xfrm>
            <a:off x="9332102" y="4558569"/>
            <a:ext cx="1495425" cy="2000250"/>
          </a:xfrm>
          <a:prstGeom prst="rect">
            <a:avLst/>
          </a:prstGeom>
          <a:ln>
            <a:noFill/>
          </a:ln>
          <a:effectLst>
            <a:outerShdw blurRad="292100" dist="139700" dir="2700000" algn="tl" rotWithShape="0">
              <a:srgbClr val="333333">
                <a:alpha val="65000"/>
              </a:srgbClr>
            </a:outerShdw>
          </a:effectLst>
        </p:spPr>
      </p:pic>
      <p:pic>
        <p:nvPicPr>
          <p:cNvPr id="17" name="Picture 16"/>
          <p:cNvPicPr>
            <a:picLocks noChangeAspect="1"/>
          </p:cNvPicPr>
          <p:nvPr/>
        </p:nvPicPr>
        <p:blipFill rotWithShape="1">
          <a:blip r:embed="rId3"/>
          <a:srcRect l="49506" t="19270" r="36795" b="46316"/>
          <a:stretch/>
        </p:blipFill>
        <p:spPr>
          <a:xfrm>
            <a:off x="8797984" y="3081865"/>
            <a:ext cx="1428750" cy="2017931"/>
          </a:xfrm>
          <a:prstGeom prst="rect">
            <a:avLst/>
          </a:prstGeom>
          <a:ln>
            <a:noFill/>
          </a:ln>
          <a:effectLst>
            <a:outerShdw blurRad="292100" dist="139700" dir="2700000" algn="tl" rotWithShape="0">
              <a:srgbClr val="333333">
                <a:alpha val="65000"/>
              </a:srgbClr>
            </a:outerShdw>
          </a:effectLst>
        </p:spPr>
      </p:pic>
      <p:pic>
        <p:nvPicPr>
          <p:cNvPr id="18" name="Picture 17"/>
          <p:cNvPicPr>
            <a:picLocks noChangeAspect="1"/>
          </p:cNvPicPr>
          <p:nvPr/>
        </p:nvPicPr>
        <p:blipFill rotWithShape="1">
          <a:blip r:embed="rId3"/>
          <a:srcRect l="36357" t="19270" r="49761" b="44993"/>
          <a:stretch/>
        </p:blipFill>
        <p:spPr>
          <a:xfrm>
            <a:off x="3465740" y="3035673"/>
            <a:ext cx="1447800" cy="2095500"/>
          </a:xfrm>
          <a:prstGeom prst="rect">
            <a:avLst/>
          </a:prstGeom>
          <a:ln>
            <a:noFill/>
          </a:ln>
          <a:effectLst>
            <a:outerShdw blurRad="292100" dist="139700" dir="2700000" algn="tl" rotWithShape="0">
              <a:srgbClr val="333333">
                <a:alpha val="65000"/>
              </a:srgbClr>
            </a:outerShdw>
          </a:effectLst>
        </p:spPr>
      </p:pic>
      <p:pic>
        <p:nvPicPr>
          <p:cNvPr id="19" name="Picture 18"/>
          <p:cNvPicPr>
            <a:picLocks noChangeAspect="1"/>
          </p:cNvPicPr>
          <p:nvPr/>
        </p:nvPicPr>
        <p:blipFill rotWithShape="1">
          <a:blip r:embed="rId3"/>
          <a:srcRect l="21742" t="19270" r="63645" b="47267"/>
          <a:stretch/>
        </p:blipFill>
        <p:spPr>
          <a:xfrm>
            <a:off x="6093762" y="3169023"/>
            <a:ext cx="1524000" cy="1962150"/>
          </a:xfrm>
          <a:prstGeom prst="rect">
            <a:avLst/>
          </a:prstGeom>
          <a:ln>
            <a:noFill/>
          </a:ln>
          <a:effectLst>
            <a:outerShdw blurRad="292100" dist="139700" dir="2700000" algn="tl" rotWithShape="0">
              <a:srgbClr val="333333">
                <a:alpha val="65000"/>
              </a:srgbClr>
            </a:outerShdw>
          </a:effectLst>
        </p:spPr>
      </p:pic>
      <p:pic>
        <p:nvPicPr>
          <p:cNvPr id="20" name="Picture 19"/>
          <p:cNvPicPr>
            <a:picLocks noChangeAspect="1"/>
          </p:cNvPicPr>
          <p:nvPr/>
        </p:nvPicPr>
        <p:blipFill rotWithShape="1">
          <a:blip r:embed="rId3"/>
          <a:srcRect l="36855" t="53081" r="49994" b="15104"/>
          <a:stretch/>
        </p:blipFill>
        <p:spPr>
          <a:xfrm>
            <a:off x="6941926" y="4527542"/>
            <a:ext cx="1516274" cy="2062304"/>
          </a:xfrm>
          <a:prstGeom prst="rect">
            <a:avLst/>
          </a:prstGeom>
        </p:spPr>
      </p:pic>
      <p:pic>
        <p:nvPicPr>
          <p:cNvPr id="21" name="Picture 20"/>
          <p:cNvPicPr>
            <a:picLocks noChangeAspect="1"/>
          </p:cNvPicPr>
          <p:nvPr/>
        </p:nvPicPr>
        <p:blipFill rotWithShape="1">
          <a:blip r:embed="rId3"/>
          <a:srcRect l="63947" t="54253" r="22913" b="15104"/>
          <a:stretch/>
        </p:blipFill>
        <p:spPr>
          <a:xfrm>
            <a:off x="1550638" y="4703242"/>
            <a:ext cx="1415212" cy="185557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09320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21303" t="21355" r="22328" b="14062"/>
          <a:stretch/>
        </p:blipFill>
        <p:spPr>
          <a:xfrm>
            <a:off x="838200" y="190499"/>
            <a:ext cx="10115550" cy="6331923"/>
          </a:xfrm>
          <a:prstGeom prst="rect">
            <a:avLst/>
          </a:prstGeom>
          <a:ln>
            <a:noFill/>
          </a:ln>
          <a:effectLst>
            <a:outerShdw blurRad="292100" dist="139700" dir="2700000" algn="tl" rotWithShape="0">
              <a:srgbClr val="333333">
                <a:alpha val="65000"/>
              </a:srgbClr>
            </a:outerShdw>
          </a:effectLst>
        </p:spPr>
      </p:pic>
      <p:sp>
        <p:nvSpPr>
          <p:cNvPr id="2" name="Rectangle 1"/>
          <p:cNvSpPr/>
          <p:nvPr/>
        </p:nvSpPr>
        <p:spPr>
          <a:xfrm>
            <a:off x="4151175" y="2967335"/>
            <a:ext cx="3889655" cy="923330"/>
          </a:xfrm>
          <a:prstGeom prst="rect">
            <a:avLst/>
          </a:prstGeom>
          <a:noFill/>
        </p:spPr>
        <p:txBody>
          <a:bodyPr wrap="none" lIns="91440" tIns="45720" rIns="91440" bIns="45720">
            <a:spAutoFit/>
          </a:bodyPr>
          <a:lstStyle/>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Correct order</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121945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Image result for i phon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984" t="10640" r="15079" b="12874"/>
          <a:stretch/>
        </p:blipFill>
        <p:spPr bwMode="auto">
          <a:xfrm>
            <a:off x="5371655" y="2647686"/>
            <a:ext cx="3256547" cy="181238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8664" y="449124"/>
            <a:ext cx="6067758" cy="646331"/>
          </a:xfrm>
          <a:prstGeom prst="rect">
            <a:avLst/>
          </a:prstGeom>
          <a:solidFill>
            <a:schemeClr val="accent6">
              <a:lumMod val="20000"/>
              <a:lumOff val="80000"/>
            </a:schemeClr>
          </a:solidFill>
        </p:spPr>
        <p:txBody>
          <a:bodyPr wrap="square" rtlCol="0">
            <a:spAutoFit/>
          </a:bodyPr>
          <a:lstStyle/>
          <a:p>
            <a:r>
              <a:rPr lang="en-GB" dirty="0" smtClean="0"/>
              <a:t>A “must have” for anyone working in the city and wanting to impress! </a:t>
            </a:r>
            <a:endParaRPr lang="en-GB" dirty="0"/>
          </a:p>
        </p:txBody>
      </p:sp>
      <p:sp>
        <p:nvSpPr>
          <p:cNvPr id="6" name="TextBox 5"/>
          <p:cNvSpPr txBox="1"/>
          <p:nvPr/>
        </p:nvSpPr>
        <p:spPr>
          <a:xfrm>
            <a:off x="9378868" y="24603"/>
            <a:ext cx="1898732" cy="954107"/>
          </a:xfrm>
          <a:prstGeom prst="rect">
            <a:avLst/>
          </a:prstGeom>
          <a:solidFill>
            <a:schemeClr val="accent2">
              <a:lumMod val="40000"/>
              <a:lumOff val="60000"/>
            </a:schemeClr>
          </a:solidFill>
        </p:spPr>
        <p:txBody>
          <a:bodyPr wrap="square" rtlCol="0">
            <a:spAutoFit/>
          </a:bodyPr>
          <a:lstStyle/>
          <a:p>
            <a:r>
              <a:rPr lang="en-GB" sz="2800" u="sng" dirty="0" smtClean="0"/>
              <a:t>I phone 7 (2017) </a:t>
            </a:r>
          </a:p>
        </p:txBody>
      </p:sp>
      <p:sp>
        <p:nvSpPr>
          <p:cNvPr id="7" name="TextBox 6"/>
          <p:cNvSpPr txBox="1"/>
          <p:nvPr/>
        </p:nvSpPr>
        <p:spPr>
          <a:xfrm>
            <a:off x="188664" y="-122829"/>
            <a:ext cx="5834129" cy="523220"/>
          </a:xfrm>
          <a:prstGeom prst="rect">
            <a:avLst/>
          </a:prstGeom>
          <a:solidFill>
            <a:schemeClr val="accent6">
              <a:lumMod val="40000"/>
              <a:lumOff val="60000"/>
            </a:schemeClr>
          </a:solidFill>
        </p:spPr>
        <p:txBody>
          <a:bodyPr wrap="square" rtlCol="0">
            <a:spAutoFit/>
          </a:bodyPr>
          <a:lstStyle/>
          <a:p>
            <a:r>
              <a:rPr lang="en-GB" sz="2800" u="sng" dirty="0" smtClean="0"/>
              <a:t>Motorola Dynatec 8000x  (1984)</a:t>
            </a:r>
          </a:p>
        </p:txBody>
      </p:sp>
      <p:sp>
        <p:nvSpPr>
          <p:cNvPr id="2" name="Rounded Rectangle 1"/>
          <p:cNvSpPr/>
          <p:nvPr/>
        </p:nvSpPr>
        <p:spPr>
          <a:xfrm>
            <a:off x="1798974" y="1224476"/>
            <a:ext cx="3705726" cy="868196"/>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30 minutes talk time (less than 1 hour battery life)</a:t>
            </a:r>
          </a:p>
        </p:txBody>
      </p:sp>
      <p:sp>
        <p:nvSpPr>
          <p:cNvPr id="10" name="Rounded Rectangle 9"/>
          <p:cNvSpPr/>
          <p:nvPr/>
        </p:nvSpPr>
        <p:spPr>
          <a:xfrm>
            <a:off x="1798974" y="2343320"/>
            <a:ext cx="3705726" cy="723819"/>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10 hours needed to re-charge</a:t>
            </a:r>
          </a:p>
        </p:txBody>
      </p:sp>
      <p:sp>
        <p:nvSpPr>
          <p:cNvPr id="11" name="Rounded Rectangle 10"/>
          <p:cNvSpPr/>
          <p:nvPr/>
        </p:nvSpPr>
        <p:spPr>
          <a:xfrm>
            <a:off x="1732452" y="3497275"/>
            <a:ext cx="3705726" cy="590032"/>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Weighed 793g</a:t>
            </a:r>
          </a:p>
          <a:p>
            <a:r>
              <a:rPr lang="en-GB" dirty="0" smtClean="0">
                <a:solidFill>
                  <a:srgbClr val="002060"/>
                </a:solidFill>
                <a:latin typeface="Comic Sans MS" panose="030F0702030302020204" pitchFamily="66" charset="0"/>
              </a:rPr>
              <a:t>25cm tall</a:t>
            </a:r>
          </a:p>
        </p:txBody>
      </p:sp>
      <p:sp>
        <p:nvSpPr>
          <p:cNvPr id="12" name="Rounded Rectangle 11"/>
          <p:cNvSpPr/>
          <p:nvPr/>
        </p:nvSpPr>
        <p:spPr>
          <a:xfrm>
            <a:off x="1798974" y="4517446"/>
            <a:ext cx="3705726" cy="880708"/>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Price tag- Over £3,000 (equivalent to over £7,000 in todays money)</a:t>
            </a:r>
          </a:p>
        </p:txBody>
      </p:sp>
      <p:sp>
        <p:nvSpPr>
          <p:cNvPr id="13" name="Rounded Rectangle 12"/>
          <p:cNvSpPr/>
          <p:nvPr/>
        </p:nvSpPr>
        <p:spPr>
          <a:xfrm>
            <a:off x="1798974" y="6012298"/>
            <a:ext cx="3705726" cy="590032"/>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Holds 30 phone numbers</a:t>
            </a:r>
          </a:p>
        </p:txBody>
      </p:sp>
      <p:pic>
        <p:nvPicPr>
          <p:cNvPr id="14" name="Picture 4" descr="https://upload.wikimedia.org/wikipedia/commons/thumb/7/74/DynaTAC8000X.jpg/320px-DynaTAC8000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8664" y="1691490"/>
            <a:ext cx="1422513" cy="3485156"/>
          </a:xfrm>
          <a:prstGeom prst="rect">
            <a:avLst/>
          </a:prstGeom>
          <a:noFill/>
          <a:extLst>
            <a:ext uri="{909E8E84-426E-40DD-AFC4-6F175D3DCCD1}">
              <a14:hiddenFill xmlns:a14="http://schemas.microsoft.com/office/drawing/2010/main">
                <a:solidFill>
                  <a:srgbClr val="FFFFFF"/>
                </a:solidFill>
              </a14:hiddenFill>
            </a:ext>
          </a:extLst>
        </p:spPr>
      </p:pic>
      <p:sp>
        <p:nvSpPr>
          <p:cNvPr id="16" name="Rounded Rectangle 15"/>
          <p:cNvSpPr/>
          <p:nvPr/>
        </p:nvSpPr>
        <p:spPr>
          <a:xfrm>
            <a:off x="8352174" y="1164260"/>
            <a:ext cx="3705726" cy="868196"/>
          </a:xfrm>
          <a:prstGeom prst="roundRect">
            <a:avLst/>
          </a:prstGeom>
          <a:solidFill>
            <a:srgbClr val="F3FF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14-21 hours of battery life. </a:t>
            </a:r>
          </a:p>
        </p:txBody>
      </p:sp>
      <p:sp>
        <p:nvSpPr>
          <p:cNvPr id="17" name="Rounded Rectangle 16"/>
          <p:cNvSpPr/>
          <p:nvPr/>
        </p:nvSpPr>
        <p:spPr>
          <a:xfrm>
            <a:off x="8352174" y="2343320"/>
            <a:ext cx="3705726" cy="723819"/>
          </a:xfrm>
          <a:prstGeom prst="roundRect">
            <a:avLst/>
          </a:prstGeom>
          <a:solidFill>
            <a:srgbClr val="F3FF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Around 1 hour needed to re-charge (can charge on USB)</a:t>
            </a:r>
          </a:p>
        </p:txBody>
      </p:sp>
      <p:sp>
        <p:nvSpPr>
          <p:cNvPr id="20" name="Rounded Rectangle 19"/>
          <p:cNvSpPr/>
          <p:nvPr/>
        </p:nvSpPr>
        <p:spPr>
          <a:xfrm>
            <a:off x="8352174" y="3434068"/>
            <a:ext cx="3705726" cy="590032"/>
          </a:xfrm>
          <a:prstGeom prst="roundRect">
            <a:avLst/>
          </a:prstGeom>
          <a:solidFill>
            <a:srgbClr val="F3FF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Weighs 138g</a:t>
            </a:r>
          </a:p>
          <a:p>
            <a:r>
              <a:rPr lang="en-GB" dirty="0" smtClean="0">
                <a:solidFill>
                  <a:srgbClr val="002060"/>
                </a:solidFill>
                <a:latin typeface="Comic Sans MS" panose="030F0702030302020204" pitchFamily="66" charset="0"/>
              </a:rPr>
              <a:t>13.83 cm tall</a:t>
            </a:r>
          </a:p>
        </p:txBody>
      </p:sp>
      <p:sp>
        <p:nvSpPr>
          <p:cNvPr id="21" name="Rounded Rectangle 20"/>
          <p:cNvSpPr/>
          <p:nvPr/>
        </p:nvSpPr>
        <p:spPr>
          <a:xfrm>
            <a:off x="8352174" y="4395199"/>
            <a:ext cx="3705726" cy="880708"/>
          </a:xfrm>
          <a:prstGeom prst="roundRect">
            <a:avLst/>
          </a:prstGeom>
          <a:solidFill>
            <a:srgbClr val="F3FF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Price tag- from £700-£1,000 (depends what gigabyte)</a:t>
            </a:r>
          </a:p>
        </p:txBody>
      </p:sp>
      <p:sp>
        <p:nvSpPr>
          <p:cNvPr id="22" name="Rounded Rectangle 21"/>
          <p:cNvSpPr/>
          <p:nvPr/>
        </p:nvSpPr>
        <p:spPr>
          <a:xfrm>
            <a:off x="8352174" y="5647006"/>
            <a:ext cx="3705726" cy="1111394"/>
          </a:xfrm>
          <a:prstGeom prst="roundRect">
            <a:avLst/>
          </a:prstGeom>
          <a:solidFill>
            <a:srgbClr val="F3FFF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solidFill>
                  <a:srgbClr val="002060"/>
                </a:solidFill>
                <a:latin typeface="Comic Sans MS" panose="030F0702030302020204" pitchFamily="66" charset="0"/>
              </a:rPr>
              <a:t>Multi-Touch display/internet/camera/finger print sensor/apps /video recording </a:t>
            </a:r>
          </a:p>
        </p:txBody>
      </p:sp>
    </p:spTree>
    <p:extLst>
      <p:ext uri="{BB962C8B-B14F-4D97-AF65-F5344CB8AC3E}">
        <p14:creationId xmlns:p14="http://schemas.microsoft.com/office/powerpoint/2010/main" val="3837810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428791" y="155933"/>
            <a:ext cx="3542584" cy="758466"/>
          </a:xfrm>
          <a:ln w="38100">
            <a:solidFill>
              <a:schemeClr val="tx1"/>
            </a:solidFill>
          </a:ln>
        </p:spPr>
        <p:txBody>
          <a:bodyPr/>
          <a:lstStyle/>
          <a:p>
            <a:r>
              <a:rPr lang="en-GB" dirty="0" smtClean="0"/>
              <a:t>The Mobile Phone</a:t>
            </a:r>
            <a:endParaRPr lang="en-GB" dirty="0"/>
          </a:p>
        </p:txBody>
      </p:sp>
      <p:sp>
        <p:nvSpPr>
          <p:cNvPr id="4" name="Rectangle 3"/>
          <p:cNvSpPr/>
          <p:nvPr/>
        </p:nvSpPr>
        <p:spPr>
          <a:xfrm>
            <a:off x="6537348" y="3747746"/>
            <a:ext cx="2339439" cy="973777"/>
          </a:xfrm>
          <a:prstGeom prst="rect">
            <a:avLst/>
          </a:prstGeom>
          <a:solidFill>
            <a:srgbClr val="FF99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Product Life Cycle</a:t>
            </a:r>
          </a:p>
        </p:txBody>
      </p:sp>
      <p:sp>
        <p:nvSpPr>
          <p:cNvPr id="5" name="Rectangle 4"/>
          <p:cNvSpPr/>
          <p:nvPr/>
        </p:nvSpPr>
        <p:spPr>
          <a:xfrm>
            <a:off x="9387292" y="3661446"/>
            <a:ext cx="2339439" cy="973777"/>
          </a:xfrm>
          <a:prstGeom prst="rect">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Consumer</a:t>
            </a:r>
          </a:p>
          <a:p>
            <a:pPr algn="ctr"/>
            <a:r>
              <a:rPr lang="en-GB" sz="2400" dirty="0">
                <a:solidFill>
                  <a:schemeClr val="tx1"/>
                </a:solidFill>
              </a:rPr>
              <a:t> Rights</a:t>
            </a:r>
          </a:p>
        </p:txBody>
      </p:sp>
      <p:sp>
        <p:nvSpPr>
          <p:cNvPr id="6" name="Rectangle 5"/>
          <p:cNvSpPr/>
          <p:nvPr/>
        </p:nvSpPr>
        <p:spPr>
          <a:xfrm>
            <a:off x="6200083" y="2253030"/>
            <a:ext cx="2339439" cy="9737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Technology Push</a:t>
            </a:r>
          </a:p>
        </p:txBody>
      </p:sp>
      <p:sp>
        <p:nvSpPr>
          <p:cNvPr id="7" name="Rectangle 6"/>
          <p:cNvSpPr/>
          <p:nvPr/>
        </p:nvSpPr>
        <p:spPr>
          <a:xfrm>
            <a:off x="644079" y="3845492"/>
            <a:ext cx="2339439" cy="973777"/>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Global Production</a:t>
            </a:r>
          </a:p>
        </p:txBody>
      </p:sp>
      <p:sp>
        <p:nvSpPr>
          <p:cNvPr id="9" name="Rectangle 8"/>
          <p:cNvSpPr/>
          <p:nvPr/>
        </p:nvSpPr>
        <p:spPr>
          <a:xfrm>
            <a:off x="3528463" y="2223631"/>
            <a:ext cx="2339439" cy="973777"/>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Market Pull</a:t>
            </a:r>
          </a:p>
        </p:txBody>
      </p:sp>
      <p:sp>
        <p:nvSpPr>
          <p:cNvPr id="10" name="Rectangle 9"/>
          <p:cNvSpPr/>
          <p:nvPr/>
        </p:nvSpPr>
        <p:spPr>
          <a:xfrm>
            <a:off x="3793112" y="3792731"/>
            <a:ext cx="2339439" cy="973777"/>
          </a:xfrm>
          <a:prstGeom prst="rect">
            <a:avLst/>
          </a:prstGeom>
          <a:solidFill>
            <a:srgbClr val="66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Legislation</a:t>
            </a:r>
          </a:p>
        </p:txBody>
      </p:sp>
      <p:sp>
        <p:nvSpPr>
          <p:cNvPr id="3" name="TextBox 2"/>
          <p:cNvSpPr txBox="1"/>
          <p:nvPr/>
        </p:nvSpPr>
        <p:spPr>
          <a:xfrm>
            <a:off x="999389" y="1054743"/>
            <a:ext cx="10740980" cy="954107"/>
          </a:xfrm>
          <a:prstGeom prst="rect">
            <a:avLst/>
          </a:prstGeom>
          <a:noFill/>
        </p:spPr>
        <p:txBody>
          <a:bodyPr wrap="square" rtlCol="0">
            <a:spAutoFit/>
          </a:bodyPr>
          <a:lstStyle/>
          <a:p>
            <a:r>
              <a:rPr lang="en-GB" sz="2800" dirty="0" smtClean="0">
                <a:solidFill>
                  <a:srgbClr val="002060"/>
                </a:solidFill>
                <a:latin typeface="Comic Sans MS" panose="030F0702030302020204" pitchFamily="66" charset="0"/>
              </a:rPr>
              <a:t>We will learn about each of the terms below using the example product of  a mobile phone.</a:t>
            </a:r>
            <a:endParaRPr lang="en-GB" sz="2800" dirty="0">
              <a:solidFill>
                <a:srgbClr val="002060"/>
              </a:solidFill>
              <a:latin typeface="Comic Sans MS" panose="030F0702030302020204" pitchFamily="66" charset="0"/>
            </a:endParaRPr>
          </a:p>
        </p:txBody>
      </p:sp>
      <p:sp>
        <p:nvSpPr>
          <p:cNvPr id="16" name="Rectangle 15"/>
          <p:cNvSpPr/>
          <p:nvPr/>
        </p:nvSpPr>
        <p:spPr>
          <a:xfrm>
            <a:off x="1881030" y="5259040"/>
            <a:ext cx="2339439" cy="973777"/>
          </a:xfrm>
          <a:prstGeom prst="rect">
            <a:avLst/>
          </a:prstGeom>
          <a:solidFill>
            <a:srgbClr val="FFCC99"/>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Moral &amp; Ethical factors </a:t>
            </a:r>
            <a:endParaRPr lang="en-GB" sz="2400" dirty="0">
              <a:solidFill>
                <a:schemeClr val="tx1"/>
              </a:solidFill>
            </a:endParaRPr>
          </a:p>
        </p:txBody>
      </p:sp>
      <p:sp>
        <p:nvSpPr>
          <p:cNvPr id="17" name="Rectangle 16"/>
          <p:cNvSpPr/>
          <p:nvPr/>
        </p:nvSpPr>
        <p:spPr>
          <a:xfrm>
            <a:off x="4794049" y="5193775"/>
            <a:ext cx="2339439" cy="973777"/>
          </a:xfrm>
          <a:prstGeom prst="rect">
            <a:avLst/>
          </a:prstGeom>
          <a:solidFill>
            <a:schemeClr val="accent3">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Sustainability </a:t>
            </a:r>
            <a:endParaRPr lang="en-GB" sz="2400" dirty="0">
              <a:solidFill>
                <a:schemeClr val="tx1"/>
              </a:solidFill>
            </a:endParaRPr>
          </a:p>
        </p:txBody>
      </p:sp>
      <p:sp>
        <p:nvSpPr>
          <p:cNvPr id="18" name="Rectangle 17"/>
          <p:cNvSpPr/>
          <p:nvPr/>
        </p:nvSpPr>
        <p:spPr>
          <a:xfrm>
            <a:off x="7707068" y="5193774"/>
            <a:ext cx="2339439" cy="973777"/>
          </a:xfrm>
          <a:prstGeom prst="rect">
            <a:avLst/>
          </a:prstGeom>
          <a:solidFill>
            <a:srgbClr val="FFFF66"/>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chemeClr val="tx1"/>
                </a:solidFill>
              </a:rPr>
              <a:t>CAD/CAM  </a:t>
            </a:r>
            <a:endParaRPr lang="en-GB" sz="2400" dirty="0">
              <a:solidFill>
                <a:schemeClr val="tx1"/>
              </a:solidFill>
            </a:endParaRPr>
          </a:p>
        </p:txBody>
      </p:sp>
      <p:sp>
        <p:nvSpPr>
          <p:cNvPr id="19" name="Rounded Rectangle 18"/>
          <p:cNvSpPr/>
          <p:nvPr/>
        </p:nvSpPr>
        <p:spPr>
          <a:xfrm>
            <a:off x="3349438" y="1936668"/>
            <a:ext cx="5701289" cy="1652596"/>
          </a:xfrm>
          <a:prstGeom prst="roundRect">
            <a:avLst/>
          </a:prstGeom>
          <a:noFill/>
          <a:ln w="57150">
            <a:solidFill>
              <a:srgbClr val="25FC1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2">
                    <a:lumMod val="75000"/>
                  </a:schemeClr>
                </a:solidFill>
                <a:latin typeface="Comic Sans MS" panose="030F0702030302020204" pitchFamily="66" charset="0"/>
              </a:rPr>
              <a:t>Todays lesson</a:t>
            </a: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a:p>
            <a:pPr algn="ctr"/>
            <a:endParaRPr lang="en-GB" b="1" dirty="0" smtClean="0">
              <a:solidFill>
                <a:schemeClr val="tx2">
                  <a:lumMod val="75000"/>
                </a:schemeClr>
              </a:solidFill>
              <a:latin typeface="Comic Sans MS" panose="030F0702030302020204" pitchFamily="66" charset="0"/>
            </a:endParaRPr>
          </a:p>
          <a:p>
            <a:pPr algn="ctr"/>
            <a:endParaRPr lang="en-GB" b="1" dirty="0">
              <a:solidFill>
                <a:schemeClr val="tx2">
                  <a:lumMod val="75000"/>
                </a:schemeClr>
              </a:solidFill>
              <a:latin typeface="Comic Sans MS" panose="030F0702030302020204" pitchFamily="66" charset="0"/>
            </a:endParaRPr>
          </a:p>
        </p:txBody>
      </p:sp>
    </p:spTree>
    <p:extLst>
      <p:ext uri="{BB962C8B-B14F-4D97-AF65-F5344CB8AC3E}">
        <p14:creationId xmlns:p14="http://schemas.microsoft.com/office/powerpoint/2010/main" val="77280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srcRect l="12069" t="25539" r="13093" b="8728"/>
          <a:stretch/>
        </p:blipFill>
        <p:spPr>
          <a:xfrm>
            <a:off x="1005433" y="173624"/>
            <a:ext cx="9979572" cy="6574017"/>
          </a:xfrm>
          <a:prstGeom prst="rect">
            <a:avLst/>
          </a:prstGeom>
        </p:spPr>
      </p:pic>
      <p:sp>
        <p:nvSpPr>
          <p:cNvPr id="4" name="Rectangle 3"/>
          <p:cNvSpPr/>
          <p:nvPr/>
        </p:nvSpPr>
        <p:spPr>
          <a:xfrm>
            <a:off x="2806686" y="2200419"/>
            <a:ext cx="6377067" cy="1754326"/>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Fill this sheet in as </a:t>
            </a:r>
          </a:p>
          <a:p>
            <a:pPr algn="ctr"/>
            <a:r>
              <a:rPr lang="en-US" sz="5400" b="1" dirty="0" smtClean="0">
                <a:ln w="9525">
                  <a:solidFill>
                    <a:schemeClr val="bg1"/>
                  </a:solidFill>
                  <a:prstDash val="solid"/>
                </a:ln>
                <a:effectLst>
                  <a:outerShdw blurRad="12700" dist="38100" dir="2700000" algn="tl" rotWithShape="0">
                    <a:schemeClr val="bg1">
                      <a:lumMod val="50000"/>
                    </a:schemeClr>
                  </a:outerShdw>
                </a:effectLst>
              </a:rPr>
              <a:t>we go through the PP</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905551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913365" y="243904"/>
            <a:ext cx="2339439" cy="973777"/>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Market Pull</a:t>
            </a:r>
          </a:p>
        </p:txBody>
      </p:sp>
      <p:pic>
        <p:nvPicPr>
          <p:cNvPr id="7" name="Picture 2" descr="http://www.pushpullsigns.com/images/pullsign.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7580" b="68219" l="10000" r="90000"/>
                    </a14:imgEffect>
                  </a14:imgLayer>
                </a14:imgProps>
              </a:ext>
              <a:ext uri="{28A0092B-C50C-407E-A947-70E740481C1C}">
                <a14:useLocalDpi xmlns:a14="http://schemas.microsoft.com/office/drawing/2010/main" val="0"/>
              </a:ext>
            </a:extLst>
          </a:blip>
          <a:srcRect b="24201"/>
          <a:stretch/>
        </p:blipFill>
        <p:spPr bwMode="auto">
          <a:xfrm>
            <a:off x="0" y="-285480"/>
            <a:ext cx="3192289" cy="300748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4016743" y="2640768"/>
            <a:ext cx="5074121" cy="400110"/>
          </a:xfrm>
          <a:prstGeom prst="rect">
            <a:avLst/>
          </a:prstGeom>
          <a:solidFill>
            <a:srgbClr val="FFFFCC"/>
          </a:solidFill>
        </p:spPr>
        <p:txBody>
          <a:bodyPr wrap="square">
            <a:spAutoFit/>
          </a:bodyPr>
          <a:lstStyle/>
          <a:p>
            <a:r>
              <a:rPr lang="en-GB" sz="2000" dirty="0" smtClean="0">
                <a:solidFill>
                  <a:srgbClr val="002060"/>
                </a:solidFill>
                <a:latin typeface="Comic Sans MS" pitchFamily="66" charset="0"/>
              </a:rPr>
              <a:t>Examples of market influences include:</a:t>
            </a:r>
          </a:p>
        </p:txBody>
      </p:sp>
      <p:sp>
        <p:nvSpPr>
          <p:cNvPr id="9" name="TextBox 8"/>
          <p:cNvSpPr txBox="1"/>
          <p:nvPr/>
        </p:nvSpPr>
        <p:spPr>
          <a:xfrm>
            <a:off x="2510725" y="1504183"/>
            <a:ext cx="8524068" cy="1077218"/>
          </a:xfrm>
          <a:prstGeom prst="rect">
            <a:avLst/>
          </a:prstGeom>
          <a:noFill/>
        </p:spPr>
        <p:txBody>
          <a:bodyPr wrap="square" rtlCol="0">
            <a:spAutoFit/>
          </a:bodyPr>
          <a:lstStyle/>
          <a:p>
            <a:r>
              <a:rPr lang="en-GB" sz="3200" dirty="0">
                <a:latin typeface="Comic Sans MS" panose="030F0702030302020204" pitchFamily="66" charset="0"/>
              </a:rPr>
              <a:t>Market pull is when </a:t>
            </a:r>
            <a:r>
              <a:rPr lang="en-GB" sz="3200" dirty="0" smtClean="0">
                <a:solidFill>
                  <a:srgbClr val="FF0000"/>
                </a:solidFill>
                <a:latin typeface="Comic Sans MS" panose="030F0702030302020204" pitchFamily="66" charset="0"/>
              </a:rPr>
              <a:t>products are developed in response to market sales/strengths.  </a:t>
            </a:r>
            <a:endParaRPr lang="en-GB" sz="3200" dirty="0">
              <a:solidFill>
                <a:srgbClr val="FF0000"/>
              </a:solidFill>
              <a:latin typeface="Comic Sans MS" panose="030F0702030302020204" pitchFamily="66"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2563633962"/>
              </p:ext>
            </p:extLst>
          </p:nvPr>
        </p:nvGraphicFramePr>
        <p:xfrm>
          <a:off x="170483" y="3084290"/>
          <a:ext cx="11362755" cy="3508240"/>
        </p:xfrm>
        <a:graphic>
          <a:graphicData uri="http://schemas.openxmlformats.org/drawingml/2006/table">
            <a:tbl>
              <a:tblPr firstRow="1" bandRow="1">
                <a:tableStyleId>{5940675A-B579-460E-94D1-54222C63F5DA}</a:tableStyleId>
              </a:tblPr>
              <a:tblGrid>
                <a:gridCol w="3787585">
                  <a:extLst>
                    <a:ext uri="{9D8B030D-6E8A-4147-A177-3AD203B41FA5}">
                      <a16:colId xmlns:a16="http://schemas.microsoft.com/office/drawing/2014/main" val="20000"/>
                    </a:ext>
                  </a:extLst>
                </a:gridCol>
                <a:gridCol w="3787585">
                  <a:extLst>
                    <a:ext uri="{9D8B030D-6E8A-4147-A177-3AD203B41FA5}">
                      <a16:colId xmlns:a16="http://schemas.microsoft.com/office/drawing/2014/main" val="20001"/>
                    </a:ext>
                  </a:extLst>
                </a:gridCol>
                <a:gridCol w="3787585">
                  <a:extLst>
                    <a:ext uri="{9D8B030D-6E8A-4147-A177-3AD203B41FA5}">
                      <a16:colId xmlns:a16="http://schemas.microsoft.com/office/drawing/2014/main" val="20002"/>
                    </a:ext>
                  </a:extLst>
                </a:gridCol>
              </a:tblGrid>
              <a:tr h="35082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solidFill>
                            <a:srgbClr val="002060"/>
                          </a:solidFill>
                          <a:latin typeface="Comic Sans MS" pitchFamily="66" charset="0"/>
                        </a:rPr>
                        <a:t>A </a:t>
                      </a:r>
                      <a:r>
                        <a:rPr lang="en-GB" sz="1800" u="sng" dirty="0" smtClean="0">
                          <a:solidFill>
                            <a:srgbClr val="002060"/>
                          </a:solidFill>
                          <a:latin typeface="Comic Sans MS" pitchFamily="66" charset="0"/>
                        </a:rPr>
                        <a:t>demand</a:t>
                      </a:r>
                      <a:r>
                        <a:rPr lang="en-GB" sz="1800" dirty="0" smtClean="0">
                          <a:solidFill>
                            <a:srgbClr val="002060"/>
                          </a:solidFill>
                          <a:latin typeface="Comic Sans MS" pitchFamily="66" charset="0"/>
                        </a:rPr>
                        <a:t> from consumers.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smtClean="0">
                        <a:solidFill>
                          <a:srgbClr val="002060"/>
                        </a:solidFill>
                        <a:latin typeface="Comic Sans MS"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smtClean="0">
                          <a:solidFill>
                            <a:srgbClr val="002060"/>
                          </a:solidFill>
                          <a:latin typeface="Comic Sans MS" pitchFamily="66" charset="0"/>
                        </a:rPr>
                        <a:t>When</a:t>
                      </a:r>
                      <a:r>
                        <a:rPr lang="en-GB" sz="2000" baseline="0" dirty="0" smtClean="0">
                          <a:solidFill>
                            <a:srgbClr val="002060"/>
                          </a:solidFill>
                          <a:latin typeface="Comic Sans MS" pitchFamily="66" charset="0"/>
                        </a:rPr>
                        <a:t> sales </a:t>
                      </a:r>
                      <a:r>
                        <a:rPr lang="en-GB" sz="2000" baseline="0" dirty="0" smtClean="0">
                          <a:solidFill>
                            <a:srgbClr val="FF0000"/>
                          </a:solidFill>
                          <a:latin typeface="Comic Sans MS" pitchFamily="66" charset="0"/>
                        </a:rPr>
                        <a:t>rise</a:t>
                      </a:r>
                      <a:r>
                        <a:rPr lang="en-GB" sz="2000" baseline="0" dirty="0" smtClean="0">
                          <a:solidFill>
                            <a:srgbClr val="002060"/>
                          </a:solidFill>
                          <a:latin typeface="Comic Sans MS" pitchFamily="66" charset="0"/>
                        </a:rPr>
                        <a:t>, t</a:t>
                      </a:r>
                      <a:r>
                        <a:rPr lang="en-GB" sz="2000" dirty="0" smtClean="0">
                          <a:solidFill>
                            <a:srgbClr val="002060"/>
                          </a:solidFill>
                          <a:latin typeface="Comic Sans MS" pitchFamily="66" charset="0"/>
                        </a:rPr>
                        <a:t>his creates a </a:t>
                      </a:r>
                      <a:r>
                        <a:rPr lang="en-GB" sz="2000" u="sng" dirty="0" smtClean="0">
                          <a:solidFill>
                            <a:srgbClr val="002060"/>
                          </a:solidFill>
                          <a:latin typeface="Comic Sans MS" pitchFamily="66" charset="0"/>
                        </a:rPr>
                        <a:t>demand</a:t>
                      </a:r>
                      <a:r>
                        <a:rPr lang="en-GB" sz="2000" dirty="0" smtClean="0">
                          <a:solidFill>
                            <a:srgbClr val="002060"/>
                          </a:solidFill>
                          <a:latin typeface="Comic Sans MS" pitchFamily="66" charset="0"/>
                        </a:rPr>
                        <a:t> for the product- this often leads to </a:t>
                      </a:r>
                      <a:r>
                        <a:rPr lang="en-GB" sz="2000" dirty="0" smtClean="0">
                          <a:solidFill>
                            <a:srgbClr val="FF0000"/>
                          </a:solidFill>
                          <a:latin typeface="Comic Sans MS" pitchFamily="66" charset="0"/>
                        </a:rPr>
                        <a:t>development</a:t>
                      </a:r>
                      <a:r>
                        <a:rPr lang="en-GB" sz="2000" baseline="0" dirty="0" smtClean="0">
                          <a:solidFill>
                            <a:srgbClr val="FF0000"/>
                          </a:solidFill>
                          <a:latin typeface="Comic Sans MS" pitchFamily="66" charset="0"/>
                        </a:rPr>
                        <a:t> of a product</a:t>
                      </a:r>
                      <a:r>
                        <a:rPr lang="en-GB" sz="2000" dirty="0" smtClean="0">
                          <a:solidFill>
                            <a:srgbClr val="FF0000"/>
                          </a:solidFill>
                          <a:latin typeface="Comic Sans MS" pitchFamily="66"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txBody>
                  <a:tcPr>
                    <a:solidFill>
                      <a:srgbClr val="FFFFCC"/>
                    </a:solidFill>
                  </a:tcPr>
                </a:tc>
                <a:tc>
                  <a:txBody>
                    <a:bodyPr/>
                    <a:lstStyle/>
                    <a:p>
                      <a:r>
                        <a:rPr lang="en-GB" u="sng" dirty="0" smtClean="0">
                          <a:solidFill>
                            <a:srgbClr val="002060"/>
                          </a:solidFill>
                          <a:latin typeface="Comic Sans MS" panose="030F0702030302020204" pitchFamily="66" charset="0"/>
                        </a:rPr>
                        <a:t>Market</a:t>
                      </a:r>
                      <a:r>
                        <a:rPr lang="en-GB" u="sng" baseline="0" dirty="0" smtClean="0">
                          <a:solidFill>
                            <a:srgbClr val="002060"/>
                          </a:solidFill>
                          <a:latin typeface="Comic Sans MS" panose="030F0702030302020204" pitchFamily="66" charset="0"/>
                        </a:rPr>
                        <a:t> research </a:t>
                      </a:r>
                    </a:p>
                    <a:p>
                      <a:endParaRPr lang="en-GB" baseline="0" dirty="0" smtClean="0">
                        <a:solidFill>
                          <a:srgbClr val="002060"/>
                        </a:solidFill>
                        <a:latin typeface="Comic Sans MS" panose="030F0702030302020204" pitchFamily="66" charset="0"/>
                      </a:endParaRPr>
                    </a:p>
                    <a:p>
                      <a:r>
                        <a:rPr lang="en-GB" sz="2400" baseline="0" dirty="0" smtClean="0">
                          <a:solidFill>
                            <a:srgbClr val="002060"/>
                          </a:solidFill>
                          <a:latin typeface="Comic Sans MS" panose="030F0702030302020204" pitchFamily="66" charset="0"/>
                        </a:rPr>
                        <a:t>Companies sometimes </a:t>
                      </a:r>
                      <a:r>
                        <a:rPr lang="en-GB" sz="2400" b="1" baseline="0" dirty="0" smtClean="0">
                          <a:solidFill>
                            <a:srgbClr val="FF0000"/>
                          </a:solidFill>
                          <a:latin typeface="Comic Sans MS" panose="030F0702030302020204" pitchFamily="66" charset="0"/>
                        </a:rPr>
                        <a:t>test</a:t>
                      </a:r>
                      <a:r>
                        <a:rPr lang="en-GB" sz="2400" baseline="0" dirty="0" smtClean="0">
                          <a:solidFill>
                            <a:srgbClr val="002060"/>
                          </a:solidFill>
                          <a:latin typeface="Comic Sans MS" panose="030F0702030302020204" pitchFamily="66" charset="0"/>
                        </a:rPr>
                        <a:t> the market first by asking questionnaires, </a:t>
                      </a:r>
                      <a:r>
                        <a:rPr lang="en-GB" sz="2400" b="1" baseline="0" dirty="0" smtClean="0">
                          <a:solidFill>
                            <a:srgbClr val="FF0000"/>
                          </a:solidFill>
                          <a:latin typeface="Comic Sans MS" panose="030F0702030302020204" pitchFamily="66" charset="0"/>
                        </a:rPr>
                        <a:t>giving free trails or samples. </a:t>
                      </a:r>
                    </a:p>
                    <a:p>
                      <a:endParaRPr lang="en-GB" baseline="0" dirty="0" smtClean="0">
                        <a:solidFill>
                          <a:srgbClr val="002060"/>
                        </a:solidFill>
                        <a:latin typeface="Comic Sans MS" panose="030F0702030302020204" pitchFamily="66" charset="0"/>
                      </a:endParaRPr>
                    </a:p>
                  </a:txBody>
                  <a:tcPr>
                    <a:solidFill>
                      <a:srgbClr val="FFFFCC"/>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dirty="0" smtClean="0">
                          <a:solidFill>
                            <a:srgbClr val="002060"/>
                          </a:solidFill>
                          <a:latin typeface="Comic Sans MS" pitchFamily="66" charset="0"/>
                        </a:rPr>
                        <a:t>Competition</a:t>
                      </a:r>
                      <a:r>
                        <a:rPr lang="en-GB" sz="1800" u="sng" baseline="0" dirty="0" smtClean="0">
                          <a:solidFill>
                            <a:srgbClr val="002060"/>
                          </a:solidFill>
                          <a:latin typeface="Comic Sans MS" pitchFamily="66" charset="0"/>
                        </a:rPr>
                        <a:t> </a:t>
                      </a:r>
                      <a:endParaRPr lang="en-GB" sz="1800" u="sng" dirty="0" smtClean="0">
                        <a:solidFill>
                          <a:srgbClr val="002060"/>
                        </a:solidFill>
                        <a:latin typeface="Comic Sans MS" pitchFamily="66"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400" dirty="0" smtClean="0">
                          <a:solidFill>
                            <a:srgbClr val="002060"/>
                          </a:solidFill>
                          <a:latin typeface="Comic Sans MS" pitchFamily="66" charset="0"/>
                        </a:rPr>
                        <a:t>A manufacturer wants to </a:t>
                      </a:r>
                      <a:r>
                        <a:rPr lang="en-GB" sz="2400" b="1" dirty="0" smtClean="0">
                          <a:solidFill>
                            <a:srgbClr val="FF0000"/>
                          </a:solidFill>
                          <a:latin typeface="Comic Sans MS" pitchFamily="66" charset="0"/>
                        </a:rPr>
                        <a:t>increase </a:t>
                      </a:r>
                      <a:r>
                        <a:rPr lang="en-GB" sz="2400" dirty="0" smtClean="0">
                          <a:solidFill>
                            <a:srgbClr val="002060"/>
                          </a:solidFill>
                          <a:latin typeface="Comic Sans MS" pitchFamily="66" charset="0"/>
                        </a:rPr>
                        <a:t>their </a:t>
                      </a:r>
                      <a:r>
                        <a:rPr lang="en-GB" sz="2400" b="1" dirty="0" smtClean="0">
                          <a:solidFill>
                            <a:srgbClr val="FF0000"/>
                          </a:solidFill>
                          <a:latin typeface="Comic Sans MS" pitchFamily="66" charset="0"/>
                        </a:rPr>
                        <a:t>share</a:t>
                      </a:r>
                      <a:r>
                        <a:rPr lang="en-GB" sz="2400" dirty="0" smtClean="0">
                          <a:solidFill>
                            <a:srgbClr val="002060"/>
                          </a:solidFill>
                          <a:latin typeface="Comic Sans MS" pitchFamily="66" charset="0"/>
                        </a:rPr>
                        <a:t> of the market. </a:t>
                      </a:r>
                    </a:p>
                    <a:p>
                      <a:endParaRPr lang="en-GB" dirty="0"/>
                    </a:p>
                  </a:txBody>
                  <a:tcPr>
                    <a:solidFill>
                      <a:srgbClr val="FFFFCC"/>
                    </a:solidFill>
                  </a:tcPr>
                </a:tc>
                <a:extLst>
                  <a:ext uri="{0D108BD9-81ED-4DB2-BD59-A6C34878D82A}">
                    <a16:rowId xmlns:a16="http://schemas.microsoft.com/office/drawing/2014/main" val="10000"/>
                  </a:ext>
                </a:extLst>
              </a:tr>
            </a:tbl>
          </a:graphicData>
        </a:graphic>
      </p:graphicFrame>
      <p:pic>
        <p:nvPicPr>
          <p:cNvPr id="3" name="Picture 2"/>
          <p:cNvPicPr>
            <a:picLocks noChangeAspect="1"/>
          </p:cNvPicPr>
          <p:nvPr/>
        </p:nvPicPr>
        <p:blipFill rotWithShape="1">
          <a:blip r:embed="rId5"/>
          <a:srcRect l="18871" t="52701" r="54566" b="34587"/>
          <a:stretch/>
        </p:blipFill>
        <p:spPr>
          <a:xfrm>
            <a:off x="9508757" y="4423521"/>
            <a:ext cx="1477446" cy="397520"/>
          </a:xfrm>
          <a:prstGeom prst="rect">
            <a:avLst/>
          </a:prstGeom>
        </p:spPr>
      </p:pic>
      <p:pic>
        <p:nvPicPr>
          <p:cNvPr id="4" name="Picture 3"/>
          <p:cNvPicPr>
            <a:picLocks noChangeAspect="1"/>
          </p:cNvPicPr>
          <p:nvPr/>
        </p:nvPicPr>
        <p:blipFill rotWithShape="1">
          <a:blip r:embed="rId6"/>
          <a:srcRect l="20301" t="34056" r="55876" b="13509"/>
          <a:stretch/>
        </p:blipFill>
        <p:spPr>
          <a:xfrm>
            <a:off x="10442846" y="4905661"/>
            <a:ext cx="619475" cy="766564"/>
          </a:xfrm>
          <a:prstGeom prst="rect">
            <a:avLst/>
          </a:prstGeom>
        </p:spPr>
      </p:pic>
      <p:pic>
        <p:nvPicPr>
          <p:cNvPr id="13" name="Picture 12"/>
          <p:cNvPicPr>
            <a:picLocks noChangeAspect="1"/>
          </p:cNvPicPr>
          <p:nvPr/>
        </p:nvPicPr>
        <p:blipFill rotWithShape="1">
          <a:blip r:embed="rId7"/>
          <a:srcRect l="18037" t="41896" r="54328" b="25688"/>
          <a:stretch/>
        </p:blipFill>
        <p:spPr>
          <a:xfrm>
            <a:off x="8109567" y="5004631"/>
            <a:ext cx="1399190" cy="922742"/>
          </a:xfrm>
          <a:prstGeom prst="rect">
            <a:avLst/>
          </a:prstGeom>
        </p:spPr>
      </p:pic>
      <p:pic>
        <p:nvPicPr>
          <p:cNvPr id="14" name="Picture 13"/>
          <p:cNvPicPr>
            <a:picLocks noChangeAspect="1"/>
          </p:cNvPicPr>
          <p:nvPr/>
        </p:nvPicPr>
        <p:blipFill rotWithShape="1">
          <a:blip r:embed="rId8"/>
          <a:srcRect l="10533" t="37024" r="46228" b="16366"/>
          <a:stretch/>
        </p:blipFill>
        <p:spPr>
          <a:xfrm>
            <a:off x="910581" y="4942007"/>
            <a:ext cx="2039096" cy="1235817"/>
          </a:xfrm>
          <a:prstGeom prst="rect">
            <a:avLst/>
          </a:prstGeom>
        </p:spPr>
      </p:pic>
      <p:pic>
        <p:nvPicPr>
          <p:cNvPr id="15" name="Picture 14"/>
          <p:cNvPicPr>
            <a:picLocks noChangeAspect="1"/>
          </p:cNvPicPr>
          <p:nvPr/>
        </p:nvPicPr>
        <p:blipFill rotWithShape="1">
          <a:blip r:embed="rId9"/>
          <a:srcRect l="2075" t="50371" r="43250" b="25264"/>
          <a:stretch/>
        </p:blipFill>
        <p:spPr>
          <a:xfrm>
            <a:off x="9462290" y="5949079"/>
            <a:ext cx="1825982" cy="457490"/>
          </a:xfrm>
          <a:prstGeom prst="rect">
            <a:avLst/>
          </a:prstGeom>
        </p:spPr>
      </p:pic>
    </p:spTree>
    <p:extLst>
      <p:ext uri="{BB962C8B-B14F-4D97-AF65-F5344CB8AC3E}">
        <p14:creationId xmlns:p14="http://schemas.microsoft.com/office/powerpoint/2010/main" val="294093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25191" y="346828"/>
            <a:ext cx="1125798" cy="1574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918652" y="228989"/>
            <a:ext cx="2339439" cy="97377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a:solidFill>
                  <a:schemeClr val="tx1"/>
                </a:solidFill>
              </a:rPr>
              <a:t>Technology Push</a:t>
            </a:r>
          </a:p>
        </p:txBody>
      </p:sp>
      <p:pic>
        <p:nvPicPr>
          <p:cNvPr id="7" name="Picture 2" descr="http://www.pushpullsigns.com/images/pushsign.jpg"/>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7405" b="66643" l="10000" r="90000"/>
                    </a14:imgEffect>
                  </a14:imgLayer>
                </a14:imgProps>
              </a:ext>
              <a:ext uri="{28A0092B-C50C-407E-A947-70E740481C1C}">
                <a14:useLocalDpi xmlns:a14="http://schemas.microsoft.com/office/drawing/2010/main" val="0"/>
              </a:ext>
            </a:extLst>
          </a:blip>
          <a:srcRect b="25952"/>
          <a:stretch/>
        </p:blipFill>
        <p:spPr bwMode="auto">
          <a:xfrm>
            <a:off x="547352" y="15696"/>
            <a:ext cx="2104736" cy="19370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2042340" y="1687947"/>
            <a:ext cx="8153696" cy="1938992"/>
          </a:xfrm>
          <a:prstGeom prst="rect">
            <a:avLst/>
          </a:prstGeom>
        </p:spPr>
        <p:txBody>
          <a:bodyPr wrap="square">
            <a:spAutoFit/>
          </a:bodyPr>
          <a:lstStyle/>
          <a:p>
            <a:pPr>
              <a:defRPr/>
            </a:pPr>
            <a:r>
              <a:rPr lang="en-US" sz="4000" dirty="0">
                <a:solidFill>
                  <a:srgbClr val="002060"/>
                </a:solidFill>
                <a:latin typeface="Comic Sans MS" pitchFamily="66" charset="0"/>
              </a:rPr>
              <a:t>Technology push – The </a:t>
            </a:r>
            <a:r>
              <a:rPr lang="en-US" sz="4000" dirty="0">
                <a:solidFill>
                  <a:srgbClr val="FF0000"/>
                </a:solidFill>
                <a:latin typeface="Comic Sans MS" pitchFamily="66" charset="0"/>
              </a:rPr>
              <a:t>consumer</a:t>
            </a:r>
            <a:r>
              <a:rPr lang="en-US" sz="4000" dirty="0">
                <a:solidFill>
                  <a:srgbClr val="002060"/>
                </a:solidFill>
                <a:latin typeface="Comic Sans MS" pitchFamily="66" charset="0"/>
              </a:rPr>
              <a:t> does not push changes but </a:t>
            </a:r>
            <a:r>
              <a:rPr lang="en-US" sz="4000" dirty="0">
                <a:solidFill>
                  <a:srgbClr val="FF0000"/>
                </a:solidFill>
                <a:latin typeface="Comic Sans MS" pitchFamily="66" charset="0"/>
              </a:rPr>
              <a:t>new</a:t>
            </a:r>
            <a:r>
              <a:rPr lang="en-US" sz="4000" dirty="0">
                <a:solidFill>
                  <a:srgbClr val="002060"/>
                </a:solidFill>
                <a:latin typeface="Comic Sans MS" pitchFamily="66" charset="0"/>
              </a:rPr>
              <a:t> technologies do. </a:t>
            </a:r>
          </a:p>
        </p:txBody>
      </p:sp>
      <p:sp>
        <p:nvSpPr>
          <p:cNvPr id="4" name="Rectangle 3"/>
          <p:cNvSpPr/>
          <p:nvPr/>
        </p:nvSpPr>
        <p:spPr>
          <a:xfrm>
            <a:off x="916062" y="3781292"/>
            <a:ext cx="10740738" cy="2308324"/>
          </a:xfrm>
          <a:prstGeom prst="rect">
            <a:avLst/>
          </a:prstGeom>
          <a:solidFill>
            <a:srgbClr val="FFFFCC"/>
          </a:solidFill>
        </p:spPr>
        <p:txBody>
          <a:bodyPr wrap="square">
            <a:spAutoFit/>
          </a:bodyPr>
          <a:lstStyle/>
          <a:p>
            <a:pPr marL="342900" indent="-342900">
              <a:buFont typeface="Arial" panose="020B0604020202020204" pitchFamily="34" charset="0"/>
              <a:buChar char="•"/>
            </a:pPr>
            <a:r>
              <a:rPr lang="en-GB" sz="2400" dirty="0" smtClean="0">
                <a:solidFill>
                  <a:srgbClr val="002060"/>
                </a:solidFill>
                <a:latin typeface="Comic Sans MS" panose="030F0702030302020204" pitchFamily="66" charset="0"/>
              </a:rPr>
              <a:t> </a:t>
            </a:r>
            <a:r>
              <a:rPr lang="en-GB" sz="2400" dirty="0">
                <a:solidFill>
                  <a:srgbClr val="002060"/>
                </a:solidFill>
                <a:latin typeface="Comic Sans MS" panose="030F0702030302020204" pitchFamily="66" charset="0"/>
              </a:rPr>
              <a:t>This might mean that new materials have become available, </a:t>
            </a:r>
            <a:r>
              <a:rPr lang="en-GB" sz="2400" dirty="0">
                <a:solidFill>
                  <a:srgbClr val="FF0000"/>
                </a:solidFill>
                <a:latin typeface="Comic Sans MS" panose="030F0702030302020204" pitchFamily="66" charset="0"/>
              </a:rPr>
              <a:t>with improved properties</a:t>
            </a:r>
            <a:r>
              <a:rPr lang="en-GB" sz="2400" dirty="0" smtClean="0">
                <a:solidFill>
                  <a:srgbClr val="FF0000"/>
                </a:solidFill>
                <a:latin typeface="Comic Sans MS" panose="030F0702030302020204" pitchFamily="66" charset="0"/>
              </a:rPr>
              <a:t>;</a:t>
            </a:r>
          </a:p>
          <a:p>
            <a:r>
              <a:rPr lang="en-GB" sz="2400" dirty="0" smtClean="0">
                <a:solidFill>
                  <a:srgbClr val="FF0000"/>
                </a:solidFill>
                <a:latin typeface="Comic Sans MS" panose="030F0702030302020204" pitchFamily="66" charset="0"/>
              </a:rPr>
              <a:t> </a:t>
            </a:r>
            <a:r>
              <a:rPr lang="en-GB" sz="2400" dirty="0" smtClean="0">
                <a:solidFill>
                  <a:srgbClr val="002060"/>
                </a:solidFill>
                <a:latin typeface="Comic Sans MS" panose="030F0702030302020204" pitchFamily="66" charset="0"/>
              </a:rPr>
              <a:t>or</a:t>
            </a:r>
          </a:p>
          <a:p>
            <a:pPr marL="342900" indent="-342900">
              <a:buFont typeface="Arial" panose="020B0604020202020204" pitchFamily="34" charset="0"/>
              <a:buChar char="•"/>
            </a:pPr>
            <a:r>
              <a:rPr lang="en-GB" sz="2400" dirty="0" smtClean="0">
                <a:solidFill>
                  <a:srgbClr val="002060"/>
                </a:solidFill>
                <a:latin typeface="Comic Sans MS" panose="030F0702030302020204" pitchFamily="66" charset="0"/>
              </a:rPr>
              <a:t> </a:t>
            </a:r>
            <a:r>
              <a:rPr lang="en-GB" sz="2400" dirty="0">
                <a:solidFill>
                  <a:srgbClr val="002060"/>
                </a:solidFill>
                <a:latin typeface="Comic Sans MS" panose="030F0702030302020204" pitchFamily="66" charset="0"/>
              </a:rPr>
              <a:t>I</a:t>
            </a:r>
            <a:r>
              <a:rPr lang="en-GB" sz="2400" dirty="0" smtClean="0">
                <a:solidFill>
                  <a:srgbClr val="002060"/>
                </a:solidFill>
                <a:latin typeface="Comic Sans MS" panose="030F0702030302020204" pitchFamily="66" charset="0"/>
              </a:rPr>
              <a:t>mprovements </a:t>
            </a:r>
            <a:r>
              <a:rPr lang="en-GB" sz="2400" dirty="0">
                <a:solidFill>
                  <a:srgbClr val="002060"/>
                </a:solidFill>
                <a:latin typeface="Comic Sans MS" panose="030F0702030302020204" pitchFamily="66" charset="0"/>
              </a:rPr>
              <a:t>in </a:t>
            </a:r>
            <a:r>
              <a:rPr lang="en-GB" sz="2400" dirty="0">
                <a:solidFill>
                  <a:srgbClr val="FF0000"/>
                </a:solidFill>
                <a:latin typeface="Comic Sans MS" panose="030F0702030302020204" pitchFamily="66" charset="0"/>
              </a:rPr>
              <a:t>manufacturing processes </a:t>
            </a:r>
            <a:r>
              <a:rPr lang="en-GB" sz="2400" dirty="0">
                <a:solidFill>
                  <a:srgbClr val="002060"/>
                </a:solidFill>
                <a:latin typeface="Comic Sans MS" panose="030F0702030302020204" pitchFamily="66" charset="0"/>
              </a:rPr>
              <a:t>mean a manufacturer can make the </a:t>
            </a:r>
            <a:r>
              <a:rPr lang="en-GB" sz="2400" dirty="0">
                <a:solidFill>
                  <a:srgbClr val="FF0000"/>
                </a:solidFill>
                <a:latin typeface="Comic Sans MS" panose="030F0702030302020204" pitchFamily="66" charset="0"/>
              </a:rPr>
              <a:t>product cheaper or more efficiently</a:t>
            </a:r>
            <a:r>
              <a:rPr lang="en-GB" sz="2400" dirty="0">
                <a:solidFill>
                  <a:srgbClr val="002060"/>
                </a:solidFill>
                <a:latin typeface="Comic Sans MS" panose="030F0702030302020204" pitchFamily="66" charset="0"/>
              </a:rPr>
              <a:t>, which reduces manufacturing costs. </a:t>
            </a:r>
          </a:p>
        </p:txBody>
      </p:sp>
    </p:spTree>
    <p:extLst>
      <p:ext uri="{BB962C8B-B14F-4D97-AF65-F5344CB8AC3E}">
        <p14:creationId xmlns:p14="http://schemas.microsoft.com/office/powerpoint/2010/main" val="31861736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217946" y="1710601"/>
            <a:ext cx="3468414" cy="2829867"/>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u="sng" dirty="0" smtClean="0">
                <a:solidFill>
                  <a:srgbClr val="002060"/>
                </a:solidFill>
              </a:rPr>
              <a:t>Developments in materials</a:t>
            </a:r>
          </a:p>
          <a:p>
            <a:pPr algn="ctr"/>
            <a:r>
              <a:rPr lang="en-GB" sz="2400" dirty="0" smtClean="0">
                <a:solidFill>
                  <a:srgbClr val="002060"/>
                </a:solidFill>
              </a:rPr>
              <a:t>Original moulded rubber buttons have been replaced with </a:t>
            </a:r>
            <a:r>
              <a:rPr lang="en-GB" sz="2400" dirty="0" smtClean="0">
                <a:solidFill>
                  <a:srgbClr val="FF0000"/>
                </a:solidFill>
              </a:rPr>
              <a:t>conductive plastic and touch screen.</a:t>
            </a:r>
            <a:endParaRPr lang="en-GB" sz="2400" b="1" dirty="0">
              <a:solidFill>
                <a:srgbClr val="002060"/>
              </a:solidFill>
            </a:endParaRPr>
          </a:p>
        </p:txBody>
      </p:sp>
      <p:sp>
        <p:nvSpPr>
          <p:cNvPr id="15" name="Rounded Rectangle 14"/>
          <p:cNvSpPr/>
          <p:nvPr/>
        </p:nvSpPr>
        <p:spPr>
          <a:xfrm>
            <a:off x="8789895" y="1441810"/>
            <a:ext cx="3159586" cy="2507451"/>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u="sng" dirty="0" smtClean="0">
                <a:solidFill>
                  <a:srgbClr val="002060"/>
                </a:solidFill>
              </a:rPr>
              <a:t>Mico-electronics development</a:t>
            </a:r>
            <a:endParaRPr lang="en-GB" sz="2400" b="1" u="sng" dirty="0">
              <a:solidFill>
                <a:srgbClr val="002060"/>
              </a:solidFill>
            </a:endParaRPr>
          </a:p>
          <a:p>
            <a:pPr algn="ctr"/>
            <a:r>
              <a:rPr lang="en-GB" sz="2400" dirty="0" smtClean="0">
                <a:solidFill>
                  <a:srgbClr val="002060"/>
                </a:solidFill>
              </a:rPr>
              <a:t>Ability to create </a:t>
            </a:r>
            <a:r>
              <a:rPr lang="en-GB" sz="2400" dirty="0" smtClean="0">
                <a:solidFill>
                  <a:srgbClr val="FF0000"/>
                </a:solidFill>
              </a:rPr>
              <a:t>very small </a:t>
            </a:r>
            <a:r>
              <a:rPr lang="en-GB" sz="2400" dirty="0" smtClean="0">
                <a:solidFill>
                  <a:srgbClr val="002060"/>
                </a:solidFill>
              </a:rPr>
              <a:t>components and </a:t>
            </a:r>
            <a:r>
              <a:rPr lang="en-GB" sz="2400" dirty="0" smtClean="0">
                <a:solidFill>
                  <a:srgbClr val="FF0000"/>
                </a:solidFill>
              </a:rPr>
              <a:t>circuits</a:t>
            </a:r>
            <a:r>
              <a:rPr lang="en-GB" sz="2400" dirty="0" smtClean="0">
                <a:solidFill>
                  <a:srgbClr val="002060"/>
                </a:solidFill>
              </a:rPr>
              <a:t>.</a:t>
            </a:r>
          </a:p>
        </p:txBody>
      </p:sp>
      <p:sp>
        <p:nvSpPr>
          <p:cNvPr id="19" name="Rounded Rectangle 18"/>
          <p:cNvSpPr/>
          <p:nvPr/>
        </p:nvSpPr>
        <p:spPr>
          <a:xfrm>
            <a:off x="4149972" y="1261241"/>
            <a:ext cx="4639923" cy="5376041"/>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u="sng" dirty="0" smtClean="0">
                <a:solidFill>
                  <a:srgbClr val="002060"/>
                </a:solidFill>
              </a:rPr>
              <a:t>Developments is manufacture</a:t>
            </a:r>
          </a:p>
          <a:p>
            <a:pPr algn="ctr"/>
            <a:endParaRPr lang="en-GB" b="1" dirty="0" smtClean="0">
              <a:solidFill>
                <a:srgbClr val="002060"/>
              </a:solidFill>
            </a:endParaRPr>
          </a:p>
          <a:p>
            <a:pPr algn="ctr"/>
            <a:r>
              <a:rPr lang="en-GB" sz="2800" dirty="0" smtClean="0">
                <a:solidFill>
                  <a:srgbClr val="002060"/>
                </a:solidFill>
              </a:rPr>
              <a:t>High tech CAM machinery.</a:t>
            </a:r>
          </a:p>
          <a:p>
            <a:pPr algn="ctr"/>
            <a:r>
              <a:rPr lang="en-GB" sz="2800" dirty="0" smtClean="0">
                <a:solidFill>
                  <a:srgbClr val="002060"/>
                </a:solidFill>
              </a:rPr>
              <a:t>Electrochemical processes to etch onto phone</a:t>
            </a:r>
          </a:p>
          <a:p>
            <a:pPr algn="ctr"/>
            <a:r>
              <a:rPr lang="en-GB" sz="2800" dirty="0" smtClean="0">
                <a:solidFill>
                  <a:srgbClr val="002060"/>
                </a:solidFill>
              </a:rPr>
              <a:t>Diamond cutters to chamfer edges</a:t>
            </a:r>
            <a:r>
              <a:rPr lang="en-GB" b="1" dirty="0" smtClean="0">
                <a:solidFill>
                  <a:srgbClr val="002060"/>
                </a:solidFill>
              </a:rPr>
              <a:t>. </a:t>
            </a:r>
          </a:p>
          <a:p>
            <a:pPr algn="ctr"/>
            <a:endParaRPr lang="en-GB" b="1" dirty="0" smtClean="0">
              <a:solidFill>
                <a:srgbClr val="002060"/>
              </a:solidFill>
            </a:endParaRPr>
          </a:p>
          <a:p>
            <a:pPr algn="ctr"/>
            <a:r>
              <a:rPr lang="en-GB" b="1" dirty="0" smtClean="0">
                <a:solidFill>
                  <a:srgbClr val="002060"/>
                </a:solidFill>
                <a:hlinkClick r:id="rId3"/>
              </a:rPr>
              <a:t>https</a:t>
            </a:r>
            <a:r>
              <a:rPr lang="en-GB" b="1" dirty="0">
                <a:solidFill>
                  <a:srgbClr val="002060"/>
                </a:solidFill>
                <a:hlinkClick r:id="rId3"/>
              </a:rPr>
              <a:t>://www.youtube.com/watch?v=sbios0u2Px8 </a:t>
            </a:r>
            <a:endParaRPr lang="en-GB" b="1" dirty="0" smtClean="0">
              <a:solidFill>
                <a:srgbClr val="002060"/>
              </a:solidFill>
            </a:endParaRPr>
          </a:p>
          <a:p>
            <a:pPr algn="ctr"/>
            <a:endParaRPr lang="en-GB" b="1" dirty="0">
              <a:solidFill>
                <a:srgbClr val="002060"/>
              </a:solidFill>
            </a:endParaRPr>
          </a:p>
          <a:p>
            <a:pPr algn="ctr"/>
            <a:endParaRPr lang="en-GB" b="1" dirty="0" smtClean="0">
              <a:solidFill>
                <a:srgbClr val="002060"/>
              </a:solidFill>
            </a:endParaRPr>
          </a:p>
          <a:p>
            <a:pPr algn="ctr"/>
            <a:endParaRPr lang="en-GB" b="1" dirty="0">
              <a:solidFill>
                <a:srgbClr val="002060"/>
              </a:solidFill>
            </a:endParaRPr>
          </a:p>
          <a:p>
            <a:pPr algn="ctr"/>
            <a:endParaRPr lang="en-GB" b="1" dirty="0">
              <a:solidFill>
                <a:srgbClr val="002060"/>
              </a:solidFill>
            </a:endParaRPr>
          </a:p>
          <a:p>
            <a:pPr algn="ctr"/>
            <a:r>
              <a:rPr lang="en-GB" dirty="0" smtClean="0">
                <a:solidFill>
                  <a:srgbClr val="002060"/>
                </a:solidFill>
              </a:rPr>
              <a:t> </a:t>
            </a:r>
            <a:endParaRPr lang="en-GB" dirty="0">
              <a:solidFill>
                <a:srgbClr val="002060"/>
              </a:solidFill>
            </a:endParaRPr>
          </a:p>
        </p:txBody>
      </p:sp>
      <p:pic>
        <p:nvPicPr>
          <p:cNvPr id="2" name="Picture 1"/>
          <p:cNvPicPr>
            <a:picLocks noChangeAspect="1"/>
          </p:cNvPicPr>
          <p:nvPr/>
        </p:nvPicPr>
        <p:blipFill rotWithShape="1">
          <a:blip r:embed="rId4"/>
          <a:srcRect l="10641" t="34281" r="53522" b="11888"/>
          <a:stretch/>
        </p:blipFill>
        <p:spPr>
          <a:xfrm>
            <a:off x="4761185" y="5189582"/>
            <a:ext cx="1071979" cy="1207673"/>
          </a:xfrm>
          <a:prstGeom prst="rect">
            <a:avLst/>
          </a:prstGeom>
        </p:spPr>
      </p:pic>
      <p:pic>
        <p:nvPicPr>
          <p:cNvPr id="20" name="Picture 2" descr="Image result for Diamond cutters to chamfer edges of apple mobi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96776" y="5254015"/>
            <a:ext cx="2105316" cy="1182244"/>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p:cNvSpPr/>
          <p:nvPr/>
        </p:nvSpPr>
        <p:spPr>
          <a:xfrm>
            <a:off x="151320" y="222263"/>
            <a:ext cx="11363688"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Lets look at some of the changes……..</a:t>
            </a:r>
            <a:endParaRPr lang="en-US"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1026" name="Picture 2" descr="Image result for microelectronic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9182" y="4841619"/>
            <a:ext cx="2619375" cy="174307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Image result for conductive touch sensitive screen on mobile"/>
          <p:cNvPicPr/>
          <p:nvPr/>
        </p:nvPicPr>
        <p:blipFill rotWithShape="1">
          <a:blip r:embed="rId7" cstate="print">
            <a:extLst>
              <a:ext uri="{28A0092B-C50C-407E-A947-70E740481C1C}">
                <a14:useLocalDpi xmlns:a14="http://schemas.microsoft.com/office/drawing/2010/main" val="0"/>
              </a:ext>
            </a:extLst>
          </a:blip>
          <a:srcRect l="13443" t="6205" r="36549" b="7153"/>
          <a:stretch/>
        </p:blipFill>
        <p:spPr bwMode="auto">
          <a:xfrm>
            <a:off x="9253507" y="4213333"/>
            <a:ext cx="2548372" cy="215987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4502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1952</TotalTime>
  <Words>897</Words>
  <Application>Microsoft Office PowerPoint</Application>
  <PresentationFormat>Widescreen</PresentationFormat>
  <Paragraphs>126</Paragraphs>
  <Slides>11</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Calibri</vt:lpstr>
      <vt:lpstr>Comic Sans MS</vt:lpstr>
      <vt:lpstr>Fluffy Slacks BTN</vt:lpstr>
      <vt:lpstr>Gotham Rounded Book</vt:lpstr>
      <vt:lpstr>Tw Cen MT</vt:lpstr>
      <vt:lpstr>Verdana</vt:lpstr>
      <vt:lpstr>Droplet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Minsthorpe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Bradley</dc:creator>
  <cp:lastModifiedBy>Leanne Bradley</cp:lastModifiedBy>
  <cp:revision>68</cp:revision>
  <cp:lastPrinted>2017-08-17T13:16:38Z</cp:lastPrinted>
  <dcterms:created xsi:type="dcterms:W3CDTF">2017-07-31T10:34:28Z</dcterms:created>
  <dcterms:modified xsi:type="dcterms:W3CDTF">2018-07-10T16:40:46Z</dcterms:modified>
</cp:coreProperties>
</file>