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4" r:id="rId3"/>
    <p:sldId id="268" r:id="rId4"/>
    <p:sldId id="269" r:id="rId5"/>
    <p:sldId id="276" r:id="rId6"/>
    <p:sldId id="271" r:id="rId7"/>
    <p:sldId id="279" r:id="rId8"/>
    <p:sldId id="280" r:id="rId9"/>
    <p:sldId id="273" r:id="rId10"/>
    <p:sldId id="270" r:id="rId11"/>
    <p:sldId id="275"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69265" autoAdjust="0"/>
  </p:normalViewPr>
  <p:slideViewPr>
    <p:cSldViewPr>
      <p:cViewPr varScale="1">
        <p:scale>
          <a:sx n="51" d="100"/>
          <a:sy n="51" d="100"/>
        </p:scale>
        <p:origin x="101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DE0CA1F-48ED-4F97-A814-A091DB336F70}" type="datetimeFigureOut">
              <a:rPr lang="en-GB" smtClean="0"/>
              <a:t>23/03/2018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F73F166-C0B4-48AF-AE94-2AD58C19D659}" type="slidenum">
              <a:rPr lang="en-GB" smtClean="0"/>
              <a:t>‹#›</a:t>
            </a:fld>
            <a:endParaRPr lang="en-GB"/>
          </a:p>
        </p:txBody>
      </p:sp>
    </p:spTree>
    <p:extLst>
      <p:ext uri="{BB962C8B-B14F-4D97-AF65-F5344CB8AC3E}">
        <p14:creationId xmlns:p14="http://schemas.microsoft.com/office/powerpoint/2010/main" val="36480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Circuit- A circuit</a:t>
            </a:r>
            <a:r>
              <a:rPr lang="en-GB" baseline="0" dirty="0" smtClean="0"/>
              <a:t> is a circular path (starts and stops at the same place) showing the path required to make electricity flow- shows every wire and electronic component.  </a:t>
            </a:r>
          </a:p>
          <a:p>
            <a:r>
              <a:rPr lang="en-GB" baseline="0" dirty="0" smtClean="0"/>
              <a:t>Flow chart- This is a planning diagram- showing each process of how to make a product in the correct order, also including QC checks</a:t>
            </a:r>
          </a:p>
          <a:p>
            <a:r>
              <a:rPr lang="en-GB" baseline="0" dirty="0" smtClean="0"/>
              <a:t>Block diagram- similar to a flow chart- shows the function performed by each component – they are all linked together in order. (basically a flow chart but more technical for engineers) </a:t>
            </a:r>
          </a:p>
        </p:txBody>
      </p:sp>
      <p:sp>
        <p:nvSpPr>
          <p:cNvPr id="4" name="Slide Number Placeholder 3"/>
          <p:cNvSpPr>
            <a:spLocks noGrp="1"/>
          </p:cNvSpPr>
          <p:nvPr>
            <p:ph type="sldNum" sz="quarter" idx="10"/>
          </p:nvPr>
        </p:nvSpPr>
        <p:spPr/>
        <p:txBody>
          <a:bodyPr/>
          <a:lstStyle/>
          <a:p>
            <a:fld id="{0F73F166-C0B4-48AF-AE94-2AD58C19D659}" type="slidenum">
              <a:rPr lang="en-GB" smtClean="0"/>
              <a:t>2</a:t>
            </a:fld>
            <a:endParaRPr lang="en-GB"/>
          </a:p>
        </p:txBody>
      </p:sp>
    </p:spTree>
    <p:extLst>
      <p:ext uri="{BB962C8B-B14F-4D97-AF65-F5344CB8AC3E}">
        <p14:creationId xmlns:p14="http://schemas.microsoft.com/office/powerpoint/2010/main" val="287489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Microprocessor- comes from combined word “Micro” “Processor”  -performs</a:t>
            </a:r>
            <a:r>
              <a:rPr lang="en-GB" baseline="0" dirty="0" smtClean="0"/>
              <a:t> the mathematical calculations required for products like computers to run programs </a:t>
            </a:r>
          </a:p>
          <a:p>
            <a:endParaRPr lang="en-GB" baseline="0" dirty="0" smtClean="0"/>
          </a:p>
          <a:p>
            <a:r>
              <a:rPr lang="en-GB" baseline="0" dirty="0" smtClean="0"/>
              <a:t>Semi conductor- conducts electricity depending on the environment (conduct or insulate – i.e. cold  not conduct electricity - hot conduct electricity - so stop electricity flow or not) –controls electrical current. </a:t>
            </a:r>
          </a:p>
          <a:p>
            <a:endParaRPr lang="en-GB" baseline="0" dirty="0" smtClean="0"/>
          </a:p>
          <a:p>
            <a:endParaRPr lang="en-GB" baseline="0" dirty="0" smtClean="0"/>
          </a:p>
          <a:p>
            <a:endParaRPr lang="en-GB" baseline="0" dirty="0" smtClean="0"/>
          </a:p>
          <a:p>
            <a:r>
              <a:rPr lang="en-GB" sz="1200" b="0" i="0" kern="1200" dirty="0" smtClean="0">
                <a:solidFill>
                  <a:schemeClr val="tx1"/>
                </a:solidFill>
                <a:effectLst/>
                <a:latin typeface="+mn-lt"/>
                <a:ea typeface="+mn-ea"/>
                <a:cs typeface="+mn-cs"/>
              </a:rPr>
              <a:t>Semiconductors are also used for other special properties.  In fact, a solar cell is made of semiconductors which are sensitive to light energy. The amount of light energy that hits the semiconductors will determine the amount of electrical current generated by those semiconductors that make up the solar cells</a:t>
            </a:r>
            <a:endParaRPr lang="en-GB" dirty="0"/>
          </a:p>
        </p:txBody>
      </p:sp>
      <p:sp>
        <p:nvSpPr>
          <p:cNvPr id="4" name="Slide Number Placeholder 3"/>
          <p:cNvSpPr>
            <a:spLocks noGrp="1"/>
          </p:cNvSpPr>
          <p:nvPr>
            <p:ph type="sldNum" sz="quarter" idx="10"/>
          </p:nvPr>
        </p:nvSpPr>
        <p:spPr/>
        <p:txBody>
          <a:bodyPr/>
          <a:lstStyle/>
          <a:p>
            <a:fld id="{0F73F166-C0B4-48AF-AE94-2AD58C19D659}" type="slidenum">
              <a:rPr lang="en-GB" smtClean="0"/>
              <a:t>4</a:t>
            </a:fld>
            <a:endParaRPr lang="en-GB"/>
          </a:p>
        </p:txBody>
      </p:sp>
    </p:spTree>
    <p:extLst>
      <p:ext uri="{BB962C8B-B14F-4D97-AF65-F5344CB8AC3E}">
        <p14:creationId xmlns:p14="http://schemas.microsoft.com/office/powerpoint/2010/main" val="299953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open loop control system does not include any feedback to the controller- i.e. it will keep performing a task- </a:t>
            </a:r>
            <a:endParaRPr lang="en-GB" sz="1200" b="1" i="0" kern="1200" dirty="0" smtClean="0">
              <a:solidFill>
                <a:schemeClr val="tx1"/>
              </a:solidFill>
              <a:effectLst/>
              <a:latin typeface="+mn-lt"/>
              <a:ea typeface="+mn-ea"/>
              <a:cs typeface="+mn-cs"/>
            </a:endParaRPr>
          </a:p>
          <a:p>
            <a:endParaRPr lang="en-GB" sz="1200" b="1" i="0" kern="1200" dirty="0" smtClean="0">
              <a:solidFill>
                <a:schemeClr val="tx1"/>
              </a:solidFill>
              <a:effectLst/>
              <a:latin typeface="+mn-lt"/>
              <a:ea typeface="+mn-ea"/>
              <a:cs typeface="+mn-cs"/>
            </a:endParaRPr>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Open-loop systems</a:t>
            </a:r>
          </a:p>
          <a:p>
            <a:r>
              <a:rPr lang="en-GB" sz="1200" b="0" i="0" kern="1200" dirty="0" smtClean="0">
                <a:solidFill>
                  <a:schemeClr val="tx1"/>
                </a:solidFill>
                <a:effectLst/>
                <a:latin typeface="+mn-lt"/>
                <a:ea typeface="+mn-ea"/>
                <a:cs typeface="+mn-cs"/>
              </a:rPr>
              <a:t>Open-loop systems are set up to achieve desired results, but there's no way of checking if the results have been achieved. For example, an old-fashioned heating system might include:</a:t>
            </a:r>
          </a:p>
          <a:p>
            <a:r>
              <a:rPr lang="en-GB" sz="1200" b="0" i="0" kern="1200" dirty="0" smtClean="0">
                <a:solidFill>
                  <a:schemeClr val="tx1"/>
                </a:solidFill>
                <a:effectLst/>
                <a:latin typeface="+mn-lt"/>
                <a:ea typeface="+mn-ea"/>
                <a:cs typeface="+mn-cs"/>
              </a:rPr>
              <a:t>input: an on-off switch</a:t>
            </a:r>
          </a:p>
          <a:p>
            <a:r>
              <a:rPr lang="en-GB" sz="1200" b="0" i="0" kern="1200" dirty="0" smtClean="0">
                <a:solidFill>
                  <a:schemeClr val="tx1"/>
                </a:solidFill>
                <a:effectLst/>
                <a:latin typeface="+mn-lt"/>
                <a:ea typeface="+mn-ea"/>
                <a:cs typeface="+mn-cs"/>
              </a:rPr>
              <a:t>process: boiler (water heater) and pump</a:t>
            </a:r>
          </a:p>
          <a:p>
            <a:r>
              <a:rPr lang="en-GB" sz="1200" b="0" i="0" kern="1200" dirty="0" smtClean="0">
                <a:solidFill>
                  <a:schemeClr val="tx1"/>
                </a:solidFill>
                <a:effectLst/>
                <a:latin typeface="+mn-lt"/>
                <a:ea typeface="+mn-ea"/>
                <a:cs typeface="+mn-cs"/>
              </a:rPr>
              <a:t>output: radiator</a:t>
            </a:r>
          </a:p>
          <a:p>
            <a:r>
              <a:rPr lang="en-GB" sz="1200" b="0" i="0" kern="1200" dirty="0" smtClean="0">
                <a:solidFill>
                  <a:schemeClr val="tx1"/>
                </a:solidFill>
                <a:effectLst/>
                <a:latin typeface="+mn-lt"/>
                <a:ea typeface="+mn-ea"/>
                <a:cs typeface="+mn-cs"/>
              </a:rPr>
              <a:t>The aim of the system would be to heat a house. When turned on, the heating would stay on until it was turned off, regardless of whether the house remained cold or became too hot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Open ended-no attempt</a:t>
            </a:r>
            <a:r>
              <a:rPr lang="en-GB" sz="1200" b="0" i="0" kern="1200" baseline="0" dirty="0" smtClean="0">
                <a:solidFill>
                  <a:schemeClr val="tx1"/>
                </a:solidFill>
                <a:effectLst/>
                <a:latin typeface="+mn-lt"/>
                <a:ea typeface="+mn-ea"/>
                <a:cs typeface="+mn-cs"/>
              </a:rPr>
              <a:t> to alter conditions </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F73F166-C0B4-48AF-AE94-2AD58C19D659}" type="slidenum">
              <a:rPr lang="en-GB" smtClean="0"/>
              <a:t>5</a:t>
            </a:fld>
            <a:endParaRPr lang="en-GB"/>
          </a:p>
        </p:txBody>
      </p:sp>
    </p:spTree>
    <p:extLst>
      <p:ext uri="{BB962C8B-B14F-4D97-AF65-F5344CB8AC3E}">
        <p14:creationId xmlns:p14="http://schemas.microsoft.com/office/powerpoint/2010/main" val="145410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Closed-loop systems are able to correct in order to meet target results. Normally a sensor is used to look at the output and adjust the process accordingly. This is called </a:t>
            </a:r>
            <a:r>
              <a:rPr lang="en-GB" sz="1200" b="1" i="0" kern="1200" dirty="0" smtClean="0">
                <a:solidFill>
                  <a:schemeClr val="tx1"/>
                </a:solidFill>
                <a:effectLst/>
                <a:latin typeface="+mn-lt"/>
                <a:ea typeface="+mn-ea"/>
                <a:cs typeface="+mn-cs"/>
              </a:rPr>
              <a:t>feedback</a:t>
            </a:r>
            <a:r>
              <a:rPr lang="en-GB" sz="1200" b="0" i="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0F73F166-C0B4-48AF-AE94-2AD58C19D659}" type="slidenum">
              <a:rPr lang="en-GB" smtClean="0"/>
              <a:t>6</a:t>
            </a:fld>
            <a:endParaRPr lang="en-GB"/>
          </a:p>
        </p:txBody>
      </p:sp>
    </p:spTree>
    <p:extLst>
      <p:ext uri="{BB962C8B-B14F-4D97-AF65-F5344CB8AC3E}">
        <p14:creationId xmlns:p14="http://schemas.microsoft.com/office/powerpoint/2010/main" val="255623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For example, considering the heating system above, a thermostat could be added to measure the temperature of a room and compare it to a set target. If the room became too cold, the thermostat would turn the heating on and if the temperature became too hot the system would be turned off. The effectiveness of the system could be analysed by monitoring how good it is at keeping the room at the target temperature.</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heating system has a thermoset (controller) This is a temperature sensitive devise that when the radiator has reached a certain temperature- it will stop it from getting any hotter. </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Thermostat</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 device that automatically regulates temperature, or that activates a device when the temperature reaches a certain point.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Why feedback?</a:t>
            </a:r>
          </a:p>
          <a:p>
            <a:r>
              <a:rPr lang="en-GB" sz="1200" b="0" i="0" kern="1200" dirty="0" smtClean="0">
                <a:solidFill>
                  <a:schemeClr val="tx1"/>
                </a:solidFill>
                <a:effectLst/>
                <a:latin typeface="+mn-lt"/>
                <a:ea typeface="+mn-ea"/>
                <a:cs typeface="+mn-cs"/>
              </a:rPr>
              <a:t>can be precisely controlled.</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Feedback</a:t>
            </a:r>
            <a:r>
              <a:rPr lang="en-GB" sz="1200" b="0" i="0" kern="1200" dirty="0" smtClean="0">
                <a:solidFill>
                  <a:schemeClr val="tx1"/>
                </a:solidFill>
                <a:effectLst/>
                <a:latin typeface="+mn-lt"/>
                <a:ea typeface="+mn-ea"/>
                <a:cs typeface="+mn-cs"/>
              </a:rPr>
              <a:t> in a system</a:t>
            </a:r>
            <a:r>
              <a:rPr lang="en-GB" sz="1200" b="0" i="0" kern="1200" baseline="0" dirty="0" smtClean="0">
                <a:solidFill>
                  <a:schemeClr val="tx1"/>
                </a:solidFill>
                <a:effectLst/>
                <a:latin typeface="+mn-lt"/>
                <a:ea typeface="+mn-ea"/>
                <a:cs typeface="+mn-cs"/>
              </a:rPr>
              <a:t> is </a:t>
            </a:r>
            <a:r>
              <a:rPr lang="en-GB" sz="1200" b="0" i="0" kern="1200" dirty="0" smtClean="0">
                <a:solidFill>
                  <a:schemeClr val="tx1"/>
                </a:solidFill>
                <a:effectLst/>
                <a:latin typeface="+mn-lt"/>
                <a:ea typeface="+mn-ea"/>
                <a:cs typeface="+mn-cs"/>
              </a:rPr>
              <a:t>a way of changing the process as a result of what happens at the output.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If the home is too hot, the feedback loop will switch “OFF” the heating system to make it cooler. If the home is too cold, the feedback loop will switch “ON” the heating system to make it warmer. </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F73F166-C0B4-48AF-AE94-2AD58C19D659}" type="slidenum">
              <a:rPr lang="en-GB" smtClean="0"/>
              <a:t>7</a:t>
            </a:fld>
            <a:endParaRPr lang="en-GB"/>
          </a:p>
        </p:txBody>
      </p:sp>
    </p:spTree>
    <p:extLst>
      <p:ext uri="{BB962C8B-B14F-4D97-AF65-F5344CB8AC3E}">
        <p14:creationId xmlns:p14="http://schemas.microsoft.com/office/powerpoint/2010/main" val="405003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Input- motion</a:t>
            </a:r>
            <a:r>
              <a:rPr lang="en-GB" baseline="0" dirty="0" smtClean="0"/>
              <a:t> sensor at top of lights</a:t>
            </a:r>
          </a:p>
          <a:p>
            <a:r>
              <a:rPr lang="en-GB" baseline="0" dirty="0" smtClean="0"/>
              <a:t>Process- Microprocessor- sends a signal to control board </a:t>
            </a:r>
          </a:p>
          <a:p>
            <a:r>
              <a:rPr lang="en-GB" baseline="0" dirty="0" smtClean="0"/>
              <a:t>Output- Light </a:t>
            </a:r>
            <a:endParaRPr lang="en-GB" dirty="0"/>
          </a:p>
        </p:txBody>
      </p:sp>
      <p:sp>
        <p:nvSpPr>
          <p:cNvPr id="4" name="Slide Number Placeholder 3"/>
          <p:cNvSpPr>
            <a:spLocks noGrp="1"/>
          </p:cNvSpPr>
          <p:nvPr>
            <p:ph type="sldNum" sz="quarter" idx="10"/>
          </p:nvPr>
        </p:nvSpPr>
        <p:spPr/>
        <p:txBody>
          <a:bodyPr/>
          <a:lstStyle/>
          <a:p>
            <a:fld id="{0F73F166-C0B4-48AF-AE94-2AD58C19D659}" type="slidenum">
              <a:rPr lang="en-GB" smtClean="0"/>
              <a:t>8</a:t>
            </a:fld>
            <a:endParaRPr lang="en-GB"/>
          </a:p>
        </p:txBody>
      </p:sp>
    </p:spTree>
    <p:extLst>
      <p:ext uri="{BB962C8B-B14F-4D97-AF65-F5344CB8AC3E}">
        <p14:creationId xmlns:p14="http://schemas.microsoft.com/office/powerpoint/2010/main" val="268668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Input-</a:t>
            </a:r>
            <a:r>
              <a:rPr lang="en-GB" baseline="0" dirty="0" smtClean="0"/>
              <a:t> Data/speed/ height </a:t>
            </a:r>
            <a:r>
              <a:rPr lang="en-GB" baseline="0" dirty="0" err="1" smtClean="0"/>
              <a:t>etc</a:t>
            </a:r>
            <a:r>
              <a:rPr lang="en-GB" baseline="0" dirty="0" smtClean="0"/>
              <a:t> inputted</a:t>
            </a:r>
          </a:p>
          <a:p>
            <a:r>
              <a:rPr lang="en-GB" baseline="0" dirty="0" smtClean="0"/>
              <a:t>Process- computer calculating the data</a:t>
            </a:r>
          </a:p>
          <a:p>
            <a:r>
              <a:rPr lang="en-GB" baseline="0" dirty="0" smtClean="0"/>
              <a:t>Output- Speed/direction maintained to specifications </a:t>
            </a:r>
          </a:p>
          <a:p>
            <a:endParaRPr lang="en-GB" baseline="0" dirty="0" smtClean="0"/>
          </a:p>
          <a:p>
            <a:r>
              <a:rPr lang="en-GB" baseline="0" dirty="0" smtClean="0"/>
              <a:t>Feedback- new data- changes input and process- </a:t>
            </a:r>
            <a:r>
              <a:rPr lang="en-GB" baseline="0" dirty="0" err="1" smtClean="0"/>
              <a:t>ie</a:t>
            </a:r>
            <a:r>
              <a:rPr lang="en-GB" baseline="0" dirty="0" smtClean="0"/>
              <a:t> weather conditions change and it alters the direction/speed </a:t>
            </a:r>
            <a:endParaRPr lang="en-GB" dirty="0" smtClean="0"/>
          </a:p>
        </p:txBody>
      </p:sp>
      <p:sp>
        <p:nvSpPr>
          <p:cNvPr id="4" name="Slide Number Placeholder 3"/>
          <p:cNvSpPr>
            <a:spLocks noGrp="1"/>
          </p:cNvSpPr>
          <p:nvPr>
            <p:ph type="sldNum" sz="quarter" idx="10"/>
          </p:nvPr>
        </p:nvSpPr>
        <p:spPr/>
        <p:txBody>
          <a:bodyPr/>
          <a:lstStyle/>
          <a:p>
            <a:fld id="{0F73F166-C0B4-48AF-AE94-2AD58C19D659}" type="slidenum">
              <a:rPr lang="en-GB" smtClean="0"/>
              <a:t>9</a:t>
            </a:fld>
            <a:endParaRPr lang="en-GB"/>
          </a:p>
        </p:txBody>
      </p:sp>
    </p:spTree>
    <p:extLst>
      <p:ext uri="{BB962C8B-B14F-4D97-AF65-F5344CB8AC3E}">
        <p14:creationId xmlns:p14="http://schemas.microsoft.com/office/powerpoint/2010/main" val="400177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3F166-C0B4-48AF-AE94-2AD58C19D659}" type="slidenum">
              <a:rPr lang="en-GB" smtClean="0"/>
              <a:t>11</a:t>
            </a:fld>
            <a:endParaRPr lang="en-GB"/>
          </a:p>
        </p:txBody>
      </p:sp>
    </p:spTree>
    <p:extLst>
      <p:ext uri="{BB962C8B-B14F-4D97-AF65-F5344CB8AC3E}">
        <p14:creationId xmlns:p14="http://schemas.microsoft.com/office/powerpoint/2010/main" val="302005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Goal">
    <p:spTree>
      <p:nvGrpSpPr>
        <p:cNvPr id="1" name=""/>
        <p:cNvGrpSpPr/>
        <p:nvPr/>
      </p:nvGrpSpPr>
      <p:grpSpPr>
        <a:xfrm>
          <a:off x="0" y="0"/>
          <a:ext cx="0" cy="0"/>
          <a:chOff x="0" y="0"/>
          <a:chExt cx="0" cy="0"/>
        </a:xfrm>
      </p:grpSpPr>
      <p:sp>
        <p:nvSpPr>
          <p:cNvPr id="9" name="Round Diagonal Corner Rectangle 8"/>
          <p:cNvSpPr/>
          <p:nvPr/>
        </p:nvSpPr>
        <p:spPr>
          <a:xfrm>
            <a:off x="178394" y="619476"/>
            <a:ext cx="2445715" cy="764704"/>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GB" sz="4000" b="1" cap="none" spc="150" dirty="0" smtClean="0">
                <a:ln w="11430"/>
                <a:solidFill>
                  <a:srgbClr val="7030A0"/>
                </a:solidFill>
                <a:effectLst>
                  <a:outerShdw blurRad="25400" algn="tl" rotWithShape="0">
                    <a:srgbClr val="000000">
                      <a:alpha val="43000"/>
                    </a:srgbClr>
                  </a:outerShdw>
                </a:effectLst>
              </a:rPr>
              <a:t>W</a:t>
            </a:r>
            <a:r>
              <a:rPr lang="en-GB" sz="4000" b="1" cap="none" spc="150" dirty="0" smtClean="0">
                <a:ln w="11430"/>
                <a:solidFill>
                  <a:srgbClr val="F8F8F8"/>
                </a:solidFill>
                <a:effectLst>
                  <a:outerShdw blurRad="25400" algn="tl" rotWithShape="0">
                    <a:srgbClr val="000000">
                      <a:alpha val="43000"/>
                    </a:srgbClr>
                  </a:outerShdw>
                </a:effectLst>
              </a:rPr>
              <a:t>hat</a:t>
            </a:r>
            <a:endParaRPr lang="en-GB" sz="4000" b="1" cap="none" spc="150" dirty="0">
              <a:ln w="11430"/>
              <a:solidFill>
                <a:srgbClr val="F8F8F8"/>
              </a:solidFill>
              <a:effectLst>
                <a:outerShdw blurRad="25400" algn="tl" rotWithShape="0">
                  <a:srgbClr val="000000">
                    <a:alpha val="43000"/>
                  </a:srgbClr>
                </a:outerShdw>
              </a:effectLst>
            </a:endParaRPr>
          </a:p>
        </p:txBody>
      </p:sp>
      <p:sp>
        <p:nvSpPr>
          <p:cNvPr id="13" name="Text Placeholder 12"/>
          <p:cNvSpPr>
            <a:spLocks noGrp="1"/>
          </p:cNvSpPr>
          <p:nvPr>
            <p:ph type="body" sz="quarter" idx="10" hasCustomPrompt="1"/>
          </p:nvPr>
        </p:nvSpPr>
        <p:spPr>
          <a:xfrm>
            <a:off x="2842692" y="619476"/>
            <a:ext cx="6048672" cy="1080120"/>
          </a:xfrm>
        </p:spPr>
        <p:txBody>
          <a:bodyPr>
            <a:normAutofit/>
          </a:bodyPr>
          <a:lstStyle>
            <a:lvl1pPr marL="457200" indent="-457200">
              <a:buFont typeface="Courier New" pitchFamily="49" charset="0"/>
              <a:buChar char="o"/>
              <a:defRPr sz="2800" baseline="0">
                <a:solidFill>
                  <a:schemeClr val="tx1">
                    <a:lumMod val="65000"/>
                    <a:lumOff val="35000"/>
                  </a:schemeClr>
                </a:solidFill>
              </a:defRPr>
            </a:lvl1pPr>
          </a:lstStyle>
          <a:p>
            <a:pPr lvl="0"/>
            <a:r>
              <a:rPr lang="en-US" dirty="0" smtClean="0"/>
              <a:t>Type Learning Goal here</a:t>
            </a:r>
            <a:endParaRPr lang="en-GB" dirty="0"/>
          </a:p>
        </p:txBody>
      </p:sp>
      <p:sp>
        <p:nvSpPr>
          <p:cNvPr id="10" name="Rounded Rectangle 9"/>
          <p:cNvSpPr/>
          <p:nvPr/>
        </p:nvSpPr>
        <p:spPr>
          <a:xfrm>
            <a:off x="6084168" y="0"/>
            <a:ext cx="3059832" cy="36004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Design</a:t>
            </a:r>
            <a:r>
              <a:rPr lang="en-GB" b="1" cap="none" spc="0" baseline="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&amp; Technology</a:t>
            </a:r>
            <a:endParaRPr lang="en-GB"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Round Diagonal Corner Rectangle 5"/>
          <p:cNvSpPr/>
          <p:nvPr userDrawn="1"/>
        </p:nvSpPr>
        <p:spPr>
          <a:xfrm>
            <a:off x="178394" y="2109938"/>
            <a:ext cx="2445715" cy="764704"/>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GB" sz="4000" b="1" cap="none" spc="150" dirty="0" smtClean="0">
                <a:ln w="11430"/>
                <a:solidFill>
                  <a:srgbClr val="7030A0"/>
                </a:solidFill>
                <a:effectLst>
                  <a:outerShdw blurRad="25400" algn="tl" rotWithShape="0">
                    <a:srgbClr val="000000">
                      <a:alpha val="43000"/>
                    </a:srgbClr>
                  </a:outerShdw>
                </a:effectLst>
              </a:rPr>
              <a:t>W</a:t>
            </a:r>
            <a:r>
              <a:rPr lang="en-GB" sz="4000" b="1" cap="none" spc="150" dirty="0" smtClean="0">
                <a:ln w="11430"/>
                <a:solidFill>
                  <a:srgbClr val="F8F8F8"/>
                </a:solidFill>
                <a:effectLst>
                  <a:outerShdw blurRad="25400" algn="tl" rotWithShape="0">
                    <a:srgbClr val="000000">
                      <a:alpha val="43000"/>
                    </a:srgbClr>
                  </a:outerShdw>
                </a:effectLst>
              </a:rPr>
              <a:t>hy</a:t>
            </a:r>
            <a:endParaRPr lang="en-GB" sz="4000" b="1" cap="none" spc="150" dirty="0">
              <a:ln w="11430"/>
              <a:solidFill>
                <a:srgbClr val="F8F8F8"/>
              </a:solidFill>
              <a:effectLst>
                <a:outerShdw blurRad="25400" algn="tl" rotWithShape="0">
                  <a:srgbClr val="000000">
                    <a:alpha val="43000"/>
                  </a:srgbClr>
                </a:outerShdw>
              </a:effectLst>
            </a:endParaRPr>
          </a:p>
        </p:txBody>
      </p:sp>
      <p:sp>
        <p:nvSpPr>
          <p:cNvPr id="7" name="Round Diagonal Corner Rectangle 6"/>
          <p:cNvSpPr/>
          <p:nvPr userDrawn="1"/>
        </p:nvSpPr>
        <p:spPr>
          <a:xfrm>
            <a:off x="178394" y="3717032"/>
            <a:ext cx="2445715" cy="764704"/>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GB" sz="4000" b="1" cap="none" spc="150" dirty="0" smtClean="0">
                <a:ln w="11430"/>
                <a:solidFill>
                  <a:srgbClr val="7030A0"/>
                </a:solidFill>
                <a:effectLst>
                  <a:outerShdw blurRad="25400" algn="tl" rotWithShape="0">
                    <a:srgbClr val="000000">
                      <a:alpha val="43000"/>
                    </a:srgbClr>
                  </a:outerShdw>
                </a:effectLst>
              </a:rPr>
              <a:t>W</a:t>
            </a:r>
            <a:r>
              <a:rPr lang="en-GB" sz="4000" b="1" cap="none" spc="150" dirty="0" smtClean="0">
                <a:ln w="11430"/>
                <a:solidFill>
                  <a:srgbClr val="F8F8F8"/>
                </a:solidFill>
                <a:effectLst>
                  <a:outerShdw blurRad="25400" algn="tl" rotWithShape="0">
                    <a:srgbClr val="000000">
                      <a:alpha val="43000"/>
                    </a:srgbClr>
                  </a:outerShdw>
                </a:effectLst>
              </a:rPr>
              <a:t>here</a:t>
            </a:r>
            <a:endParaRPr lang="en-GB" sz="4000" b="1" cap="none" spc="150" dirty="0">
              <a:ln w="11430"/>
              <a:solidFill>
                <a:srgbClr val="F8F8F8"/>
              </a:solidFill>
              <a:effectLst>
                <a:outerShdw blurRad="25400" algn="tl" rotWithShape="0">
                  <a:srgbClr val="000000">
                    <a:alpha val="43000"/>
                  </a:srgbClr>
                </a:outerShdw>
              </a:effectLst>
            </a:endParaRPr>
          </a:p>
        </p:txBody>
      </p:sp>
      <p:sp>
        <p:nvSpPr>
          <p:cNvPr id="11" name="Text Placeholder 12"/>
          <p:cNvSpPr>
            <a:spLocks noGrp="1"/>
          </p:cNvSpPr>
          <p:nvPr>
            <p:ph type="body" sz="quarter" idx="11" hasCustomPrompt="1"/>
          </p:nvPr>
        </p:nvSpPr>
        <p:spPr>
          <a:xfrm>
            <a:off x="2884016" y="2109938"/>
            <a:ext cx="6048672" cy="1080120"/>
          </a:xfrm>
        </p:spPr>
        <p:txBody>
          <a:bodyPr>
            <a:normAutofit/>
          </a:bodyPr>
          <a:lstStyle>
            <a:lvl1pPr marL="457200" indent="-457200">
              <a:buFont typeface="Courier New" pitchFamily="49" charset="0"/>
              <a:buChar char="o"/>
              <a:defRPr sz="2800" baseline="0">
                <a:solidFill>
                  <a:schemeClr val="tx1">
                    <a:lumMod val="65000"/>
                    <a:lumOff val="35000"/>
                  </a:schemeClr>
                </a:solidFill>
              </a:defRPr>
            </a:lvl1pPr>
          </a:lstStyle>
          <a:p>
            <a:pPr lvl="0"/>
            <a:r>
              <a:rPr lang="en-US" dirty="0" smtClean="0"/>
              <a:t>Type Learning Goal here</a:t>
            </a:r>
            <a:endParaRPr lang="en-GB" dirty="0"/>
          </a:p>
        </p:txBody>
      </p:sp>
      <p:sp>
        <p:nvSpPr>
          <p:cNvPr id="12" name="Text Placeholder 12"/>
          <p:cNvSpPr>
            <a:spLocks noGrp="1"/>
          </p:cNvSpPr>
          <p:nvPr>
            <p:ph type="body" sz="quarter" idx="12" hasCustomPrompt="1"/>
          </p:nvPr>
        </p:nvSpPr>
        <p:spPr>
          <a:xfrm>
            <a:off x="2844428" y="3717032"/>
            <a:ext cx="6048672" cy="1080120"/>
          </a:xfrm>
        </p:spPr>
        <p:txBody>
          <a:bodyPr>
            <a:normAutofit/>
          </a:bodyPr>
          <a:lstStyle>
            <a:lvl1pPr marL="457200" indent="-457200">
              <a:buFont typeface="Courier New" pitchFamily="49" charset="0"/>
              <a:buChar char="o"/>
              <a:defRPr sz="2800" baseline="0">
                <a:solidFill>
                  <a:schemeClr val="tx1">
                    <a:lumMod val="65000"/>
                    <a:lumOff val="35000"/>
                  </a:schemeClr>
                </a:solidFill>
              </a:defRPr>
            </a:lvl1pPr>
          </a:lstStyle>
          <a:p>
            <a:pPr lvl="0"/>
            <a:r>
              <a:rPr lang="en-US" dirty="0" smtClean="0"/>
              <a:t>Type Learning Goal here</a:t>
            </a:r>
            <a:endParaRPr lang="en-GB" dirty="0"/>
          </a:p>
        </p:txBody>
      </p:sp>
      <p:graphicFrame>
        <p:nvGraphicFramePr>
          <p:cNvPr id="14" name="Table 13"/>
          <p:cNvGraphicFramePr>
            <a:graphicFrameLocks noGrp="1"/>
          </p:cNvGraphicFramePr>
          <p:nvPr userDrawn="1">
            <p:extLst>
              <p:ext uri="{D42A27DB-BD31-4B8C-83A1-F6EECF244321}">
                <p14:modId xmlns:p14="http://schemas.microsoft.com/office/powerpoint/2010/main" val="85571874"/>
              </p:ext>
            </p:extLst>
          </p:nvPr>
        </p:nvGraphicFramePr>
        <p:xfrm>
          <a:off x="0" y="5014168"/>
          <a:ext cx="9144000" cy="18896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655192">
                <a:tc>
                  <a:txBody>
                    <a:bodyPr/>
                    <a:lstStyle/>
                    <a:p>
                      <a:r>
                        <a:rPr lang="en-GB" sz="1800" dirty="0" smtClean="0">
                          <a:solidFill>
                            <a:schemeClr val="bg1"/>
                          </a:solidFill>
                          <a:latin typeface="+mn-lt"/>
                        </a:rPr>
                        <a:t>Believe</a:t>
                      </a:r>
                      <a:r>
                        <a:rPr lang="en-GB" sz="1800" dirty="0" smtClean="0">
                          <a:solidFill>
                            <a:schemeClr val="tx1"/>
                          </a:solidFill>
                          <a:latin typeface="+mn-lt"/>
                        </a:rPr>
                        <a:t/>
                      </a:r>
                      <a:br>
                        <a:rPr lang="en-GB" sz="1800" dirty="0" smtClean="0">
                          <a:solidFill>
                            <a:schemeClr val="tx1"/>
                          </a:solidFill>
                          <a:latin typeface="+mn-lt"/>
                        </a:rPr>
                      </a:br>
                      <a:endParaRPr lang="en-GB" sz="18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latin typeface="+mn-lt"/>
                        </a:rPr>
                        <a:t>Approach the task</a:t>
                      </a:r>
                      <a:r>
                        <a:rPr lang="en-GB" sz="1800" b="1" baseline="0" dirty="0" smtClean="0">
                          <a:solidFill>
                            <a:schemeClr val="bg1"/>
                          </a:solidFill>
                          <a:latin typeface="+mn-lt"/>
                        </a:rPr>
                        <a:t> positively</a:t>
                      </a:r>
                      <a:endParaRPr lang="en-GB" sz="1800" b="1" dirty="0" smtClean="0">
                        <a:solidFill>
                          <a:schemeClr val="bg1"/>
                        </a:solidFill>
                        <a:latin typeface="+mn-lt"/>
                      </a:endParaRPr>
                    </a:p>
                  </a:txBody>
                  <a:tcPr marT="45650" marB="45650">
                    <a:solidFill>
                      <a:schemeClr val="accent2"/>
                    </a:solidFill>
                  </a:tcPr>
                </a:tc>
                <a:tc>
                  <a:txBody>
                    <a:bodyPr/>
                    <a:lstStyle/>
                    <a:p>
                      <a:r>
                        <a:rPr lang="en-GB" sz="1800" dirty="0" smtClean="0">
                          <a:solidFill>
                            <a:schemeClr val="bg1"/>
                          </a:solidFill>
                          <a:latin typeface="+mn-lt"/>
                        </a:rPr>
                        <a:t>Achieve</a:t>
                      </a:r>
                      <a:r>
                        <a:rPr lang="en-GB" sz="1800" dirty="0" smtClean="0">
                          <a:solidFill>
                            <a:schemeClr val="tx1"/>
                          </a:solidFill>
                          <a:latin typeface="+mn-lt"/>
                        </a:rPr>
                        <a:t/>
                      </a:r>
                      <a:br>
                        <a:rPr lang="en-GB" sz="1800" dirty="0" smtClean="0">
                          <a:solidFill>
                            <a:schemeClr val="tx1"/>
                          </a:solidFill>
                          <a:latin typeface="+mn-lt"/>
                        </a:rPr>
                      </a:br>
                      <a:endParaRPr lang="en-GB" sz="18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chemeClr val="bg1"/>
                          </a:solidFill>
                          <a:effectLst/>
                          <a:latin typeface="+mn-lt"/>
                          <a:cs typeface="Arial" charset="0"/>
                        </a:rPr>
                        <a:t>Try to exceed my target!</a:t>
                      </a:r>
                    </a:p>
                  </a:txBody>
                  <a:tcPr marT="45650" marB="45650">
                    <a:solidFill>
                      <a:srgbClr val="FFC000"/>
                    </a:solidFill>
                  </a:tcPr>
                </a:tc>
                <a:tc>
                  <a:txBody>
                    <a:bodyPr/>
                    <a:lstStyle/>
                    <a:p>
                      <a:r>
                        <a:rPr lang="en-GB" sz="1800" dirty="0" smtClean="0">
                          <a:solidFill>
                            <a:schemeClr val="bg1"/>
                          </a:solidFill>
                          <a:latin typeface="+mn-lt"/>
                        </a:rPr>
                        <a:t>Succeed</a:t>
                      </a:r>
                    </a:p>
                  </a:txBody>
                  <a:tcPr marT="45650" marB="45650">
                    <a:solidFill>
                      <a:schemeClr val="accent4">
                        <a:lumMod val="75000"/>
                      </a:schemeClr>
                    </a:solidFill>
                  </a:tcPr>
                </a:tc>
                <a:tc>
                  <a:txBody>
                    <a:bodyPr/>
                    <a:lstStyle/>
                    <a:p>
                      <a:pPr algn="l"/>
                      <a:r>
                        <a:rPr lang="en-GB" sz="1800" dirty="0" smtClean="0">
                          <a:solidFill>
                            <a:schemeClr val="bg1"/>
                          </a:solidFill>
                          <a:latin typeface="+mn-lt"/>
                        </a:rPr>
                        <a:t>Enjoy</a:t>
                      </a:r>
                      <a:r>
                        <a:rPr lang="en-GB" sz="1800" dirty="0" smtClean="0">
                          <a:solidFill>
                            <a:schemeClr val="tx1"/>
                          </a:solidFill>
                          <a:latin typeface="+mn-lt"/>
                        </a:rPr>
                        <a:t/>
                      </a:r>
                      <a:br>
                        <a:rPr lang="en-GB" sz="1800" dirty="0" smtClean="0">
                          <a:solidFill>
                            <a:schemeClr val="tx1"/>
                          </a:solidFill>
                          <a:latin typeface="+mn-lt"/>
                        </a:rPr>
                      </a:br>
                      <a:endParaRPr lang="en-GB" sz="18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chemeClr val="bg1"/>
                          </a:solidFill>
                          <a:effectLst/>
                          <a:latin typeface="+mn-lt"/>
                          <a:cs typeface="Arial" charset="0"/>
                        </a:rPr>
                        <a:t>Have fun, but work Safely</a:t>
                      </a:r>
                    </a:p>
                  </a:txBody>
                  <a:tcPr marT="45650" marB="45650">
                    <a:solidFill>
                      <a:srgbClr val="FF0000"/>
                    </a:solidFill>
                  </a:tcPr>
                </a:tc>
                <a:tc>
                  <a:txBody>
                    <a:bodyPr/>
                    <a:lstStyle/>
                    <a:p>
                      <a:r>
                        <a:rPr lang="en-GB" sz="1800" dirty="0" smtClean="0">
                          <a:solidFill>
                            <a:schemeClr val="bg1"/>
                          </a:solidFill>
                          <a:latin typeface="+mn-lt"/>
                        </a:rPr>
                        <a:t>Support</a:t>
                      </a:r>
                      <a:br>
                        <a:rPr lang="en-GB" sz="1800" dirty="0" smtClean="0">
                          <a:solidFill>
                            <a:schemeClr val="bg1"/>
                          </a:solidFill>
                          <a:latin typeface="+mn-lt"/>
                        </a:rPr>
                      </a:br>
                      <a:endParaRPr lang="en-GB" sz="1800" dirty="0" smtClean="0">
                        <a:solidFill>
                          <a:schemeClr val="bg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dirty="0" smtClean="0">
                          <a:ln>
                            <a:noFill/>
                          </a:ln>
                          <a:solidFill>
                            <a:schemeClr val="bg1"/>
                          </a:solidFill>
                          <a:effectLst/>
                          <a:latin typeface="+mn-lt"/>
                          <a:cs typeface="Arial" charset="0"/>
                        </a:rPr>
                        <a:t>Work independently and support each other</a:t>
                      </a:r>
                    </a:p>
                    <a:p>
                      <a:endParaRPr lang="en-GB" sz="1800" dirty="0">
                        <a:solidFill>
                          <a:srgbClr val="92D050"/>
                        </a:solidFill>
                        <a:latin typeface="+mn-lt"/>
                      </a:endParaRPr>
                    </a:p>
                  </a:txBody>
                  <a:tcPr marT="45650" marB="45650">
                    <a:solidFill>
                      <a:srgbClr val="00B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254891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75745F-3BB0-4688-BAB1-FA064F4AE3C6}" type="datetimeFigureOut">
              <a:rPr lang="en-GB" smtClean="0"/>
              <a:t>23/03/2018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497495-B4BB-4ADE-91FE-06F079C17EDB}" type="slidenum">
              <a:rPr lang="en-GB" smtClean="0"/>
              <a:t>‹#›</a:t>
            </a:fld>
            <a:endParaRPr lang="en-GB"/>
          </a:p>
        </p:txBody>
      </p:sp>
      <p:sp>
        <p:nvSpPr>
          <p:cNvPr id="2" name="Rectangle 1"/>
          <p:cNvSpPr/>
          <p:nvPr userDrawn="1"/>
        </p:nvSpPr>
        <p:spPr>
          <a:xfrm>
            <a:off x="7516" y="476672"/>
            <a:ext cx="9144000" cy="7200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7" name="TextBox 6"/>
          <p:cNvSpPr txBox="1"/>
          <p:nvPr userDrawn="1"/>
        </p:nvSpPr>
        <p:spPr>
          <a:xfrm>
            <a:off x="7516" y="544324"/>
            <a:ext cx="8884964" cy="584775"/>
          </a:xfrm>
          <a:prstGeom prst="rect">
            <a:avLst/>
          </a:prstGeom>
          <a:noFill/>
        </p:spPr>
        <p:txBody>
          <a:bodyPr wrap="square" rtlCol="0">
            <a:spAutoFit/>
          </a:bodyPr>
          <a:lstStyle/>
          <a:p>
            <a:r>
              <a:rPr lang="en-GB" sz="3200" b="0" dirty="0" smtClean="0">
                <a:solidFill>
                  <a:schemeClr val="bg1"/>
                </a:solidFill>
              </a:rPr>
              <a:t>Big Objective -  </a:t>
            </a:r>
            <a:endParaRPr lang="en-GB" sz="3200" b="0" dirty="0">
              <a:solidFill>
                <a:schemeClr val="bg1"/>
              </a:solidFill>
            </a:endParaRPr>
          </a:p>
        </p:txBody>
      </p:sp>
      <p:sp>
        <p:nvSpPr>
          <p:cNvPr id="8" name="Rounded Rectangle 7"/>
          <p:cNvSpPr/>
          <p:nvPr userDrawn="1"/>
        </p:nvSpPr>
        <p:spPr>
          <a:xfrm>
            <a:off x="0" y="1340768"/>
            <a:ext cx="9144000" cy="1621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userDrawn="1"/>
        </p:nvSpPr>
        <p:spPr>
          <a:xfrm>
            <a:off x="83840" y="1485250"/>
            <a:ext cx="2880320" cy="1477328"/>
          </a:xfrm>
          <a:prstGeom prst="rect">
            <a:avLst/>
          </a:prstGeom>
          <a:noFill/>
        </p:spPr>
        <p:txBody>
          <a:bodyPr wrap="square" rtlCol="0">
            <a:spAutoFit/>
          </a:bodyPr>
          <a:lstStyle/>
          <a:p>
            <a:r>
              <a:rPr lang="en-GB" dirty="0" smtClean="0">
                <a:solidFill>
                  <a:schemeClr val="bg1"/>
                </a:solidFill>
              </a:rPr>
              <a:t>Today’s lesson Title is:</a:t>
            </a:r>
            <a:endParaRPr lang="en-GB" baseline="0" dirty="0" smtClean="0">
              <a:solidFill>
                <a:schemeClr val="bg1"/>
              </a:solidFill>
            </a:endParaRPr>
          </a:p>
          <a:p>
            <a:endParaRPr lang="en-GB" baseline="0" dirty="0" smtClean="0">
              <a:solidFill>
                <a:schemeClr val="bg1"/>
              </a:solidFill>
            </a:endParaRPr>
          </a:p>
          <a:p>
            <a:pPr marL="0" indent="0">
              <a:buFont typeface="Arial" panose="020B0604020202020204" pitchFamily="34" charset="0"/>
              <a:buNone/>
            </a:pPr>
            <a:endParaRPr lang="en-GB" baseline="0" dirty="0" smtClean="0">
              <a:solidFill>
                <a:schemeClr val="bg1"/>
              </a:solidFill>
            </a:endParaRPr>
          </a:p>
          <a:p>
            <a:pPr marL="285750" indent="-285750">
              <a:buFont typeface="Arial" panose="020B0604020202020204" pitchFamily="34" charset="0"/>
              <a:buChar char="•"/>
            </a:pPr>
            <a:endParaRPr lang="en-GB" baseline="0" dirty="0" smtClean="0">
              <a:solidFill>
                <a:schemeClr val="bg1"/>
              </a:solidFill>
            </a:endParaRPr>
          </a:p>
          <a:p>
            <a:pPr marL="0" indent="0">
              <a:buFont typeface="Arial" panose="020B0604020202020204" pitchFamily="34" charset="0"/>
              <a:buNone/>
            </a:pPr>
            <a:r>
              <a:rPr lang="en-GB" baseline="0" dirty="0" smtClean="0">
                <a:solidFill>
                  <a:schemeClr val="bg1"/>
                </a:solidFill>
              </a:rPr>
              <a:t> </a:t>
            </a:r>
            <a:endParaRPr lang="en-GB" dirty="0">
              <a:solidFill>
                <a:schemeClr val="bg1"/>
              </a:solidFill>
            </a:endParaRPr>
          </a:p>
        </p:txBody>
      </p:sp>
      <p:sp>
        <p:nvSpPr>
          <p:cNvPr id="18" name="Rounded Rectangle 17"/>
          <p:cNvSpPr/>
          <p:nvPr userDrawn="1"/>
        </p:nvSpPr>
        <p:spPr>
          <a:xfrm>
            <a:off x="-12954" y="3116085"/>
            <a:ext cx="9156954" cy="1609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userDrawn="1"/>
        </p:nvSpPr>
        <p:spPr>
          <a:xfrm>
            <a:off x="70886" y="3210587"/>
            <a:ext cx="3040360" cy="1200329"/>
          </a:xfrm>
          <a:prstGeom prst="rect">
            <a:avLst/>
          </a:prstGeom>
          <a:noFill/>
        </p:spPr>
        <p:txBody>
          <a:bodyPr wrap="square" rtlCol="0">
            <a:spAutoFit/>
          </a:bodyPr>
          <a:lstStyle/>
          <a:p>
            <a:r>
              <a:rPr lang="en-GB" baseline="0" dirty="0" smtClean="0">
                <a:solidFill>
                  <a:schemeClr val="bg1"/>
                </a:solidFill>
              </a:rPr>
              <a:t>Key Words </a:t>
            </a:r>
          </a:p>
          <a:p>
            <a:pPr marL="0" indent="0">
              <a:buFont typeface="Arial" panose="020B0604020202020204" pitchFamily="34" charset="0"/>
              <a:buNone/>
            </a:pPr>
            <a:endParaRPr lang="en-GB" baseline="0" dirty="0" smtClean="0">
              <a:solidFill>
                <a:schemeClr val="bg1"/>
              </a:solidFill>
            </a:endParaRPr>
          </a:p>
          <a:p>
            <a:pPr marL="285750" indent="-285750">
              <a:buFont typeface="Arial" panose="020B0604020202020204" pitchFamily="34" charset="0"/>
              <a:buChar char="•"/>
            </a:pPr>
            <a:endParaRPr lang="en-GB" baseline="0" dirty="0" smtClean="0">
              <a:solidFill>
                <a:schemeClr val="bg1"/>
              </a:solidFill>
            </a:endParaRPr>
          </a:p>
          <a:p>
            <a:pPr marL="0" indent="0">
              <a:buFont typeface="Arial" panose="020B0604020202020204" pitchFamily="34" charset="0"/>
              <a:buNone/>
            </a:pPr>
            <a:r>
              <a:rPr lang="en-GB" baseline="0" dirty="0" smtClean="0">
                <a:solidFill>
                  <a:schemeClr val="bg1"/>
                </a:solidFill>
              </a:rPr>
              <a:t> </a:t>
            </a:r>
            <a:endParaRPr lang="en-GB" dirty="0">
              <a:solidFill>
                <a:schemeClr val="bg1"/>
              </a:solidFill>
            </a:endParaRPr>
          </a:p>
        </p:txBody>
      </p:sp>
      <p:pic>
        <p:nvPicPr>
          <p:cNvPr id="20" name="Picture 4" descr="http://icons.iconarchive.com/icons/umut-pulat/tulliana-2/128/package-edutainment-ico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361" y="3150145"/>
            <a:ext cx="1162372" cy="116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20"/>
          <p:cNvSpPr/>
          <p:nvPr userDrawn="1"/>
        </p:nvSpPr>
        <p:spPr>
          <a:xfrm>
            <a:off x="-12954" y="4881035"/>
            <a:ext cx="6169130" cy="1976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userDrawn="1"/>
        </p:nvSpPr>
        <p:spPr>
          <a:xfrm>
            <a:off x="59506" y="4952676"/>
            <a:ext cx="3040360" cy="1200329"/>
          </a:xfrm>
          <a:prstGeom prst="rect">
            <a:avLst/>
          </a:prstGeom>
          <a:noFill/>
        </p:spPr>
        <p:txBody>
          <a:bodyPr wrap="square" rtlCol="0">
            <a:spAutoFit/>
          </a:bodyPr>
          <a:lstStyle/>
          <a:p>
            <a:r>
              <a:rPr lang="en-GB" baseline="0" dirty="0" smtClean="0">
                <a:solidFill>
                  <a:schemeClr val="bg1"/>
                </a:solidFill>
              </a:rPr>
              <a:t>Numeracy   </a:t>
            </a:r>
          </a:p>
          <a:p>
            <a:pPr marL="0" indent="0">
              <a:buFont typeface="Arial" panose="020B0604020202020204" pitchFamily="34" charset="0"/>
              <a:buNone/>
            </a:pPr>
            <a:endParaRPr lang="en-GB" baseline="0" dirty="0" smtClean="0">
              <a:solidFill>
                <a:schemeClr val="bg1"/>
              </a:solidFill>
            </a:endParaRPr>
          </a:p>
          <a:p>
            <a:pPr marL="285750" indent="-285750">
              <a:buFont typeface="Arial" panose="020B0604020202020204" pitchFamily="34" charset="0"/>
              <a:buChar char="•"/>
            </a:pPr>
            <a:endParaRPr lang="en-GB" baseline="0" dirty="0" smtClean="0">
              <a:solidFill>
                <a:schemeClr val="bg1"/>
              </a:solidFill>
            </a:endParaRPr>
          </a:p>
          <a:p>
            <a:pPr marL="0" indent="0">
              <a:buFont typeface="Arial" panose="020B0604020202020204" pitchFamily="34" charset="0"/>
              <a:buNone/>
            </a:pPr>
            <a:r>
              <a:rPr lang="en-GB" baseline="0" dirty="0" smtClean="0">
                <a:solidFill>
                  <a:schemeClr val="bg1"/>
                </a:solidFill>
              </a:rPr>
              <a:t> </a:t>
            </a:r>
            <a:endParaRPr lang="en-GB" dirty="0">
              <a:solidFill>
                <a:schemeClr val="bg1"/>
              </a:solidFill>
            </a:endParaRPr>
          </a:p>
        </p:txBody>
      </p:sp>
      <p:pic>
        <p:nvPicPr>
          <p:cNvPr id="23" name="Picture 9"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32040" y="4998244"/>
            <a:ext cx="988831" cy="99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userDrawn="1"/>
        </p:nvPicPr>
        <p:blipFill rotWithShape="1">
          <a:blip r:embed="rId4"/>
          <a:srcRect l="2283" t="4228" r="9157" b="4741"/>
          <a:stretch/>
        </p:blipFill>
        <p:spPr>
          <a:xfrm>
            <a:off x="6473656" y="5113770"/>
            <a:ext cx="2292687" cy="1450012"/>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
        <p:nvSpPr>
          <p:cNvPr id="6" name="TextBox 5"/>
          <p:cNvSpPr txBox="1"/>
          <p:nvPr userDrawn="1"/>
        </p:nvSpPr>
        <p:spPr>
          <a:xfrm>
            <a:off x="5508104" y="1462122"/>
            <a:ext cx="2736304" cy="369332"/>
          </a:xfrm>
          <a:prstGeom prst="rect">
            <a:avLst/>
          </a:prstGeom>
          <a:noFill/>
        </p:spPr>
        <p:txBody>
          <a:bodyPr wrap="square" rtlCol="0">
            <a:spAutoFit/>
          </a:bodyPr>
          <a:lstStyle/>
          <a:p>
            <a:r>
              <a:rPr lang="en-GB" dirty="0" smtClean="0">
                <a:solidFill>
                  <a:schemeClr val="bg1"/>
                </a:solidFill>
              </a:rPr>
              <a:t>Today’s date is:</a:t>
            </a:r>
            <a:endParaRPr lang="en-GB" dirty="0">
              <a:solidFill>
                <a:schemeClr val="bg1"/>
              </a:solidFill>
            </a:endParaRPr>
          </a:p>
        </p:txBody>
      </p:sp>
    </p:spTree>
    <p:extLst>
      <p:ext uri="{BB962C8B-B14F-4D97-AF65-F5344CB8AC3E}">
        <p14:creationId xmlns:p14="http://schemas.microsoft.com/office/powerpoint/2010/main" val="9867868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618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mework">
    <p:spTree>
      <p:nvGrpSpPr>
        <p:cNvPr id="1" name=""/>
        <p:cNvGrpSpPr/>
        <p:nvPr/>
      </p:nvGrpSpPr>
      <p:grpSpPr>
        <a:xfrm>
          <a:off x="0" y="0"/>
          <a:ext cx="0" cy="0"/>
          <a:chOff x="0" y="0"/>
          <a:chExt cx="0" cy="0"/>
        </a:xfrm>
      </p:grpSpPr>
      <p:sp>
        <p:nvSpPr>
          <p:cNvPr id="9" name="Oval 8"/>
          <p:cNvSpPr/>
          <p:nvPr/>
        </p:nvSpPr>
        <p:spPr>
          <a:xfrm>
            <a:off x="136128" y="116632"/>
            <a:ext cx="1752600" cy="1752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0" name="TextBox 9"/>
          <p:cNvSpPr txBox="1"/>
          <p:nvPr/>
        </p:nvSpPr>
        <p:spPr>
          <a:xfrm>
            <a:off x="315640" y="665312"/>
            <a:ext cx="1828800"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GB" sz="2400" b="1" spc="150" dirty="0" smtClean="0">
                <a:ln w="11430"/>
                <a:solidFill>
                  <a:srgbClr val="F8F8F8"/>
                </a:solidFill>
                <a:effectLst>
                  <a:outerShdw blurRad="25400" algn="tl" rotWithShape="0">
                    <a:srgbClr val="000000">
                      <a:alpha val="43000"/>
                    </a:srgbClr>
                  </a:outerShdw>
                </a:effectLst>
              </a:rPr>
              <a:t>Plenary </a:t>
            </a:r>
            <a:endParaRPr lang="en-GB" sz="2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618242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words">
    <p:spTree>
      <p:nvGrpSpPr>
        <p:cNvPr id="1" name=""/>
        <p:cNvGrpSpPr/>
        <p:nvPr/>
      </p:nvGrpSpPr>
      <p:grpSpPr>
        <a:xfrm>
          <a:off x="0" y="0"/>
          <a:ext cx="0" cy="0"/>
          <a:chOff x="0" y="0"/>
          <a:chExt cx="0" cy="0"/>
        </a:xfrm>
      </p:grpSpPr>
      <p:sp>
        <p:nvSpPr>
          <p:cNvPr id="15" name="TextBox 14"/>
          <p:cNvSpPr txBox="1"/>
          <p:nvPr/>
        </p:nvSpPr>
        <p:spPr>
          <a:xfrm>
            <a:off x="179512" y="188640"/>
            <a:ext cx="8352928" cy="1384995"/>
          </a:xfrm>
          <a:prstGeom prst="rect">
            <a:avLst/>
          </a:prstGeom>
          <a:noFill/>
        </p:spPr>
        <p:txBody>
          <a:bodyPr wrap="square" rtlCol="0">
            <a:spAutoFit/>
          </a:bodyPr>
          <a:lstStyle/>
          <a:p>
            <a:pPr algn="ctr"/>
            <a:r>
              <a:rPr kumimoji="0" lang="en-GB" sz="6000" b="0" i="0" u="none" strike="noStrike" kern="1200" cap="none" spc="0" normalizeH="0" baseline="0" noProof="0" dirty="0" smtClean="0">
                <a:ln>
                  <a:noFill/>
                </a:ln>
                <a:solidFill>
                  <a:srgbClr val="000000">
                    <a:lumMod val="75000"/>
                    <a:lumOff val="25000"/>
                  </a:srgbClr>
                </a:solidFill>
                <a:effectLst/>
                <a:uLnTx/>
                <a:uFillTx/>
                <a:latin typeface="+mn-lt"/>
                <a:ea typeface="+mj-ea"/>
                <a:cs typeface="+mj-cs"/>
              </a:rPr>
              <a:t> Keywords</a:t>
            </a:r>
            <a:r>
              <a:rPr kumimoji="0" lang="en-GB" sz="4000" b="0" i="0" u="none" strike="noStrike" kern="1200" cap="none" spc="0" normalizeH="0" baseline="0" noProof="0" dirty="0" smtClean="0">
                <a:ln>
                  <a:noFill/>
                </a:ln>
                <a:solidFill>
                  <a:srgbClr val="000000">
                    <a:lumMod val="75000"/>
                    <a:lumOff val="25000"/>
                  </a:srgbClr>
                </a:solidFill>
                <a:effectLst/>
                <a:uLnTx/>
                <a:uFillTx/>
                <a:latin typeface="+mn-lt"/>
                <a:ea typeface="+mj-ea"/>
                <a:cs typeface="+mj-cs"/>
              </a:rPr>
              <a:t/>
            </a:r>
            <a:br>
              <a:rPr kumimoji="0" lang="en-GB" sz="4000" b="0" i="0" u="none" strike="noStrike" kern="1200" cap="none" spc="0" normalizeH="0" baseline="0" noProof="0" dirty="0" smtClean="0">
                <a:ln>
                  <a:noFill/>
                </a:ln>
                <a:solidFill>
                  <a:srgbClr val="000000">
                    <a:lumMod val="75000"/>
                    <a:lumOff val="25000"/>
                  </a:srgbClr>
                </a:solidFill>
                <a:effectLst/>
                <a:uLnTx/>
                <a:uFillTx/>
                <a:latin typeface="+mn-lt"/>
                <a:ea typeface="+mj-ea"/>
                <a:cs typeface="+mj-cs"/>
              </a:rPr>
            </a:br>
            <a:r>
              <a:rPr kumimoji="0" lang="en-GB" sz="2400" b="0" i="0" u="none" strike="noStrike" kern="1200" cap="none" spc="0" normalizeH="0" baseline="0" noProof="0" dirty="0" smtClean="0">
                <a:ln>
                  <a:noFill/>
                </a:ln>
                <a:solidFill>
                  <a:srgbClr val="000000">
                    <a:lumMod val="75000"/>
                    <a:lumOff val="25000"/>
                  </a:srgbClr>
                </a:solidFill>
                <a:effectLst/>
                <a:uLnTx/>
                <a:uFillTx/>
                <a:latin typeface="+mn-lt"/>
                <a:ea typeface="+mj-ea"/>
                <a:cs typeface="+mj-cs"/>
              </a:rPr>
              <a:t>Write these down in your book </a:t>
            </a:r>
            <a:endParaRPr lang="en-GB" sz="2400"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1855" t="33521" r="43393" b="34348"/>
          <a:stretch>
            <a:fillRect/>
          </a:stretch>
        </p:blipFill>
        <p:spPr bwMode="auto">
          <a:xfrm>
            <a:off x="-1495979" y="1395948"/>
            <a:ext cx="970795" cy="5118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4" descr="http://icons.iconarchive.com/icons/umut-pulat/tulliana-2/128/package-edutainment-ico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1119" y="530012"/>
            <a:ext cx="865935" cy="8659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userDrawn="1"/>
        </p:nvPicPr>
        <p:blipFill>
          <a:blip r:embed="rId4" cstate="print">
            <a:clrChange>
              <a:clrFrom>
                <a:srgbClr val="CCB79C"/>
              </a:clrFrom>
              <a:clrTo>
                <a:srgbClr val="CCB79C">
                  <a:alpha val="0"/>
                </a:srgbClr>
              </a:clrTo>
            </a:clrChange>
            <a:extLst>
              <a:ext uri="{28A0092B-C50C-407E-A947-70E740481C1C}">
                <a14:useLocalDpi xmlns:a14="http://schemas.microsoft.com/office/drawing/2010/main" val="0"/>
              </a:ext>
            </a:extLst>
          </a:blip>
          <a:stretch>
            <a:fillRect/>
          </a:stretch>
        </p:blipFill>
        <p:spPr>
          <a:xfrm>
            <a:off x="-1391119" y="2124670"/>
            <a:ext cx="956424" cy="649056"/>
          </a:xfrm>
          <a:prstGeom prst="rect">
            <a:avLst/>
          </a:prstGeom>
        </p:spPr>
      </p:pic>
      <p:pic>
        <p:nvPicPr>
          <p:cNvPr id="8" name="Picture 9" descr="image00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91119" y="2990606"/>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006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lvl1pPr>
              <a:defRPr/>
            </a:lvl1pPr>
          </a:lstStyle>
          <a:p>
            <a:fld id="{679B39F2-4281-4A7F-AFC8-FEA8FA2622B8}" type="datetime1">
              <a:rPr lang="en-GB" altLang="en-US"/>
              <a:pPr/>
              <a:t>23/03/2018</a:t>
            </a:fld>
            <a:endParaRPr lang="en-GB"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02F990-1D9E-4EFF-8980-B5365DD0532A}" type="slidenum">
              <a:rPr lang="en-GB" altLang="en-US"/>
              <a:pPr/>
              <a:t>‹#›</a:t>
            </a:fld>
            <a:endParaRPr lang="en-GB" altLang="en-US"/>
          </a:p>
        </p:txBody>
      </p:sp>
    </p:spTree>
    <p:extLst>
      <p:ext uri="{BB962C8B-B14F-4D97-AF65-F5344CB8AC3E}">
        <p14:creationId xmlns:p14="http://schemas.microsoft.com/office/powerpoint/2010/main" val="127799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5745F-3BB0-4688-BAB1-FA064F4AE3C6}" type="datetimeFigureOut">
              <a:rPr lang="en-GB" smtClean="0"/>
              <a:t>23/03/2018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97495-B4BB-4ADE-91FE-06F079C17EDB}" type="slidenum">
              <a:rPr lang="en-GB" smtClean="0"/>
              <a:t>‹#›</a:t>
            </a:fld>
            <a:endParaRPr lang="en-GB"/>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9" name="Round Diagonal Corner Rectangle 8"/>
          <p:cNvSpPr/>
          <p:nvPr/>
        </p:nvSpPr>
        <p:spPr>
          <a:xfrm>
            <a:off x="6084168" y="0"/>
            <a:ext cx="3059832" cy="360040"/>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Year 7 Product Design</a:t>
            </a:r>
            <a:endParaRPr lang="en-GB"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0" name="Rounded Rectangle 9"/>
          <p:cNvSpPr/>
          <p:nvPr/>
        </p:nvSpPr>
        <p:spPr>
          <a:xfrm>
            <a:off x="6084168" y="0"/>
            <a:ext cx="3059832" cy="36004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Year 7 Product Design</a:t>
            </a:r>
            <a:endParaRPr lang="en-GB"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1" name="Rounded Rectangle 10"/>
          <p:cNvSpPr/>
          <p:nvPr/>
        </p:nvSpPr>
        <p:spPr>
          <a:xfrm>
            <a:off x="6084168" y="0"/>
            <a:ext cx="3059832" cy="36004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cap="none" spc="0" baseline="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Design &amp; Technology </a:t>
            </a:r>
            <a:endParaRPr lang="en-GB"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269715215"/>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69" r:id="rId3"/>
    <p:sldLayoutId id="2147483665" r:id="rId4"/>
    <p:sldLayoutId id="2147483666" r:id="rId5"/>
    <p:sldLayoutId id="2147483670"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How electronic systems work using the Systems approach.</a:t>
            </a:r>
            <a:endParaRPr lang="en-GB" dirty="0"/>
          </a:p>
        </p:txBody>
      </p:sp>
      <p:sp>
        <p:nvSpPr>
          <p:cNvPr id="3" name="Text Placeholder 3"/>
          <p:cNvSpPr>
            <a:spLocks noGrp="1"/>
          </p:cNvSpPr>
          <p:nvPr>
            <p:ph type="body" sz="quarter" idx="10"/>
          </p:nvPr>
        </p:nvSpPr>
        <p:spPr>
          <a:xfrm>
            <a:off x="2814690" y="2060848"/>
            <a:ext cx="6048672" cy="1080120"/>
          </a:xfrm>
        </p:spPr>
        <p:txBody>
          <a:bodyPr>
            <a:normAutofit fontScale="92500" lnSpcReduction="20000"/>
          </a:bodyPr>
          <a:lstStyle/>
          <a:p>
            <a:r>
              <a:rPr lang="en-GB" dirty="0" smtClean="0"/>
              <a:t>To be aware of the importance of electronic systems in everyday products. </a:t>
            </a:r>
            <a:endParaRPr lang="en-GB" dirty="0"/>
          </a:p>
        </p:txBody>
      </p:sp>
      <p:sp>
        <p:nvSpPr>
          <p:cNvPr id="5" name="Text Placeholder 3"/>
          <p:cNvSpPr>
            <a:spLocks noGrp="1"/>
          </p:cNvSpPr>
          <p:nvPr>
            <p:ph type="body" sz="quarter" idx="10"/>
          </p:nvPr>
        </p:nvSpPr>
        <p:spPr>
          <a:xfrm>
            <a:off x="2814690" y="3717032"/>
            <a:ext cx="6048672" cy="1080120"/>
          </a:xfrm>
        </p:spPr>
        <p:txBody>
          <a:bodyPr/>
          <a:lstStyle/>
          <a:p>
            <a:r>
              <a:rPr lang="en-GB" dirty="0" smtClean="0"/>
              <a:t>50% of your final examination grade. </a:t>
            </a:r>
            <a:endParaRPr lang="en-GB" dirty="0"/>
          </a:p>
        </p:txBody>
      </p:sp>
      <p:sp>
        <p:nvSpPr>
          <p:cNvPr id="2" name="TextBox 1"/>
          <p:cNvSpPr txBox="1"/>
          <p:nvPr/>
        </p:nvSpPr>
        <p:spPr>
          <a:xfrm>
            <a:off x="3779912" y="5662989"/>
            <a:ext cx="1584176" cy="646331"/>
          </a:xfrm>
          <a:prstGeom prst="rect">
            <a:avLst/>
          </a:prstGeom>
          <a:noFill/>
        </p:spPr>
        <p:txBody>
          <a:bodyPr wrap="square" rtlCol="0">
            <a:spAutoFit/>
          </a:bodyPr>
          <a:lstStyle/>
          <a:p>
            <a:r>
              <a:rPr lang="en-GB" b="1" dirty="0" smtClean="0">
                <a:solidFill>
                  <a:schemeClr val="bg1"/>
                </a:solidFill>
              </a:rPr>
              <a:t>Complete all tasks</a:t>
            </a:r>
            <a:endParaRPr lang="en-GB" b="1" dirty="0">
              <a:solidFill>
                <a:schemeClr val="bg1"/>
              </a:solidFill>
            </a:endParaRPr>
          </a:p>
        </p:txBody>
      </p:sp>
    </p:spTree>
    <p:extLst>
      <p:ext uri="{BB962C8B-B14F-4D97-AF65-F5344CB8AC3E}">
        <p14:creationId xmlns:p14="http://schemas.microsoft.com/office/powerpoint/2010/main" val="1694751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62345"/>
            <a:ext cx="7848872" cy="1015663"/>
          </a:xfrm>
          <a:prstGeom prst="rect">
            <a:avLst/>
          </a:prstGeom>
          <a:noFill/>
        </p:spPr>
        <p:txBody>
          <a:bodyPr wrap="square" rtlCol="0">
            <a:spAutoFit/>
          </a:bodyPr>
          <a:lstStyle/>
          <a:p>
            <a:r>
              <a:rPr lang="en-GB" sz="2000" b="1" dirty="0" smtClean="0"/>
              <a:t>Task </a:t>
            </a:r>
          </a:p>
          <a:p>
            <a:r>
              <a:rPr lang="en-GB" sz="2000" dirty="0" smtClean="0"/>
              <a:t>Look at the images below and describe the input, process, output for each image.   </a:t>
            </a:r>
            <a:endParaRPr lang="en-GB" sz="2000" dirty="0"/>
          </a:p>
        </p:txBody>
      </p:sp>
      <p:pic>
        <p:nvPicPr>
          <p:cNvPr id="2050" name="Picture 2" descr="Image result for calcula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245" y="1609557"/>
            <a:ext cx="2232248" cy="22322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www.headsetsales.co.uk/images/stories/virtuemart/product/BT%20Converse%202100%20Telephone%20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4991" y="1605431"/>
            <a:ext cx="2542751" cy="25427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4" name="Picture 6" descr="Image result for digital thermome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3880" y="1750199"/>
            <a:ext cx="2277615" cy="22845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3266" y="1115192"/>
            <a:ext cx="2016224" cy="369332"/>
          </a:xfrm>
          <a:prstGeom prst="rect">
            <a:avLst/>
          </a:prstGeom>
          <a:noFill/>
        </p:spPr>
        <p:txBody>
          <a:bodyPr wrap="square" rtlCol="0">
            <a:spAutoFit/>
          </a:bodyPr>
          <a:lstStyle/>
          <a:p>
            <a:r>
              <a:rPr lang="en-GB" b="1" dirty="0" smtClean="0"/>
              <a:t>Calculator</a:t>
            </a:r>
            <a:endParaRPr lang="en-GB" b="1" dirty="0"/>
          </a:p>
        </p:txBody>
      </p:sp>
      <p:sp>
        <p:nvSpPr>
          <p:cNvPr id="10" name="TextBox 9"/>
          <p:cNvSpPr txBox="1"/>
          <p:nvPr/>
        </p:nvSpPr>
        <p:spPr>
          <a:xfrm>
            <a:off x="2403176" y="982961"/>
            <a:ext cx="2016224" cy="646331"/>
          </a:xfrm>
          <a:prstGeom prst="rect">
            <a:avLst/>
          </a:prstGeom>
          <a:noFill/>
        </p:spPr>
        <p:txBody>
          <a:bodyPr wrap="square" rtlCol="0">
            <a:spAutoFit/>
          </a:bodyPr>
          <a:lstStyle/>
          <a:p>
            <a:pPr algn="ctr"/>
            <a:r>
              <a:rPr lang="en-GB" b="1" dirty="0" smtClean="0"/>
              <a:t>Phone</a:t>
            </a:r>
          </a:p>
          <a:p>
            <a:pPr algn="ctr"/>
            <a:r>
              <a:rPr lang="en-GB" b="1" dirty="0" smtClean="0"/>
              <a:t>Making a call</a:t>
            </a:r>
            <a:endParaRPr lang="en-GB" b="1" dirty="0"/>
          </a:p>
        </p:txBody>
      </p:sp>
      <p:sp>
        <p:nvSpPr>
          <p:cNvPr id="11" name="TextBox 10"/>
          <p:cNvSpPr txBox="1"/>
          <p:nvPr/>
        </p:nvSpPr>
        <p:spPr>
          <a:xfrm>
            <a:off x="4932040" y="976693"/>
            <a:ext cx="2016224" cy="646331"/>
          </a:xfrm>
          <a:prstGeom prst="rect">
            <a:avLst/>
          </a:prstGeom>
          <a:noFill/>
        </p:spPr>
        <p:txBody>
          <a:bodyPr wrap="square" rtlCol="0">
            <a:spAutoFit/>
          </a:bodyPr>
          <a:lstStyle/>
          <a:p>
            <a:pPr algn="ctr"/>
            <a:r>
              <a:rPr lang="en-GB" b="1" dirty="0" smtClean="0"/>
              <a:t>Digital Thermometer </a:t>
            </a:r>
            <a:endParaRPr lang="en-GB" b="1" dirty="0"/>
          </a:p>
        </p:txBody>
      </p:sp>
      <p:sp>
        <p:nvSpPr>
          <p:cNvPr id="6" name="TextBox 5"/>
          <p:cNvSpPr txBox="1"/>
          <p:nvPr/>
        </p:nvSpPr>
        <p:spPr>
          <a:xfrm>
            <a:off x="7366054" y="976693"/>
            <a:ext cx="1415772" cy="646331"/>
          </a:xfrm>
          <a:prstGeom prst="rect">
            <a:avLst/>
          </a:prstGeom>
          <a:noFill/>
        </p:spPr>
        <p:txBody>
          <a:bodyPr wrap="none" rtlCol="0">
            <a:spAutoFit/>
          </a:bodyPr>
          <a:lstStyle/>
          <a:p>
            <a:r>
              <a:rPr lang="en-GB" b="1" dirty="0" smtClean="0"/>
              <a:t>Automatic</a:t>
            </a:r>
          </a:p>
          <a:p>
            <a:r>
              <a:rPr lang="en-GB" b="1" dirty="0" smtClean="0"/>
              <a:t>Night Light </a:t>
            </a:r>
            <a:endParaRPr lang="en-GB" b="1" dirty="0"/>
          </a:p>
        </p:txBody>
      </p:sp>
      <p:sp>
        <p:nvSpPr>
          <p:cNvPr id="7" name="TextBox 6"/>
          <p:cNvSpPr txBox="1"/>
          <p:nvPr/>
        </p:nvSpPr>
        <p:spPr>
          <a:xfrm>
            <a:off x="21238" y="4148182"/>
            <a:ext cx="2520280" cy="1384995"/>
          </a:xfrm>
          <a:prstGeom prst="rect">
            <a:avLst/>
          </a:prstGeom>
          <a:noFill/>
        </p:spPr>
        <p:txBody>
          <a:bodyPr wrap="square" rtlCol="0">
            <a:spAutoFit/>
          </a:bodyPr>
          <a:lstStyle/>
          <a:p>
            <a:r>
              <a:rPr lang="en-GB" sz="1200" b="1" dirty="0" smtClean="0"/>
              <a:t>I</a:t>
            </a:r>
            <a:r>
              <a:rPr lang="en-GB" sz="1200" dirty="0" smtClean="0"/>
              <a:t> – Keys being pressed</a:t>
            </a:r>
          </a:p>
          <a:p>
            <a:endParaRPr lang="en-GB" sz="1200" dirty="0"/>
          </a:p>
          <a:p>
            <a:r>
              <a:rPr lang="en-GB" sz="1200" b="1" dirty="0" smtClean="0"/>
              <a:t>P</a:t>
            </a:r>
            <a:r>
              <a:rPr lang="en-GB" sz="1200" dirty="0" smtClean="0"/>
              <a:t> – Microprocessor </a:t>
            </a:r>
            <a:br>
              <a:rPr lang="en-GB" sz="1200" dirty="0" smtClean="0"/>
            </a:br>
            <a:r>
              <a:rPr lang="en-GB" sz="1200" dirty="0" smtClean="0"/>
              <a:t>      working </a:t>
            </a:r>
          </a:p>
          <a:p>
            <a:endParaRPr lang="en-GB" sz="1200" dirty="0"/>
          </a:p>
          <a:p>
            <a:r>
              <a:rPr lang="en-GB" sz="1200" b="1" dirty="0" smtClean="0"/>
              <a:t>O</a:t>
            </a:r>
            <a:r>
              <a:rPr lang="en-GB" sz="1200" dirty="0" smtClean="0"/>
              <a:t> – Sum displayed</a:t>
            </a:r>
          </a:p>
          <a:p>
            <a:r>
              <a:rPr lang="en-GB" sz="1200" dirty="0"/>
              <a:t> </a:t>
            </a:r>
            <a:r>
              <a:rPr lang="en-GB" sz="1200" dirty="0" smtClean="0"/>
              <a:t>      (LED Screen)</a:t>
            </a:r>
            <a:endParaRPr lang="en-GB" sz="1200" dirty="0"/>
          </a:p>
        </p:txBody>
      </p:sp>
      <p:sp>
        <p:nvSpPr>
          <p:cNvPr id="14" name="TextBox 13"/>
          <p:cNvSpPr txBox="1"/>
          <p:nvPr/>
        </p:nvSpPr>
        <p:spPr>
          <a:xfrm>
            <a:off x="2220319" y="4204701"/>
            <a:ext cx="2520280" cy="1200329"/>
          </a:xfrm>
          <a:prstGeom prst="rect">
            <a:avLst/>
          </a:prstGeom>
          <a:noFill/>
        </p:spPr>
        <p:txBody>
          <a:bodyPr wrap="square" rtlCol="0">
            <a:spAutoFit/>
          </a:bodyPr>
          <a:lstStyle/>
          <a:p>
            <a:r>
              <a:rPr lang="en-GB" sz="1200" b="1" dirty="0" smtClean="0"/>
              <a:t>I</a:t>
            </a:r>
            <a:r>
              <a:rPr lang="en-GB" sz="1200" dirty="0" smtClean="0"/>
              <a:t> – Keys being pressed</a:t>
            </a:r>
          </a:p>
          <a:p>
            <a:endParaRPr lang="en-GB" sz="1200" dirty="0"/>
          </a:p>
          <a:p>
            <a:r>
              <a:rPr lang="en-GB" sz="1200" b="1" dirty="0" smtClean="0"/>
              <a:t>P</a:t>
            </a:r>
            <a:r>
              <a:rPr lang="en-GB" sz="1200" dirty="0" smtClean="0"/>
              <a:t> – Microprocessor </a:t>
            </a:r>
            <a:br>
              <a:rPr lang="en-GB" sz="1200" dirty="0" smtClean="0"/>
            </a:br>
            <a:r>
              <a:rPr lang="en-GB" sz="1200" dirty="0" smtClean="0"/>
              <a:t>      working </a:t>
            </a:r>
          </a:p>
          <a:p>
            <a:endParaRPr lang="en-GB" sz="1200" dirty="0"/>
          </a:p>
          <a:p>
            <a:r>
              <a:rPr lang="en-GB" sz="1200" b="1" dirty="0" smtClean="0"/>
              <a:t>O</a:t>
            </a:r>
            <a:r>
              <a:rPr lang="en-GB" sz="1200" dirty="0" smtClean="0"/>
              <a:t> – Sound (microphone)</a:t>
            </a:r>
            <a:endParaRPr lang="en-GB" sz="1200" dirty="0"/>
          </a:p>
        </p:txBody>
      </p:sp>
      <p:sp>
        <p:nvSpPr>
          <p:cNvPr id="15" name="TextBox 14"/>
          <p:cNvSpPr txBox="1"/>
          <p:nvPr/>
        </p:nvSpPr>
        <p:spPr>
          <a:xfrm>
            <a:off x="4419400" y="4148181"/>
            <a:ext cx="2520280" cy="1384995"/>
          </a:xfrm>
          <a:prstGeom prst="rect">
            <a:avLst/>
          </a:prstGeom>
          <a:noFill/>
        </p:spPr>
        <p:txBody>
          <a:bodyPr wrap="square" rtlCol="0">
            <a:spAutoFit/>
          </a:bodyPr>
          <a:lstStyle/>
          <a:p>
            <a:r>
              <a:rPr lang="en-GB" sz="1200" b="1" dirty="0" smtClean="0"/>
              <a:t>I</a:t>
            </a:r>
            <a:r>
              <a:rPr lang="en-GB" sz="1200" dirty="0" smtClean="0"/>
              <a:t> – Heat via a sensor </a:t>
            </a:r>
          </a:p>
          <a:p>
            <a:endParaRPr lang="en-GB" sz="1200" dirty="0"/>
          </a:p>
          <a:p>
            <a:r>
              <a:rPr lang="en-GB" sz="1200" b="1" dirty="0" smtClean="0"/>
              <a:t>P</a:t>
            </a:r>
            <a:r>
              <a:rPr lang="en-GB" sz="1200" dirty="0" smtClean="0"/>
              <a:t> – Microprocessor </a:t>
            </a:r>
            <a:br>
              <a:rPr lang="en-GB" sz="1200" dirty="0" smtClean="0"/>
            </a:br>
            <a:r>
              <a:rPr lang="en-GB" sz="1200" dirty="0" smtClean="0"/>
              <a:t>      working </a:t>
            </a:r>
          </a:p>
          <a:p>
            <a:endParaRPr lang="en-GB" sz="1200" dirty="0"/>
          </a:p>
          <a:p>
            <a:r>
              <a:rPr lang="en-GB" sz="1200" b="1" dirty="0" smtClean="0"/>
              <a:t>O</a:t>
            </a:r>
            <a:r>
              <a:rPr lang="en-GB" sz="1200" dirty="0" smtClean="0"/>
              <a:t> – Temperature </a:t>
            </a:r>
          </a:p>
          <a:p>
            <a:r>
              <a:rPr lang="en-GB" sz="1200" dirty="0"/>
              <a:t> </a:t>
            </a:r>
            <a:r>
              <a:rPr lang="en-GB" sz="1200" dirty="0" smtClean="0"/>
              <a:t>      display (LED screen)</a:t>
            </a:r>
            <a:endParaRPr lang="en-GB" sz="1200" dirty="0"/>
          </a:p>
        </p:txBody>
      </p:sp>
      <p:sp>
        <p:nvSpPr>
          <p:cNvPr id="16" name="TextBox 15"/>
          <p:cNvSpPr txBox="1"/>
          <p:nvPr/>
        </p:nvSpPr>
        <p:spPr>
          <a:xfrm>
            <a:off x="6939680" y="4148180"/>
            <a:ext cx="2520280" cy="1015663"/>
          </a:xfrm>
          <a:prstGeom prst="rect">
            <a:avLst/>
          </a:prstGeom>
          <a:noFill/>
        </p:spPr>
        <p:txBody>
          <a:bodyPr wrap="square" rtlCol="0">
            <a:spAutoFit/>
          </a:bodyPr>
          <a:lstStyle/>
          <a:p>
            <a:r>
              <a:rPr lang="en-GB" sz="1200" b="1" dirty="0" smtClean="0"/>
              <a:t>I</a:t>
            </a:r>
            <a:r>
              <a:rPr lang="en-GB" sz="1200" dirty="0" smtClean="0"/>
              <a:t> – Sensor (LDR)</a:t>
            </a:r>
          </a:p>
          <a:p>
            <a:endParaRPr lang="en-GB" sz="1200" dirty="0"/>
          </a:p>
          <a:p>
            <a:r>
              <a:rPr lang="en-GB" sz="1200" b="1" dirty="0" smtClean="0"/>
              <a:t>P</a:t>
            </a:r>
            <a:r>
              <a:rPr lang="en-GB" sz="1200" dirty="0" smtClean="0"/>
              <a:t> – Switch being turned on</a:t>
            </a:r>
          </a:p>
          <a:p>
            <a:endParaRPr lang="en-GB" sz="1200" dirty="0"/>
          </a:p>
          <a:p>
            <a:r>
              <a:rPr lang="en-GB" sz="1200" b="1" dirty="0" smtClean="0"/>
              <a:t>O</a:t>
            </a:r>
            <a:r>
              <a:rPr lang="en-GB" sz="1200" dirty="0" smtClean="0"/>
              <a:t> – light via LED</a:t>
            </a:r>
            <a:endParaRPr lang="en-GB" sz="1200" dirty="0"/>
          </a:p>
        </p:txBody>
      </p:sp>
      <p:pic>
        <p:nvPicPr>
          <p:cNvPr id="2058" name="Picture 10" descr="Image result for night l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859" y="1815632"/>
            <a:ext cx="2026173" cy="20261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504" y="5685664"/>
            <a:ext cx="9145016" cy="1169551"/>
          </a:xfrm>
          <a:prstGeom prst="rect">
            <a:avLst/>
          </a:prstGeom>
          <a:noFill/>
        </p:spPr>
        <p:txBody>
          <a:bodyPr wrap="square" rtlCol="0">
            <a:spAutoFit/>
          </a:bodyPr>
          <a:lstStyle/>
          <a:p>
            <a:r>
              <a:rPr lang="en-GB" sz="1400" b="1" u="sng" dirty="0" smtClean="0"/>
              <a:t>Word Bank (some words can be used more than once)</a:t>
            </a:r>
          </a:p>
          <a:p>
            <a:endParaRPr lang="en-GB" sz="1400" b="1" u="sng" dirty="0"/>
          </a:p>
          <a:p>
            <a:r>
              <a:rPr lang="en-GB" sz="1400" dirty="0" smtClean="0"/>
              <a:t>Sensor (Heat or Light)   Sound   Display on a screen     Keys being pressed    Microprocessor working  </a:t>
            </a:r>
          </a:p>
          <a:p>
            <a:endParaRPr lang="en-GB" sz="1400" dirty="0"/>
          </a:p>
          <a:p>
            <a:r>
              <a:rPr lang="en-GB" sz="1400" dirty="0" smtClean="0"/>
              <a:t>Switch being turned on     Light    </a:t>
            </a:r>
            <a:r>
              <a:rPr lang="en-GB" sz="1400" b="1" u="sng" dirty="0" smtClean="0"/>
              <a:t>  </a:t>
            </a:r>
            <a:endParaRPr lang="en-GB" sz="1400" u="sng" dirty="0"/>
          </a:p>
        </p:txBody>
      </p:sp>
    </p:spTree>
    <p:extLst>
      <p:ext uri="{BB962C8B-B14F-4D97-AF65-F5344CB8AC3E}">
        <p14:creationId xmlns:p14="http://schemas.microsoft.com/office/powerpoint/2010/main" val="281250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446674"/>
            <a:ext cx="8352928" cy="6247864"/>
          </a:xfrm>
          <a:prstGeom prst="rect">
            <a:avLst/>
          </a:prstGeom>
          <a:noFill/>
        </p:spPr>
        <p:txBody>
          <a:bodyPr wrap="square" rtlCol="0">
            <a:spAutoFit/>
          </a:bodyPr>
          <a:lstStyle/>
          <a:p>
            <a:pPr algn="ctr"/>
            <a:r>
              <a:rPr lang="en-GB" sz="2800" b="1" u="sng" dirty="0" smtClean="0">
                <a:latin typeface="Comic Sans MS" panose="030F0702030302020204" pitchFamily="66" charset="0"/>
              </a:rPr>
              <a:t>Lesson Re – cap</a:t>
            </a:r>
          </a:p>
          <a:p>
            <a:endParaRPr lang="en-GB" sz="2000" b="1" dirty="0">
              <a:latin typeface="Comic Sans MS" panose="030F0702030302020204" pitchFamily="66" charset="0"/>
            </a:endParaRPr>
          </a:p>
          <a:p>
            <a:endParaRPr lang="en-GB" sz="2000" b="1" dirty="0" smtClean="0">
              <a:latin typeface="Comic Sans MS" panose="030F0702030302020204" pitchFamily="66" charset="0"/>
            </a:endParaRPr>
          </a:p>
          <a:p>
            <a:r>
              <a:rPr lang="en-GB" sz="2000" b="1" dirty="0" smtClean="0">
                <a:latin typeface="Comic Sans MS" panose="030F0702030302020204" pitchFamily="66" charset="0"/>
              </a:rPr>
              <a:t>1. </a:t>
            </a:r>
            <a:r>
              <a:rPr lang="en-GB" sz="2400" b="1" dirty="0" smtClean="0">
                <a:solidFill>
                  <a:srgbClr val="002060"/>
                </a:solidFill>
                <a:latin typeface="Comic Sans MS" panose="030F0702030302020204" pitchFamily="66" charset="0"/>
              </a:rPr>
              <a:t>What are the three building blocks of and electronic system   </a:t>
            </a:r>
          </a:p>
          <a:p>
            <a:endParaRPr lang="en-GB" sz="2400" b="1" dirty="0">
              <a:solidFill>
                <a:srgbClr val="002060"/>
              </a:solidFill>
              <a:latin typeface="Comic Sans MS" panose="030F0702030302020204" pitchFamily="66" charset="0"/>
            </a:endParaRPr>
          </a:p>
          <a:p>
            <a:r>
              <a:rPr lang="en-GB" sz="2400" b="1" dirty="0" smtClean="0">
                <a:solidFill>
                  <a:srgbClr val="002060"/>
                </a:solidFill>
                <a:latin typeface="Comic Sans MS" panose="030F0702030302020204" pitchFamily="66" charset="0"/>
              </a:rPr>
              <a:t> </a:t>
            </a:r>
            <a:endParaRPr lang="en-GB" sz="2400" b="1" dirty="0">
              <a:solidFill>
                <a:srgbClr val="002060"/>
              </a:solidFill>
              <a:latin typeface="Comic Sans MS" panose="030F0702030302020204" pitchFamily="66" charset="0"/>
            </a:endParaRPr>
          </a:p>
          <a:p>
            <a:r>
              <a:rPr lang="en-GB" sz="2400" b="1" dirty="0" smtClean="0">
                <a:solidFill>
                  <a:srgbClr val="002060"/>
                </a:solidFill>
                <a:latin typeface="Comic Sans MS" panose="030F0702030302020204" pitchFamily="66" charset="0"/>
              </a:rPr>
              <a:t>2. What is the difference between a open and closed loop system? </a:t>
            </a:r>
            <a:endParaRPr lang="en-GB" sz="2400" b="1" dirty="0">
              <a:solidFill>
                <a:srgbClr val="002060"/>
              </a:solidFill>
              <a:latin typeface="Comic Sans MS" panose="030F0702030302020204" pitchFamily="66" charset="0"/>
            </a:endParaRPr>
          </a:p>
          <a:p>
            <a:endParaRPr lang="en-GB" sz="2400" b="1" dirty="0" smtClean="0">
              <a:solidFill>
                <a:srgbClr val="002060"/>
              </a:solidFill>
              <a:latin typeface="Comic Sans MS" panose="030F0702030302020204" pitchFamily="66" charset="0"/>
            </a:endParaRPr>
          </a:p>
          <a:p>
            <a:endParaRPr lang="en-GB" sz="2400" b="1" dirty="0">
              <a:solidFill>
                <a:srgbClr val="002060"/>
              </a:solidFill>
              <a:latin typeface="Comic Sans MS" panose="030F0702030302020204" pitchFamily="66" charset="0"/>
            </a:endParaRPr>
          </a:p>
          <a:p>
            <a:r>
              <a:rPr lang="en-GB" sz="2400" b="1" dirty="0">
                <a:solidFill>
                  <a:srgbClr val="002060"/>
                </a:solidFill>
                <a:latin typeface="Comic Sans MS" panose="030F0702030302020204" pitchFamily="66" charset="0"/>
              </a:rPr>
              <a:t>3. What does feedback have effect on</a:t>
            </a:r>
            <a:r>
              <a:rPr lang="en-GB" sz="2400" b="1" dirty="0" smtClean="0">
                <a:solidFill>
                  <a:srgbClr val="002060"/>
                </a:solidFill>
                <a:latin typeface="Comic Sans MS" panose="030F0702030302020204" pitchFamily="66" charset="0"/>
              </a:rPr>
              <a:t>?</a:t>
            </a:r>
          </a:p>
          <a:p>
            <a:endParaRPr lang="en-GB" sz="2400" b="1" dirty="0" smtClean="0">
              <a:solidFill>
                <a:srgbClr val="002060"/>
              </a:solidFill>
              <a:latin typeface="Comic Sans MS" panose="030F0702030302020204" pitchFamily="66" charset="0"/>
            </a:endParaRPr>
          </a:p>
          <a:p>
            <a:endParaRPr lang="en-GB" sz="2400" b="1" dirty="0">
              <a:solidFill>
                <a:srgbClr val="002060"/>
              </a:solidFill>
              <a:latin typeface="Comic Sans MS" panose="030F0702030302020204" pitchFamily="66" charset="0"/>
            </a:endParaRPr>
          </a:p>
          <a:p>
            <a:endParaRPr lang="en-GB" sz="2400" b="1" dirty="0" smtClean="0">
              <a:solidFill>
                <a:srgbClr val="002060"/>
              </a:solidFill>
              <a:latin typeface="Comic Sans MS" panose="030F0702030302020204" pitchFamily="66" charset="0"/>
            </a:endParaRPr>
          </a:p>
          <a:p>
            <a:r>
              <a:rPr lang="en-GB" sz="2400" b="1" dirty="0" smtClean="0">
                <a:solidFill>
                  <a:srgbClr val="002060"/>
                </a:solidFill>
                <a:latin typeface="Comic Sans MS" panose="030F0702030302020204" pitchFamily="66" charset="0"/>
              </a:rPr>
              <a:t>4. Give an example of a closed loop system? </a:t>
            </a:r>
            <a:endParaRPr lang="en-GB" sz="2400" b="1" dirty="0">
              <a:solidFill>
                <a:srgbClr val="002060"/>
              </a:solidFill>
              <a:latin typeface="Comic Sans MS" panose="030F0702030302020204" pitchFamily="66" charset="0"/>
            </a:endParaRPr>
          </a:p>
          <a:p>
            <a:endParaRPr lang="en-GB" sz="2000" b="1" dirty="0">
              <a:latin typeface="Comic Sans MS" panose="030F0702030302020204" pitchFamily="66" charset="0"/>
            </a:endParaRPr>
          </a:p>
        </p:txBody>
      </p:sp>
    </p:spTree>
    <p:extLst>
      <p:ext uri="{BB962C8B-B14F-4D97-AF65-F5344CB8AC3E}">
        <p14:creationId xmlns:p14="http://schemas.microsoft.com/office/powerpoint/2010/main" val="3297113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739" y="618181"/>
            <a:ext cx="6624736" cy="1015663"/>
          </a:xfrm>
          <a:prstGeom prst="rect">
            <a:avLst/>
          </a:prstGeom>
          <a:noFill/>
        </p:spPr>
        <p:txBody>
          <a:bodyPr wrap="square" rtlCol="0">
            <a:spAutoFit/>
          </a:bodyPr>
          <a:lstStyle/>
          <a:p>
            <a:r>
              <a:rPr lang="en-GB" sz="2000" b="1" dirty="0" smtClean="0"/>
              <a:t>Starter</a:t>
            </a:r>
          </a:p>
          <a:p>
            <a:endParaRPr lang="en-GB" sz="2000" b="1" dirty="0"/>
          </a:p>
          <a:p>
            <a:r>
              <a:rPr lang="en-GB" sz="2000" dirty="0" smtClean="0"/>
              <a:t>What is the correct name for each diagram? </a:t>
            </a:r>
            <a:endParaRPr lang="en-GB" sz="2000" dirty="0"/>
          </a:p>
        </p:txBody>
      </p:sp>
      <p:pic>
        <p:nvPicPr>
          <p:cNvPr id="6146" name="Picture 2" descr="Image result for circuit diagra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335556"/>
            <a:ext cx="2808312" cy="19998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block diagra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143"/>
          <a:stretch/>
        </p:blipFill>
        <p:spPr bwMode="auto">
          <a:xfrm>
            <a:off x="6278166" y="2332271"/>
            <a:ext cx="2865834" cy="19971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3203848" y="2332271"/>
            <a:ext cx="2783850" cy="1999800"/>
          </a:xfrm>
          <a:prstGeom prst="rect">
            <a:avLst/>
          </a:prstGeom>
        </p:spPr>
      </p:pic>
      <p:sp>
        <p:nvSpPr>
          <p:cNvPr id="7" name="TextBox 6"/>
          <p:cNvSpPr txBox="1"/>
          <p:nvPr/>
        </p:nvSpPr>
        <p:spPr>
          <a:xfrm>
            <a:off x="6131714" y="815860"/>
            <a:ext cx="3685497"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Flow Chart</a:t>
            </a:r>
          </a:p>
          <a:p>
            <a:pPr marL="285750" indent="-285750">
              <a:buFont typeface="Arial" panose="020B0604020202020204" pitchFamily="34" charset="0"/>
              <a:buChar char="•"/>
            </a:pPr>
            <a:r>
              <a:rPr lang="en-GB" dirty="0" smtClean="0"/>
              <a:t>Block Diagram</a:t>
            </a:r>
          </a:p>
          <a:p>
            <a:pPr marL="285750" indent="-285750">
              <a:buFont typeface="Arial" panose="020B0604020202020204" pitchFamily="34" charset="0"/>
              <a:buChar char="•"/>
            </a:pPr>
            <a:r>
              <a:rPr lang="en-GB" dirty="0" smtClean="0"/>
              <a:t>Circuit Diagram </a:t>
            </a:r>
            <a:endParaRPr lang="en-GB" dirty="0"/>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21855" t="33521" r="43393" b="34348"/>
          <a:stretch>
            <a:fillRect/>
          </a:stretch>
        </p:blipFill>
        <p:spPr bwMode="auto">
          <a:xfrm>
            <a:off x="251520" y="5877272"/>
            <a:ext cx="1036673" cy="5465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1279875" y="5965894"/>
            <a:ext cx="5773169" cy="369332"/>
          </a:xfrm>
          <a:prstGeom prst="rect">
            <a:avLst/>
          </a:prstGeom>
          <a:noFill/>
        </p:spPr>
        <p:txBody>
          <a:bodyPr wrap="square" rtlCol="0">
            <a:spAutoFit/>
          </a:bodyPr>
          <a:lstStyle/>
          <a:p>
            <a:r>
              <a:rPr lang="en-GB" dirty="0" smtClean="0"/>
              <a:t>What do they all have in common?</a:t>
            </a:r>
            <a:endParaRPr lang="en-GB" dirty="0"/>
          </a:p>
        </p:txBody>
      </p:sp>
      <p:sp>
        <p:nvSpPr>
          <p:cNvPr id="2" name="TextBox 1"/>
          <p:cNvSpPr txBox="1"/>
          <p:nvPr/>
        </p:nvSpPr>
        <p:spPr>
          <a:xfrm>
            <a:off x="542171" y="4423978"/>
            <a:ext cx="2592288" cy="369332"/>
          </a:xfrm>
          <a:prstGeom prst="rect">
            <a:avLst/>
          </a:prstGeom>
          <a:noFill/>
        </p:spPr>
        <p:txBody>
          <a:bodyPr wrap="square" rtlCol="0">
            <a:spAutoFit/>
          </a:bodyPr>
          <a:lstStyle/>
          <a:p>
            <a:r>
              <a:rPr lang="en-GB" b="1" dirty="0" smtClean="0"/>
              <a:t>Circuit Diagram </a:t>
            </a:r>
            <a:endParaRPr lang="en-GB" b="1" dirty="0"/>
          </a:p>
        </p:txBody>
      </p:sp>
      <p:sp>
        <p:nvSpPr>
          <p:cNvPr id="10" name="TextBox 9"/>
          <p:cNvSpPr txBox="1"/>
          <p:nvPr/>
        </p:nvSpPr>
        <p:spPr>
          <a:xfrm>
            <a:off x="3776307" y="4420693"/>
            <a:ext cx="2592288" cy="369332"/>
          </a:xfrm>
          <a:prstGeom prst="rect">
            <a:avLst/>
          </a:prstGeom>
          <a:noFill/>
        </p:spPr>
        <p:txBody>
          <a:bodyPr wrap="square" rtlCol="0">
            <a:spAutoFit/>
          </a:bodyPr>
          <a:lstStyle/>
          <a:p>
            <a:r>
              <a:rPr lang="en-GB" b="1" dirty="0" smtClean="0"/>
              <a:t>Flow Chart </a:t>
            </a:r>
            <a:endParaRPr lang="en-GB" b="1" dirty="0"/>
          </a:p>
        </p:txBody>
      </p:sp>
      <p:sp>
        <p:nvSpPr>
          <p:cNvPr id="13" name="TextBox 12"/>
          <p:cNvSpPr txBox="1"/>
          <p:nvPr/>
        </p:nvSpPr>
        <p:spPr>
          <a:xfrm>
            <a:off x="6678318" y="4418001"/>
            <a:ext cx="2592288" cy="369332"/>
          </a:xfrm>
          <a:prstGeom prst="rect">
            <a:avLst/>
          </a:prstGeom>
          <a:noFill/>
        </p:spPr>
        <p:txBody>
          <a:bodyPr wrap="square" rtlCol="0">
            <a:spAutoFit/>
          </a:bodyPr>
          <a:lstStyle/>
          <a:p>
            <a:r>
              <a:rPr lang="en-GB" b="1" dirty="0" smtClean="0"/>
              <a:t>Block Diagram </a:t>
            </a:r>
            <a:endParaRPr lang="en-GB" b="1" dirty="0"/>
          </a:p>
        </p:txBody>
      </p:sp>
    </p:spTree>
    <p:extLst>
      <p:ext uri="{BB962C8B-B14F-4D97-AF65-F5344CB8AC3E}">
        <p14:creationId xmlns:p14="http://schemas.microsoft.com/office/powerpoint/2010/main" val="212935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128" y="620688"/>
            <a:ext cx="5328592" cy="400110"/>
          </a:xfrm>
          <a:prstGeom prst="rect">
            <a:avLst/>
          </a:prstGeom>
          <a:noFill/>
        </p:spPr>
        <p:txBody>
          <a:bodyPr wrap="square" rtlCol="0">
            <a:spAutoFit/>
          </a:bodyPr>
          <a:lstStyle/>
          <a:p>
            <a:r>
              <a:rPr lang="en-GB" sz="2000" b="1" dirty="0" smtClean="0"/>
              <a:t>What is a system?</a:t>
            </a:r>
            <a:endParaRPr lang="en-GB" sz="2000" b="1" dirty="0"/>
          </a:p>
        </p:txBody>
      </p:sp>
      <p:sp>
        <p:nvSpPr>
          <p:cNvPr id="3" name="TextBox 2"/>
          <p:cNvSpPr txBox="1"/>
          <p:nvPr/>
        </p:nvSpPr>
        <p:spPr>
          <a:xfrm>
            <a:off x="104128" y="1124744"/>
            <a:ext cx="8500320" cy="1323439"/>
          </a:xfrm>
          <a:prstGeom prst="rect">
            <a:avLst/>
          </a:prstGeom>
          <a:noFill/>
        </p:spPr>
        <p:txBody>
          <a:bodyPr wrap="square" rtlCol="0">
            <a:spAutoFit/>
          </a:bodyPr>
          <a:lstStyle/>
          <a:p>
            <a:endParaRPr lang="en-GB" sz="2000" dirty="0"/>
          </a:p>
          <a:p>
            <a:pPr marL="342900" indent="-342900">
              <a:buFont typeface="Arial" panose="020B0604020202020204" pitchFamily="34" charset="0"/>
              <a:buChar char="•"/>
            </a:pPr>
            <a:r>
              <a:rPr lang="en-GB" sz="2000" dirty="0" smtClean="0"/>
              <a:t>A </a:t>
            </a:r>
            <a:r>
              <a:rPr lang="en-GB" sz="2000" b="1" dirty="0"/>
              <a:t>systems diagram </a:t>
            </a:r>
            <a:r>
              <a:rPr lang="en-GB" sz="2000" u="sng" dirty="0"/>
              <a:t>is a representation of how a system will work</a:t>
            </a:r>
            <a:r>
              <a:rPr lang="en-GB" sz="2000" dirty="0" smtClean="0"/>
              <a:t>.</a:t>
            </a:r>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endParaRPr lang="en-GB" sz="2000" b="1" dirty="0"/>
          </a:p>
        </p:txBody>
      </p:sp>
      <p:sp>
        <p:nvSpPr>
          <p:cNvPr id="5" name="TextBox 4"/>
          <p:cNvSpPr txBox="1"/>
          <p:nvPr/>
        </p:nvSpPr>
        <p:spPr>
          <a:xfrm>
            <a:off x="104128" y="2533415"/>
            <a:ext cx="5328592" cy="400110"/>
          </a:xfrm>
          <a:prstGeom prst="rect">
            <a:avLst/>
          </a:prstGeom>
          <a:noFill/>
        </p:spPr>
        <p:txBody>
          <a:bodyPr wrap="square" rtlCol="0">
            <a:spAutoFit/>
          </a:bodyPr>
          <a:lstStyle/>
          <a:p>
            <a:r>
              <a:rPr lang="en-GB" sz="2000" b="1" dirty="0" smtClean="0"/>
              <a:t>What is a electronic system?</a:t>
            </a:r>
            <a:endParaRPr lang="en-GB" sz="2000" b="1" dirty="0"/>
          </a:p>
        </p:txBody>
      </p:sp>
      <p:sp>
        <p:nvSpPr>
          <p:cNvPr id="6" name="TextBox 5"/>
          <p:cNvSpPr txBox="1"/>
          <p:nvPr/>
        </p:nvSpPr>
        <p:spPr>
          <a:xfrm>
            <a:off x="104128" y="3245157"/>
            <a:ext cx="7996264" cy="1015663"/>
          </a:xfrm>
          <a:prstGeom prst="rect">
            <a:avLst/>
          </a:prstGeom>
          <a:noFill/>
        </p:spPr>
        <p:txBody>
          <a:bodyPr wrap="square" rtlCol="0">
            <a:spAutoFit/>
          </a:bodyPr>
          <a:lstStyle/>
          <a:p>
            <a:pPr marL="342900" indent="-342900">
              <a:buFont typeface="Arial" panose="020B0604020202020204" pitchFamily="34" charset="0"/>
              <a:buChar char="•"/>
            </a:pPr>
            <a:r>
              <a:rPr lang="en-GB" sz="2000" b="1" dirty="0" smtClean="0">
                <a:solidFill>
                  <a:srgbClr val="FF0000"/>
                </a:solidFill>
              </a:rPr>
              <a:t>A collection of parts that is made up around three building blocks.   </a:t>
            </a:r>
            <a:endParaRPr lang="en-GB" sz="2000" b="1" dirty="0">
              <a:solidFill>
                <a:srgbClr val="FF0000"/>
              </a:solidFill>
            </a:endParaRPr>
          </a:p>
          <a:p>
            <a:endParaRPr lang="en-GB" sz="2000" b="1" dirty="0"/>
          </a:p>
        </p:txBody>
      </p:sp>
      <p:sp>
        <p:nvSpPr>
          <p:cNvPr id="7" name="Rectangle 6"/>
          <p:cNvSpPr/>
          <p:nvPr/>
        </p:nvSpPr>
        <p:spPr>
          <a:xfrm>
            <a:off x="1151475" y="4463470"/>
            <a:ext cx="1471128" cy="1440160"/>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Input</a:t>
            </a:r>
            <a:endParaRPr lang="en-GB" b="1" dirty="0"/>
          </a:p>
        </p:txBody>
      </p:sp>
      <p:sp>
        <p:nvSpPr>
          <p:cNvPr id="8" name="Rectangle 7"/>
          <p:cNvSpPr/>
          <p:nvPr/>
        </p:nvSpPr>
        <p:spPr>
          <a:xfrm>
            <a:off x="3545395" y="4463470"/>
            <a:ext cx="1471128" cy="1440160"/>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Process </a:t>
            </a:r>
            <a:endParaRPr lang="en-GB" b="1" dirty="0"/>
          </a:p>
        </p:txBody>
      </p:sp>
      <p:sp>
        <p:nvSpPr>
          <p:cNvPr id="9" name="Rectangle 8"/>
          <p:cNvSpPr/>
          <p:nvPr/>
        </p:nvSpPr>
        <p:spPr>
          <a:xfrm>
            <a:off x="5939316" y="4463470"/>
            <a:ext cx="1471128" cy="1440160"/>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Output</a:t>
            </a:r>
            <a:endParaRPr lang="en-GB" b="1" dirty="0"/>
          </a:p>
        </p:txBody>
      </p:sp>
      <p:cxnSp>
        <p:nvCxnSpPr>
          <p:cNvPr id="10" name="Straight Arrow Connector 9"/>
          <p:cNvCxnSpPr/>
          <p:nvPr/>
        </p:nvCxnSpPr>
        <p:spPr>
          <a:xfrm>
            <a:off x="503403" y="5186851"/>
            <a:ext cx="500066"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1" name="Straight Arrow Connector 10"/>
          <p:cNvCxnSpPr/>
          <p:nvPr/>
        </p:nvCxnSpPr>
        <p:spPr>
          <a:xfrm>
            <a:off x="2833966" y="5181962"/>
            <a:ext cx="500066"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2" name="Straight Arrow Connector 11"/>
          <p:cNvCxnSpPr/>
          <p:nvPr/>
        </p:nvCxnSpPr>
        <p:spPr>
          <a:xfrm>
            <a:off x="5227886" y="5180374"/>
            <a:ext cx="500066"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3" name="Straight Arrow Connector 12"/>
          <p:cNvCxnSpPr/>
          <p:nvPr/>
        </p:nvCxnSpPr>
        <p:spPr>
          <a:xfrm>
            <a:off x="7621808" y="5186851"/>
            <a:ext cx="500066"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Tree>
    <p:extLst>
      <p:ext uri="{BB962C8B-B14F-4D97-AF65-F5344CB8AC3E}">
        <p14:creationId xmlns:p14="http://schemas.microsoft.com/office/powerpoint/2010/main" val="4136075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836712"/>
            <a:ext cx="1471128" cy="1440160"/>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Input</a:t>
            </a:r>
            <a:endParaRPr lang="en-GB" b="1" dirty="0"/>
          </a:p>
        </p:txBody>
      </p:sp>
      <p:sp>
        <p:nvSpPr>
          <p:cNvPr id="6" name="TextBox 5"/>
          <p:cNvSpPr txBox="1"/>
          <p:nvPr/>
        </p:nvSpPr>
        <p:spPr>
          <a:xfrm>
            <a:off x="2195736" y="1233626"/>
            <a:ext cx="5256584" cy="923330"/>
          </a:xfrm>
          <a:prstGeom prst="rect">
            <a:avLst/>
          </a:prstGeom>
          <a:noFill/>
        </p:spPr>
        <p:txBody>
          <a:bodyPr wrap="square" rtlCol="0">
            <a:spAutoFit/>
          </a:bodyPr>
          <a:lstStyle/>
          <a:p>
            <a:r>
              <a:rPr lang="en-GB" dirty="0" smtClean="0"/>
              <a:t>The </a:t>
            </a:r>
            <a:r>
              <a:rPr lang="en-GB" dirty="0"/>
              <a:t>input starts the </a:t>
            </a:r>
            <a:r>
              <a:rPr lang="en-GB" dirty="0" smtClean="0"/>
              <a:t>system</a:t>
            </a:r>
          </a:p>
          <a:p>
            <a:endParaRPr lang="en-GB" dirty="0" smtClean="0"/>
          </a:p>
          <a:p>
            <a:r>
              <a:rPr lang="en-GB" dirty="0" smtClean="0"/>
              <a:t>for example : </a:t>
            </a:r>
            <a:r>
              <a:rPr lang="en-GB" b="1" dirty="0">
                <a:solidFill>
                  <a:srgbClr val="FF0000"/>
                </a:solidFill>
              </a:rPr>
              <a:t>switch or sensor.</a:t>
            </a:r>
          </a:p>
        </p:txBody>
      </p:sp>
      <p:sp>
        <p:nvSpPr>
          <p:cNvPr id="7" name="Rectangle 6"/>
          <p:cNvSpPr/>
          <p:nvPr/>
        </p:nvSpPr>
        <p:spPr>
          <a:xfrm>
            <a:off x="539552" y="2924944"/>
            <a:ext cx="1471128" cy="1440160"/>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Process </a:t>
            </a:r>
            <a:endParaRPr lang="en-GB" b="1" dirty="0"/>
          </a:p>
        </p:txBody>
      </p:sp>
      <p:sp>
        <p:nvSpPr>
          <p:cNvPr id="9" name="TextBox 8"/>
          <p:cNvSpPr txBox="1"/>
          <p:nvPr/>
        </p:nvSpPr>
        <p:spPr>
          <a:xfrm>
            <a:off x="2144370" y="2986630"/>
            <a:ext cx="6408712" cy="1477328"/>
          </a:xfrm>
          <a:prstGeom prst="rect">
            <a:avLst/>
          </a:prstGeom>
          <a:noFill/>
        </p:spPr>
        <p:txBody>
          <a:bodyPr wrap="square" rtlCol="0">
            <a:spAutoFit/>
          </a:bodyPr>
          <a:lstStyle/>
          <a:p>
            <a:r>
              <a:rPr lang="en-GB" b="1" dirty="0"/>
              <a:t>T</a:t>
            </a:r>
            <a:r>
              <a:rPr lang="en-GB" b="1" dirty="0" smtClean="0"/>
              <a:t>he </a:t>
            </a:r>
            <a:r>
              <a:rPr lang="en-GB" b="1" dirty="0"/>
              <a:t>mind of the system</a:t>
            </a:r>
            <a:r>
              <a:rPr lang="en-GB" dirty="0"/>
              <a:t>, which considers the inputs and </a:t>
            </a:r>
            <a:r>
              <a:rPr lang="en-GB" b="1" dirty="0"/>
              <a:t>decides what to </a:t>
            </a:r>
            <a:r>
              <a:rPr lang="en-GB" b="1" dirty="0" smtClean="0"/>
              <a:t>do.</a:t>
            </a:r>
          </a:p>
          <a:p>
            <a:endParaRPr lang="en-GB" dirty="0"/>
          </a:p>
          <a:p>
            <a:r>
              <a:rPr lang="en-GB" dirty="0" smtClean="0"/>
              <a:t> </a:t>
            </a:r>
            <a:r>
              <a:rPr lang="en-GB" dirty="0"/>
              <a:t>F</a:t>
            </a:r>
            <a:r>
              <a:rPr lang="en-GB" dirty="0" smtClean="0"/>
              <a:t>or example: Common </a:t>
            </a:r>
            <a:r>
              <a:rPr lang="en-GB" dirty="0"/>
              <a:t>process blocks </a:t>
            </a:r>
            <a:r>
              <a:rPr lang="en-GB" b="1" dirty="0">
                <a:solidFill>
                  <a:srgbClr val="FF0000"/>
                </a:solidFill>
              </a:rPr>
              <a:t>include </a:t>
            </a:r>
            <a:r>
              <a:rPr lang="en-GB" b="1" dirty="0" smtClean="0">
                <a:solidFill>
                  <a:srgbClr val="FF0000"/>
                </a:solidFill>
              </a:rPr>
              <a:t>semi conductors, microprocessors (Chips)</a:t>
            </a:r>
            <a:endParaRPr lang="en-GB" b="1" dirty="0">
              <a:solidFill>
                <a:srgbClr val="FF0000"/>
              </a:solidFill>
            </a:endParaRPr>
          </a:p>
        </p:txBody>
      </p:sp>
      <p:sp>
        <p:nvSpPr>
          <p:cNvPr id="10" name="Rectangle 9"/>
          <p:cNvSpPr/>
          <p:nvPr/>
        </p:nvSpPr>
        <p:spPr>
          <a:xfrm>
            <a:off x="539552" y="5083443"/>
            <a:ext cx="1471128" cy="1440160"/>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Output</a:t>
            </a:r>
            <a:endParaRPr lang="en-GB" b="1" dirty="0"/>
          </a:p>
        </p:txBody>
      </p:sp>
      <p:sp>
        <p:nvSpPr>
          <p:cNvPr id="11" name="TextBox 10"/>
          <p:cNvSpPr txBox="1"/>
          <p:nvPr/>
        </p:nvSpPr>
        <p:spPr>
          <a:xfrm>
            <a:off x="2182127" y="5157192"/>
            <a:ext cx="5256584" cy="923330"/>
          </a:xfrm>
          <a:prstGeom prst="rect">
            <a:avLst/>
          </a:prstGeom>
          <a:noFill/>
        </p:spPr>
        <p:txBody>
          <a:bodyPr wrap="square" rtlCol="0">
            <a:spAutoFit/>
          </a:bodyPr>
          <a:lstStyle/>
          <a:p>
            <a:r>
              <a:rPr lang="en-GB" dirty="0"/>
              <a:t>T</a:t>
            </a:r>
            <a:r>
              <a:rPr lang="en-GB" dirty="0" smtClean="0"/>
              <a:t>he </a:t>
            </a:r>
            <a:r>
              <a:rPr lang="en-GB" b="1" dirty="0"/>
              <a:t>system's response to being activated </a:t>
            </a:r>
            <a:endParaRPr lang="en-GB" dirty="0"/>
          </a:p>
          <a:p>
            <a:endParaRPr lang="en-GB" dirty="0"/>
          </a:p>
          <a:p>
            <a:r>
              <a:rPr lang="en-GB" dirty="0" smtClean="0"/>
              <a:t> For example: </a:t>
            </a:r>
            <a:r>
              <a:rPr lang="en-GB" b="1" dirty="0" smtClean="0">
                <a:solidFill>
                  <a:srgbClr val="FF0000"/>
                </a:solidFill>
              </a:rPr>
              <a:t>flashing </a:t>
            </a:r>
            <a:r>
              <a:rPr lang="en-GB" b="1" dirty="0">
                <a:solidFill>
                  <a:srgbClr val="FF0000"/>
                </a:solidFill>
              </a:rPr>
              <a:t>light or a buzzer.</a:t>
            </a:r>
          </a:p>
        </p:txBody>
      </p:sp>
      <p:cxnSp>
        <p:nvCxnSpPr>
          <p:cNvPr id="13" name="Straight Arrow Connector 12"/>
          <p:cNvCxnSpPr/>
          <p:nvPr/>
        </p:nvCxnSpPr>
        <p:spPr>
          <a:xfrm flipH="1">
            <a:off x="1276207" y="2374982"/>
            <a:ext cx="1995" cy="52211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5" name="Straight Arrow Connector 14"/>
          <p:cNvCxnSpPr/>
          <p:nvPr/>
        </p:nvCxnSpPr>
        <p:spPr>
          <a:xfrm flipH="1">
            <a:off x="1271751" y="4463214"/>
            <a:ext cx="1995" cy="52211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pic>
        <p:nvPicPr>
          <p:cNvPr id="1026" name="Picture 2" descr="Image result for cartoon br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708920"/>
            <a:ext cx="1049396" cy="9701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25482" y="217036"/>
            <a:ext cx="2305439" cy="369332"/>
          </a:xfrm>
          <a:prstGeom prst="rect">
            <a:avLst/>
          </a:prstGeom>
          <a:noFill/>
        </p:spPr>
        <p:txBody>
          <a:bodyPr wrap="none" rtlCol="0">
            <a:spAutoFit/>
          </a:bodyPr>
          <a:lstStyle/>
          <a:p>
            <a:r>
              <a:rPr lang="en-GB" b="1" dirty="0" smtClean="0"/>
              <a:t>Open loop System </a:t>
            </a:r>
            <a:endParaRPr lang="en-GB" b="1" dirty="0"/>
          </a:p>
        </p:txBody>
      </p:sp>
    </p:spTree>
    <p:extLst>
      <p:ext uri="{BB962C8B-B14F-4D97-AF65-F5344CB8AC3E}">
        <p14:creationId xmlns:p14="http://schemas.microsoft.com/office/powerpoint/2010/main" val="3417019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40" y="476672"/>
            <a:ext cx="9121408" cy="769441"/>
          </a:xfrm>
          <a:prstGeom prst="rect">
            <a:avLst/>
          </a:prstGeom>
          <a:noFill/>
        </p:spPr>
        <p:txBody>
          <a:bodyPr wrap="none" lIns="91440" tIns="45720" rIns="91440" bIns="45720">
            <a:spAutoFit/>
          </a:bodyPr>
          <a:lstStyle/>
          <a:p>
            <a:pPr algn="ctr"/>
            <a:r>
              <a:rPr lang="en-US" sz="4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Example of an open loop system</a:t>
            </a:r>
            <a:endPar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Picture 4"/>
          <p:cNvPicPr>
            <a:picLocks noChangeAspect="1"/>
          </p:cNvPicPr>
          <p:nvPr/>
        </p:nvPicPr>
        <p:blipFill rotWithShape="1">
          <a:blip r:embed="rId3"/>
          <a:srcRect l="31101" t="56720" r="37715" b="33200"/>
          <a:stretch/>
        </p:blipFill>
        <p:spPr>
          <a:xfrm>
            <a:off x="205388" y="2812564"/>
            <a:ext cx="8805232" cy="1656184"/>
          </a:xfrm>
          <a:prstGeom prst="rect">
            <a:avLst/>
          </a:prstGeom>
        </p:spPr>
      </p:pic>
      <p:sp>
        <p:nvSpPr>
          <p:cNvPr id="6" name="TextBox 5"/>
          <p:cNvSpPr txBox="1"/>
          <p:nvPr/>
        </p:nvSpPr>
        <p:spPr>
          <a:xfrm>
            <a:off x="323528" y="1278121"/>
            <a:ext cx="8568952" cy="1569660"/>
          </a:xfrm>
          <a:prstGeom prst="rect">
            <a:avLst/>
          </a:prstGeom>
          <a:noFill/>
        </p:spPr>
        <p:txBody>
          <a:bodyPr wrap="square" rtlCol="0">
            <a:spAutoFit/>
          </a:bodyPr>
          <a:lstStyle/>
          <a:p>
            <a:r>
              <a:rPr lang="en-GB" sz="2400" dirty="0">
                <a:latin typeface="Comic Sans MS" panose="030F0702030302020204" pitchFamily="66" charset="0"/>
              </a:rPr>
              <a:t>Open-loop systems are set up to achieve desired results, but there's no way of checking if the results have been achieved. For example, an old-fashioned heating system might include:</a:t>
            </a:r>
          </a:p>
        </p:txBody>
      </p:sp>
      <p:sp>
        <p:nvSpPr>
          <p:cNvPr id="11" name="TextBox 10"/>
          <p:cNvSpPr txBox="1"/>
          <p:nvPr/>
        </p:nvSpPr>
        <p:spPr>
          <a:xfrm>
            <a:off x="971600" y="4710528"/>
            <a:ext cx="2232248" cy="646331"/>
          </a:xfrm>
          <a:prstGeom prst="rect">
            <a:avLst/>
          </a:prstGeom>
          <a:solidFill>
            <a:srgbClr val="FFFFCC"/>
          </a:solidFill>
        </p:spPr>
        <p:txBody>
          <a:bodyPr wrap="square" rtlCol="0">
            <a:spAutoFit/>
          </a:bodyPr>
          <a:lstStyle/>
          <a:p>
            <a:pPr algn="ctr"/>
            <a:r>
              <a:rPr lang="en-GB" b="1" u="sng" dirty="0" smtClean="0">
                <a:solidFill>
                  <a:srgbClr val="002060"/>
                </a:solidFill>
                <a:latin typeface="Comic Sans MS" panose="030F0702030302020204" pitchFamily="66" charset="0"/>
              </a:rPr>
              <a:t>Input</a:t>
            </a:r>
          </a:p>
          <a:p>
            <a:pPr algn="ctr"/>
            <a:r>
              <a:rPr lang="en-GB" dirty="0" smtClean="0">
                <a:solidFill>
                  <a:srgbClr val="002060"/>
                </a:solidFill>
                <a:latin typeface="Comic Sans MS" panose="030F0702030302020204" pitchFamily="66" charset="0"/>
              </a:rPr>
              <a:t> an on-off switch </a:t>
            </a:r>
            <a:endParaRPr lang="en-GB" dirty="0">
              <a:solidFill>
                <a:srgbClr val="002060"/>
              </a:solidFill>
              <a:latin typeface="Comic Sans MS" panose="030F0702030302020204" pitchFamily="66" charset="0"/>
            </a:endParaRPr>
          </a:p>
        </p:txBody>
      </p:sp>
      <p:sp>
        <p:nvSpPr>
          <p:cNvPr id="12" name="TextBox 11"/>
          <p:cNvSpPr txBox="1"/>
          <p:nvPr/>
        </p:nvSpPr>
        <p:spPr>
          <a:xfrm>
            <a:off x="3491880" y="4572029"/>
            <a:ext cx="2376264" cy="923330"/>
          </a:xfrm>
          <a:prstGeom prst="rect">
            <a:avLst/>
          </a:prstGeom>
          <a:solidFill>
            <a:srgbClr val="FFFFCC"/>
          </a:solidFill>
        </p:spPr>
        <p:txBody>
          <a:bodyPr wrap="square" rtlCol="0">
            <a:spAutoFit/>
          </a:bodyPr>
          <a:lstStyle/>
          <a:p>
            <a:pPr algn="ctr"/>
            <a:r>
              <a:rPr lang="en-GB" b="1" u="sng" dirty="0" smtClean="0">
                <a:solidFill>
                  <a:srgbClr val="002060"/>
                </a:solidFill>
                <a:latin typeface="Comic Sans MS" panose="030F0702030302020204" pitchFamily="66" charset="0"/>
              </a:rPr>
              <a:t>Process</a:t>
            </a:r>
          </a:p>
          <a:p>
            <a:pPr algn="ctr"/>
            <a:r>
              <a:rPr lang="en-GB" dirty="0" smtClean="0">
                <a:solidFill>
                  <a:srgbClr val="002060"/>
                </a:solidFill>
                <a:latin typeface="Comic Sans MS" panose="030F0702030302020204" pitchFamily="66" charset="0"/>
              </a:rPr>
              <a:t> boiler (water heater and pump)</a:t>
            </a:r>
            <a:endParaRPr lang="en-GB" dirty="0">
              <a:solidFill>
                <a:srgbClr val="002060"/>
              </a:solidFill>
              <a:latin typeface="Comic Sans MS" panose="030F0702030302020204" pitchFamily="66" charset="0"/>
            </a:endParaRPr>
          </a:p>
        </p:txBody>
      </p:sp>
      <p:sp>
        <p:nvSpPr>
          <p:cNvPr id="13" name="TextBox 12"/>
          <p:cNvSpPr txBox="1"/>
          <p:nvPr/>
        </p:nvSpPr>
        <p:spPr>
          <a:xfrm>
            <a:off x="6516216" y="4710528"/>
            <a:ext cx="2232248" cy="646331"/>
          </a:xfrm>
          <a:prstGeom prst="rect">
            <a:avLst/>
          </a:prstGeom>
          <a:solidFill>
            <a:srgbClr val="FFFFCC"/>
          </a:solidFill>
        </p:spPr>
        <p:txBody>
          <a:bodyPr wrap="square" rtlCol="0">
            <a:spAutoFit/>
          </a:bodyPr>
          <a:lstStyle/>
          <a:p>
            <a:pPr algn="ctr"/>
            <a:r>
              <a:rPr lang="en-GB" b="1" u="sng" dirty="0" smtClean="0">
                <a:solidFill>
                  <a:srgbClr val="002060"/>
                </a:solidFill>
                <a:latin typeface="Comic Sans MS" panose="030F0702030302020204" pitchFamily="66" charset="0"/>
              </a:rPr>
              <a:t>Output</a:t>
            </a:r>
          </a:p>
          <a:p>
            <a:pPr algn="ctr"/>
            <a:r>
              <a:rPr lang="en-GB" dirty="0" smtClean="0">
                <a:solidFill>
                  <a:srgbClr val="002060"/>
                </a:solidFill>
                <a:latin typeface="Comic Sans MS" panose="030F0702030302020204" pitchFamily="66" charset="0"/>
              </a:rPr>
              <a:t> radiator gets hot. </a:t>
            </a:r>
            <a:endParaRPr lang="en-GB" dirty="0">
              <a:solidFill>
                <a:srgbClr val="002060"/>
              </a:solidFill>
              <a:latin typeface="Comic Sans MS" panose="030F0702030302020204" pitchFamily="66" charset="0"/>
            </a:endParaRPr>
          </a:p>
        </p:txBody>
      </p:sp>
      <p:pic>
        <p:nvPicPr>
          <p:cNvPr id="1028" name="Picture 4" descr="Image result for on off switch on boil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1024" y="5450383"/>
            <a:ext cx="1448768" cy="1086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ater boiler for heat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5911" y="5495359"/>
            <a:ext cx="1561106" cy="13789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affordablecleanenergy.com/wp-content/uploads/2010/11/carto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5450383"/>
            <a:ext cx="142875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47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additive="base">
                                        <p:cTn id="21" dur="500" fill="hold"/>
                                        <p:tgtEl>
                                          <p:spTgt spid="1030"/>
                                        </p:tgtEl>
                                        <p:attrNameLst>
                                          <p:attrName>ppt_x</p:attrName>
                                        </p:attrNameLst>
                                      </p:cBhvr>
                                      <p:tavLst>
                                        <p:tav tm="0">
                                          <p:val>
                                            <p:strVal val="#ppt_x"/>
                                          </p:val>
                                        </p:tav>
                                        <p:tav tm="100000">
                                          <p:val>
                                            <p:strVal val="#ppt_x"/>
                                          </p:val>
                                        </p:tav>
                                      </p:tavLst>
                                    </p:anim>
                                    <p:anim calcmode="lin" valueType="num">
                                      <p:cBhvr additive="base">
                                        <p:cTn id="2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 calcmode="lin" valueType="num">
                                      <p:cBhvr additive="base">
                                        <p:cTn id="31" dur="500" fill="hold"/>
                                        <p:tgtEl>
                                          <p:spTgt spid="1034"/>
                                        </p:tgtEl>
                                        <p:attrNameLst>
                                          <p:attrName>ppt_x</p:attrName>
                                        </p:attrNameLst>
                                      </p:cBhvr>
                                      <p:tavLst>
                                        <p:tav tm="0">
                                          <p:val>
                                            <p:strVal val="#ppt_x"/>
                                          </p:val>
                                        </p:tav>
                                        <p:tav tm="100000">
                                          <p:val>
                                            <p:strVal val="#ppt_x"/>
                                          </p:val>
                                        </p:tav>
                                      </p:tavLst>
                                    </p:anim>
                                    <p:anim calcmode="lin" valueType="num">
                                      <p:cBhvr additive="base">
                                        <p:cTn id="32"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446674"/>
            <a:ext cx="2598788" cy="369332"/>
          </a:xfrm>
          <a:prstGeom prst="rect">
            <a:avLst/>
          </a:prstGeom>
          <a:noFill/>
        </p:spPr>
        <p:txBody>
          <a:bodyPr wrap="none" rtlCol="0">
            <a:spAutoFit/>
          </a:bodyPr>
          <a:lstStyle/>
          <a:p>
            <a:r>
              <a:rPr lang="en-GB" b="1" dirty="0" smtClean="0"/>
              <a:t>Closed Loop Systems </a:t>
            </a:r>
            <a:endParaRPr lang="en-GB" b="1" dirty="0"/>
          </a:p>
        </p:txBody>
      </p:sp>
      <p:sp>
        <p:nvSpPr>
          <p:cNvPr id="5" name="TextBox 4"/>
          <p:cNvSpPr txBox="1"/>
          <p:nvPr/>
        </p:nvSpPr>
        <p:spPr>
          <a:xfrm>
            <a:off x="107504" y="1077720"/>
            <a:ext cx="8712968" cy="2123658"/>
          </a:xfrm>
          <a:prstGeom prst="rect">
            <a:avLst/>
          </a:prstGeom>
          <a:noFill/>
        </p:spPr>
        <p:txBody>
          <a:bodyPr wrap="square" rtlCol="0">
            <a:spAutoFit/>
          </a:bodyPr>
          <a:lstStyle/>
          <a:p>
            <a:pPr marL="342900" indent="-342900">
              <a:buFont typeface="Arial" panose="020B0604020202020204" pitchFamily="34" charset="0"/>
              <a:buChar char="•"/>
            </a:pPr>
            <a:r>
              <a:rPr lang="en-GB" sz="2800" dirty="0" smtClean="0">
                <a:solidFill>
                  <a:srgbClr val="002060"/>
                </a:solidFill>
                <a:latin typeface="Comic Sans MS" panose="030F0702030302020204" pitchFamily="66" charset="0"/>
              </a:rPr>
              <a:t>Some systems are called </a:t>
            </a:r>
            <a:r>
              <a:rPr lang="en-GB" sz="2800" b="1" dirty="0" smtClean="0">
                <a:solidFill>
                  <a:srgbClr val="002060"/>
                </a:solidFill>
                <a:latin typeface="Comic Sans MS" panose="030F0702030302020204" pitchFamily="66" charset="0"/>
              </a:rPr>
              <a:t>Closed loop Systems </a:t>
            </a:r>
          </a:p>
          <a:p>
            <a:endParaRPr lang="en-GB" sz="2800" dirty="0">
              <a:solidFill>
                <a:srgbClr val="002060"/>
              </a:solidFill>
              <a:latin typeface="Comic Sans MS" panose="030F0702030302020204" pitchFamily="66" charset="0"/>
            </a:endParaRPr>
          </a:p>
          <a:p>
            <a:pPr marL="342900" indent="-342900">
              <a:buFont typeface="Arial" panose="020B0604020202020204" pitchFamily="34" charset="0"/>
              <a:buChar char="•"/>
            </a:pPr>
            <a:r>
              <a:rPr lang="en-GB" sz="2800" dirty="0" smtClean="0">
                <a:solidFill>
                  <a:srgbClr val="002060"/>
                </a:solidFill>
                <a:latin typeface="Comic Sans MS" panose="030F0702030302020204" pitchFamily="66" charset="0"/>
              </a:rPr>
              <a:t>Closed loop systems are</a:t>
            </a:r>
            <a:r>
              <a:rPr lang="en-GB" sz="2800" dirty="0" smtClean="0">
                <a:solidFill>
                  <a:srgbClr val="FF0000"/>
                </a:solidFill>
                <a:latin typeface="Comic Sans MS" panose="030F0702030302020204" pitchFamily="66" charset="0"/>
              </a:rPr>
              <a:t> able to correct and change the process. </a:t>
            </a:r>
            <a:endParaRPr lang="en-GB" sz="2800" b="1" dirty="0">
              <a:solidFill>
                <a:srgbClr val="FF0000"/>
              </a:solidFill>
              <a:latin typeface="Comic Sans MS" panose="030F0702030302020204" pitchFamily="66" charset="0"/>
            </a:endParaRPr>
          </a:p>
          <a:p>
            <a:pPr marL="342900" indent="-342900">
              <a:buFont typeface="Arial" panose="020B0604020202020204" pitchFamily="34" charset="0"/>
              <a:buChar char="•"/>
            </a:pPr>
            <a:endParaRPr lang="en-GB" sz="2000" b="1" dirty="0"/>
          </a:p>
        </p:txBody>
      </p:sp>
      <p:grpSp>
        <p:nvGrpSpPr>
          <p:cNvPr id="23" name="Group 22"/>
          <p:cNvGrpSpPr/>
          <p:nvPr/>
        </p:nvGrpSpPr>
        <p:grpSpPr>
          <a:xfrm>
            <a:off x="438069" y="3284984"/>
            <a:ext cx="7836835" cy="2330614"/>
            <a:chOff x="438069" y="3573016"/>
            <a:chExt cx="7836835" cy="2330614"/>
          </a:xfrm>
        </p:grpSpPr>
        <p:sp>
          <p:nvSpPr>
            <p:cNvPr id="6" name="Rectangle 5"/>
            <p:cNvSpPr/>
            <p:nvPr/>
          </p:nvSpPr>
          <p:spPr>
            <a:xfrm>
              <a:off x="1151475" y="4463470"/>
              <a:ext cx="1471128" cy="1440160"/>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Input</a:t>
              </a:r>
              <a:endParaRPr lang="en-GB" b="1" dirty="0"/>
            </a:p>
          </p:txBody>
        </p:sp>
        <p:sp>
          <p:nvSpPr>
            <p:cNvPr id="7" name="Rectangle 6"/>
            <p:cNvSpPr/>
            <p:nvPr/>
          </p:nvSpPr>
          <p:spPr>
            <a:xfrm>
              <a:off x="3545395" y="4463470"/>
              <a:ext cx="1471128" cy="1440160"/>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Process </a:t>
              </a:r>
              <a:endParaRPr lang="en-GB" b="1" dirty="0"/>
            </a:p>
          </p:txBody>
        </p:sp>
        <p:sp>
          <p:nvSpPr>
            <p:cNvPr id="8" name="Rectangle 7"/>
            <p:cNvSpPr/>
            <p:nvPr/>
          </p:nvSpPr>
          <p:spPr>
            <a:xfrm>
              <a:off x="5939316" y="4463470"/>
              <a:ext cx="1471128" cy="1440160"/>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Output</a:t>
              </a:r>
              <a:endParaRPr lang="en-GB" b="1" dirty="0"/>
            </a:p>
          </p:txBody>
        </p:sp>
        <p:sp>
          <p:nvSpPr>
            <p:cNvPr id="9" name="TextBox 8"/>
            <p:cNvSpPr txBox="1"/>
            <p:nvPr/>
          </p:nvSpPr>
          <p:spPr>
            <a:xfrm>
              <a:off x="3423703" y="3573016"/>
              <a:ext cx="1714512" cy="400110"/>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2000" b="1" dirty="0">
                  <a:latin typeface="+mn-lt"/>
                </a:rPr>
                <a:t>FEEDBACK</a:t>
              </a:r>
              <a:endParaRPr lang="en-US" sz="2000" b="1" dirty="0">
                <a:latin typeface="+mn-lt"/>
              </a:endParaRPr>
            </a:p>
          </p:txBody>
        </p:sp>
        <p:cxnSp>
          <p:nvCxnSpPr>
            <p:cNvPr id="10" name="Straight Arrow Connector 9"/>
            <p:cNvCxnSpPr/>
            <p:nvPr/>
          </p:nvCxnSpPr>
          <p:spPr>
            <a:xfrm>
              <a:off x="503403" y="5186851"/>
              <a:ext cx="500066"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1" name="Straight Arrow Connector 10"/>
            <p:cNvCxnSpPr/>
            <p:nvPr/>
          </p:nvCxnSpPr>
          <p:spPr>
            <a:xfrm>
              <a:off x="2833966" y="5181962"/>
              <a:ext cx="500066"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2" name="Straight Arrow Connector 11"/>
            <p:cNvCxnSpPr/>
            <p:nvPr/>
          </p:nvCxnSpPr>
          <p:spPr>
            <a:xfrm>
              <a:off x="5227886" y="5180374"/>
              <a:ext cx="500066"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3" name="Straight Arrow Connector 12"/>
            <p:cNvCxnSpPr/>
            <p:nvPr/>
          </p:nvCxnSpPr>
          <p:spPr>
            <a:xfrm>
              <a:off x="7621808" y="5186851"/>
              <a:ext cx="500066"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4" name="Straight Arrow Connector 13"/>
            <p:cNvCxnSpPr/>
            <p:nvPr/>
          </p:nvCxnSpPr>
          <p:spPr>
            <a:xfrm flipH="1">
              <a:off x="503403" y="3773071"/>
              <a:ext cx="2830629" cy="0"/>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7" name="Straight Arrow Connector 16"/>
            <p:cNvCxnSpPr/>
            <p:nvPr/>
          </p:nvCxnSpPr>
          <p:spPr>
            <a:xfrm flipH="1">
              <a:off x="5291245" y="3773071"/>
              <a:ext cx="2830629" cy="0"/>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8" name="Straight Arrow Connector 17"/>
            <p:cNvCxnSpPr/>
            <p:nvPr/>
          </p:nvCxnSpPr>
          <p:spPr>
            <a:xfrm flipV="1">
              <a:off x="8258083" y="3773072"/>
              <a:ext cx="16821" cy="1413779"/>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21" name="Straight Arrow Connector 20"/>
            <p:cNvCxnSpPr/>
            <p:nvPr/>
          </p:nvCxnSpPr>
          <p:spPr>
            <a:xfrm flipH="1">
              <a:off x="438069" y="3802469"/>
              <a:ext cx="16121" cy="1354984"/>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grpSp>
      <p:sp>
        <p:nvSpPr>
          <p:cNvPr id="2" name="Rectangle 1"/>
          <p:cNvSpPr/>
          <p:nvPr/>
        </p:nvSpPr>
        <p:spPr>
          <a:xfrm>
            <a:off x="251520" y="5846230"/>
            <a:ext cx="8755501" cy="830997"/>
          </a:xfrm>
          <a:prstGeom prst="rect">
            <a:avLst/>
          </a:prstGeom>
          <a:solidFill>
            <a:srgbClr val="FFFFCC"/>
          </a:solidFill>
        </p:spPr>
        <p:txBody>
          <a:bodyPr wrap="square">
            <a:spAutoFit/>
          </a:bodyPr>
          <a:lstStyle/>
          <a:p>
            <a:r>
              <a:rPr lang="en-GB" dirty="0">
                <a:latin typeface="Comic Sans MS" panose="030F0702030302020204" pitchFamily="66" charset="0"/>
              </a:rPr>
              <a:t> </a:t>
            </a:r>
            <a:r>
              <a:rPr lang="en-GB" sz="2400" b="1" dirty="0">
                <a:solidFill>
                  <a:srgbClr val="002060"/>
                </a:solidFill>
                <a:latin typeface="Comic Sans MS" panose="030F0702030302020204" pitchFamily="66" charset="0"/>
              </a:rPr>
              <a:t>Feedback</a:t>
            </a:r>
            <a:r>
              <a:rPr lang="en-GB" sz="2400" dirty="0">
                <a:solidFill>
                  <a:srgbClr val="002060"/>
                </a:solidFill>
                <a:latin typeface="Comic Sans MS" panose="030F0702030302020204" pitchFamily="66" charset="0"/>
              </a:rPr>
              <a:t> in a system </a:t>
            </a:r>
            <a:r>
              <a:rPr lang="en-GB" sz="2400" dirty="0">
                <a:solidFill>
                  <a:srgbClr val="FF0000"/>
                </a:solidFill>
                <a:latin typeface="Comic Sans MS" panose="030F0702030302020204" pitchFamily="66" charset="0"/>
              </a:rPr>
              <a:t>is a way of changing the process as a result of what happens at the output. </a:t>
            </a:r>
          </a:p>
        </p:txBody>
      </p:sp>
    </p:spTree>
    <p:extLst>
      <p:ext uri="{BB962C8B-B14F-4D97-AF65-F5344CB8AC3E}">
        <p14:creationId xmlns:p14="http://schemas.microsoft.com/office/powerpoint/2010/main" val="546928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045" y="283298"/>
            <a:ext cx="8388835" cy="707886"/>
          </a:xfrm>
          <a:prstGeom prst="rect">
            <a:avLst/>
          </a:prstGeom>
          <a:noFill/>
        </p:spPr>
        <p:txBody>
          <a:bodyPr wrap="none" lIns="91440" tIns="45720" rIns="91440" bIns="45720">
            <a:spAutoFit/>
          </a:bodyPr>
          <a:lstStyle/>
          <a:p>
            <a:pPr algn="ct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Example of a closed loop system</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2" name="Picture 1"/>
          <p:cNvPicPr>
            <a:picLocks noChangeAspect="1"/>
          </p:cNvPicPr>
          <p:nvPr/>
        </p:nvPicPr>
        <p:blipFill rotWithShape="1">
          <a:blip r:embed="rId3"/>
          <a:srcRect l="31100" t="45800" r="37243" b="32360"/>
          <a:stretch/>
        </p:blipFill>
        <p:spPr>
          <a:xfrm>
            <a:off x="335141" y="2638606"/>
            <a:ext cx="8090747" cy="3139693"/>
          </a:xfrm>
          <a:prstGeom prst="rect">
            <a:avLst/>
          </a:prstGeom>
        </p:spPr>
      </p:pic>
      <p:sp>
        <p:nvSpPr>
          <p:cNvPr id="14" name="TextBox 13"/>
          <p:cNvSpPr txBox="1"/>
          <p:nvPr/>
        </p:nvSpPr>
        <p:spPr>
          <a:xfrm>
            <a:off x="332045" y="1030065"/>
            <a:ext cx="8632443" cy="1569660"/>
          </a:xfrm>
          <a:prstGeom prst="rect">
            <a:avLst/>
          </a:prstGeom>
          <a:noFill/>
        </p:spPr>
        <p:txBody>
          <a:bodyPr wrap="square" rtlCol="0">
            <a:spAutoFit/>
          </a:bodyPr>
          <a:lstStyle/>
          <a:p>
            <a:r>
              <a:rPr lang="en-GB" sz="2400" dirty="0">
                <a:latin typeface="Comic Sans MS" panose="030F0702030302020204" pitchFamily="66" charset="0"/>
              </a:rPr>
              <a:t>Closed-loop systems are able to </a:t>
            </a:r>
            <a:r>
              <a:rPr lang="en-GB" sz="2400" dirty="0" smtClean="0">
                <a:latin typeface="Comic Sans MS" panose="030F0702030302020204" pitchFamily="66" charset="0"/>
              </a:rPr>
              <a:t>change the process as a result of what happens at the output.</a:t>
            </a:r>
          </a:p>
          <a:p>
            <a:r>
              <a:rPr lang="en-GB" sz="2400" dirty="0" smtClean="0">
                <a:latin typeface="Comic Sans MS" panose="030F0702030302020204" pitchFamily="66" charset="0"/>
              </a:rPr>
              <a:t> Normally </a:t>
            </a:r>
            <a:r>
              <a:rPr lang="en-GB" sz="2400" dirty="0">
                <a:latin typeface="Comic Sans MS" panose="030F0702030302020204" pitchFamily="66" charset="0"/>
              </a:rPr>
              <a:t>a sensor is used to look at the output and adjust the process accordingly. This is called </a:t>
            </a:r>
            <a:r>
              <a:rPr lang="en-GB" sz="2400" b="1" dirty="0">
                <a:latin typeface="Comic Sans MS" panose="030F0702030302020204" pitchFamily="66" charset="0"/>
              </a:rPr>
              <a:t>feedback</a:t>
            </a:r>
            <a:r>
              <a:rPr lang="en-GB" sz="2400" dirty="0">
                <a:latin typeface="Comic Sans MS" panose="030F0702030302020204" pitchFamily="66" charset="0"/>
              </a:rPr>
              <a:t>.</a:t>
            </a:r>
          </a:p>
        </p:txBody>
      </p:sp>
      <p:sp>
        <p:nvSpPr>
          <p:cNvPr id="3" name="TextBox 2"/>
          <p:cNvSpPr txBox="1"/>
          <p:nvPr/>
        </p:nvSpPr>
        <p:spPr>
          <a:xfrm>
            <a:off x="683568" y="5856064"/>
            <a:ext cx="8586287" cy="830997"/>
          </a:xfrm>
          <a:prstGeom prst="rect">
            <a:avLst/>
          </a:prstGeom>
          <a:noFill/>
        </p:spPr>
        <p:txBody>
          <a:bodyPr wrap="square" rtlCol="0">
            <a:spAutoFit/>
          </a:bodyPr>
          <a:lstStyle/>
          <a:p>
            <a:r>
              <a:rPr lang="en-GB" sz="2400" dirty="0" smtClean="0">
                <a:latin typeface="Comic Sans MS" panose="030F0702030302020204" pitchFamily="66" charset="0"/>
              </a:rPr>
              <a:t>A thermostat is a device that automatically regulates temperature</a:t>
            </a:r>
            <a:r>
              <a:rPr lang="en-GB" dirty="0" smtClean="0"/>
              <a:t>. </a:t>
            </a:r>
            <a:endParaRPr lang="en-GB" dirty="0"/>
          </a:p>
        </p:txBody>
      </p:sp>
    </p:spTree>
    <p:extLst>
      <p:ext uri="{BB962C8B-B14F-4D97-AF65-F5344CB8AC3E}">
        <p14:creationId xmlns:p14="http://schemas.microsoft.com/office/powerpoint/2010/main" val="205705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raffic light with sensor at 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3888432" cy="58326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32040" y="1171488"/>
            <a:ext cx="3528392" cy="4154984"/>
          </a:xfrm>
          <a:prstGeom prst="rect">
            <a:avLst/>
          </a:prstGeom>
          <a:solidFill>
            <a:srgbClr val="FFFFCC"/>
          </a:solidFill>
        </p:spPr>
        <p:txBody>
          <a:bodyPr wrap="square" rtlCol="0">
            <a:spAutoFit/>
          </a:bodyPr>
          <a:lstStyle/>
          <a:p>
            <a:r>
              <a:rPr lang="en-GB" sz="2400" dirty="0" smtClean="0">
                <a:solidFill>
                  <a:srgbClr val="002060"/>
                </a:solidFill>
                <a:latin typeface="Comic Sans MS" panose="030F0702030302020204" pitchFamily="66" charset="0"/>
              </a:rPr>
              <a:t>In pairs discuss and agree what you think is the</a:t>
            </a:r>
          </a:p>
          <a:p>
            <a:endParaRPr lang="en-GB" sz="2400" dirty="0">
              <a:solidFill>
                <a:srgbClr val="002060"/>
              </a:solidFill>
              <a:latin typeface="Comic Sans MS" panose="030F0702030302020204" pitchFamily="66" charset="0"/>
            </a:endParaRPr>
          </a:p>
          <a:p>
            <a:r>
              <a:rPr lang="en-GB" sz="2400" dirty="0" smtClean="0">
                <a:solidFill>
                  <a:srgbClr val="002060"/>
                </a:solidFill>
                <a:latin typeface="Comic Sans MS" panose="030F0702030302020204" pitchFamily="66" charset="0"/>
              </a:rPr>
              <a:t>Input</a:t>
            </a:r>
          </a:p>
          <a:p>
            <a:r>
              <a:rPr lang="en-GB" sz="2400" dirty="0" smtClean="0">
                <a:solidFill>
                  <a:srgbClr val="002060"/>
                </a:solidFill>
                <a:latin typeface="Comic Sans MS" panose="030F0702030302020204" pitchFamily="66" charset="0"/>
              </a:rPr>
              <a:t>Process</a:t>
            </a:r>
          </a:p>
          <a:p>
            <a:r>
              <a:rPr lang="en-GB" sz="2400" dirty="0" smtClean="0">
                <a:solidFill>
                  <a:srgbClr val="002060"/>
                </a:solidFill>
                <a:latin typeface="Comic Sans MS" panose="030F0702030302020204" pitchFamily="66" charset="0"/>
              </a:rPr>
              <a:t>Output </a:t>
            </a:r>
          </a:p>
          <a:p>
            <a:endParaRPr lang="en-GB" sz="2400" dirty="0">
              <a:solidFill>
                <a:srgbClr val="002060"/>
              </a:solidFill>
              <a:latin typeface="Comic Sans MS" panose="030F0702030302020204" pitchFamily="66" charset="0"/>
            </a:endParaRPr>
          </a:p>
          <a:p>
            <a:endParaRPr lang="en-GB" sz="2400" dirty="0" smtClean="0">
              <a:solidFill>
                <a:srgbClr val="002060"/>
              </a:solidFill>
              <a:latin typeface="Comic Sans MS" panose="030F0702030302020204" pitchFamily="66" charset="0"/>
            </a:endParaRPr>
          </a:p>
          <a:p>
            <a:r>
              <a:rPr lang="en-GB" sz="2400" dirty="0" smtClean="0">
                <a:solidFill>
                  <a:srgbClr val="002060"/>
                </a:solidFill>
                <a:latin typeface="Comic Sans MS" panose="030F0702030302020204" pitchFamily="66" charset="0"/>
              </a:rPr>
              <a:t>For these traffic lights. </a:t>
            </a:r>
            <a:endParaRPr lang="en-GB" sz="24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4286020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9552" y="3717032"/>
            <a:ext cx="7836835" cy="2347105"/>
            <a:chOff x="438069" y="3573016"/>
            <a:chExt cx="7836835" cy="2347105"/>
          </a:xfrm>
        </p:grpSpPr>
        <p:sp>
          <p:nvSpPr>
            <p:cNvPr id="5" name="Rectangle 4"/>
            <p:cNvSpPr/>
            <p:nvPr/>
          </p:nvSpPr>
          <p:spPr>
            <a:xfrm>
              <a:off x="1151475" y="4463470"/>
              <a:ext cx="1471128" cy="1440160"/>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Input</a:t>
              </a:r>
            </a:p>
          </p:txBody>
        </p:sp>
        <p:sp>
          <p:nvSpPr>
            <p:cNvPr id="6" name="Rectangle 5"/>
            <p:cNvSpPr/>
            <p:nvPr/>
          </p:nvSpPr>
          <p:spPr>
            <a:xfrm>
              <a:off x="3534195" y="4479961"/>
              <a:ext cx="1471128" cy="1440160"/>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Process</a:t>
              </a:r>
            </a:p>
            <a:p>
              <a:pPr algn="ctr"/>
              <a:endParaRPr lang="en-GB" b="1" dirty="0"/>
            </a:p>
          </p:txBody>
        </p:sp>
        <p:sp>
          <p:nvSpPr>
            <p:cNvPr id="7" name="Rectangle 6"/>
            <p:cNvSpPr/>
            <p:nvPr/>
          </p:nvSpPr>
          <p:spPr>
            <a:xfrm>
              <a:off x="5939316" y="4463470"/>
              <a:ext cx="1471128" cy="1440160"/>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Output</a:t>
              </a:r>
            </a:p>
          </p:txBody>
        </p:sp>
        <p:sp>
          <p:nvSpPr>
            <p:cNvPr id="8" name="TextBox 7"/>
            <p:cNvSpPr txBox="1"/>
            <p:nvPr/>
          </p:nvSpPr>
          <p:spPr>
            <a:xfrm>
              <a:off x="3423703" y="3573016"/>
              <a:ext cx="1714512" cy="400110"/>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2000" b="1" dirty="0">
                  <a:latin typeface="+mn-lt"/>
                </a:rPr>
                <a:t>FEEDBACK</a:t>
              </a:r>
              <a:endParaRPr lang="en-US" sz="2000" b="1" dirty="0">
                <a:latin typeface="+mn-lt"/>
              </a:endParaRPr>
            </a:p>
          </p:txBody>
        </p:sp>
        <p:cxnSp>
          <p:nvCxnSpPr>
            <p:cNvPr id="9" name="Straight Arrow Connector 8"/>
            <p:cNvCxnSpPr/>
            <p:nvPr/>
          </p:nvCxnSpPr>
          <p:spPr>
            <a:xfrm>
              <a:off x="503403" y="5186851"/>
              <a:ext cx="500066"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0" name="Straight Arrow Connector 9"/>
            <p:cNvCxnSpPr/>
            <p:nvPr/>
          </p:nvCxnSpPr>
          <p:spPr>
            <a:xfrm>
              <a:off x="2833966" y="5181962"/>
              <a:ext cx="500066"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1" name="Straight Arrow Connector 10"/>
            <p:cNvCxnSpPr/>
            <p:nvPr/>
          </p:nvCxnSpPr>
          <p:spPr>
            <a:xfrm>
              <a:off x="5227886" y="5180374"/>
              <a:ext cx="500066"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2" name="Straight Arrow Connector 11"/>
            <p:cNvCxnSpPr/>
            <p:nvPr/>
          </p:nvCxnSpPr>
          <p:spPr>
            <a:xfrm>
              <a:off x="7621808" y="5186851"/>
              <a:ext cx="500066"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3" name="Straight Arrow Connector 12"/>
            <p:cNvCxnSpPr/>
            <p:nvPr/>
          </p:nvCxnSpPr>
          <p:spPr>
            <a:xfrm flipH="1">
              <a:off x="503403" y="3773071"/>
              <a:ext cx="2830629" cy="0"/>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4" name="Straight Arrow Connector 13"/>
            <p:cNvCxnSpPr/>
            <p:nvPr/>
          </p:nvCxnSpPr>
          <p:spPr>
            <a:xfrm flipH="1">
              <a:off x="5291245" y="3773071"/>
              <a:ext cx="2830629" cy="0"/>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5" name="Straight Arrow Connector 14"/>
            <p:cNvCxnSpPr/>
            <p:nvPr/>
          </p:nvCxnSpPr>
          <p:spPr>
            <a:xfrm flipV="1">
              <a:off x="8258083" y="3773072"/>
              <a:ext cx="16821" cy="1413779"/>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16" name="Straight Arrow Connector 15"/>
            <p:cNvCxnSpPr/>
            <p:nvPr/>
          </p:nvCxnSpPr>
          <p:spPr>
            <a:xfrm flipH="1">
              <a:off x="438069" y="3802469"/>
              <a:ext cx="16121" cy="1354984"/>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grpSp>
      <p:sp>
        <p:nvSpPr>
          <p:cNvPr id="17" name="TextBox 16"/>
          <p:cNvSpPr txBox="1"/>
          <p:nvPr/>
        </p:nvSpPr>
        <p:spPr>
          <a:xfrm>
            <a:off x="124452" y="734273"/>
            <a:ext cx="7848872" cy="707886"/>
          </a:xfrm>
          <a:prstGeom prst="rect">
            <a:avLst/>
          </a:prstGeom>
          <a:noFill/>
        </p:spPr>
        <p:txBody>
          <a:bodyPr wrap="square" rtlCol="0">
            <a:spAutoFit/>
          </a:bodyPr>
          <a:lstStyle/>
          <a:p>
            <a:r>
              <a:rPr lang="en-GB" sz="2000" dirty="0" smtClean="0"/>
              <a:t>Using the diagram below explain how the closed</a:t>
            </a:r>
          </a:p>
          <a:p>
            <a:r>
              <a:rPr lang="en-GB" sz="2000" dirty="0" smtClean="0"/>
              <a:t>loop system would work for </a:t>
            </a:r>
            <a:r>
              <a:rPr lang="en-GB" sz="2000" dirty="0" smtClean="0"/>
              <a:t>aeroplane on autopilot    </a:t>
            </a:r>
            <a:endParaRPr lang="en-GB" sz="2000" dirty="0"/>
          </a:p>
        </p:txBody>
      </p:sp>
      <p:pic>
        <p:nvPicPr>
          <p:cNvPr id="1026" name="Picture 2" descr="Image result for autopi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435" y="1678281"/>
            <a:ext cx="3122661" cy="1802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eropl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900" y="1637648"/>
            <a:ext cx="28479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79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Year9">
  <a:themeElements>
    <a:clrScheme name="Custom 3">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BFBFBF"/>
      </a:hlink>
      <a:folHlink>
        <a:srgbClr val="BFBFB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Year9</Template>
  <TotalTime>1360</TotalTime>
  <Words>1005</Words>
  <Application>Microsoft Office PowerPoint</Application>
  <PresentationFormat>On-screen Show (4:3)</PresentationFormat>
  <Paragraphs>174</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Comic Sans MS</vt:lpstr>
      <vt:lpstr>Courier New</vt:lpstr>
      <vt:lpstr>Year9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dc:creator>
  <cp:lastModifiedBy>Leanne Bradley</cp:lastModifiedBy>
  <cp:revision>136</cp:revision>
  <cp:lastPrinted>2018-03-23T08:40:31Z</cp:lastPrinted>
  <dcterms:created xsi:type="dcterms:W3CDTF">2013-08-29T09:59:39Z</dcterms:created>
  <dcterms:modified xsi:type="dcterms:W3CDTF">2018-03-23T09:47:19Z</dcterms:modified>
</cp:coreProperties>
</file>