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83" r:id="rId3"/>
    <p:sldId id="282" r:id="rId4"/>
    <p:sldId id="284"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253F"/>
    <a:srgbClr val="FAF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130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897059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694066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933217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87AF6C-7182-4671-9606-DEF14C6BFFD2}"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22484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87AF6C-7182-4671-9606-DEF14C6BFFD2}" type="datetimeFigureOut">
              <a:rPr lang="en-GB" smtClean="0"/>
              <a:t>28/01/2019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797556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87AF6C-7182-4671-9606-DEF14C6BFFD2}"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6560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87AF6C-7182-4671-9606-DEF14C6BFFD2}" type="datetimeFigureOut">
              <a:rPr lang="en-GB" smtClean="0"/>
              <a:t>28/01/2019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100292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87AF6C-7182-4671-9606-DEF14C6BFFD2}" type="datetimeFigureOut">
              <a:rPr lang="en-GB" smtClean="0"/>
              <a:t>28/01/2019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40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7AF6C-7182-4671-9606-DEF14C6BFFD2}" type="datetimeFigureOut">
              <a:rPr lang="en-GB" smtClean="0"/>
              <a:t>28/01/2019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403775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32769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87AF6C-7182-4671-9606-DEF14C6BFFD2}" type="datetimeFigureOut">
              <a:rPr lang="en-GB" smtClean="0"/>
              <a:t>28/01/2019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C0CFBD7-7133-410F-8C6A-1E9B176115A6}" type="slidenum">
              <a:rPr lang="en-GB" smtClean="0"/>
              <a:t>‹#›</a:t>
            </a:fld>
            <a:endParaRPr lang="en-GB"/>
          </a:p>
        </p:txBody>
      </p:sp>
    </p:spTree>
    <p:extLst>
      <p:ext uri="{BB962C8B-B14F-4D97-AF65-F5344CB8AC3E}">
        <p14:creationId xmlns:p14="http://schemas.microsoft.com/office/powerpoint/2010/main" val="2097188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AF6C-7182-4671-9606-DEF14C6BFFD2}" type="datetimeFigureOut">
              <a:rPr lang="en-GB" smtClean="0"/>
              <a:t>28/01/2019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CFBD7-7133-410F-8C6A-1E9B176115A6}" type="slidenum">
              <a:rPr lang="en-GB" smtClean="0"/>
              <a:t>‹#›</a:t>
            </a:fld>
            <a:endParaRPr lang="en-GB"/>
          </a:p>
        </p:txBody>
      </p:sp>
    </p:spTree>
    <p:extLst>
      <p:ext uri="{BB962C8B-B14F-4D97-AF65-F5344CB8AC3E}">
        <p14:creationId xmlns:p14="http://schemas.microsoft.com/office/powerpoint/2010/main" val="26411732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889" y="619302"/>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Solubility curve (1/4)</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Rectangle 20">
            <a:extLst>
              <a:ext uri="{FF2B5EF4-FFF2-40B4-BE49-F238E27FC236}">
                <a16:creationId xmlns:a16="http://schemas.microsoft.com/office/drawing/2014/main" id="{175888D2-9B6C-4574-87D2-4AE857A60C82}"/>
              </a:ext>
            </a:extLst>
          </p:cNvPr>
          <p:cNvSpPr/>
          <p:nvPr/>
        </p:nvSpPr>
        <p:spPr>
          <a:xfrm>
            <a:off x="3994712" y="2026147"/>
            <a:ext cx="864066" cy="1015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24076AF2-F7FA-4EB3-B2B4-7274E16CFEB4}"/>
              </a:ext>
            </a:extLst>
          </p:cNvPr>
          <p:cNvSpPr/>
          <p:nvPr/>
        </p:nvSpPr>
        <p:spPr>
          <a:xfrm>
            <a:off x="649357" y="1097593"/>
            <a:ext cx="7765773" cy="4447371"/>
          </a:xfrm>
          <a:prstGeom prst="rect">
            <a:avLst/>
          </a:prstGeom>
        </p:spPr>
        <p:txBody>
          <a:bodyPr wrap="square">
            <a:spAutoFit/>
          </a:bodyPr>
          <a:lstStyle/>
          <a:p>
            <a:pPr>
              <a:spcAft>
                <a:spcPts val="900"/>
              </a:spcAft>
            </a:pPr>
            <a:r>
              <a:rPr lang="en-GB" sz="1600" b="1" dirty="0">
                <a:solidFill>
                  <a:srgbClr val="1F497D">
                    <a:lumMod val="50000"/>
                  </a:srgbClr>
                </a:solidFill>
                <a:latin typeface="Verdana" panose="020B0604030504040204" pitchFamily="34" charset="0"/>
                <a:ea typeface="Verdana" panose="020B0604030504040204" pitchFamily="34" charset="0"/>
              </a:rPr>
              <a:t>Worked example</a:t>
            </a:r>
          </a:p>
          <a:p>
            <a:pPr>
              <a:spcAft>
                <a:spcPts val="900"/>
              </a:spcAft>
            </a:pPr>
            <a:endParaRPr lang="en-GB" sz="1600" dirty="0">
              <a:solidFill>
                <a:srgbClr val="1F497D">
                  <a:lumMod val="50000"/>
                </a:srgbClr>
              </a:solidFill>
              <a:latin typeface="Verdana" panose="020B0604030504040204" pitchFamily="34" charset="0"/>
              <a:ea typeface="Verdana" panose="020B0604030504040204" pitchFamily="34" charset="0"/>
            </a:endParaRPr>
          </a:p>
          <a:p>
            <a:pPr>
              <a:spcAft>
                <a:spcPts val="900"/>
              </a:spcAft>
            </a:pPr>
            <a:r>
              <a:rPr lang="en-GB" sz="1600" dirty="0">
                <a:solidFill>
                  <a:srgbClr val="1F497D">
                    <a:lumMod val="50000"/>
                  </a:srgbClr>
                </a:solidFill>
                <a:latin typeface="Verdana" panose="020B0604030504040204" pitchFamily="34" charset="0"/>
                <a:ea typeface="Verdana" panose="020B0604030504040204" pitchFamily="34" charset="0"/>
              </a:rPr>
              <a:t>120g of potassium nitrate is added to 100cm3 of water at 20°C.</a:t>
            </a:r>
          </a:p>
          <a:p>
            <a:pPr>
              <a:spcAft>
                <a:spcPts val="900"/>
              </a:spcAft>
            </a:pPr>
            <a:endParaRPr lang="en-GB" sz="1600" dirty="0">
              <a:solidFill>
                <a:srgbClr val="1F497D">
                  <a:lumMod val="50000"/>
                </a:srgbClr>
              </a:solidFill>
              <a:latin typeface="Verdana" panose="020B0604030504040204" pitchFamily="34" charset="0"/>
              <a:ea typeface="Verdana" panose="020B0604030504040204" pitchFamily="34" charset="0"/>
            </a:endParaRPr>
          </a:p>
          <a:p>
            <a:pPr>
              <a:spcAft>
                <a:spcPts val="900"/>
              </a:spcAft>
            </a:pPr>
            <a:r>
              <a:rPr lang="en-GB" sz="1600" dirty="0">
                <a:solidFill>
                  <a:srgbClr val="1F497D">
                    <a:lumMod val="50000"/>
                  </a:srgbClr>
                </a:solidFill>
                <a:latin typeface="Verdana" panose="020B0604030504040204" pitchFamily="34" charset="0"/>
                <a:ea typeface="Verdana" panose="020B0604030504040204" pitchFamily="34" charset="0"/>
              </a:rPr>
              <a:t>What do you expect to observe?</a:t>
            </a:r>
          </a:p>
          <a:p>
            <a:pPr>
              <a:spcAft>
                <a:spcPts val="900"/>
              </a:spcAft>
            </a:pPr>
            <a:endParaRPr lang="en-GB" sz="1600" dirty="0">
              <a:solidFill>
                <a:srgbClr val="1F497D">
                  <a:lumMod val="50000"/>
                </a:srgbClr>
              </a:solidFill>
              <a:latin typeface="Verdana" panose="020B0604030504040204" pitchFamily="34" charset="0"/>
              <a:ea typeface="Verdana" panose="020B0604030504040204" pitchFamily="34" charset="0"/>
            </a:endParaRPr>
          </a:p>
          <a:p>
            <a:pPr>
              <a:spcAft>
                <a:spcPts val="900"/>
              </a:spcAft>
            </a:pPr>
            <a:r>
              <a:rPr lang="en-GB" sz="1600" b="1" dirty="0">
                <a:solidFill>
                  <a:srgbClr val="1F497D">
                    <a:lumMod val="50000"/>
                  </a:srgbClr>
                </a:solidFill>
                <a:latin typeface="Verdana" panose="020B0604030504040204" pitchFamily="34" charset="0"/>
                <a:ea typeface="Verdana" panose="020B0604030504040204" pitchFamily="34" charset="0"/>
              </a:rPr>
              <a:t>Step 1 Plot the point for the solution on the solubility graph.</a:t>
            </a:r>
          </a:p>
          <a:p>
            <a:pPr>
              <a:spcAft>
                <a:spcPts val="900"/>
              </a:spcAft>
            </a:pPr>
            <a:r>
              <a:rPr lang="en-GB" sz="1600" dirty="0">
                <a:solidFill>
                  <a:srgbClr val="1F497D">
                    <a:lumMod val="50000"/>
                  </a:srgbClr>
                </a:solidFill>
                <a:latin typeface="Verdana" panose="020B0604030504040204" pitchFamily="34" charset="0"/>
                <a:ea typeface="Verdana" panose="020B0604030504040204" pitchFamily="34" charset="0"/>
              </a:rPr>
              <a:t>See graph</a:t>
            </a:r>
          </a:p>
          <a:p>
            <a:pPr>
              <a:spcAft>
                <a:spcPts val="900"/>
              </a:spcAft>
            </a:pPr>
            <a:endParaRPr lang="en-GB" sz="1600" dirty="0">
              <a:solidFill>
                <a:srgbClr val="1F497D">
                  <a:lumMod val="50000"/>
                </a:srgbClr>
              </a:solidFill>
              <a:latin typeface="Verdana" panose="020B0604030504040204" pitchFamily="34" charset="0"/>
              <a:ea typeface="Verdana" panose="020B0604030504040204" pitchFamily="34" charset="0"/>
            </a:endParaRPr>
          </a:p>
          <a:p>
            <a:pPr>
              <a:spcAft>
                <a:spcPts val="900"/>
              </a:spcAft>
            </a:pPr>
            <a:r>
              <a:rPr lang="en-GB" sz="1600" b="1" dirty="0">
                <a:solidFill>
                  <a:srgbClr val="1F497D">
                    <a:lumMod val="50000"/>
                  </a:srgbClr>
                </a:solidFill>
                <a:latin typeface="Verdana" panose="020B0604030504040204" pitchFamily="34" charset="0"/>
                <a:ea typeface="Verdana" panose="020B0604030504040204" pitchFamily="34" charset="0"/>
              </a:rPr>
              <a:t>Step 2 Identify which area of the graph the point is located in.</a:t>
            </a:r>
          </a:p>
          <a:p>
            <a:pPr>
              <a:spcAft>
                <a:spcPts val="900"/>
              </a:spcAft>
            </a:pPr>
            <a:r>
              <a:rPr lang="en-GB" sz="1600" dirty="0">
                <a:solidFill>
                  <a:srgbClr val="1F497D">
                    <a:lumMod val="50000"/>
                  </a:srgbClr>
                </a:solidFill>
                <a:latin typeface="Verdana" panose="020B0604030504040204" pitchFamily="34" charset="0"/>
                <a:ea typeface="Verdana" panose="020B0604030504040204" pitchFamily="34" charset="0"/>
              </a:rPr>
              <a:t>In this case the point is above the solubility curve. This means that more potassium nitrate has been added that is able to dissolve. You would expect to see some undissolved solid at the bottom of the beaker.</a:t>
            </a:r>
          </a:p>
        </p:txBody>
      </p:sp>
    </p:spTree>
    <p:extLst>
      <p:ext uri="{BB962C8B-B14F-4D97-AF65-F5344CB8AC3E}">
        <p14:creationId xmlns:p14="http://schemas.microsoft.com/office/powerpoint/2010/main" val="279054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1E59AB-1FF0-4F87-82AB-3FBD7C97AD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6608" y="1211242"/>
            <a:ext cx="3475021" cy="4590686"/>
          </a:xfrm>
          <a:prstGeom prst="rect">
            <a:avLst/>
          </a:prstGeom>
        </p:spPr>
      </p:pic>
      <p:pic>
        <p:nvPicPr>
          <p:cNvPr id="13" name="Picture 12"/>
          <p:cNvPicPr>
            <a:picLocks noChangeAspect="1"/>
          </p:cNvPicPr>
          <p:nvPr/>
        </p:nvPicPr>
        <p:blipFill>
          <a:blip r:embed="rId3"/>
          <a:stretch>
            <a:fillRect/>
          </a:stretch>
        </p:blipFill>
        <p:spPr>
          <a:xfrm>
            <a:off x="-6889" y="619302"/>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Solubility curve (2/4)</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Rectangle 14">
            <a:extLst>
              <a:ext uri="{FF2B5EF4-FFF2-40B4-BE49-F238E27FC236}">
                <a16:creationId xmlns:a16="http://schemas.microsoft.com/office/drawing/2014/main" id="{B4148295-191B-4942-8F42-9005DE6979B6}"/>
              </a:ext>
            </a:extLst>
          </p:cNvPr>
          <p:cNvSpPr/>
          <p:nvPr/>
        </p:nvSpPr>
        <p:spPr>
          <a:xfrm>
            <a:off x="4865615" y="4009938"/>
            <a:ext cx="864066" cy="1015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 Placeholder 16"/>
          <p:cNvSpPr txBox="1">
            <a:spLocks/>
          </p:cNvSpPr>
          <p:nvPr/>
        </p:nvSpPr>
        <p:spPr>
          <a:xfrm>
            <a:off x="6567067" y="1211243"/>
            <a:ext cx="2291206" cy="2089446"/>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solubility curve shows the maximum mass of solute that will dissolve in 100cm</a:t>
            </a:r>
            <a:r>
              <a:rPr kumimoji="0" lang="en-US" sz="1500" b="0" i="0" u="none" strike="noStrike" kern="1200" cap="none" spc="0" normalizeH="0" baseline="3000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3</a:t>
            </a:r>
            <a:r>
              <a:rPr kumimoji="0" lang="en-US" sz="15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each temperature</a:t>
            </a:r>
            <a:r>
              <a:rPr kumimoji="0" lang="en-US" sz="14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baseline="0" dirty="0"/>
              <a:t>All the solute dissolves.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You would not expect to see observe any undissolved solid.</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cxnSp>
        <p:nvCxnSpPr>
          <p:cNvPr id="7" name="Straight Connector 6">
            <a:extLst>
              <a:ext uri="{FF2B5EF4-FFF2-40B4-BE49-F238E27FC236}">
                <a16:creationId xmlns:a16="http://schemas.microsoft.com/office/drawing/2014/main" id="{FE9DDD4B-38FE-4CAE-BCAA-967970E692E7}"/>
              </a:ext>
            </a:extLst>
          </p:cNvPr>
          <p:cNvCxnSpPr>
            <a:cxnSpLocks/>
          </p:cNvCxnSpPr>
          <p:nvPr/>
        </p:nvCxnSpPr>
        <p:spPr>
          <a:xfrm>
            <a:off x="5729681" y="2357306"/>
            <a:ext cx="7800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 Placeholder 16">
            <a:extLst>
              <a:ext uri="{FF2B5EF4-FFF2-40B4-BE49-F238E27FC236}">
                <a16:creationId xmlns:a16="http://schemas.microsoft.com/office/drawing/2014/main" id="{B792DDFE-0C27-4B8C-8EA5-9D19106C1EBD}"/>
              </a:ext>
            </a:extLst>
          </p:cNvPr>
          <p:cNvSpPr txBox="1">
            <a:spLocks/>
          </p:cNvSpPr>
          <p:nvPr/>
        </p:nvSpPr>
        <p:spPr>
          <a:xfrm>
            <a:off x="6567067" y="3710613"/>
            <a:ext cx="2291206" cy="2324750"/>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solution plotted underneath the curve has less solute than the maximum that can dissolve.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dirty="0"/>
              <a:t>This means that all the solute dissolves.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You would not expect to observe any undissolved solid.</a:t>
            </a:r>
          </a:p>
        </p:txBody>
      </p:sp>
      <p:pic>
        <p:nvPicPr>
          <p:cNvPr id="10" name="Picture 9">
            <a:extLst>
              <a:ext uri="{FF2B5EF4-FFF2-40B4-BE49-F238E27FC236}">
                <a16:creationId xmlns:a16="http://schemas.microsoft.com/office/drawing/2014/main" id="{A351CE7C-1839-4861-A281-99A1D5C0E4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788" y="4115009"/>
            <a:ext cx="687719" cy="804918"/>
          </a:xfrm>
          <a:prstGeom prst="rect">
            <a:avLst/>
          </a:prstGeom>
        </p:spPr>
      </p:pic>
      <p:cxnSp>
        <p:nvCxnSpPr>
          <p:cNvPr id="16" name="Straight Connector 15">
            <a:extLst>
              <a:ext uri="{FF2B5EF4-FFF2-40B4-BE49-F238E27FC236}">
                <a16:creationId xmlns:a16="http://schemas.microsoft.com/office/drawing/2014/main" id="{00CAB704-D940-49FB-9635-BAFC11ABFE5E}"/>
              </a:ext>
            </a:extLst>
          </p:cNvPr>
          <p:cNvCxnSpPr>
            <a:cxnSpLocks/>
          </p:cNvCxnSpPr>
          <p:nvPr/>
        </p:nvCxnSpPr>
        <p:spPr>
          <a:xfrm>
            <a:off x="5641507" y="4657288"/>
            <a:ext cx="7800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 Placeholder 16">
            <a:extLst>
              <a:ext uri="{FF2B5EF4-FFF2-40B4-BE49-F238E27FC236}">
                <a16:creationId xmlns:a16="http://schemas.microsoft.com/office/drawing/2014/main" id="{977EFCE3-D79F-4030-B334-FDE12959D062}"/>
              </a:ext>
            </a:extLst>
          </p:cNvPr>
          <p:cNvSpPr txBox="1">
            <a:spLocks/>
          </p:cNvSpPr>
          <p:nvPr/>
        </p:nvSpPr>
        <p:spPr>
          <a:xfrm>
            <a:off x="586104" y="1337871"/>
            <a:ext cx="2291206" cy="2777137"/>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solution plotted above the curve has more solute than the maximum that can dissolve.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dirty="0"/>
              <a:t>This means that some of the solute does not dissolve.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You would expect to observe undissolved solid.</a:t>
            </a:r>
          </a:p>
        </p:txBody>
      </p:sp>
      <p:sp>
        <p:nvSpPr>
          <p:cNvPr id="21" name="Rectangle 20">
            <a:extLst>
              <a:ext uri="{FF2B5EF4-FFF2-40B4-BE49-F238E27FC236}">
                <a16:creationId xmlns:a16="http://schemas.microsoft.com/office/drawing/2014/main" id="{175888D2-9B6C-4574-87D2-4AE857A60C82}"/>
              </a:ext>
            </a:extLst>
          </p:cNvPr>
          <p:cNvSpPr/>
          <p:nvPr/>
        </p:nvSpPr>
        <p:spPr>
          <a:xfrm>
            <a:off x="3994712" y="2026147"/>
            <a:ext cx="864066" cy="1015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a:extLst>
              <a:ext uri="{FF2B5EF4-FFF2-40B4-BE49-F238E27FC236}">
                <a16:creationId xmlns:a16="http://schemas.microsoft.com/office/drawing/2014/main" id="{74570DAB-5D40-4F73-ADA8-045911C871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23475" y="2142155"/>
            <a:ext cx="671181" cy="783044"/>
          </a:xfrm>
          <a:prstGeom prst="rect">
            <a:avLst/>
          </a:prstGeom>
        </p:spPr>
      </p:pic>
      <p:cxnSp>
        <p:nvCxnSpPr>
          <p:cNvPr id="22" name="Straight Connector 21">
            <a:extLst>
              <a:ext uri="{FF2B5EF4-FFF2-40B4-BE49-F238E27FC236}">
                <a16:creationId xmlns:a16="http://schemas.microsoft.com/office/drawing/2014/main" id="{99B9DBF9-64D1-4C6D-9800-2E980FACAB6E}"/>
              </a:ext>
            </a:extLst>
          </p:cNvPr>
          <p:cNvCxnSpPr>
            <a:cxnSpLocks/>
          </p:cNvCxnSpPr>
          <p:nvPr/>
        </p:nvCxnSpPr>
        <p:spPr>
          <a:xfrm>
            <a:off x="2541170" y="2429539"/>
            <a:ext cx="13932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71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Solubility curve </a:t>
            </a: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(3/4)</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B54D4C6D-7E8B-4842-A010-CEA2D02DEA93}"/>
              </a:ext>
            </a:extLst>
          </p:cNvPr>
          <p:cNvSpPr/>
          <p:nvPr/>
        </p:nvSpPr>
        <p:spPr>
          <a:xfrm>
            <a:off x="640290" y="828098"/>
            <a:ext cx="3269101" cy="3998018"/>
          </a:xfrm>
          <a:prstGeom prst="rect">
            <a:avLst/>
          </a:prstGeom>
        </p:spPr>
        <p:txBody>
          <a:bodyPr wrap="square">
            <a:spAutoFit/>
          </a:bodyPr>
          <a:lstStyle/>
          <a:p>
            <a:pPr lvl="0" defTabSz="914400">
              <a:lnSpc>
                <a:spcPct val="114000"/>
              </a:lnSpc>
              <a:spcBef>
                <a:spcPct val="20000"/>
              </a:spcBef>
              <a:defRPr/>
            </a:pPr>
            <a:r>
              <a:rPr lang="en-US" sz="1600" b="1"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1</a:t>
            </a: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 Three beakers contain 100cm</a:t>
            </a:r>
            <a:r>
              <a:rPr lang="en-US" sz="1600" baseline="300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3</a:t>
            </a: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 water at different temperatures.</a:t>
            </a: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A student adds different masses of potassium nitrate to each one.</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Use the solubility graph to work out what you would expect to observe in each case?</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endParaRPr lang="en-US"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a:extLst>
              <a:ext uri="{FF2B5EF4-FFF2-40B4-BE49-F238E27FC236}">
                <a16:creationId xmlns:a16="http://schemas.microsoft.com/office/drawing/2014/main" id="{43AC3AE0-6F63-40EA-9444-F296B53021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7839" y="758685"/>
            <a:ext cx="3349686" cy="4355155"/>
          </a:xfrm>
          <a:prstGeom prst="rect">
            <a:avLst/>
          </a:prstGeom>
        </p:spPr>
      </p:pic>
      <p:graphicFrame>
        <p:nvGraphicFramePr>
          <p:cNvPr id="4" name="Table 3">
            <a:extLst>
              <a:ext uri="{FF2B5EF4-FFF2-40B4-BE49-F238E27FC236}">
                <a16:creationId xmlns:a16="http://schemas.microsoft.com/office/drawing/2014/main" id="{390D8A6B-BC13-49A6-9C87-02BF59F7FEC0}"/>
              </a:ext>
            </a:extLst>
          </p:cNvPr>
          <p:cNvGraphicFramePr>
            <a:graphicFrameLocks noGrp="1"/>
          </p:cNvGraphicFramePr>
          <p:nvPr>
            <p:extLst>
              <p:ext uri="{D42A27DB-BD31-4B8C-83A1-F6EECF244321}">
                <p14:modId xmlns:p14="http://schemas.microsoft.com/office/powerpoint/2010/main" val="4292117993"/>
              </p:ext>
            </p:extLst>
          </p:nvPr>
        </p:nvGraphicFramePr>
        <p:xfrm>
          <a:off x="967297" y="5113840"/>
          <a:ext cx="7461084" cy="1219200"/>
        </p:xfrm>
        <a:graphic>
          <a:graphicData uri="http://schemas.openxmlformats.org/drawingml/2006/table">
            <a:tbl>
              <a:tblPr firstRow="1" firstCol="1" bandRow="1">
                <a:tableStyleId>{5940675A-B579-460E-94D1-54222C63F5DA}</a:tableStyleId>
              </a:tblPr>
              <a:tblGrid>
                <a:gridCol w="1865271">
                  <a:extLst>
                    <a:ext uri="{9D8B030D-6E8A-4147-A177-3AD203B41FA5}">
                      <a16:colId xmlns:a16="http://schemas.microsoft.com/office/drawing/2014/main" val="1139736100"/>
                    </a:ext>
                  </a:extLst>
                </a:gridCol>
                <a:gridCol w="1865271">
                  <a:extLst>
                    <a:ext uri="{9D8B030D-6E8A-4147-A177-3AD203B41FA5}">
                      <a16:colId xmlns:a16="http://schemas.microsoft.com/office/drawing/2014/main" val="4099326849"/>
                    </a:ext>
                  </a:extLst>
                </a:gridCol>
                <a:gridCol w="1865271">
                  <a:extLst>
                    <a:ext uri="{9D8B030D-6E8A-4147-A177-3AD203B41FA5}">
                      <a16:colId xmlns:a16="http://schemas.microsoft.com/office/drawing/2014/main" val="2243553473"/>
                    </a:ext>
                  </a:extLst>
                </a:gridCol>
                <a:gridCol w="1865271">
                  <a:extLst>
                    <a:ext uri="{9D8B030D-6E8A-4147-A177-3AD203B41FA5}">
                      <a16:colId xmlns:a16="http://schemas.microsoft.com/office/drawing/2014/main" val="1756189404"/>
                    </a:ext>
                  </a:extLst>
                </a:gridCol>
              </a:tblGrid>
              <a:tr h="0">
                <a:tc>
                  <a:txBody>
                    <a:bodyPr/>
                    <a:lstStyle/>
                    <a:p>
                      <a:pPr>
                        <a:spcAft>
                          <a:spcPts val="900"/>
                        </a:spcAft>
                      </a:pPr>
                      <a:r>
                        <a:rPr lang="en-GB" sz="1600" dirty="0">
                          <a:effectLst/>
                        </a:rPr>
                        <a:t>Beaker</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Temperature/°C</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Mass of potassium nitrate/g</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Undissolved solids?</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extLst>
                  <a:ext uri="{0D108BD9-81ED-4DB2-BD59-A6C34878D82A}">
                    <a16:rowId xmlns:a16="http://schemas.microsoft.com/office/drawing/2014/main" val="2873570813"/>
                  </a:ext>
                </a:extLst>
              </a:tr>
              <a:tr h="0">
                <a:tc>
                  <a:txBody>
                    <a:bodyPr/>
                    <a:lstStyle/>
                    <a:p>
                      <a:pPr>
                        <a:spcAft>
                          <a:spcPts val="900"/>
                        </a:spcAft>
                      </a:pPr>
                      <a:r>
                        <a:rPr lang="en-GB" sz="1600">
                          <a:effectLst/>
                        </a:rPr>
                        <a:t>1</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40</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20</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 </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extLst>
                  <a:ext uri="{0D108BD9-81ED-4DB2-BD59-A6C34878D82A}">
                    <a16:rowId xmlns:a16="http://schemas.microsoft.com/office/drawing/2014/main" val="3456004144"/>
                  </a:ext>
                </a:extLst>
              </a:tr>
              <a:tr h="0">
                <a:tc>
                  <a:txBody>
                    <a:bodyPr/>
                    <a:lstStyle/>
                    <a:p>
                      <a:pPr>
                        <a:spcAft>
                          <a:spcPts val="900"/>
                        </a:spcAft>
                      </a:pPr>
                      <a:r>
                        <a:rPr lang="en-GB" sz="1600">
                          <a:effectLst/>
                        </a:rPr>
                        <a:t>2</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60</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110</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 </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extLst>
                  <a:ext uri="{0D108BD9-81ED-4DB2-BD59-A6C34878D82A}">
                    <a16:rowId xmlns:a16="http://schemas.microsoft.com/office/drawing/2014/main" val="1490967082"/>
                  </a:ext>
                </a:extLst>
              </a:tr>
              <a:tr h="0">
                <a:tc>
                  <a:txBody>
                    <a:bodyPr/>
                    <a:lstStyle/>
                    <a:p>
                      <a:pPr>
                        <a:spcAft>
                          <a:spcPts val="900"/>
                        </a:spcAft>
                      </a:pPr>
                      <a:r>
                        <a:rPr lang="en-GB" sz="1600">
                          <a:effectLst/>
                        </a:rPr>
                        <a:t>3</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50</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a:effectLst/>
                        </a:rPr>
                        <a:t>130</a:t>
                      </a:r>
                      <a:endParaRPr lang="en-GB" sz="16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tc>
                  <a:txBody>
                    <a:bodyPr/>
                    <a:lstStyle/>
                    <a:p>
                      <a:pPr>
                        <a:spcAft>
                          <a:spcPts val="900"/>
                        </a:spcAft>
                      </a:pPr>
                      <a:r>
                        <a:rPr lang="en-GB" sz="1600" dirty="0">
                          <a:effectLst/>
                        </a:rPr>
                        <a:t> </a:t>
                      </a:r>
                      <a:endParaRPr lang="en-GB" sz="16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tc>
                <a:extLst>
                  <a:ext uri="{0D108BD9-81ED-4DB2-BD59-A6C34878D82A}">
                    <a16:rowId xmlns:a16="http://schemas.microsoft.com/office/drawing/2014/main" val="1468692096"/>
                  </a:ext>
                </a:extLst>
              </a:tr>
            </a:tbl>
          </a:graphicData>
        </a:graphic>
      </p:graphicFrame>
    </p:spTree>
    <p:extLst>
      <p:ext uri="{BB962C8B-B14F-4D97-AF65-F5344CB8AC3E}">
        <p14:creationId xmlns:p14="http://schemas.microsoft.com/office/powerpoint/2010/main" val="1798898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Solubility curve </a:t>
            </a: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(4/4)</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B54D4C6D-7E8B-4842-A010-CEA2D02DEA93}"/>
              </a:ext>
            </a:extLst>
          </p:cNvPr>
          <p:cNvSpPr/>
          <p:nvPr/>
        </p:nvSpPr>
        <p:spPr>
          <a:xfrm>
            <a:off x="560777" y="1068629"/>
            <a:ext cx="3786816" cy="4194995"/>
          </a:xfrm>
          <a:prstGeom prst="rect">
            <a:avLst/>
          </a:prstGeom>
        </p:spPr>
        <p:txBody>
          <a:bodyPr wrap="square">
            <a:spAutoFit/>
          </a:bodyPr>
          <a:lstStyle/>
          <a:p>
            <a:pPr lvl="0" defTabSz="914400">
              <a:lnSpc>
                <a:spcPct val="114000"/>
              </a:lnSpc>
              <a:spcBef>
                <a:spcPct val="20000"/>
              </a:spcBef>
              <a:defRPr/>
            </a:pPr>
            <a:r>
              <a:rPr lang="en-US" sz="1600" b="1"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2</a:t>
            </a: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 Some potassium nitrate is added to 100cm</a:t>
            </a:r>
            <a:r>
              <a:rPr lang="en-US" sz="1600" baseline="300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3</a:t>
            </a: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 of water at 20°C.</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The potassium nitrate does not all dissolve.</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The solution is warmed to 60°C.</a:t>
            </a: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All the potassium nitrate dissolves.</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r>
              <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rPr>
              <a:t>Which arrow correctly shows the observed change?</a:t>
            </a:r>
          </a:p>
          <a:p>
            <a:pPr lvl="0" defTabSz="914400">
              <a:lnSpc>
                <a:spcPct val="114000"/>
              </a:lnSpc>
              <a:spcBef>
                <a:spcPct val="20000"/>
              </a:spcBef>
              <a:defRPr/>
            </a:pPr>
            <a:endParaRPr lang="en-US" sz="1600"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a:p>
            <a:pPr lvl="0" defTabSz="914400">
              <a:lnSpc>
                <a:spcPct val="114000"/>
              </a:lnSpc>
              <a:spcBef>
                <a:spcPct val="20000"/>
              </a:spcBef>
              <a:defRPr/>
            </a:pPr>
            <a:endParaRPr lang="en-US" dirty="0">
              <a:solidFill>
                <a:srgbClr val="1F497D">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29" name="Picture 28">
            <a:extLst>
              <a:ext uri="{FF2B5EF4-FFF2-40B4-BE49-F238E27FC236}">
                <a16:creationId xmlns:a16="http://schemas.microsoft.com/office/drawing/2014/main" id="{B7799580-5A76-4672-A788-77FAE0DE13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870783"/>
            <a:ext cx="3475021" cy="4590686"/>
          </a:xfrm>
          <a:prstGeom prst="rect">
            <a:avLst/>
          </a:prstGeom>
        </p:spPr>
      </p:pic>
    </p:spTree>
    <p:extLst>
      <p:ext uri="{BB962C8B-B14F-4D97-AF65-F5344CB8AC3E}">
        <p14:creationId xmlns:p14="http://schemas.microsoft.com/office/powerpoint/2010/main" val="17953192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ST_PowerPoint Template_Oct 20182.potx" id="{9B1E480F-8D1E-404F-8809-1FFDD0AB24A1}" vid="{93EB9601-02DB-41A3-A0A2-592BF7AFE6E5}"/>
    </a:ext>
  </a:extLst>
</a:theme>
</file>

<file path=docProps/app.xml><?xml version="1.0" encoding="utf-8"?>
<Properties xmlns="http://schemas.openxmlformats.org/officeDocument/2006/extended-properties" xmlns:vt="http://schemas.openxmlformats.org/officeDocument/2006/docPropsVTypes">
  <Template>.BEST_PowerPoint Template_Oct 2018</Template>
  <TotalTime>846</TotalTime>
  <Words>324</Words>
  <Application>Microsoft Office PowerPoint</Application>
  <PresentationFormat>On-screen Show (4:3)</PresentationFormat>
  <Paragraphs>52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HEC Harden</dc:creator>
  <cp:lastModifiedBy>HEC Harden</cp:lastModifiedBy>
  <cp:revision>16</cp:revision>
  <dcterms:created xsi:type="dcterms:W3CDTF">2019-01-23T10:36:16Z</dcterms:created>
  <dcterms:modified xsi:type="dcterms:W3CDTF">2019-01-28T13:36:16Z</dcterms:modified>
</cp:coreProperties>
</file>