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71" r:id="rId3"/>
    <p:sldId id="272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Copper sulfate data (1/3)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278205" y="931371"/>
            <a:ext cx="6285560" cy="98645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b="1" u="sng" dirty="0"/>
              <a:t>Worked example</a:t>
            </a:r>
          </a:p>
          <a:p>
            <a:pPr>
              <a:defRPr/>
            </a:pPr>
            <a:endParaRPr lang="en-US" sz="1600" b="1" u="sng" dirty="0"/>
          </a:p>
          <a:p>
            <a:pPr lvl="0"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34g of copper sulfate </a:t>
            </a:r>
            <a:r>
              <a:rPr lang="en-US" sz="1600" dirty="0"/>
              <a:t>is added to 100cm</a:t>
            </a:r>
            <a:r>
              <a:rPr lang="en-US" sz="1600" baseline="30000" dirty="0"/>
              <a:t>3</a:t>
            </a:r>
            <a:r>
              <a:rPr lang="en-US" sz="1600" dirty="0"/>
              <a:t> of water at 20</a:t>
            </a:r>
            <a:r>
              <a:rPr kumimoji="0" lang="en-US" sz="1600" b="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°C.</a:t>
            </a:r>
            <a:endParaRPr lang="en-US" sz="1600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370AB338-0CCC-4388-AB8F-797697D053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6076919"/>
              </p:ext>
            </p:extLst>
          </p:nvPr>
        </p:nvGraphicFramePr>
        <p:xfrm>
          <a:off x="808171" y="5222075"/>
          <a:ext cx="6527940" cy="101903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7492">
                  <a:extLst>
                    <a:ext uri="{9D8B030D-6E8A-4147-A177-3AD203B41FA5}">
                      <a16:colId xmlns:a16="http://schemas.microsoft.com/office/drawing/2014/main" val="50361442"/>
                    </a:ext>
                  </a:extLst>
                </a:gridCol>
                <a:gridCol w="763399">
                  <a:extLst>
                    <a:ext uri="{9D8B030D-6E8A-4147-A177-3AD203B41FA5}">
                      <a16:colId xmlns:a16="http://schemas.microsoft.com/office/drawing/2014/main" val="353869210"/>
                    </a:ext>
                  </a:extLst>
                </a:gridCol>
                <a:gridCol w="803464">
                  <a:extLst>
                    <a:ext uri="{9D8B030D-6E8A-4147-A177-3AD203B41FA5}">
                      <a16:colId xmlns:a16="http://schemas.microsoft.com/office/drawing/2014/main" val="3833833940"/>
                    </a:ext>
                  </a:extLst>
                </a:gridCol>
                <a:gridCol w="773666">
                  <a:extLst>
                    <a:ext uri="{9D8B030D-6E8A-4147-A177-3AD203B41FA5}">
                      <a16:colId xmlns:a16="http://schemas.microsoft.com/office/drawing/2014/main" val="1593603927"/>
                    </a:ext>
                  </a:extLst>
                </a:gridCol>
                <a:gridCol w="763398">
                  <a:extLst>
                    <a:ext uri="{9D8B030D-6E8A-4147-A177-3AD203B41FA5}">
                      <a16:colId xmlns:a16="http://schemas.microsoft.com/office/drawing/2014/main" val="4217807207"/>
                    </a:ext>
                  </a:extLst>
                </a:gridCol>
                <a:gridCol w="763398">
                  <a:extLst>
                    <a:ext uri="{9D8B030D-6E8A-4147-A177-3AD203B41FA5}">
                      <a16:colId xmlns:a16="http://schemas.microsoft.com/office/drawing/2014/main" val="1922581139"/>
                    </a:ext>
                  </a:extLst>
                </a:gridCol>
                <a:gridCol w="973123">
                  <a:extLst>
                    <a:ext uri="{9D8B030D-6E8A-4147-A177-3AD203B41FA5}">
                      <a16:colId xmlns:a16="http://schemas.microsoft.com/office/drawing/2014/main" val="1150162887"/>
                    </a:ext>
                  </a:extLst>
                </a:gridCol>
              </a:tblGrid>
              <a:tr h="475407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Temperature/°C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2105832"/>
                  </a:ext>
                </a:extLst>
              </a:tr>
              <a:tr h="543630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Solubility/ g in 100g</a:t>
                      </a:r>
                      <a:r>
                        <a:rPr lang="en-GB" sz="1400" baseline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water</a:t>
                      </a:r>
                      <a:endParaRPr lang="en-GB" sz="14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23.1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44.6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61.8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83.8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9909595"/>
                  </a:ext>
                </a:extLst>
              </a:tr>
            </a:tbl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0CBC6D31-A693-4369-92F2-F5A680616CF7}"/>
              </a:ext>
            </a:extLst>
          </p:cNvPr>
          <p:cNvSpPr/>
          <p:nvPr/>
        </p:nvSpPr>
        <p:spPr>
          <a:xfrm>
            <a:off x="413364" y="2965802"/>
            <a:ext cx="8551123" cy="675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14000"/>
              </a:lnSpc>
              <a:spcBef>
                <a:spcPct val="20000"/>
              </a:spcBef>
              <a:defRPr/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Use the table to work out whether all the copper sulfate dissolves.</a:t>
            </a:r>
          </a:p>
          <a:p>
            <a:pPr lvl="0" defTabSz="914400">
              <a:lnSpc>
                <a:spcPct val="114000"/>
              </a:lnSpc>
              <a:spcBef>
                <a:spcPct val="20000"/>
              </a:spcBef>
              <a:defRPr/>
            </a:pPr>
            <a:endParaRPr lang="en-US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2D5A7EC-1C9E-4540-BE98-6B75A86E90A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3765" y="1113668"/>
            <a:ext cx="1740390" cy="151478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AAFD4EE-5523-4DEC-BA00-13CF5098B19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358" y="3751819"/>
            <a:ext cx="1961158" cy="132596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1FF1A47-6EAC-4BE8-AC33-0BB46AD2FCA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5033" y="3727861"/>
            <a:ext cx="2805091" cy="1242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547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Copper sulfate data (2/3)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370AB338-0CCC-4388-AB8F-797697D053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1095632"/>
              </p:ext>
            </p:extLst>
          </p:nvPr>
        </p:nvGraphicFramePr>
        <p:xfrm>
          <a:off x="143751" y="2462170"/>
          <a:ext cx="8044069" cy="1402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88380">
                  <a:extLst>
                    <a:ext uri="{9D8B030D-6E8A-4147-A177-3AD203B41FA5}">
                      <a16:colId xmlns:a16="http://schemas.microsoft.com/office/drawing/2014/main" val="50361442"/>
                    </a:ext>
                  </a:extLst>
                </a:gridCol>
                <a:gridCol w="809924">
                  <a:extLst>
                    <a:ext uri="{9D8B030D-6E8A-4147-A177-3AD203B41FA5}">
                      <a16:colId xmlns:a16="http://schemas.microsoft.com/office/drawing/2014/main" val="353869210"/>
                    </a:ext>
                  </a:extLst>
                </a:gridCol>
                <a:gridCol w="1149153">
                  <a:extLst>
                    <a:ext uri="{9D8B030D-6E8A-4147-A177-3AD203B41FA5}">
                      <a16:colId xmlns:a16="http://schemas.microsoft.com/office/drawing/2014/main" val="3833833940"/>
                    </a:ext>
                  </a:extLst>
                </a:gridCol>
                <a:gridCol w="1149153">
                  <a:extLst>
                    <a:ext uri="{9D8B030D-6E8A-4147-A177-3AD203B41FA5}">
                      <a16:colId xmlns:a16="http://schemas.microsoft.com/office/drawing/2014/main" val="1593603927"/>
                    </a:ext>
                  </a:extLst>
                </a:gridCol>
                <a:gridCol w="1149153">
                  <a:extLst>
                    <a:ext uri="{9D8B030D-6E8A-4147-A177-3AD203B41FA5}">
                      <a16:colId xmlns:a16="http://schemas.microsoft.com/office/drawing/2014/main" val="4217807207"/>
                    </a:ext>
                  </a:extLst>
                </a:gridCol>
                <a:gridCol w="1149153">
                  <a:extLst>
                    <a:ext uri="{9D8B030D-6E8A-4147-A177-3AD203B41FA5}">
                      <a16:colId xmlns:a16="http://schemas.microsoft.com/office/drawing/2014/main" val="1922581139"/>
                    </a:ext>
                  </a:extLst>
                </a:gridCol>
                <a:gridCol w="1149153">
                  <a:extLst>
                    <a:ext uri="{9D8B030D-6E8A-4147-A177-3AD203B41FA5}">
                      <a16:colId xmlns:a16="http://schemas.microsoft.com/office/drawing/2014/main" val="1150162887"/>
                    </a:ext>
                  </a:extLst>
                </a:gridCol>
              </a:tblGrid>
              <a:tr h="496291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Temperature/°C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2105832"/>
                  </a:ext>
                </a:extLst>
              </a:tr>
              <a:tr h="56751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Solubility/ g in 100g</a:t>
                      </a:r>
                      <a:r>
                        <a:rPr lang="en-GB" sz="1600" baseline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water</a:t>
                      </a:r>
                      <a:endParaRPr lang="en-GB" sz="16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23.1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44.6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61.8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83.8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9909595"/>
                  </a:ext>
                </a:extLst>
              </a:tr>
            </a:tbl>
          </a:graphicData>
        </a:graphic>
      </p:graphicFrame>
      <p:sp>
        <p:nvSpPr>
          <p:cNvPr id="17" name="Rectangle 16">
            <a:extLst>
              <a:ext uri="{FF2B5EF4-FFF2-40B4-BE49-F238E27FC236}">
                <a16:creationId xmlns:a16="http://schemas.microsoft.com/office/drawing/2014/main" id="{43B05810-7E73-4AD8-92BB-4B33A406635A}"/>
              </a:ext>
            </a:extLst>
          </p:cNvPr>
          <p:cNvSpPr/>
          <p:nvPr/>
        </p:nvSpPr>
        <p:spPr>
          <a:xfrm>
            <a:off x="123872" y="927901"/>
            <a:ext cx="855948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Step 1: Use the table to look up the maximum mass of copper sulfate that can dissolve in 100cm</a:t>
            </a:r>
            <a:r>
              <a:rPr lang="en-US" b="1" baseline="30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r>
              <a:rPr 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(100g) of water at the given temperature 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27DCF3E-A9C9-4F79-A634-EAAF2A16FACD}"/>
              </a:ext>
            </a:extLst>
          </p:cNvPr>
          <p:cNvSpPr/>
          <p:nvPr/>
        </p:nvSpPr>
        <p:spPr>
          <a:xfrm>
            <a:off x="274378" y="5006769"/>
            <a:ext cx="855948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Step 2: Compare the value in the table to the mass of solute added to the solution.</a:t>
            </a:r>
          </a:p>
          <a:p>
            <a:endParaRPr lang="en-US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maximum mass that can dissolve (32g) is less than the 34g added. This means that some of the copper sulfate (2g) will not dissolve.</a:t>
            </a:r>
            <a:endParaRPr lang="en-GB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EE1AF1A0-BD14-4833-80B6-C6BE9B2D2164}"/>
              </a:ext>
            </a:extLst>
          </p:cNvPr>
          <p:cNvSpPr/>
          <p:nvPr/>
        </p:nvSpPr>
        <p:spPr>
          <a:xfrm>
            <a:off x="2254813" y="2136943"/>
            <a:ext cx="1099931" cy="192953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75C34A2-4719-4076-9295-C45D48163AFA}"/>
              </a:ext>
            </a:extLst>
          </p:cNvPr>
          <p:cNvSpPr/>
          <p:nvPr/>
        </p:nvSpPr>
        <p:spPr>
          <a:xfrm>
            <a:off x="274378" y="4066473"/>
            <a:ext cx="79134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 20°C the maximum mass of copper sulfate that can dissolve in 100cm</a:t>
            </a:r>
            <a:r>
              <a:rPr lang="en-US" baseline="30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(100g) of water is 32g.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50236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Copper sulfate data (3/3)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370AB338-0CCC-4388-AB8F-797697D053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1647501"/>
              </p:ext>
            </p:extLst>
          </p:nvPr>
        </p:nvGraphicFramePr>
        <p:xfrm>
          <a:off x="381578" y="3947340"/>
          <a:ext cx="8044069" cy="1402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88380">
                  <a:extLst>
                    <a:ext uri="{9D8B030D-6E8A-4147-A177-3AD203B41FA5}">
                      <a16:colId xmlns:a16="http://schemas.microsoft.com/office/drawing/2014/main" val="50361442"/>
                    </a:ext>
                  </a:extLst>
                </a:gridCol>
                <a:gridCol w="873242">
                  <a:extLst>
                    <a:ext uri="{9D8B030D-6E8A-4147-A177-3AD203B41FA5}">
                      <a16:colId xmlns:a16="http://schemas.microsoft.com/office/drawing/2014/main" val="353869210"/>
                    </a:ext>
                  </a:extLst>
                </a:gridCol>
                <a:gridCol w="1085835">
                  <a:extLst>
                    <a:ext uri="{9D8B030D-6E8A-4147-A177-3AD203B41FA5}">
                      <a16:colId xmlns:a16="http://schemas.microsoft.com/office/drawing/2014/main" val="3833833940"/>
                    </a:ext>
                  </a:extLst>
                </a:gridCol>
                <a:gridCol w="1149153">
                  <a:extLst>
                    <a:ext uri="{9D8B030D-6E8A-4147-A177-3AD203B41FA5}">
                      <a16:colId xmlns:a16="http://schemas.microsoft.com/office/drawing/2014/main" val="1593603927"/>
                    </a:ext>
                  </a:extLst>
                </a:gridCol>
                <a:gridCol w="1149153">
                  <a:extLst>
                    <a:ext uri="{9D8B030D-6E8A-4147-A177-3AD203B41FA5}">
                      <a16:colId xmlns:a16="http://schemas.microsoft.com/office/drawing/2014/main" val="4217807207"/>
                    </a:ext>
                  </a:extLst>
                </a:gridCol>
                <a:gridCol w="1149153">
                  <a:extLst>
                    <a:ext uri="{9D8B030D-6E8A-4147-A177-3AD203B41FA5}">
                      <a16:colId xmlns:a16="http://schemas.microsoft.com/office/drawing/2014/main" val="1922581139"/>
                    </a:ext>
                  </a:extLst>
                </a:gridCol>
                <a:gridCol w="1149153">
                  <a:extLst>
                    <a:ext uri="{9D8B030D-6E8A-4147-A177-3AD203B41FA5}">
                      <a16:colId xmlns:a16="http://schemas.microsoft.com/office/drawing/2014/main" val="1150162887"/>
                    </a:ext>
                  </a:extLst>
                </a:gridCol>
              </a:tblGrid>
              <a:tr h="496291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Temperature/°C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2105832"/>
                  </a:ext>
                </a:extLst>
              </a:tr>
              <a:tr h="56751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Solubility/ g in 100g </a:t>
                      </a:r>
                      <a:r>
                        <a:rPr lang="en-GB" sz="1600" baseline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water</a:t>
                      </a:r>
                      <a:endParaRPr lang="en-GB" sz="16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23.1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44.6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61.8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83.8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9909595"/>
                  </a:ext>
                </a:extLst>
              </a:tr>
            </a:tbl>
          </a:graphicData>
        </a:graphic>
      </p:graphicFrame>
      <p:sp>
        <p:nvSpPr>
          <p:cNvPr id="18" name="Rectangle 17">
            <a:extLst>
              <a:ext uri="{FF2B5EF4-FFF2-40B4-BE49-F238E27FC236}">
                <a16:creationId xmlns:a16="http://schemas.microsoft.com/office/drawing/2014/main" id="{B27DCF3E-A9C9-4F79-A634-EAAF2A16FACD}"/>
              </a:ext>
            </a:extLst>
          </p:cNvPr>
          <p:cNvSpPr/>
          <p:nvPr/>
        </p:nvSpPr>
        <p:spPr>
          <a:xfrm>
            <a:off x="247874" y="1120676"/>
            <a:ext cx="817777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 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each experiment, use the data table to work out whether all the copper sulfate will dissolve or if some copper sulfate remains undissolved.</a:t>
            </a:r>
          </a:p>
          <a:p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20g of copper sulfate in 100cm</a:t>
            </a:r>
            <a:r>
              <a:rPr lang="en-GB" baseline="30000" dirty="0"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of water at 20°C.</a:t>
            </a:r>
          </a:p>
          <a:p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50g of copper sulfate in 100cm</a:t>
            </a:r>
            <a:r>
              <a:rPr lang="en-GB" baseline="30000" dirty="0"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 of water at 40°C.</a:t>
            </a:r>
          </a:p>
          <a:p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C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50g of copper sulfate in 100cm3 of water at 60°C.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32114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472</TotalTime>
  <Words>282</Words>
  <Application>Microsoft Office PowerPoint</Application>
  <PresentationFormat>On-screen Show (4:3)</PresentationFormat>
  <Paragraphs>60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14</cp:revision>
  <dcterms:created xsi:type="dcterms:W3CDTF">2018-12-12T12:32:37Z</dcterms:created>
  <dcterms:modified xsi:type="dcterms:W3CDTF">2019-01-28T15:39:51Z</dcterms:modified>
</cp:coreProperties>
</file>