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5" r:id="rId3"/>
    <p:sldId id="260" r:id="rId4"/>
    <p:sldId id="261" r:id="rId5"/>
    <p:sldId id="264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8" r:id="rId15"/>
    <p:sldId id="274" r:id="rId16"/>
    <p:sldId id="275" r:id="rId17"/>
    <p:sldId id="276" r:id="rId18"/>
    <p:sldId id="279" r:id="rId19"/>
    <p:sldId id="280" r:id="rId20"/>
    <p:sldId id="282" r:id="rId21"/>
    <p:sldId id="284" r:id="rId22"/>
    <p:sldId id="283" r:id="rId23"/>
    <p:sldId id="285" r:id="rId24"/>
    <p:sldId id="286" r:id="rId25"/>
    <p:sldId id="287" r:id="rId26"/>
    <p:sldId id="288" r:id="rId27"/>
    <p:sldId id="289" r:id="rId28"/>
    <p:sldId id="290" r:id="rId29"/>
    <p:sldId id="281" r:id="rId30"/>
    <p:sldId id="291" r:id="rId31"/>
    <p:sldId id="292" r:id="rId32"/>
    <p:sldId id="29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C300"/>
    <a:srgbClr val="3701FF"/>
    <a:srgbClr val="FF0EA5"/>
    <a:srgbClr val="00453D"/>
    <a:srgbClr val="939598"/>
    <a:srgbClr val="672C00"/>
    <a:srgbClr val="808285"/>
    <a:srgbClr val="BC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13" autoAdjust="0"/>
  </p:normalViewPr>
  <p:slideViewPr>
    <p:cSldViewPr snapToGrid="0"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4006F-0F2F-467B-9B08-94F484766F92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1A2E3-3283-49D9-8D92-CFCDDCA58E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71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A2E3-3283-49D9-8D92-CFCDDCA58ECC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661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A2E3-3283-49D9-8D92-CFCDDCA58ECC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67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8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54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88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57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8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17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37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99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48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86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2394D-C5E8-4C28-9439-FF76C659279B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7A91C-7C60-4DDA-B494-4CBB113C5B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42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1085763" cy="4180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859536"/>
            <a:ext cx="7772400" cy="202546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bg1">
                    <a:lumMod val="50000"/>
                  </a:schemeClr>
                </a:solidFill>
              </a:rPr>
              <a:t>Plant Pathogens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7200" b="1" dirty="0" smtClean="0"/>
              <a:t>Identification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29" y="3308807"/>
            <a:ext cx="2898742" cy="289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8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20" y="1008332"/>
            <a:ext cx="1537871" cy="25200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294030" y="2173080"/>
            <a:ext cx="719283" cy="1114425"/>
            <a:chOff x="5104752" y="2173080"/>
            <a:chExt cx="719283" cy="1114425"/>
          </a:xfrm>
        </p:grpSpPr>
        <p:grpSp>
          <p:nvGrpSpPr>
            <p:cNvPr id="20" name="Group 19"/>
            <p:cNvGrpSpPr/>
            <p:nvPr/>
          </p:nvGrpSpPr>
          <p:grpSpPr>
            <a:xfrm>
              <a:off x="5104752" y="2173080"/>
              <a:ext cx="409700" cy="1114425"/>
              <a:chOff x="5104752" y="2173080"/>
              <a:chExt cx="409700" cy="1114425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5117824" y="2657427"/>
                <a:ext cx="393826" cy="624689"/>
              </a:xfrm>
              <a:custGeom>
                <a:avLst/>
                <a:gdLst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183 w 394009"/>
                  <a:gd name="connsiteY0" fmla="*/ 0 h 624689"/>
                  <a:gd name="connsiteX1" fmla="*/ 81664 w 394009"/>
                  <a:gd name="connsiteY1" fmla="*/ 81481 h 624689"/>
                  <a:gd name="connsiteX2" fmla="*/ 394009 w 394009"/>
                  <a:gd name="connsiteY2" fmla="*/ 81481 h 624689"/>
                  <a:gd name="connsiteX3" fmla="*/ 394009 w 394009"/>
                  <a:gd name="connsiteY3" fmla="*/ 624689 h 624689"/>
                  <a:gd name="connsiteX4" fmla="*/ 72611 w 394009"/>
                  <a:gd name="connsiteY4" fmla="*/ 624689 h 624689"/>
                  <a:gd name="connsiteX5" fmla="*/ 183 w 394009"/>
                  <a:gd name="connsiteY5" fmla="*/ 552261 h 624689"/>
                  <a:gd name="connsiteX6" fmla="*/ 183 w 394009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3826" h="624689">
                    <a:moveTo>
                      <a:pt x="0" y="0"/>
                    </a:moveTo>
                    <a:cubicBezTo>
                      <a:pt x="27160" y="27160"/>
                      <a:pt x="42415" y="80514"/>
                      <a:pt x="81481" y="81481"/>
                    </a:cubicBezTo>
                    <a:lnTo>
                      <a:pt x="393826" y="81481"/>
                    </a:lnTo>
                    <a:lnTo>
                      <a:pt x="393826" y="624689"/>
                    </a:lnTo>
                    <a:lnTo>
                      <a:pt x="72428" y="624689"/>
                    </a:lnTo>
                    <a:cubicBezTo>
                      <a:pt x="31616" y="621977"/>
                      <a:pt x="2712" y="578786"/>
                      <a:pt x="0" y="5522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5104752" y="2173080"/>
                <a:ext cx="409700" cy="1114425"/>
              </a:xfrm>
              <a:custGeom>
                <a:avLst/>
                <a:gdLst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25 w 409700"/>
                  <a:gd name="connsiteY4" fmla="*/ 1114425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25 w 409700"/>
                  <a:gd name="connsiteY4" fmla="*/ 1114425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200150"/>
                  <a:gd name="connsiteX1" fmla="*/ 66800 w 409700"/>
                  <a:gd name="connsiteY1" fmla="*/ 142875 h 1200150"/>
                  <a:gd name="connsiteX2" fmla="*/ 125 w 409700"/>
                  <a:gd name="connsiteY2" fmla="*/ 209550 h 1200150"/>
                  <a:gd name="connsiteX3" fmla="*/ 125 w 409700"/>
                  <a:gd name="connsiteY3" fmla="*/ 1000125 h 1200150"/>
                  <a:gd name="connsiteX4" fmla="*/ 59656 w 409700"/>
                  <a:gd name="connsiteY4" fmla="*/ 1200150 h 1200150"/>
                  <a:gd name="connsiteX5" fmla="*/ 409700 w 409700"/>
                  <a:gd name="connsiteY5" fmla="*/ 1114425 h 1200150"/>
                  <a:gd name="connsiteX0" fmla="*/ 209675 w 409700"/>
                  <a:gd name="connsiteY0" fmla="*/ 0 h 1119187"/>
                  <a:gd name="connsiteX1" fmla="*/ 66800 w 409700"/>
                  <a:gd name="connsiteY1" fmla="*/ 142875 h 1119187"/>
                  <a:gd name="connsiteX2" fmla="*/ 125 w 409700"/>
                  <a:gd name="connsiteY2" fmla="*/ 209550 h 1119187"/>
                  <a:gd name="connsiteX3" fmla="*/ 125 w 409700"/>
                  <a:gd name="connsiteY3" fmla="*/ 1000125 h 1119187"/>
                  <a:gd name="connsiteX4" fmla="*/ 97756 w 409700"/>
                  <a:gd name="connsiteY4" fmla="*/ 1119187 h 1119187"/>
                  <a:gd name="connsiteX5" fmla="*/ 409700 w 409700"/>
                  <a:gd name="connsiteY5" fmla="*/ 1114425 h 1119187"/>
                  <a:gd name="connsiteX0" fmla="*/ 209675 w 409700"/>
                  <a:gd name="connsiteY0" fmla="*/ 0 h 1207293"/>
                  <a:gd name="connsiteX1" fmla="*/ 66800 w 409700"/>
                  <a:gd name="connsiteY1" fmla="*/ 142875 h 1207293"/>
                  <a:gd name="connsiteX2" fmla="*/ 125 w 409700"/>
                  <a:gd name="connsiteY2" fmla="*/ 209550 h 1207293"/>
                  <a:gd name="connsiteX3" fmla="*/ 125 w 409700"/>
                  <a:gd name="connsiteY3" fmla="*/ 1000125 h 1207293"/>
                  <a:gd name="connsiteX4" fmla="*/ 114425 w 409700"/>
                  <a:gd name="connsiteY4" fmla="*/ 1207293 h 1207293"/>
                  <a:gd name="connsiteX5" fmla="*/ 409700 w 409700"/>
                  <a:gd name="connsiteY5" fmla="*/ 1114425 h 1207293"/>
                  <a:gd name="connsiteX0" fmla="*/ 209675 w 409700"/>
                  <a:gd name="connsiteY0" fmla="*/ 0 h 1121568"/>
                  <a:gd name="connsiteX1" fmla="*/ 66800 w 409700"/>
                  <a:gd name="connsiteY1" fmla="*/ 142875 h 1121568"/>
                  <a:gd name="connsiteX2" fmla="*/ 125 w 409700"/>
                  <a:gd name="connsiteY2" fmla="*/ 209550 h 1121568"/>
                  <a:gd name="connsiteX3" fmla="*/ 125 w 409700"/>
                  <a:gd name="connsiteY3" fmla="*/ 1000125 h 1121568"/>
                  <a:gd name="connsiteX4" fmla="*/ 135856 w 409700"/>
                  <a:gd name="connsiteY4" fmla="*/ 1121568 h 1121568"/>
                  <a:gd name="connsiteX5" fmla="*/ 409700 w 409700"/>
                  <a:gd name="connsiteY5" fmla="*/ 1114425 h 1121568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40619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9700" h="1114425">
                    <a:moveTo>
                      <a:pt x="209675" y="0"/>
                    </a:moveTo>
                    <a:cubicBezTo>
                      <a:pt x="207293" y="119062"/>
                      <a:pt x="166832" y="141520"/>
                      <a:pt x="66800" y="142875"/>
                    </a:cubicBezTo>
                    <a:cubicBezTo>
                      <a:pt x="11566" y="143623"/>
                      <a:pt x="-1463" y="168275"/>
                      <a:pt x="125" y="209550"/>
                    </a:cubicBezTo>
                    <a:lnTo>
                      <a:pt x="125" y="1000125"/>
                    </a:lnTo>
                    <a:cubicBezTo>
                      <a:pt x="-1462" y="1073150"/>
                      <a:pt x="20763" y="1108075"/>
                      <a:pt x="88232" y="1112043"/>
                    </a:cubicBezTo>
                    <a:lnTo>
                      <a:pt x="409700" y="1114425"/>
                    </a:lnTo>
                  </a:path>
                </a:pathLst>
              </a:cu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 flipH="1">
              <a:off x="5414335" y="2173080"/>
              <a:ext cx="409700" cy="1114425"/>
              <a:chOff x="5104752" y="2173080"/>
              <a:chExt cx="409700" cy="1114425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5117824" y="2657427"/>
                <a:ext cx="393826" cy="624689"/>
              </a:xfrm>
              <a:custGeom>
                <a:avLst/>
                <a:gdLst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183 w 394009"/>
                  <a:gd name="connsiteY0" fmla="*/ 0 h 624689"/>
                  <a:gd name="connsiteX1" fmla="*/ 81664 w 394009"/>
                  <a:gd name="connsiteY1" fmla="*/ 81481 h 624689"/>
                  <a:gd name="connsiteX2" fmla="*/ 394009 w 394009"/>
                  <a:gd name="connsiteY2" fmla="*/ 81481 h 624689"/>
                  <a:gd name="connsiteX3" fmla="*/ 394009 w 394009"/>
                  <a:gd name="connsiteY3" fmla="*/ 624689 h 624689"/>
                  <a:gd name="connsiteX4" fmla="*/ 72611 w 394009"/>
                  <a:gd name="connsiteY4" fmla="*/ 624689 h 624689"/>
                  <a:gd name="connsiteX5" fmla="*/ 183 w 394009"/>
                  <a:gd name="connsiteY5" fmla="*/ 552261 h 624689"/>
                  <a:gd name="connsiteX6" fmla="*/ 183 w 394009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3826" h="624689">
                    <a:moveTo>
                      <a:pt x="0" y="0"/>
                    </a:moveTo>
                    <a:cubicBezTo>
                      <a:pt x="27160" y="27160"/>
                      <a:pt x="42415" y="80514"/>
                      <a:pt x="81481" y="81481"/>
                    </a:cubicBezTo>
                    <a:lnTo>
                      <a:pt x="393826" y="81481"/>
                    </a:lnTo>
                    <a:lnTo>
                      <a:pt x="393826" y="624689"/>
                    </a:lnTo>
                    <a:lnTo>
                      <a:pt x="72428" y="624689"/>
                    </a:lnTo>
                    <a:cubicBezTo>
                      <a:pt x="31616" y="621977"/>
                      <a:pt x="2712" y="578786"/>
                      <a:pt x="0" y="5522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5104752" y="2173080"/>
                <a:ext cx="409700" cy="1114425"/>
              </a:xfrm>
              <a:custGeom>
                <a:avLst/>
                <a:gdLst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25 w 409700"/>
                  <a:gd name="connsiteY4" fmla="*/ 1114425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25 w 409700"/>
                  <a:gd name="connsiteY4" fmla="*/ 1114425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200150"/>
                  <a:gd name="connsiteX1" fmla="*/ 66800 w 409700"/>
                  <a:gd name="connsiteY1" fmla="*/ 142875 h 1200150"/>
                  <a:gd name="connsiteX2" fmla="*/ 125 w 409700"/>
                  <a:gd name="connsiteY2" fmla="*/ 209550 h 1200150"/>
                  <a:gd name="connsiteX3" fmla="*/ 125 w 409700"/>
                  <a:gd name="connsiteY3" fmla="*/ 1000125 h 1200150"/>
                  <a:gd name="connsiteX4" fmla="*/ 59656 w 409700"/>
                  <a:gd name="connsiteY4" fmla="*/ 1200150 h 1200150"/>
                  <a:gd name="connsiteX5" fmla="*/ 409700 w 409700"/>
                  <a:gd name="connsiteY5" fmla="*/ 1114425 h 1200150"/>
                  <a:gd name="connsiteX0" fmla="*/ 209675 w 409700"/>
                  <a:gd name="connsiteY0" fmla="*/ 0 h 1119187"/>
                  <a:gd name="connsiteX1" fmla="*/ 66800 w 409700"/>
                  <a:gd name="connsiteY1" fmla="*/ 142875 h 1119187"/>
                  <a:gd name="connsiteX2" fmla="*/ 125 w 409700"/>
                  <a:gd name="connsiteY2" fmla="*/ 209550 h 1119187"/>
                  <a:gd name="connsiteX3" fmla="*/ 125 w 409700"/>
                  <a:gd name="connsiteY3" fmla="*/ 1000125 h 1119187"/>
                  <a:gd name="connsiteX4" fmla="*/ 97756 w 409700"/>
                  <a:gd name="connsiteY4" fmla="*/ 1119187 h 1119187"/>
                  <a:gd name="connsiteX5" fmla="*/ 409700 w 409700"/>
                  <a:gd name="connsiteY5" fmla="*/ 1114425 h 1119187"/>
                  <a:gd name="connsiteX0" fmla="*/ 209675 w 409700"/>
                  <a:gd name="connsiteY0" fmla="*/ 0 h 1207293"/>
                  <a:gd name="connsiteX1" fmla="*/ 66800 w 409700"/>
                  <a:gd name="connsiteY1" fmla="*/ 142875 h 1207293"/>
                  <a:gd name="connsiteX2" fmla="*/ 125 w 409700"/>
                  <a:gd name="connsiteY2" fmla="*/ 209550 h 1207293"/>
                  <a:gd name="connsiteX3" fmla="*/ 125 w 409700"/>
                  <a:gd name="connsiteY3" fmla="*/ 1000125 h 1207293"/>
                  <a:gd name="connsiteX4" fmla="*/ 114425 w 409700"/>
                  <a:gd name="connsiteY4" fmla="*/ 1207293 h 1207293"/>
                  <a:gd name="connsiteX5" fmla="*/ 409700 w 409700"/>
                  <a:gd name="connsiteY5" fmla="*/ 1114425 h 1207293"/>
                  <a:gd name="connsiteX0" fmla="*/ 209675 w 409700"/>
                  <a:gd name="connsiteY0" fmla="*/ 0 h 1121568"/>
                  <a:gd name="connsiteX1" fmla="*/ 66800 w 409700"/>
                  <a:gd name="connsiteY1" fmla="*/ 142875 h 1121568"/>
                  <a:gd name="connsiteX2" fmla="*/ 125 w 409700"/>
                  <a:gd name="connsiteY2" fmla="*/ 209550 h 1121568"/>
                  <a:gd name="connsiteX3" fmla="*/ 125 w 409700"/>
                  <a:gd name="connsiteY3" fmla="*/ 1000125 h 1121568"/>
                  <a:gd name="connsiteX4" fmla="*/ 135856 w 409700"/>
                  <a:gd name="connsiteY4" fmla="*/ 1121568 h 1121568"/>
                  <a:gd name="connsiteX5" fmla="*/ 409700 w 409700"/>
                  <a:gd name="connsiteY5" fmla="*/ 1114425 h 1121568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40619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9700" h="1114425">
                    <a:moveTo>
                      <a:pt x="209675" y="0"/>
                    </a:moveTo>
                    <a:cubicBezTo>
                      <a:pt x="207293" y="119062"/>
                      <a:pt x="166832" y="141520"/>
                      <a:pt x="66800" y="142875"/>
                    </a:cubicBezTo>
                    <a:cubicBezTo>
                      <a:pt x="11566" y="143623"/>
                      <a:pt x="-1463" y="168275"/>
                      <a:pt x="125" y="209550"/>
                    </a:cubicBezTo>
                    <a:lnTo>
                      <a:pt x="125" y="1000125"/>
                    </a:lnTo>
                    <a:cubicBezTo>
                      <a:pt x="-1462" y="1073150"/>
                      <a:pt x="20763" y="1108075"/>
                      <a:pt x="88232" y="1112043"/>
                    </a:cubicBezTo>
                    <a:lnTo>
                      <a:pt x="409700" y="1114425"/>
                    </a:lnTo>
                  </a:path>
                </a:pathLst>
              </a:cu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292231" y="5194270"/>
            <a:ext cx="8559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Testing often starts by taking a </a:t>
            </a:r>
            <a:r>
              <a:rPr lang="en-GB" sz="2400" b="1" dirty="0" smtClean="0">
                <a:solidFill>
                  <a:srgbClr val="09C300"/>
                </a:solidFill>
              </a:rPr>
              <a:t>sample</a:t>
            </a:r>
            <a:r>
              <a:rPr lang="en-GB" sz="2400" dirty="0" smtClean="0">
                <a:solidFill>
                  <a:srgbClr val="00453D"/>
                </a:solidFill>
              </a:rPr>
              <a:t> from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plant tissue showing symptoms of infection.</a:t>
            </a:r>
            <a:endParaRPr lang="en-GB" sz="2400" dirty="0">
              <a:solidFill>
                <a:srgbClr val="00453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5475" y="2766595"/>
            <a:ext cx="1885696" cy="3916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SAMPLE BOTTLE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>
            <a:stCxn id="26" idx="1"/>
          </p:cNvCxnSpPr>
          <p:nvPr/>
        </p:nvCxnSpPr>
        <p:spPr>
          <a:xfrm flipH="1" flipV="1">
            <a:off x="5015043" y="2960016"/>
            <a:ext cx="480432" cy="2393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2663301" y="793072"/>
            <a:ext cx="1997476" cy="1310936"/>
          </a:xfrm>
          <a:custGeom>
            <a:avLst/>
            <a:gdLst>
              <a:gd name="connsiteX0" fmla="*/ 0 w 2716567"/>
              <a:gd name="connsiteY0" fmla="*/ 8878 h 257453"/>
              <a:gd name="connsiteX1" fmla="*/ 1997476 w 2716567"/>
              <a:gd name="connsiteY1" fmla="*/ 257453 h 257453"/>
              <a:gd name="connsiteX2" fmla="*/ 1988598 w 2716567"/>
              <a:gd name="connsiteY2" fmla="*/ 257453 h 257453"/>
              <a:gd name="connsiteX3" fmla="*/ 2716567 w 2716567"/>
              <a:gd name="connsiteY3" fmla="*/ 0 h 257453"/>
              <a:gd name="connsiteX0" fmla="*/ 0 w 1997476"/>
              <a:gd name="connsiteY0" fmla="*/ 0 h 248575"/>
              <a:gd name="connsiteX1" fmla="*/ 1997476 w 1997476"/>
              <a:gd name="connsiteY1" fmla="*/ 248575 h 248575"/>
              <a:gd name="connsiteX2" fmla="*/ 1988598 w 1997476"/>
              <a:gd name="connsiteY2" fmla="*/ 248575 h 248575"/>
              <a:gd name="connsiteX0" fmla="*/ 0 w 1997476"/>
              <a:gd name="connsiteY0" fmla="*/ 0 h 248575"/>
              <a:gd name="connsiteX1" fmla="*/ 1997476 w 1997476"/>
              <a:gd name="connsiteY1" fmla="*/ 248575 h 248575"/>
              <a:gd name="connsiteX2" fmla="*/ 1988598 w 1997476"/>
              <a:gd name="connsiteY2" fmla="*/ 248575 h 248575"/>
              <a:gd name="connsiteX0" fmla="*/ 0 w 1997476"/>
              <a:gd name="connsiteY0" fmla="*/ 0 h 248575"/>
              <a:gd name="connsiteX1" fmla="*/ 1997476 w 1997476"/>
              <a:gd name="connsiteY1" fmla="*/ 248575 h 248575"/>
              <a:gd name="connsiteX2" fmla="*/ 1988598 w 1997476"/>
              <a:gd name="connsiteY2" fmla="*/ 248575 h 248575"/>
              <a:gd name="connsiteX0" fmla="*/ 0 w 1997476"/>
              <a:gd name="connsiteY0" fmla="*/ 497149 h 745724"/>
              <a:gd name="connsiteX1" fmla="*/ 1997476 w 1997476"/>
              <a:gd name="connsiteY1" fmla="*/ 745724 h 745724"/>
              <a:gd name="connsiteX2" fmla="*/ 1722268 w 1997476"/>
              <a:gd name="connsiteY2" fmla="*/ 0 h 745724"/>
              <a:gd name="connsiteX0" fmla="*/ 0 w 2941468"/>
              <a:gd name="connsiteY0" fmla="*/ 497149 h 745724"/>
              <a:gd name="connsiteX1" fmla="*/ 1997476 w 2941468"/>
              <a:gd name="connsiteY1" fmla="*/ 745724 h 745724"/>
              <a:gd name="connsiteX2" fmla="*/ 1722268 w 2941468"/>
              <a:gd name="connsiteY2" fmla="*/ 0 h 745724"/>
              <a:gd name="connsiteX0" fmla="*/ 0 w 1997476"/>
              <a:gd name="connsiteY0" fmla="*/ 0 h 248575"/>
              <a:gd name="connsiteX1" fmla="*/ 1997476 w 1997476"/>
              <a:gd name="connsiteY1" fmla="*/ 248575 h 248575"/>
              <a:gd name="connsiteX0" fmla="*/ 0 w 1997476"/>
              <a:gd name="connsiteY0" fmla="*/ 437964 h 686539"/>
              <a:gd name="connsiteX1" fmla="*/ 1997476 w 1997476"/>
              <a:gd name="connsiteY1" fmla="*/ 686539 h 686539"/>
              <a:gd name="connsiteX0" fmla="*/ 0 w 1997476"/>
              <a:gd name="connsiteY0" fmla="*/ 1062361 h 1310936"/>
              <a:gd name="connsiteX1" fmla="*/ 1997476 w 1997476"/>
              <a:gd name="connsiteY1" fmla="*/ 1310936 h 1310936"/>
              <a:gd name="connsiteX0" fmla="*/ 0 w 1997476"/>
              <a:gd name="connsiteY0" fmla="*/ 1062361 h 1310936"/>
              <a:gd name="connsiteX1" fmla="*/ 1997476 w 1997476"/>
              <a:gd name="connsiteY1" fmla="*/ 1310936 h 1310936"/>
              <a:gd name="connsiteX0" fmla="*/ 0 w 1997476"/>
              <a:gd name="connsiteY0" fmla="*/ 1062361 h 1310936"/>
              <a:gd name="connsiteX1" fmla="*/ 1997476 w 1997476"/>
              <a:gd name="connsiteY1" fmla="*/ 1310936 h 131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97476" h="1310936">
                <a:moveTo>
                  <a:pt x="0" y="1062361"/>
                </a:moveTo>
                <a:cubicBezTo>
                  <a:pt x="488272" y="0"/>
                  <a:pt x="1970842" y="464599"/>
                  <a:pt x="1997476" y="1310936"/>
                </a:cubicBezTo>
              </a:path>
            </a:pathLst>
          </a:custGeom>
          <a:ln w="76200" cap="rnd">
            <a:solidFill>
              <a:schemeClr val="tx1">
                <a:lumMod val="65000"/>
                <a:lumOff val="35000"/>
              </a:schemeClr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3" y="721461"/>
            <a:ext cx="3267074" cy="32670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19437" y="904875"/>
            <a:ext cx="2895600" cy="2895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3376612" y="1000125"/>
            <a:ext cx="2457450" cy="2571750"/>
          </a:xfrm>
          <a:custGeom>
            <a:avLst/>
            <a:gdLst>
              <a:gd name="connsiteX0" fmla="*/ 0 w 2457450"/>
              <a:gd name="connsiteY0" fmla="*/ 1000125 h 2571750"/>
              <a:gd name="connsiteX1" fmla="*/ 1152525 w 2457450"/>
              <a:gd name="connsiteY1" fmla="*/ 0 h 2571750"/>
              <a:gd name="connsiteX2" fmla="*/ 190500 w 2457450"/>
              <a:gd name="connsiteY2" fmla="*/ 2009775 h 2571750"/>
              <a:gd name="connsiteX3" fmla="*/ 1990725 w 2457450"/>
              <a:gd name="connsiteY3" fmla="*/ 419100 h 2571750"/>
              <a:gd name="connsiteX4" fmla="*/ 876300 w 2457450"/>
              <a:gd name="connsiteY4" fmla="*/ 2571750 h 2571750"/>
              <a:gd name="connsiteX5" fmla="*/ 2457450 w 2457450"/>
              <a:gd name="connsiteY5" fmla="*/ 971550 h 2571750"/>
              <a:gd name="connsiteX6" fmla="*/ 1933575 w 2457450"/>
              <a:gd name="connsiteY6" fmla="*/ 240030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7450" h="2571750">
                <a:moveTo>
                  <a:pt x="0" y="1000125"/>
                </a:moveTo>
                <a:lnTo>
                  <a:pt x="1152525" y="0"/>
                </a:lnTo>
                <a:lnTo>
                  <a:pt x="190500" y="2009775"/>
                </a:lnTo>
                <a:lnTo>
                  <a:pt x="1990725" y="419100"/>
                </a:lnTo>
                <a:lnTo>
                  <a:pt x="876300" y="2571750"/>
                </a:lnTo>
                <a:lnTo>
                  <a:pt x="2457450" y="971550"/>
                </a:lnTo>
                <a:lnTo>
                  <a:pt x="1933575" y="2400300"/>
                </a:lnTo>
              </a:path>
            </a:pathLst>
          </a:custGeom>
          <a:noFill/>
          <a:ln w="101600" cap="rnd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 rot="-4440000">
            <a:off x="6635095" y="2286000"/>
            <a:ext cx="144000" cy="3019200"/>
            <a:chOff x="2724150" y="2781300"/>
            <a:chExt cx="144000" cy="3019200"/>
          </a:xfrm>
        </p:grpSpPr>
        <p:sp>
          <p:nvSpPr>
            <p:cNvPr id="9" name="Rectangle 8"/>
            <p:cNvSpPr/>
            <p:nvPr/>
          </p:nvSpPr>
          <p:spPr>
            <a:xfrm>
              <a:off x="2733675" y="4000500"/>
              <a:ext cx="123825" cy="1800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>
              <a:stCxn id="9" idx="0"/>
            </p:cNvCxnSpPr>
            <p:nvPr/>
          </p:nvCxnSpPr>
          <p:spPr>
            <a:xfrm flipH="1" flipV="1">
              <a:off x="2790826" y="2924176"/>
              <a:ext cx="4762" cy="1076324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724150" y="2781300"/>
              <a:ext cx="144000" cy="144000"/>
            </a:xfrm>
            <a:prstGeom prst="ellips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22946" y="2521871"/>
            <a:ext cx="719283" cy="1114425"/>
            <a:chOff x="5104752" y="2173080"/>
            <a:chExt cx="719283" cy="1114425"/>
          </a:xfrm>
        </p:grpSpPr>
        <p:grpSp>
          <p:nvGrpSpPr>
            <p:cNvPr id="18" name="Group 17"/>
            <p:cNvGrpSpPr/>
            <p:nvPr/>
          </p:nvGrpSpPr>
          <p:grpSpPr>
            <a:xfrm>
              <a:off x="5104752" y="2173080"/>
              <a:ext cx="409700" cy="1114425"/>
              <a:chOff x="5104752" y="2173080"/>
              <a:chExt cx="409700" cy="1114425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5117824" y="2657427"/>
                <a:ext cx="393826" cy="624689"/>
              </a:xfrm>
              <a:custGeom>
                <a:avLst/>
                <a:gdLst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183 w 394009"/>
                  <a:gd name="connsiteY0" fmla="*/ 0 h 624689"/>
                  <a:gd name="connsiteX1" fmla="*/ 81664 w 394009"/>
                  <a:gd name="connsiteY1" fmla="*/ 81481 h 624689"/>
                  <a:gd name="connsiteX2" fmla="*/ 394009 w 394009"/>
                  <a:gd name="connsiteY2" fmla="*/ 81481 h 624689"/>
                  <a:gd name="connsiteX3" fmla="*/ 394009 w 394009"/>
                  <a:gd name="connsiteY3" fmla="*/ 624689 h 624689"/>
                  <a:gd name="connsiteX4" fmla="*/ 72611 w 394009"/>
                  <a:gd name="connsiteY4" fmla="*/ 624689 h 624689"/>
                  <a:gd name="connsiteX5" fmla="*/ 183 w 394009"/>
                  <a:gd name="connsiteY5" fmla="*/ 552261 h 624689"/>
                  <a:gd name="connsiteX6" fmla="*/ 183 w 394009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3826" h="624689">
                    <a:moveTo>
                      <a:pt x="0" y="0"/>
                    </a:moveTo>
                    <a:cubicBezTo>
                      <a:pt x="27160" y="27160"/>
                      <a:pt x="42415" y="80514"/>
                      <a:pt x="81481" y="81481"/>
                    </a:cubicBezTo>
                    <a:lnTo>
                      <a:pt x="393826" y="81481"/>
                    </a:lnTo>
                    <a:lnTo>
                      <a:pt x="393826" y="624689"/>
                    </a:lnTo>
                    <a:lnTo>
                      <a:pt x="72428" y="624689"/>
                    </a:lnTo>
                    <a:cubicBezTo>
                      <a:pt x="31616" y="621977"/>
                      <a:pt x="2712" y="578786"/>
                      <a:pt x="0" y="5522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5104752" y="2173080"/>
                <a:ext cx="409700" cy="1114425"/>
              </a:xfrm>
              <a:custGeom>
                <a:avLst/>
                <a:gdLst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25 w 409700"/>
                  <a:gd name="connsiteY4" fmla="*/ 1114425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25 w 409700"/>
                  <a:gd name="connsiteY4" fmla="*/ 1114425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200150"/>
                  <a:gd name="connsiteX1" fmla="*/ 66800 w 409700"/>
                  <a:gd name="connsiteY1" fmla="*/ 142875 h 1200150"/>
                  <a:gd name="connsiteX2" fmla="*/ 125 w 409700"/>
                  <a:gd name="connsiteY2" fmla="*/ 209550 h 1200150"/>
                  <a:gd name="connsiteX3" fmla="*/ 125 w 409700"/>
                  <a:gd name="connsiteY3" fmla="*/ 1000125 h 1200150"/>
                  <a:gd name="connsiteX4" fmla="*/ 59656 w 409700"/>
                  <a:gd name="connsiteY4" fmla="*/ 1200150 h 1200150"/>
                  <a:gd name="connsiteX5" fmla="*/ 409700 w 409700"/>
                  <a:gd name="connsiteY5" fmla="*/ 1114425 h 1200150"/>
                  <a:gd name="connsiteX0" fmla="*/ 209675 w 409700"/>
                  <a:gd name="connsiteY0" fmla="*/ 0 h 1119187"/>
                  <a:gd name="connsiteX1" fmla="*/ 66800 w 409700"/>
                  <a:gd name="connsiteY1" fmla="*/ 142875 h 1119187"/>
                  <a:gd name="connsiteX2" fmla="*/ 125 w 409700"/>
                  <a:gd name="connsiteY2" fmla="*/ 209550 h 1119187"/>
                  <a:gd name="connsiteX3" fmla="*/ 125 w 409700"/>
                  <a:gd name="connsiteY3" fmla="*/ 1000125 h 1119187"/>
                  <a:gd name="connsiteX4" fmla="*/ 97756 w 409700"/>
                  <a:gd name="connsiteY4" fmla="*/ 1119187 h 1119187"/>
                  <a:gd name="connsiteX5" fmla="*/ 409700 w 409700"/>
                  <a:gd name="connsiteY5" fmla="*/ 1114425 h 1119187"/>
                  <a:gd name="connsiteX0" fmla="*/ 209675 w 409700"/>
                  <a:gd name="connsiteY0" fmla="*/ 0 h 1207293"/>
                  <a:gd name="connsiteX1" fmla="*/ 66800 w 409700"/>
                  <a:gd name="connsiteY1" fmla="*/ 142875 h 1207293"/>
                  <a:gd name="connsiteX2" fmla="*/ 125 w 409700"/>
                  <a:gd name="connsiteY2" fmla="*/ 209550 h 1207293"/>
                  <a:gd name="connsiteX3" fmla="*/ 125 w 409700"/>
                  <a:gd name="connsiteY3" fmla="*/ 1000125 h 1207293"/>
                  <a:gd name="connsiteX4" fmla="*/ 114425 w 409700"/>
                  <a:gd name="connsiteY4" fmla="*/ 1207293 h 1207293"/>
                  <a:gd name="connsiteX5" fmla="*/ 409700 w 409700"/>
                  <a:gd name="connsiteY5" fmla="*/ 1114425 h 1207293"/>
                  <a:gd name="connsiteX0" fmla="*/ 209675 w 409700"/>
                  <a:gd name="connsiteY0" fmla="*/ 0 h 1121568"/>
                  <a:gd name="connsiteX1" fmla="*/ 66800 w 409700"/>
                  <a:gd name="connsiteY1" fmla="*/ 142875 h 1121568"/>
                  <a:gd name="connsiteX2" fmla="*/ 125 w 409700"/>
                  <a:gd name="connsiteY2" fmla="*/ 209550 h 1121568"/>
                  <a:gd name="connsiteX3" fmla="*/ 125 w 409700"/>
                  <a:gd name="connsiteY3" fmla="*/ 1000125 h 1121568"/>
                  <a:gd name="connsiteX4" fmla="*/ 135856 w 409700"/>
                  <a:gd name="connsiteY4" fmla="*/ 1121568 h 1121568"/>
                  <a:gd name="connsiteX5" fmla="*/ 409700 w 409700"/>
                  <a:gd name="connsiteY5" fmla="*/ 1114425 h 1121568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40619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9700" h="1114425">
                    <a:moveTo>
                      <a:pt x="209675" y="0"/>
                    </a:moveTo>
                    <a:cubicBezTo>
                      <a:pt x="207293" y="119062"/>
                      <a:pt x="166832" y="141520"/>
                      <a:pt x="66800" y="142875"/>
                    </a:cubicBezTo>
                    <a:cubicBezTo>
                      <a:pt x="11566" y="143623"/>
                      <a:pt x="-1463" y="168275"/>
                      <a:pt x="125" y="209550"/>
                    </a:cubicBezTo>
                    <a:lnTo>
                      <a:pt x="125" y="1000125"/>
                    </a:lnTo>
                    <a:cubicBezTo>
                      <a:pt x="-1462" y="1073150"/>
                      <a:pt x="20763" y="1108075"/>
                      <a:pt x="88232" y="1112043"/>
                    </a:cubicBezTo>
                    <a:lnTo>
                      <a:pt x="409700" y="1114425"/>
                    </a:lnTo>
                  </a:path>
                </a:pathLst>
              </a:cu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 flipH="1">
              <a:off x="5414335" y="2173080"/>
              <a:ext cx="409700" cy="1114425"/>
              <a:chOff x="5104752" y="2173080"/>
              <a:chExt cx="409700" cy="1114425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5117824" y="2657427"/>
                <a:ext cx="393826" cy="624689"/>
              </a:xfrm>
              <a:custGeom>
                <a:avLst/>
                <a:gdLst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183 w 394009"/>
                  <a:gd name="connsiteY0" fmla="*/ 0 h 624689"/>
                  <a:gd name="connsiteX1" fmla="*/ 81664 w 394009"/>
                  <a:gd name="connsiteY1" fmla="*/ 81481 h 624689"/>
                  <a:gd name="connsiteX2" fmla="*/ 394009 w 394009"/>
                  <a:gd name="connsiteY2" fmla="*/ 81481 h 624689"/>
                  <a:gd name="connsiteX3" fmla="*/ 394009 w 394009"/>
                  <a:gd name="connsiteY3" fmla="*/ 624689 h 624689"/>
                  <a:gd name="connsiteX4" fmla="*/ 72611 w 394009"/>
                  <a:gd name="connsiteY4" fmla="*/ 624689 h 624689"/>
                  <a:gd name="connsiteX5" fmla="*/ 183 w 394009"/>
                  <a:gd name="connsiteY5" fmla="*/ 552261 h 624689"/>
                  <a:gd name="connsiteX6" fmla="*/ 183 w 394009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3826" h="624689">
                    <a:moveTo>
                      <a:pt x="0" y="0"/>
                    </a:moveTo>
                    <a:cubicBezTo>
                      <a:pt x="27160" y="27160"/>
                      <a:pt x="42415" y="80514"/>
                      <a:pt x="81481" y="81481"/>
                    </a:cubicBezTo>
                    <a:lnTo>
                      <a:pt x="393826" y="81481"/>
                    </a:lnTo>
                    <a:lnTo>
                      <a:pt x="393826" y="624689"/>
                    </a:lnTo>
                    <a:lnTo>
                      <a:pt x="72428" y="624689"/>
                    </a:lnTo>
                    <a:cubicBezTo>
                      <a:pt x="31616" y="621977"/>
                      <a:pt x="2712" y="578786"/>
                      <a:pt x="0" y="5522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5104752" y="2173080"/>
                <a:ext cx="409700" cy="1114425"/>
              </a:xfrm>
              <a:custGeom>
                <a:avLst/>
                <a:gdLst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25 w 409700"/>
                  <a:gd name="connsiteY4" fmla="*/ 1114425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25 w 409700"/>
                  <a:gd name="connsiteY4" fmla="*/ 1114425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200150"/>
                  <a:gd name="connsiteX1" fmla="*/ 66800 w 409700"/>
                  <a:gd name="connsiteY1" fmla="*/ 142875 h 1200150"/>
                  <a:gd name="connsiteX2" fmla="*/ 125 w 409700"/>
                  <a:gd name="connsiteY2" fmla="*/ 209550 h 1200150"/>
                  <a:gd name="connsiteX3" fmla="*/ 125 w 409700"/>
                  <a:gd name="connsiteY3" fmla="*/ 1000125 h 1200150"/>
                  <a:gd name="connsiteX4" fmla="*/ 59656 w 409700"/>
                  <a:gd name="connsiteY4" fmla="*/ 1200150 h 1200150"/>
                  <a:gd name="connsiteX5" fmla="*/ 409700 w 409700"/>
                  <a:gd name="connsiteY5" fmla="*/ 1114425 h 1200150"/>
                  <a:gd name="connsiteX0" fmla="*/ 209675 w 409700"/>
                  <a:gd name="connsiteY0" fmla="*/ 0 h 1119187"/>
                  <a:gd name="connsiteX1" fmla="*/ 66800 w 409700"/>
                  <a:gd name="connsiteY1" fmla="*/ 142875 h 1119187"/>
                  <a:gd name="connsiteX2" fmla="*/ 125 w 409700"/>
                  <a:gd name="connsiteY2" fmla="*/ 209550 h 1119187"/>
                  <a:gd name="connsiteX3" fmla="*/ 125 w 409700"/>
                  <a:gd name="connsiteY3" fmla="*/ 1000125 h 1119187"/>
                  <a:gd name="connsiteX4" fmla="*/ 97756 w 409700"/>
                  <a:gd name="connsiteY4" fmla="*/ 1119187 h 1119187"/>
                  <a:gd name="connsiteX5" fmla="*/ 409700 w 409700"/>
                  <a:gd name="connsiteY5" fmla="*/ 1114425 h 1119187"/>
                  <a:gd name="connsiteX0" fmla="*/ 209675 w 409700"/>
                  <a:gd name="connsiteY0" fmla="*/ 0 h 1207293"/>
                  <a:gd name="connsiteX1" fmla="*/ 66800 w 409700"/>
                  <a:gd name="connsiteY1" fmla="*/ 142875 h 1207293"/>
                  <a:gd name="connsiteX2" fmla="*/ 125 w 409700"/>
                  <a:gd name="connsiteY2" fmla="*/ 209550 h 1207293"/>
                  <a:gd name="connsiteX3" fmla="*/ 125 w 409700"/>
                  <a:gd name="connsiteY3" fmla="*/ 1000125 h 1207293"/>
                  <a:gd name="connsiteX4" fmla="*/ 114425 w 409700"/>
                  <a:gd name="connsiteY4" fmla="*/ 1207293 h 1207293"/>
                  <a:gd name="connsiteX5" fmla="*/ 409700 w 409700"/>
                  <a:gd name="connsiteY5" fmla="*/ 1114425 h 1207293"/>
                  <a:gd name="connsiteX0" fmla="*/ 209675 w 409700"/>
                  <a:gd name="connsiteY0" fmla="*/ 0 h 1121568"/>
                  <a:gd name="connsiteX1" fmla="*/ 66800 w 409700"/>
                  <a:gd name="connsiteY1" fmla="*/ 142875 h 1121568"/>
                  <a:gd name="connsiteX2" fmla="*/ 125 w 409700"/>
                  <a:gd name="connsiteY2" fmla="*/ 209550 h 1121568"/>
                  <a:gd name="connsiteX3" fmla="*/ 125 w 409700"/>
                  <a:gd name="connsiteY3" fmla="*/ 1000125 h 1121568"/>
                  <a:gd name="connsiteX4" fmla="*/ 135856 w 409700"/>
                  <a:gd name="connsiteY4" fmla="*/ 1121568 h 1121568"/>
                  <a:gd name="connsiteX5" fmla="*/ 409700 w 409700"/>
                  <a:gd name="connsiteY5" fmla="*/ 1114425 h 1121568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40619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9700" h="1114425">
                    <a:moveTo>
                      <a:pt x="209675" y="0"/>
                    </a:moveTo>
                    <a:cubicBezTo>
                      <a:pt x="207293" y="119062"/>
                      <a:pt x="166832" y="141520"/>
                      <a:pt x="66800" y="142875"/>
                    </a:cubicBezTo>
                    <a:cubicBezTo>
                      <a:pt x="11566" y="143623"/>
                      <a:pt x="-1463" y="168275"/>
                      <a:pt x="125" y="209550"/>
                    </a:cubicBezTo>
                    <a:lnTo>
                      <a:pt x="125" y="1000125"/>
                    </a:lnTo>
                    <a:cubicBezTo>
                      <a:pt x="-1462" y="1073150"/>
                      <a:pt x="20763" y="1108075"/>
                      <a:pt x="88232" y="1112043"/>
                    </a:cubicBezTo>
                    <a:lnTo>
                      <a:pt x="409700" y="1114425"/>
                    </a:lnTo>
                  </a:path>
                </a:pathLst>
              </a:cu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292231" y="4892400"/>
            <a:ext cx="8559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Cells from the sample are spread over a Petri dish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that contains a </a:t>
            </a:r>
            <a:r>
              <a:rPr lang="en-GB" sz="2400" b="1" dirty="0" smtClean="0">
                <a:solidFill>
                  <a:srgbClr val="09C300"/>
                </a:solidFill>
              </a:rPr>
              <a:t>growth medium</a:t>
            </a:r>
            <a:r>
              <a:rPr lang="en-GB" sz="2400" dirty="0" smtClean="0">
                <a:solidFill>
                  <a:srgbClr val="00453D"/>
                </a:solidFill>
              </a:rPr>
              <a:t> such as agar jelly.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The growth medium contains nutrients.</a:t>
            </a:r>
            <a:endParaRPr lang="en-GB" sz="2400" dirty="0">
              <a:solidFill>
                <a:srgbClr val="00453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15606" y="1230026"/>
            <a:ext cx="1263545" cy="3916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PETRI DISH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>
            <a:stCxn id="26" idx="1"/>
          </p:cNvCxnSpPr>
          <p:nvPr/>
        </p:nvCxnSpPr>
        <p:spPr>
          <a:xfrm flipH="1" flipV="1">
            <a:off x="5835174" y="1423448"/>
            <a:ext cx="480432" cy="2392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13104" y="2947275"/>
            <a:ext cx="1263545" cy="3916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WIRE LOOP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7343480" y="3329475"/>
            <a:ext cx="1397" cy="57600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 rot="20513590">
            <a:off x="1225120" y="1050524"/>
            <a:ext cx="1997476" cy="1310936"/>
          </a:xfrm>
          <a:custGeom>
            <a:avLst/>
            <a:gdLst>
              <a:gd name="connsiteX0" fmla="*/ 0 w 2716567"/>
              <a:gd name="connsiteY0" fmla="*/ 8878 h 257453"/>
              <a:gd name="connsiteX1" fmla="*/ 1997476 w 2716567"/>
              <a:gd name="connsiteY1" fmla="*/ 257453 h 257453"/>
              <a:gd name="connsiteX2" fmla="*/ 1988598 w 2716567"/>
              <a:gd name="connsiteY2" fmla="*/ 257453 h 257453"/>
              <a:gd name="connsiteX3" fmla="*/ 2716567 w 2716567"/>
              <a:gd name="connsiteY3" fmla="*/ 0 h 257453"/>
              <a:gd name="connsiteX0" fmla="*/ 0 w 1997476"/>
              <a:gd name="connsiteY0" fmla="*/ 0 h 248575"/>
              <a:gd name="connsiteX1" fmla="*/ 1997476 w 1997476"/>
              <a:gd name="connsiteY1" fmla="*/ 248575 h 248575"/>
              <a:gd name="connsiteX2" fmla="*/ 1988598 w 1997476"/>
              <a:gd name="connsiteY2" fmla="*/ 248575 h 248575"/>
              <a:gd name="connsiteX0" fmla="*/ 0 w 1997476"/>
              <a:gd name="connsiteY0" fmla="*/ 0 h 248575"/>
              <a:gd name="connsiteX1" fmla="*/ 1997476 w 1997476"/>
              <a:gd name="connsiteY1" fmla="*/ 248575 h 248575"/>
              <a:gd name="connsiteX2" fmla="*/ 1988598 w 1997476"/>
              <a:gd name="connsiteY2" fmla="*/ 248575 h 248575"/>
              <a:gd name="connsiteX0" fmla="*/ 0 w 1997476"/>
              <a:gd name="connsiteY0" fmla="*/ 0 h 248575"/>
              <a:gd name="connsiteX1" fmla="*/ 1997476 w 1997476"/>
              <a:gd name="connsiteY1" fmla="*/ 248575 h 248575"/>
              <a:gd name="connsiteX2" fmla="*/ 1988598 w 1997476"/>
              <a:gd name="connsiteY2" fmla="*/ 248575 h 248575"/>
              <a:gd name="connsiteX0" fmla="*/ 0 w 1997476"/>
              <a:gd name="connsiteY0" fmla="*/ 497149 h 745724"/>
              <a:gd name="connsiteX1" fmla="*/ 1997476 w 1997476"/>
              <a:gd name="connsiteY1" fmla="*/ 745724 h 745724"/>
              <a:gd name="connsiteX2" fmla="*/ 1722268 w 1997476"/>
              <a:gd name="connsiteY2" fmla="*/ 0 h 745724"/>
              <a:gd name="connsiteX0" fmla="*/ 0 w 2941468"/>
              <a:gd name="connsiteY0" fmla="*/ 497149 h 745724"/>
              <a:gd name="connsiteX1" fmla="*/ 1997476 w 2941468"/>
              <a:gd name="connsiteY1" fmla="*/ 745724 h 745724"/>
              <a:gd name="connsiteX2" fmla="*/ 1722268 w 2941468"/>
              <a:gd name="connsiteY2" fmla="*/ 0 h 745724"/>
              <a:gd name="connsiteX0" fmla="*/ 0 w 1997476"/>
              <a:gd name="connsiteY0" fmla="*/ 0 h 248575"/>
              <a:gd name="connsiteX1" fmla="*/ 1997476 w 1997476"/>
              <a:gd name="connsiteY1" fmla="*/ 248575 h 248575"/>
              <a:gd name="connsiteX0" fmla="*/ 0 w 1997476"/>
              <a:gd name="connsiteY0" fmla="*/ 437964 h 686539"/>
              <a:gd name="connsiteX1" fmla="*/ 1997476 w 1997476"/>
              <a:gd name="connsiteY1" fmla="*/ 686539 h 686539"/>
              <a:gd name="connsiteX0" fmla="*/ 0 w 1997476"/>
              <a:gd name="connsiteY0" fmla="*/ 1062361 h 1310936"/>
              <a:gd name="connsiteX1" fmla="*/ 1997476 w 1997476"/>
              <a:gd name="connsiteY1" fmla="*/ 1310936 h 1310936"/>
              <a:gd name="connsiteX0" fmla="*/ 0 w 1997476"/>
              <a:gd name="connsiteY0" fmla="*/ 1062361 h 1310936"/>
              <a:gd name="connsiteX1" fmla="*/ 1997476 w 1997476"/>
              <a:gd name="connsiteY1" fmla="*/ 1310936 h 1310936"/>
              <a:gd name="connsiteX0" fmla="*/ 0 w 1997476"/>
              <a:gd name="connsiteY0" fmla="*/ 1062361 h 1310936"/>
              <a:gd name="connsiteX1" fmla="*/ 1997476 w 1997476"/>
              <a:gd name="connsiteY1" fmla="*/ 1310936 h 131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97476" h="1310936">
                <a:moveTo>
                  <a:pt x="0" y="1062361"/>
                </a:moveTo>
                <a:cubicBezTo>
                  <a:pt x="488272" y="0"/>
                  <a:pt x="1970842" y="464599"/>
                  <a:pt x="1997476" y="1310936"/>
                </a:cubicBezTo>
              </a:path>
            </a:pathLst>
          </a:custGeom>
          <a:ln w="76200" cap="rnd">
            <a:solidFill>
              <a:schemeClr val="tx1">
                <a:lumMod val="65000"/>
                <a:lumOff val="35000"/>
              </a:schemeClr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6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3" y="721461"/>
            <a:ext cx="3267074" cy="326707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92231" y="5194270"/>
            <a:ext cx="8559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The Petri dish is kept in warm conditions in an incubator.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Bacteria and fungi from the sample grow to form </a:t>
            </a:r>
            <a:r>
              <a:rPr lang="en-GB" sz="2400" b="1" dirty="0" smtClean="0">
                <a:solidFill>
                  <a:srgbClr val="09C300"/>
                </a:solidFill>
              </a:rPr>
              <a:t>cultures</a:t>
            </a:r>
            <a:r>
              <a:rPr lang="en-GB" sz="2400" dirty="0" smtClean="0">
                <a:solidFill>
                  <a:srgbClr val="00453D"/>
                </a:solidFill>
              </a:rPr>
              <a:t>.</a:t>
            </a:r>
            <a:endParaRPr lang="en-GB" sz="2400" dirty="0">
              <a:solidFill>
                <a:srgbClr val="004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15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3" y="721461"/>
            <a:ext cx="3267074" cy="326707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92231" y="5194270"/>
            <a:ext cx="8559538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The appearance of a culture, such as its colour and furriness, can help a pathologist to identify the pathogen.</a:t>
            </a:r>
            <a:endParaRPr lang="en-GB" sz="2400" dirty="0">
              <a:solidFill>
                <a:srgbClr val="004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54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3" y="721461"/>
            <a:ext cx="3267074" cy="32670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231" y="4892400"/>
            <a:ext cx="8559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Different substances can be added to the growth medium to encourage or inhibit the growth of particular microorganisms.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This can help to identify the pathogens present in the sample.</a:t>
            </a:r>
            <a:endParaRPr lang="en-GB" sz="2400" dirty="0">
              <a:solidFill>
                <a:srgbClr val="004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59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946622"/>
            <a:ext cx="7772400" cy="9647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/>
              <a:t>Microscopy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897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32" y="556181"/>
            <a:ext cx="2104094" cy="40451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231" y="5194270"/>
            <a:ext cx="8559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Bacteria, fungi and protists (but not viruses)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can usually be observed using a </a:t>
            </a:r>
            <a:r>
              <a:rPr lang="en-GB" sz="2400" b="1" dirty="0" smtClean="0">
                <a:solidFill>
                  <a:srgbClr val="09C300"/>
                </a:solidFill>
              </a:rPr>
              <a:t>light microscope</a:t>
            </a:r>
            <a:r>
              <a:rPr lang="en-GB" sz="2400" dirty="0" smtClean="0">
                <a:solidFill>
                  <a:srgbClr val="00453D"/>
                </a:solidFill>
              </a:rPr>
              <a:t>.</a:t>
            </a:r>
            <a:endParaRPr lang="en-GB" sz="2400" dirty="0">
              <a:solidFill>
                <a:srgbClr val="00453D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305161" y="3879542"/>
            <a:ext cx="467563" cy="724421"/>
            <a:chOff x="5104752" y="2173080"/>
            <a:chExt cx="719283" cy="1114425"/>
          </a:xfrm>
        </p:grpSpPr>
        <p:grpSp>
          <p:nvGrpSpPr>
            <p:cNvPr id="5" name="Group 17"/>
            <p:cNvGrpSpPr/>
            <p:nvPr/>
          </p:nvGrpSpPr>
          <p:grpSpPr>
            <a:xfrm>
              <a:off x="5104752" y="2173080"/>
              <a:ext cx="409700" cy="1114425"/>
              <a:chOff x="5104752" y="2173080"/>
              <a:chExt cx="409700" cy="1114425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5117824" y="2657427"/>
                <a:ext cx="393826" cy="624689"/>
              </a:xfrm>
              <a:custGeom>
                <a:avLst/>
                <a:gdLst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183 w 394009"/>
                  <a:gd name="connsiteY0" fmla="*/ 0 h 624689"/>
                  <a:gd name="connsiteX1" fmla="*/ 81664 w 394009"/>
                  <a:gd name="connsiteY1" fmla="*/ 81481 h 624689"/>
                  <a:gd name="connsiteX2" fmla="*/ 394009 w 394009"/>
                  <a:gd name="connsiteY2" fmla="*/ 81481 h 624689"/>
                  <a:gd name="connsiteX3" fmla="*/ 394009 w 394009"/>
                  <a:gd name="connsiteY3" fmla="*/ 624689 h 624689"/>
                  <a:gd name="connsiteX4" fmla="*/ 72611 w 394009"/>
                  <a:gd name="connsiteY4" fmla="*/ 624689 h 624689"/>
                  <a:gd name="connsiteX5" fmla="*/ 183 w 394009"/>
                  <a:gd name="connsiteY5" fmla="*/ 552261 h 624689"/>
                  <a:gd name="connsiteX6" fmla="*/ 183 w 394009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3826" h="624689">
                    <a:moveTo>
                      <a:pt x="0" y="0"/>
                    </a:moveTo>
                    <a:cubicBezTo>
                      <a:pt x="27160" y="27160"/>
                      <a:pt x="42415" y="80514"/>
                      <a:pt x="81481" y="81481"/>
                    </a:cubicBezTo>
                    <a:lnTo>
                      <a:pt x="393826" y="81481"/>
                    </a:lnTo>
                    <a:lnTo>
                      <a:pt x="393826" y="624689"/>
                    </a:lnTo>
                    <a:lnTo>
                      <a:pt x="72428" y="624689"/>
                    </a:lnTo>
                    <a:cubicBezTo>
                      <a:pt x="31616" y="621977"/>
                      <a:pt x="2712" y="578786"/>
                      <a:pt x="0" y="5522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5104752" y="2173080"/>
                <a:ext cx="409700" cy="1114425"/>
              </a:xfrm>
              <a:custGeom>
                <a:avLst/>
                <a:gdLst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25 w 409700"/>
                  <a:gd name="connsiteY4" fmla="*/ 1114425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25 w 409700"/>
                  <a:gd name="connsiteY4" fmla="*/ 1114425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200150"/>
                  <a:gd name="connsiteX1" fmla="*/ 66800 w 409700"/>
                  <a:gd name="connsiteY1" fmla="*/ 142875 h 1200150"/>
                  <a:gd name="connsiteX2" fmla="*/ 125 w 409700"/>
                  <a:gd name="connsiteY2" fmla="*/ 209550 h 1200150"/>
                  <a:gd name="connsiteX3" fmla="*/ 125 w 409700"/>
                  <a:gd name="connsiteY3" fmla="*/ 1000125 h 1200150"/>
                  <a:gd name="connsiteX4" fmla="*/ 59656 w 409700"/>
                  <a:gd name="connsiteY4" fmla="*/ 1200150 h 1200150"/>
                  <a:gd name="connsiteX5" fmla="*/ 409700 w 409700"/>
                  <a:gd name="connsiteY5" fmla="*/ 1114425 h 1200150"/>
                  <a:gd name="connsiteX0" fmla="*/ 209675 w 409700"/>
                  <a:gd name="connsiteY0" fmla="*/ 0 h 1119187"/>
                  <a:gd name="connsiteX1" fmla="*/ 66800 w 409700"/>
                  <a:gd name="connsiteY1" fmla="*/ 142875 h 1119187"/>
                  <a:gd name="connsiteX2" fmla="*/ 125 w 409700"/>
                  <a:gd name="connsiteY2" fmla="*/ 209550 h 1119187"/>
                  <a:gd name="connsiteX3" fmla="*/ 125 w 409700"/>
                  <a:gd name="connsiteY3" fmla="*/ 1000125 h 1119187"/>
                  <a:gd name="connsiteX4" fmla="*/ 97756 w 409700"/>
                  <a:gd name="connsiteY4" fmla="*/ 1119187 h 1119187"/>
                  <a:gd name="connsiteX5" fmla="*/ 409700 w 409700"/>
                  <a:gd name="connsiteY5" fmla="*/ 1114425 h 1119187"/>
                  <a:gd name="connsiteX0" fmla="*/ 209675 w 409700"/>
                  <a:gd name="connsiteY0" fmla="*/ 0 h 1207293"/>
                  <a:gd name="connsiteX1" fmla="*/ 66800 w 409700"/>
                  <a:gd name="connsiteY1" fmla="*/ 142875 h 1207293"/>
                  <a:gd name="connsiteX2" fmla="*/ 125 w 409700"/>
                  <a:gd name="connsiteY2" fmla="*/ 209550 h 1207293"/>
                  <a:gd name="connsiteX3" fmla="*/ 125 w 409700"/>
                  <a:gd name="connsiteY3" fmla="*/ 1000125 h 1207293"/>
                  <a:gd name="connsiteX4" fmla="*/ 114425 w 409700"/>
                  <a:gd name="connsiteY4" fmla="*/ 1207293 h 1207293"/>
                  <a:gd name="connsiteX5" fmla="*/ 409700 w 409700"/>
                  <a:gd name="connsiteY5" fmla="*/ 1114425 h 1207293"/>
                  <a:gd name="connsiteX0" fmla="*/ 209675 w 409700"/>
                  <a:gd name="connsiteY0" fmla="*/ 0 h 1121568"/>
                  <a:gd name="connsiteX1" fmla="*/ 66800 w 409700"/>
                  <a:gd name="connsiteY1" fmla="*/ 142875 h 1121568"/>
                  <a:gd name="connsiteX2" fmla="*/ 125 w 409700"/>
                  <a:gd name="connsiteY2" fmla="*/ 209550 h 1121568"/>
                  <a:gd name="connsiteX3" fmla="*/ 125 w 409700"/>
                  <a:gd name="connsiteY3" fmla="*/ 1000125 h 1121568"/>
                  <a:gd name="connsiteX4" fmla="*/ 135856 w 409700"/>
                  <a:gd name="connsiteY4" fmla="*/ 1121568 h 1121568"/>
                  <a:gd name="connsiteX5" fmla="*/ 409700 w 409700"/>
                  <a:gd name="connsiteY5" fmla="*/ 1114425 h 1121568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40619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9700" h="1114425">
                    <a:moveTo>
                      <a:pt x="209675" y="0"/>
                    </a:moveTo>
                    <a:cubicBezTo>
                      <a:pt x="207293" y="119062"/>
                      <a:pt x="166832" y="141520"/>
                      <a:pt x="66800" y="142875"/>
                    </a:cubicBezTo>
                    <a:cubicBezTo>
                      <a:pt x="11566" y="143623"/>
                      <a:pt x="-1463" y="168275"/>
                      <a:pt x="125" y="209550"/>
                    </a:cubicBezTo>
                    <a:lnTo>
                      <a:pt x="125" y="1000125"/>
                    </a:lnTo>
                    <a:cubicBezTo>
                      <a:pt x="-1462" y="1073150"/>
                      <a:pt x="20763" y="1108075"/>
                      <a:pt x="88232" y="1112043"/>
                    </a:cubicBezTo>
                    <a:lnTo>
                      <a:pt x="409700" y="1114425"/>
                    </a:lnTo>
                  </a:path>
                </a:pathLst>
              </a:cu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18"/>
            <p:cNvGrpSpPr/>
            <p:nvPr/>
          </p:nvGrpSpPr>
          <p:grpSpPr>
            <a:xfrm flipH="1">
              <a:off x="5414335" y="2173080"/>
              <a:ext cx="409700" cy="1114425"/>
              <a:chOff x="5104752" y="2173080"/>
              <a:chExt cx="409700" cy="1114425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5117824" y="2657427"/>
                <a:ext cx="393826" cy="624689"/>
              </a:xfrm>
              <a:custGeom>
                <a:avLst/>
                <a:gdLst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183 w 394009"/>
                  <a:gd name="connsiteY0" fmla="*/ 0 h 624689"/>
                  <a:gd name="connsiteX1" fmla="*/ 81664 w 394009"/>
                  <a:gd name="connsiteY1" fmla="*/ 81481 h 624689"/>
                  <a:gd name="connsiteX2" fmla="*/ 394009 w 394009"/>
                  <a:gd name="connsiteY2" fmla="*/ 81481 h 624689"/>
                  <a:gd name="connsiteX3" fmla="*/ 394009 w 394009"/>
                  <a:gd name="connsiteY3" fmla="*/ 624689 h 624689"/>
                  <a:gd name="connsiteX4" fmla="*/ 72611 w 394009"/>
                  <a:gd name="connsiteY4" fmla="*/ 624689 h 624689"/>
                  <a:gd name="connsiteX5" fmla="*/ 183 w 394009"/>
                  <a:gd name="connsiteY5" fmla="*/ 552261 h 624689"/>
                  <a:gd name="connsiteX6" fmla="*/ 183 w 394009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3826" h="624689">
                    <a:moveTo>
                      <a:pt x="0" y="0"/>
                    </a:moveTo>
                    <a:cubicBezTo>
                      <a:pt x="27160" y="27160"/>
                      <a:pt x="42415" y="80514"/>
                      <a:pt x="81481" y="81481"/>
                    </a:cubicBezTo>
                    <a:lnTo>
                      <a:pt x="393826" y="81481"/>
                    </a:lnTo>
                    <a:lnTo>
                      <a:pt x="393826" y="624689"/>
                    </a:lnTo>
                    <a:lnTo>
                      <a:pt x="72428" y="624689"/>
                    </a:lnTo>
                    <a:cubicBezTo>
                      <a:pt x="31616" y="621977"/>
                      <a:pt x="2712" y="578786"/>
                      <a:pt x="0" y="5522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5104752" y="2173080"/>
                <a:ext cx="409700" cy="1114425"/>
              </a:xfrm>
              <a:custGeom>
                <a:avLst/>
                <a:gdLst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25 w 409700"/>
                  <a:gd name="connsiteY4" fmla="*/ 1114425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25 w 409700"/>
                  <a:gd name="connsiteY4" fmla="*/ 1114425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200150"/>
                  <a:gd name="connsiteX1" fmla="*/ 66800 w 409700"/>
                  <a:gd name="connsiteY1" fmla="*/ 142875 h 1200150"/>
                  <a:gd name="connsiteX2" fmla="*/ 125 w 409700"/>
                  <a:gd name="connsiteY2" fmla="*/ 209550 h 1200150"/>
                  <a:gd name="connsiteX3" fmla="*/ 125 w 409700"/>
                  <a:gd name="connsiteY3" fmla="*/ 1000125 h 1200150"/>
                  <a:gd name="connsiteX4" fmla="*/ 59656 w 409700"/>
                  <a:gd name="connsiteY4" fmla="*/ 1200150 h 1200150"/>
                  <a:gd name="connsiteX5" fmla="*/ 409700 w 409700"/>
                  <a:gd name="connsiteY5" fmla="*/ 1114425 h 1200150"/>
                  <a:gd name="connsiteX0" fmla="*/ 209675 w 409700"/>
                  <a:gd name="connsiteY0" fmla="*/ 0 h 1119187"/>
                  <a:gd name="connsiteX1" fmla="*/ 66800 w 409700"/>
                  <a:gd name="connsiteY1" fmla="*/ 142875 h 1119187"/>
                  <a:gd name="connsiteX2" fmla="*/ 125 w 409700"/>
                  <a:gd name="connsiteY2" fmla="*/ 209550 h 1119187"/>
                  <a:gd name="connsiteX3" fmla="*/ 125 w 409700"/>
                  <a:gd name="connsiteY3" fmla="*/ 1000125 h 1119187"/>
                  <a:gd name="connsiteX4" fmla="*/ 97756 w 409700"/>
                  <a:gd name="connsiteY4" fmla="*/ 1119187 h 1119187"/>
                  <a:gd name="connsiteX5" fmla="*/ 409700 w 409700"/>
                  <a:gd name="connsiteY5" fmla="*/ 1114425 h 1119187"/>
                  <a:gd name="connsiteX0" fmla="*/ 209675 w 409700"/>
                  <a:gd name="connsiteY0" fmla="*/ 0 h 1207293"/>
                  <a:gd name="connsiteX1" fmla="*/ 66800 w 409700"/>
                  <a:gd name="connsiteY1" fmla="*/ 142875 h 1207293"/>
                  <a:gd name="connsiteX2" fmla="*/ 125 w 409700"/>
                  <a:gd name="connsiteY2" fmla="*/ 209550 h 1207293"/>
                  <a:gd name="connsiteX3" fmla="*/ 125 w 409700"/>
                  <a:gd name="connsiteY3" fmla="*/ 1000125 h 1207293"/>
                  <a:gd name="connsiteX4" fmla="*/ 114425 w 409700"/>
                  <a:gd name="connsiteY4" fmla="*/ 1207293 h 1207293"/>
                  <a:gd name="connsiteX5" fmla="*/ 409700 w 409700"/>
                  <a:gd name="connsiteY5" fmla="*/ 1114425 h 1207293"/>
                  <a:gd name="connsiteX0" fmla="*/ 209675 w 409700"/>
                  <a:gd name="connsiteY0" fmla="*/ 0 h 1121568"/>
                  <a:gd name="connsiteX1" fmla="*/ 66800 w 409700"/>
                  <a:gd name="connsiteY1" fmla="*/ 142875 h 1121568"/>
                  <a:gd name="connsiteX2" fmla="*/ 125 w 409700"/>
                  <a:gd name="connsiteY2" fmla="*/ 209550 h 1121568"/>
                  <a:gd name="connsiteX3" fmla="*/ 125 w 409700"/>
                  <a:gd name="connsiteY3" fmla="*/ 1000125 h 1121568"/>
                  <a:gd name="connsiteX4" fmla="*/ 135856 w 409700"/>
                  <a:gd name="connsiteY4" fmla="*/ 1121568 h 1121568"/>
                  <a:gd name="connsiteX5" fmla="*/ 409700 w 409700"/>
                  <a:gd name="connsiteY5" fmla="*/ 1114425 h 1121568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40619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9700" h="1114425">
                    <a:moveTo>
                      <a:pt x="209675" y="0"/>
                    </a:moveTo>
                    <a:cubicBezTo>
                      <a:pt x="207293" y="119062"/>
                      <a:pt x="166832" y="141520"/>
                      <a:pt x="66800" y="142875"/>
                    </a:cubicBezTo>
                    <a:cubicBezTo>
                      <a:pt x="11566" y="143623"/>
                      <a:pt x="-1463" y="168275"/>
                      <a:pt x="125" y="209550"/>
                    </a:cubicBezTo>
                    <a:lnTo>
                      <a:pt x="125" y="1000125"/>
                    </a:lnTo>
                    <a:cubicBezTo>
                      <a:pt x="-1462" y="1073150"/>
                      <a:pt x="20763" y="1108075"/>
                      <a:pt x="88232" y="1112043"/>
                    </a:cubicBezTo>
                    <a:lnTo>
                      <a:pt x="409700" y="1114425"/>
                    </a:lnTo>
                  </a:path>
                </a:pathLst>
              </a:cu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" name="Freeform 10"/>
          <p:cNvSpPr/>
          <p:nvPr/>
        </p:nvSpPr>
        <p:spPr>
          <a:xfrm rot="21137135" flipH="1">
            <a:off x="4982045" y="3036920"/>
            <a:ext cx="1490700" cy="1068579"/>
          </a:xfrm>
          <a:custGeom>
            <a:avLst/>
            <a:gdLst>
              <a:gd name="connsiteX0" fmla="*/ 0 w 2716567"/>
              <a:gd name="connsiteY0" fmla="*/ 8878 h 257453"/>
              <a:gd name="connsiteX1" fmla="*/ 1997476 w 2716567"/>
              <a:gd name="connsiteY1" fmla="*/ 257453 h 257453"/>
              <a:gd name="connsiteX2" fmla="*/ 1988598 w 2716567"/>
              <a:gd name="connsiteY2" fmla="*/ 257453 h 257453"/>
              <a:gd name="connsiteX3" fmla="*/ 2716567 w 2716567"/>
              <a:gd name="connsiteY3" fmla="*/ 0 h 257453"/>
              <a:gd name="connsiteX0" fmla="*/ 0 w 1997476"/>
              <a:gd name="connsiteY0" fmla="*/ 0 h 248575"/>
              <a:gd name="connsiteX1" fmla="*/ 1997476 w 1997476"/>
              <a:gd name="connsiteY1" fmla="*/ 248575 h 248575"/>
              <a:gd name="connsiteX2" fmla="*/ 1988598 w 1997476"/>
              <a:gd name="connsiteY2" fmla="*/ 248575 h 248575"/>
              <a:gd name="connsiteX0" fmla="*/ 0 w 1997476"/>
              <a:gd name="connsiteY0" fmla="*/ 0 h 248575"/>
              <a:gd name="connsiteX1" fmla="*/ 1997476 w 1997476"/>
              <a:gd name="connsiteY1" fmla="*/ 248575 h 248575"/>
              <a:gd name="connsiteX2" fmla="*/ 1988598 w 1997476"/>
              <a:gd name="connsiteY2" fmla="*/ 248575 h 248575"/>
              <a:gd name="connsiteX0" fmla="*/ 0 w 1997476"/>
              <a:gd name="connsiteY0" fmla="*/ 0 h 248575"/>
              <a:gd name="connsiteX1" fmla="*/ 1997476 w 1997476"/>
              <a:gd name="connsiteY1" fmla="*/ 248575 h 248575"/>
              <a:gd name="connsiteX2" fmla="*/ 1988598 w 1997476"/>
              <a:gd name="connsiteY2" fmla="*/ 248575 h 248575"/>
              <a:gd name="connsiteX0" fmla="*/ 0 w 1997476"/>
              <a:gd name="connsiteY0" fmla="*/ 497149 h 745724"/>
              <a:gd name="connsiteX1" fmla="*/ 1997476 w 1997476"/>
              <a:gd name="connsiteY1" fmla="*/ 745724 h 745724"/>
              <a:gd name="connsiteX2" fmla="*/ 1722268 w 1997476"/>
              <a:gd name="connsiteY2" fmla="*/ 0 h 745724"/>
              <a:gd name="connsiteX0" fmla="*/ 0 w 2941468"/>
              <a:gd name="connsiteY0" fmla="*/ 497149 h 745724"/>
              <a:gd name="connsiteX1" fmla="*/ 1997476 w 2941468"/>
              <a:gd name="connsiteY1" fmla="*/ 745724 h 745724"/>
              <a:gd name="connsiteX2" fmla="*/ 1722268 w 2941468"/>
              <a:gd name="connsiteY2" fmla="*/ 0 h 745724"/>
              <a:gd name="connsiteX0" fmla="*/ 0 w 1997476"/>
              <a:gd name="connsiteY0" fmla="*/ 0 h 248575"/>
              <a:gd name="connsiteX1" fmla="*/ 1997476 w 1997476"/>
              <a:gd name="connsiteY1" fmla="*/ 248575 h 248575"/>
              <a:gd name="connsiteX0" fmla="*/ 0 w 1997476"/>
              <a:gd name="connsiteY0" fmla="*/ 437964 h 686539"/>
              <a:gd name="connsiteX1" fmla="*/ 1997476 w 1997476"/>
              <a:gd name="connsiteY1" fmla="*/ 686539 h 686539"/>
              <a:gd name="connsiteX0" fmla="*/ 0 w 1997476"/>
              <a:gd name="connsiteY0" fmla="*/ 1062361 h 1310936"/>
              <a:gd name="connsiteX1" fmla="*/ 1997476 w 1997476"/>
              <a:gd name="connsiteY1" fmla="*/ 1310936 h 1310936"/>
              <a:gd name="connsiteX0" fmla="*/ 0 w 1997476"/>
              <a:gd name="connsiteY0" fmla="*/ 1062361 h 1310936"/>
              <a:gd name="connsiteX1" fmla="*/ 1997476 w 1997476"/>
              <a:gd name="connsiteY1" fmla="*/ 1310936 h 1310936"/>
              <a:gd name="connsiteX0" fmla="*/ 0 w 1997476"/>
              <a:gd name="connsiteY0" fmla="*/ 1062361 h 1310936"/>
              <a:gd name="connsiteX1" fmla="*/ 1997476 w 1997476"/>
              <a:gd name="connsiteY1" fmla="*/ 1310936 h 131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97476" h="1310936">
                <a:moveTo>
                  <a:pt x="0" y="1062361"/>
                </a:moveTo>
                <a:cubicBezTo>
                  <a:pt x="488272" y="0"/>
                  <a:pt x="1970842" y="464599"/>
                  <a:pt x="1997476" y="1310936"/>
                </a:cubicBezTo>
              </a:path>
            </a:pathLst>
          </a:custGeom>
          <a:ln w="76200" cap="rnd">
            <a:solidFill>
              <a:schemeClr val="tx1">
                <a:lumMod val="65000"/>
                <a:lumOff val="35000"/>
              </a:schemeClr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483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037" y="917844"/>
            <a:ext cx="3737358" cy="2880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718094" y="1343148"/>
            <a:ext cx="1800870" cy="2107064"/>
            <a:chOff x="1357109" y="4208895"/>
            <a:chExt cx="1800870" cy="2107064"/>
          </a:xfrm>
        </p:grpSpPr>
        <p:sp>
          <p:nvSpPr>
            <p:cNvPr id="6" name="TextBox 5"/>
            <p:cNvSpPr txBox="1"/>
            <p:nvPr/>
          </p:nvSpPr>
          <p:spPr>
            <a:xfrm>
              <a:off x="1357109" y="4208895"/>
              <a:ext cx="1800870" cy="2107064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72000" tIns="72000" rIns="72000" bIns="72000" rtlCol="0">
              <a:noAutofit/>
            </a:bodyPr>
            <a:lstStyle/>
            <a:p>
              <a:r>
                <a:rPr lang="en-GB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Identification guide</a:t>
              </a:r>
              <a:endPara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593" y="4616038"/>
              <a:ext cx="438654" cy="30652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861" y="5259104"/>
              <a:ext cx="418118" cy="22089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806" y="5778826"/>
              <a:ext cx="412229" cy="41222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12823" y="4609534"/>
              <a:ext cx="1026302" cy="36085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Pathogen X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12823" y="5208922"/>
              <a:ext cx="1026302" cy="36085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Pathogen Y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12823" y="5808310"/>
              <a:ext cx="1026302" cy="36085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Pathogen Z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2231" y="4892400"/>
            <a:ext cx="8559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Different pathogens have different </a:t>
            </a:r>
            <a:r>
              <a:rPr lang="en-GB" sz="2400" b="1" dirty="0" smtClean="0">
                <a:solidFill>
                  <a:srgbClr val="09C300"/>
                </a:solidFill>
              </a:rPr>
              <a:t>shapes</a:t>
            </a:r>
            <a:r>
              <a:rPr lang="en-GB" sz="2400" dirty="0" smtClean="0">
                <a:solidFill>
                  <a:srgbClr val="00453D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Some pathogens grow in </a:t>
            </a:r>
            <a:r>
              <a:rPr lang="en-GB" sz="2400" b="1" dirty="0" smtClean="0">
                <a:solidFill>
                  <a:srgbClr val="09C300"/>
                </a:solidFill>
              </a:rPr>
              <a:t>pairs</a:t>
            </a:r>
            <a:r>
              <a:rPr lang="en-GB" sz="2400" dirty="0" smtClean="0">
                <a:solidFill>
                  <a:srgbClr val="00453D"/>
                </a:solidFill>
              </a:rPr>
              <a:t> or </a:t>
            </a:r>
            <a:r>
              <a:rPr lang="en-GB" sz="2400" b="1" dirty="0" smtClean="0">
                <a:solidFill>
                  <a:srgbClr val="09C300"/>
                </a:solidFill>
              </a:rPr>
              <a:t>chains</a:t>
            </a:r>
            <a:r>
              <a:rPr lang="en-GB" sz="2400" dirty="0" smtClean="0">
                <a:solidFill>
                  <a:srgbClr val="00453D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These characteristics can help us to identify them.</a:t>
            </a:r>
            <a:endParaRPr lang="en-GB" sz="2400" dirty="0">
              <a:solidFill>
                <a:srgbClr val="004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95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037" y="917844"/>
            <a:ext cx="3737358" cy="287999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718094" y="1682520"/>
            <a:ext cx="2162714" cy="1447186"/>
            <a:chOff x="5718094" y="1343148"/>
            <a:chExt cx="2162714" cy="1447186"/>
          </a:xfrm>
        </p:grpSpPr>
        <p:sp>
          <p:nvSpPr>
            <p:cNvPr id="6" name="TextBox 5"/>
            <p:cNvSpPr txBox="1"/>
            <p:nvPr/>
          </p:nvSpPr>
          <p:spPr>
            <a:xfrm>
              <a:off x="5718094" y="1343148"/>
              <a:ext cx="2162714" cy="1447186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72000" tIns="72000" rIns="72000" bIns="72000" rtlCol="0">
              <a:noAutofit/>
            </a:bodyPr>
            <a:lstStyle/>
            <a:p>
              <a:r>
                <a:rPr lang="en-GB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Identification guide</a:t>
              </a:r>
              <a:endPara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846" y="2393357"/>
              <a:ext cx="418118" cy="2208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473808" y="1743787"/>
              <a:ext cx="1265598" cy="36085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Gram-positive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3807" y="2343175"/>
              <a:ext cx="1303305" cy="36085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Gram-negative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846" y="1810466"/>
              <a:ext cx="418118" cy="22089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92231" y="4892400"/>
            <a:ext cx="8559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Different pathogens can be </a:t>
            </a:r>
            <a:r>
              <a:rPr lang="en-GB" sz="2400" b="1" dirty="0" smtClean="0">
                <a:solidFill>
                  <a:srgbClr val="09C300"/>
                </a:solidFill>
              </a:rPr>
              <a:t>stained</a:t>
            </a:r>
            <a:r>
              <a:rPr lang="en-GB" sz="2400" dirty="0" smtClean="0">
                <a:solidFill>
                  <a:srgbClr val="00453D"/>
                </a:solidFill>
              </a:rPr>
              <a:t> different colours using dyes.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One commonly used dye is Gram stain.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This is another piece of evidence that can help us to identify them.</a:t>
            </a:r>
            <a:endParaRPr lang="en-GB" sz="2400" dirty="0">
              <a:solidFill>
                <a:srgbClr val="004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51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946622"/>
            <a:ext cx="7772400" cy="9647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/>
              <a:t>Antibody tests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897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398" y="526458"/>
            <a:ext cx="4071205" cy="1916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398" y="2926810"/>
            <a:ext cx="4071205" cy="1430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231" y="4891864"/>
            <a:ext cx="8559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Plants provide us with </a:t>
            </a:r>
            <a:r>
              <a:rPr lang="en-GB" sz="2400" b="1" dirty="0" smtClean="0">
                <a:solidFill>
                  <a:srgbClr val="09C300"/>
                </a:solidFill>
              </a:rPr>
              <a:t>food</a:t>
            </a:r>
            <a:r>
              <a:rPr lang="en-GB" sz="2400" dirty="0">
                <a:solidFill>
                  <a:srgbClr val="00453D"/>
                </a:solidFill>
              </a:rPr>
              <a:t>, </a:t>
            </a:r>
            <a:r>
              <a:rPr lang="en-GB" sz="2400" b="1" dirty="0" smtClean="0">
                <a:solidFill>
                  <a:srgbClr val="09C300"/>
                </a:solidFill>
              </a:rPr>
              <a:t>materials</a:t>
            </a:r>
            <a:r>
              <a:rPr lang="en-GB" sz="2400" dirty="0" smtClean="0">
                <a:solidFill>
                  <a:srgbClr val="00453D"/>
                </a:solidFill>
              </a:rPr>
              <a:t> </a:t>
            </a:r>
            <a:r>
              <a:rPr lang="en-GB" sz="2400" dirty="0">
                <a:solidFill>
                  <a:srgbClr val="00453D"/>
                </a:solidFill>
              </a:rPr>
              <a:t>and </a:t>
            </a:r>
            <a:r>
              <a:rPr lang="en-GB" sz="2400" b="1" dirty="0" smtClean="0">
                <a:solidFill>
                  <a:srgbClr val="09C300"/>
                </a:solidFill>
              </a:rPr>
              <a:t>breathable air</a:t>
            </a:r>
            <a:r>
              <a:rPr lang="en-GB" sz="2400" dirty="0" smtClean="0">
                <a:solidFill>
                  <a:srgbClr val="00453D"/>
                </a:solidFill>
              </a:rPr>
              <a:t>. </a:t>
            </a:r>
            <a:endParaRPr lang="en-GB" sz="2400" dirty="0">
              <a:solidFill>
                <a:srgbClr val="00453D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We </a:t>
            </a:r>
            <a:r>
              <a:rPr lang="en-GB" sz="2400" dirty="0">
                <a:solidFill>
                  <a:srgbClr val="00453D"/>
                </a:solidFill>
              </a:rPr>
              <a:t>depend on plants </a:t>
            </a:r>
            <a:r>
              <a:rPr lang="en-GB" sz="2400" dirty="0" smtClean="0">
                <a:solidFill>
                  <a:srgbClr val="00453D"/>
                </a:solidFill>
              </a:rPr>
              <a:t>for our survival.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453D"/>
                </a:solidFill>
              </a:rPr>
              <a:t>But plants can catch diseases, just like we do.</a:t>
            </a:r>
          </a:p>
        </p:txBody>
      </p:sp>
    </p:spTree>
    <p:extLst>
      <p:ext uri="{BB962C8B-B14F-4D97-AF65-F5344CB8AC3E}">
        <p14:creationId xmlns:p14="http://schemas.microsoft.com/office/powerpoint/2010/main" val="381425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231" y="4892400"/>
            <a:ext cx="8559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A sample from an infected plant can be put on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a test strip that is coated with </a:t>
            </a:r>
            <a:r>
              <a:rPr lang="en-GB" sz="2400" b="1" dirty="0" smtClean="0">
                <a:solidFill>
                  <a:srgbClr val="09C300"/>
                </a:solidFill>
              </a:rPr>
              <a:t>monoclonal antibodies</a:t>
            </a:r>
            <a:r>
              <a:rPr lang="en-GB" sz="2400" dirty="0" smtClean="0">
                <a:solidFill>
                  <a:srgbClr val="00453D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GB" sz="2400" dirty="0">
              <a:solidFill>
                <a:srgbClr val="00453D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062803" y="1366783"/>
            <a:ext cx="1871238" cy="1968277"/>
          </a:xfrm>
          <a:custGeom>
            <a:avLst/>
            <a:gdLst>
              <a:gd name="connsiteX0" fmla="*/ 0 w 2716567"/>
              <a:gd name="connsiteY0" fmla="*/ 8878 h 257453"/>
              <a:gd name="connsiteX1" fmla="*/ 1997476 w 2716567"/>
              <a:gd name="connsiteY1" fmla="*/ 257453 h 257453"/>
              <a:gd name="connsiteX2" fmla="*/ 1988598 w 2716567"/>
              <a:gd name="connsiteY2" fmla="*/ 257453 h 257453"/>
              <a:gd name="connsiteX3" fmla="*/ 2716567 w 2716567"/>
              <a:gd name="connsiteY3" fmla="*/ 0 h 257453"/>
              <a:gd name="connsiteX0" fmla="*/ 0 w 1997476"/>
              <a:gd name="connsiteY0" fmla="*/ 0 h 248575"/>
              <a:gd name="connsiteX1" fmla="*/ 1997476 w 1997476"/>
              <a:gd name="connsiteY1" fmla="*/ 248575 h 248575"/>
              <a:gd name="connsiteX2" fmla="*/ 1988598 w 1997476"/>
              <a:gd name="connsiteY2" fmla="*/ 248575 h 248575"/>
              <a:gd name="connsiteX0" fmla="*/ 0 w 1997476"/>
              <a:gd name="connsiteY0" fmla="*/ 0 h 248575"/>
              <a:gd name="connsiteX1" fmla="*/ 1997476 w 1997476"/>
              <a:gd name="connsiteY1" fmla="*/ 248575 h 248575"/>
              <a:gd name="connsiteX2" fmla="*/ 1988598 w 1997476"/>
              <a:gd name="connsiteY2" fmla="*/ 248575 h 248575"/>
              <a:gd name="connsiteX0" fmla="*/ 0 w 1997476"/>
              <a:gd name="connsiteY0" fmla="*/ 0 h 248575"/>
              <a:gd name="connsiteX1" fmla="*/ 1997476 w 1997476"/>
              <a:gd name="connsiteY1" fmla="*/ 248575 h 248575"/>
              <a:gd name="connsiteX2" fmla="*/ 1988598 w 1997476"/>
              <a:gd name="connsiteY2" fmla="*/ 248575 h 248575"/>
              <a:gd name="connsiteX0" fmla="*/ 0 w 1997476"/>
              <a:gd name="connsiteY0" fmla="*/ 497149 h 745724"/>
              <a:gd name="connsiteX1" fmla="*/ 1997476 w 1997476"/>
              <a:gd name="connsiteY1" fmla="*/ 745724 h 745724"/>
              <a:gd name="connsiteX2" fmla="*/ 1722268 w 1997476"/>
              <a:gd name="connsiteY2" fmla="*/ 0 h 745724"/>
              <a:gd name="connsiteX0" fmla="*/ 0 w 2941468"/>
              <a:gd name="connsiteY0" fmla="*/ 497149 h 745724"/>
              <a:gd name="connsiteX1" fmla="*/ 1997476 w 2941468"/>
              <a:gd name="connsiteY1" fmla="*/ 745724 h 745724"/>
              <a:gd name="connsiteX2" fmla="*/ 1722268 w 2941468"/>
              <a:gd name="connsiteY2" fmla="*/ 0 h 745724"/>
              <a:gd name="connsiteX0" fmla="*/ 0 w 1997476"/>
              <a:gd name="connsiteY0" fmla="*/ 0 h 248575"/>
              <a:gd name="connsiteX1" fmla="*/ 1997476 w 1997476"/>
              <a:gd name="connsiteY1" fmla="*/ 248575 h 248575"/>
              <a:gd name="connsiteX0" fmla="*/ 0 w 1997476"/>
              <a:gd name="connsiteY0" fmla="*/ 437964 h 686539"/>
              <a:gd name="connsiteX1" fmla="*/ 1997476 w 1997476"/>
              <a:gd name="connsiteY1" fmla="*/ 686539 h 686539"/>
              <a:gd name="connsiteX0" fmla="*/ 0 w 1997476"/>
              <a:gd name="connsiteY0" fmla="*/ 1062361 h 1310936"/>
              <a:gd name="connsiteX1" fmla="*/ 1997476 w 1997476"/>
              <a:gd name="connsiteY1" fmla="*/ 1310936 h 1310936"/>
              <a:gd name="connsiteX0" fmla="*/ 0 w 1997476"/>
              <a:gd name="connsiteY0" fmla="*/ 1062361 h 1310936"/>
              <a:gd name="connsiteX1" fmla="*/ 1997476 w 1997476"/>
              <a:gd name="connsiteY1" fmla="*/ 1310936 h 1310936"/>
              <a:gd name="connsiteX0" fmla="*/ 0 w 1997476"/>
              <a:gd name="connsiteY0" fmla="*/ 1062361 h 1310936"/>
              <a:gd name="connsiteX1" fmla="*/ 1997476 w 1997476"/>
              <a:gd name="connsiteY1" fmla="*/ 1310936 h 1310936"/>
              <a:gd name="connsiteX0" fmla="*/ 0 w 2135811"/>
              <a:gd name="connsiteY0" fmla="*/ 1062361 h 1750066"/>
              <a:gd name="connsiteX1" fmla="*/ 2135811 w 2135811"/>
              <a:gd name="connsiteY1" fmla="*/ 1750066 h 1750066"/>
              <a:gd name="connsiteX0" fmla="*/ 0 w 2210623"/>
              <a:gd name="connsiteY0" fmla="*/ 1062361 h 1750066"/>
              <a:gd name="connsiteX1" fmla="*/ 2135811 w 2210623"/>
              <a:gd name="connsiteY1" fmla="*/ 1750066 h 1750066"/>
              <a:gd name="connsiteX0" fmla="*/ 0 w 2219846"/>
              <a:gd name="connsiteY0" fmla="*/ 1062361 h 1750066"/>
              <a:gd name="connsiteX1" fmla="*/ 2135811 w 2219846"/>
              <a:gd name="connsiteY1" fmla="*/ 1750066 h 1750066"/>
              <a:gd name="connsiteX0" fmla="*/ 0 w 2135811"/>
              <a:gd name="connsiteY0" fmla="*/ 1062361 h 1750066"/>
              <a:gd name="connsiteX1" fmla="*/ 2135811 w 2135811"/>
              <a:gd name="connsiteY1" fmla="*/ 1750066 h 1750066"/>
              <a:gd name="connsiteX0" fmla="*/ 0 w 2135811"/>
              <a:gd name="connsiteY0" fmla="*/ 940136 h 1627841"/>
              <a:gd name="connsiteX1" fmla="*/ 2135811 w 2135811"/>
              <a:gd name="connsiteY1" fmla="*/ 1627841 h 1627841"/>
              <a:gd name="connsiteX0" fmla="*/ 18956 w 2154767"/>
              <a:gd name="connsiteY0" fmla="*/ 940136 h 1627841"/>
              <a:gd name="connsiteX1" fmla="*/ 2154767 w 2154767"/>
              <a:gd name="connsiteY1" fmla="*/ 1627841 h 1627841"/>
              <a:gd name="connsiteX0" fmla="*/ 0 w 2135811"/>
              <a:gd name="connsiteY0" fmla="*/ 940136 h 1627841"/>
              <a:gd name="connsiteX1" fmla="*/ 2135811 w 2135811"/>
              <a:gd name="connsiteY1" fmla="*/ 1627841 h 1627841"/>
              <a:gd name="connsiteX0" fmla="*/ 0 w 2146067"/>
              <a:gd name="connsiteY0" fmla="*/ 940136 h 1627841"/>
              <a:gd name="connsiteX1" fmla="*/ 2135811 w 2146067"/>
              <a:gd name="connsiteY1" fmla="*/ 1627841 h 1627841"/>
              <a:gd name="connsiteX0" fmla="*/ 0 w 2385848"/>
              <a:gd name="connsiteY0" fmla="*/ 977350 h 1665055"/>
              <a:gd name="connsiteX1" fmla="*/ 2135811 w 2385848"/>
              <a:gd name="connsiteY1" fmla="*/ 1665055 h 1665055"/>
              <a:gd name="connsiteX0" fmla="*/ 0 w 2312070"/>
              <a:gd name="connsiteY0" fmla="*/ 977350 h 1665055"/>
              <a:gd name="connsiteX1" fmla="*/ 2135811 w 2312070"/>
              <a:gd name="connsiteY1" fmla="*/ 1665055 h 1665055"/>
              <a:gd name="connsiteX0" fmla="*/ 0 w 2164512"/>
              <a:gd name="connsiteY0" fmla="*/ 962465 h 1650170"/>
              <a:gd name="connsiteX1" fmla="*/ 2135811 w 2164512"/>
              <a:gd name="connsiteY1" fmla="*/ 1650170 h 1650170"/>
              <a:gd name="connsiteX0" fmla="*/ 0 w 2155289"/>
              <a:gd name="connsiteY0" fmla="*/ 962465 h 1650170"/>
              <a:gd name="connsiteX1" fmla="*/ 2135811 w 2155289"/>
              <a:gd name="connsiteY1" fmla="*/ 1650170 h 165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55289" h="1650170">
                <a:moveTo>
                  <a:pt x="0" y="962465"/>
                </a:moveTo>
                <a:cubicBezTo>
                  <a:pt x="17933" y="130834"/>
                  <a:pt x="2155289" y="0"/>
                  <a:pt x="2135811" y="1650170"/>
                </a:cubicBezTo>
              </a:path>
            </a:pathLst>
          </a:custGeom>
          <a:ln w="76200" cap="rnd">
            <a:solidFill>
              <a:schemeClr val="tx1">
                <a:lumMod val="65000"/>
                <a:lumOff val="35000"/>
              </a:schemeClr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2623320" y="3503140"/>
            <a:ext cx="2121763" cy="24857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672249" y="2637290"/>
            <a:ext cx="719283" cy="1114425"/>
            <a:chOff x="5104752" y="2173080"/>
            <a:chExt cx="719283" cy="1114425"/>
          </a:xfrm>
        </p:grpSpPr>
        <p:grpSp>
          <p:nvGrpSpPr>
            <p:cNvPr id="15" name="Group 17"/>
            <p:cNvGrpSpPr/>
            <p:nvPr/>
          </p:nvGrpSpPr>
          <p:grpSpPr>
            <a:xfrm>
              <a:off x="5104752" y="2173080"/>
              <a:ext cx="409700" cy="1114425"/>
              <a:chOff x="5104752" y="2173080"/>
              <a:chExt cx="409700" cy="1114425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5117824" y="2657427"/>
                <a:ext cx="393826" cy="624689"/>
              </a:xfrm>
              <a:custGeom>
                <a:avLst/>
                <a:gdLst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183 w 394009"/>
                  <a:gd name="connsiteY0" fmla="*/ 0 h 624689"/>
                  <a:gd name="connsiteX1" fmla="*/ 81664 w 394009"/>
                  <a:gd name="connsiteY1" fmla="*/ 81481 h 624689"/>
                  <a:gd name="connsiteX2" fmla="*/ 394009 w 394009"/>
                  <a:gd name="connsiteY2" fmla="*/ 81481 h 624689"/>
                  <a:gd name="connsiteX3" fmla="*/ 394009 w 394009"/>
                  <a:gd name="connsiteY3" fmla="*/ 624689 h 624689"/>
                  <a:gd name="connsiteX4" fmla="*/ 72611 w 394009"/>
                  <a:gd name="connsiteY4" fmla="*/ 624689 h 624689"/>
                  <a:gd name="connsiteX5" fmla="*/ 183 w 394009"/>
                  <a:gd name="connsiteY5" fmla="*/ 552261 h 624689"/>
                  <a:gd name="connsiteX6" fmla="*/ 183 w 394009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3826" h="624689">
                    <a:moveTo>
                      <a:pt x="0" y="0"/>
                    </a:moveTo>
                    <a:cubicBezTo>
                      <a:pt x="27160" y="27160"/>
                      <a:pt x="42415" y="80514"/>
                      <a:pt x="81481" y="81481"/>
                    </a:cubicBezTo>
                    <a:lnTo>
                      <a:pt x="393826" y="81481"/>
                    </a:lnTo>
                    <a:lnTo>
                      <a:pt x="393826" y="624689"/>
                    </a:lnTo>
                    <a:lnTo>
                      <a:pt x="72428" y="624689"/>
                    </a:lnTo>
                    <a:cubicBezTo>
                      <a:pt x="31616" y="621977"/>
                      <a:pt x="2712" y="578786"/>
                      <a:pt x="0" y="5522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5104752" y="2173080"/>
                <a:ext cx="409700" cy="1114425"/>
              </a:xfrm>
              <a:custGeom>
                <a:avLst/>
                <a:gdLst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25 w 409700"/>
                  <a:gd name="connsiteY4" fmla="*/ 1114425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25 w 409700"/>
                  <a:gd name="connsiteY4" fmla="*/ 1114425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200150"/>
                  <a:gd name="connsiteX1" fmla="*/ 66800 w 409700"/>
                  <a:gd name="connsiteY1" fmla="*/ 142875 h 1200150"/>
                  <a:gd name="connsiteX2" fmla="*/ 125 w 409700"/>
                  <a:gd name="connsiteY2" fmla="*/ 209550 h 1200150"/>
                  <a:gd name="connsiteX3" fmla="*/ 125 w 409700"/>
                  <a:gd name="connsiteY3" fmla="*/ 1000125 h 1200150"/>
                  <a:gd name="connsiteX4" fmla="*/ 59656 w 409700"/>
                  <a:gd name="connsiteY4" fmla="*/ 1200150 h 1200150"/>
                  <a:gd name="connsiteX5" fmla="*/ 409700 w 409700"/>
                  <a:gd name="connsiteY5" fmla="*/ 1114425 h 1200150"/>
                  <a:gd name="connsiteX0" fmla="*/ 209675 w 409700"/>
                  <a:gd name="connsiteY0" fmla="*/ 0 h 1119187"/>
                  <a:gd name="connsiteX1" fmla="*/ 66800 w 409700"/>
                  <a:gd name="connsiteY1" fmla="*/ 142875 h 1119187"/>
                  <a:gd name="connsiteX2" fmla="*/ 125 w 409700"/>
                  <a:gd name="connsiteY2" fmla="*/ 209550 h 1119187"/>
                  <a:gd name="connsiteX3" fmla="*/ 125 w 409700"/>
                  <a:gd name="connsiteY3" fmla="*/ 1000125 h 1119187"/>
                  <a:gd name="connsiteX4" fmla="*/ 97756 w 409700"/>
                  <a:gd name="connsiteY4" fmla="*/ 1119187 h 1119187"/>
                  <a:gd name="connsiteX5" fmla="*/ 409700 w 409700"/>
                  <a:gd name="connsiteY5" fmla="*/ 1114425 h 1119187"/>
                  <a:gd name="connsiteX0" fmla="*/ 209675 w 409700"/>
                  <a:gd name="connsiteY0" fmla="*/ 0 h 1207293"/>
                  <a:gd name="connsiteX1" fmla="*/ 66800 w 409700"/>
                  <a:gd name="connsiteY1" fmla="*/ 142875 h 1207293"/>
                  <a:gd name="connsiteX2" fmla="*/ 125 w 409700"/>
                  <a:gd name="connsiteY2" fmla="*/ 209550 h 1207293"/>
                  <a:gd name="connsiteX3" fmla="*/ 125 w 409700"/>
                  <a:gd name="connsiteY3" fmla="*/ 1000125 h 1207293"/>
                  <a:gd name="connsiteX4" fmla="*/ 114425 w 409700"/>
                  <a:gd name="connsiteY4" fmla="*/ 1207293 h 1207293"/>
                  <a:gd name="connsiteX5" fmla="*/ 409700 w 409700"/>
                  <a:gd name="connsiteY5" fmla="*/ 1114425 h 1207293"/>
                  <a:gd name="connsiteX0" fmla="*/ 209675 w 409700"/>
                  <a:gd name="connsiteY0" fmla="*/ 0 h 1121568"/>
                  <a:gd name="connsiteX1" fmla="*/ 66800 w 409700"/>
                  <a:gd name="connsiteY1" fmla="*/ 142875 h 1121568"/>
                  <a:gd name="connsiteX2" fmla="*/ 125 w 409700"/>
                  <a:gd name="connsiteY2" fmla="*/ 209550 h 1121568"/>
                  <a:gd name="connsiteX3" fmla="*/ 125 w 409700"/>
                  <a:gd name="connsiteY3" fmla="*/ 1000125 h 1121568"/>
                  <a:gd name="connsiteX4" fmla="*/ 135856 w 409700"/>
                  <a:gd name="connsiteY4" fmla="*/ 1121568 h 1121568"/>
                  <a:gd name="connsiteX5" fmla="*/ 409700 w 409700"/>
                  <a:gd name="connsiteY5" fmla="*/ 1114425 h 1121568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40619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9700" h="1114425">
                    <a:moveTo>
                      <a:pt x="209675" y="0"/>
                    </a:moveTo>
                    <a:cubicBezTo>
                      <a:pt x="207293" y="119062"/>
                      <a:pt x="166832" y="141520"/>
                      <a:pt x="66800" y="142875"/>
                    </a:cubicBezTo>
                    <a:cubicBezTo>
                      <a:pt x="11566" y="143623"/>
                      <a:pt x="-1463" y="168275"/>
                      <a:pt x="125" y="209550"/>
                    </a:cubicBezTo>
                    <a:lnTo>
                      <a:pt x="125" y="1000125"/>
                    </a:lnTo>
                    <a:cubicBezTo>
                      <a:pt x="-1462" y="1073150"/>
                      <a:pt x="20763" y="1108075"/>
                      <a:pt x="88232" y="1112043"/>
                    </a:cubicBezTo>
                    <a:lnTo>
                      <a:pt x="409700" y="1114425"/>
                    </a:lnTo>
                  </a:path>
                </a:pathLst>
              </a:cu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" name="Group 18"/>
            <p:cNvGrpSpPr/>
            <p:nvPr/>
          </p:nvGrpSpPr>
          <p:grpSpPr>
            <a:xfrm flipH="1">
              <a:off x="5414335" y="2173080"/>
              <a:ext cx="409700" cy="1114425"/>
              <a:chOff x="5104752" y="2173080"/>
              <a:chExt cx="409700" cy="1114425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5117824" y="2657427"/>
                <a:ext cx="393826" cy="624689"/>
              </a:xfrm>
              <a:custGeom>
                <a:avLst/>
                <a:gdLst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183 w 394009"/>
                  <a:gd name="connsiteY0" fmla="*/ 0 h 624689"/>
                  <a:gd name="connsiteX1" fmla="*/ 81664 w 394009"/>
                  <a:gd name="connsiteY1" fmla="*/ 81481 h 624689"/>
                  <a:gd name="connsiteX2" fmla="*/ 394009 w 394009"/>
                  <a:gd name="connsiteY2" fmla="*/ 81481 h 624689"/>
                  <a:gd name="connsiteX3" fmla="*/ 394009 w 394009"/>
                  <a:gd name="connsiteY3" fmla="*/ 624689 h 624689"/>
                  <a:gd name="connsiteX4" fmla="*/ 72611 w 394009"/>
                  <a:gd name="connsiteY4" fmla="*/ 624689 h 624689"/>
                  <a:gd name="connsiteX5" fmla="*/ 183 w 394009"/>
                  <a:gd name="connsiteY5" fmla="*/ 552261 h 624689"/>
                  <a:gd name="connsiteX6" fmla="*/ 183 w 394009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3826" h="624689">
                    <a:moveTo>
                      <a:pt x="0" y="0"/>
                    </a:moveTo>
                    <a:cubicBezTo>
                      <a:pt x="27160" y="27160"/>
                      <a:pt x="42415" y="80514"/>
                      <a:pt x="81481" y="81481"/>
                    </a:cubicBezTo>
                    <a:lnTo>
                      <a:pt x="393826" y="81481"/>
                    </a:lnTo>
                    <a:lnTo>
                      <a:pt x="393826" y="624689"/>
                    </a:lnTo>
                    <a:lnTo>
                      <a:pt x="72428" y="624689"/>
                    </a:lnTo>
                    <a:cubicBezTo>
                      <a:pt x="31616" y="621977"/>
                      <a:pt x="2712" y="578786"/>
                      <a:pt x="0" y="5522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5104752" y="2173080"/>
                <a:ext cx="409700" cy="1114425"/>
              </a:xfrm>
              <a:custGeom>
                <a:avLst/>
                <a:gdLst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25 w 409700"/>
                  <a:gd name="connsiteY4" fmla="*/ 1114425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25 w 409700"/>
                  <a:gd name="connsiteY4" fmla="*/ 1114425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200150"/>
                  <a:gd name="connsiteX1" fmla="*/ 66800 w 409700"/>
                  <a:gd name="connsiteY1" fmla="*/ 142875 h 1200150"/>
                  <a:gd name="connsiteX2" fmla="*/ 125 w 409700"/>
                  <a:gd name="connsiteY2" fmla="*/ 209550 h 1200150"/>
                  <a:gd name="connsiteX3" fmla="*/ 125 w 409700"/>
                  <a:gd name="connsiteY3" fmla="*/ 1000125 h 1200150"/>
                  <a:gd name="connsiteX4" fmla="*/ 59656 w 409700"/>
                  <a:gd name="connsiteY4" fmla="*/ 1200150 h 1200150"/>
                  <a:gd name="connsiteX5" fmla="*/ 409700 w 409700"/>
                  <a:gd name="connsiteY5" fmla="*/ 1114425 h 1200150"/>
                  <a:gd name="connsiteX0" fmla="*/ 209675 w 409700"/>
                  <a:gd name="connsiteY0" fmla="*/ 0 h 1119187"/>
                  <a:gd name="connsiteX1" fmla="*/ 66800 w 409700"/>
                  <a:gd name="connsiteY1" fmla="*/ 142875 h 1119187"/>
                  <a:gd name="connsiteX2" fmla="*/ 125 w 409700"/>
                  <a:gd name="connsiteY2" fmla="*/ 209550 h 1119187"/>
                  <a:gd name="connsiteX3" fmla="*/ 125 w 409700"/>
                  <a:gd name="connsiteY3" fmla="*/ 1000125 h 1119187"/>
                  <a:gd name="connsiteX4" fmla="*/ 97756 w 409700"/>
                  <a:gd name="connsiteY4" fmla="*/ 1119187 h 1119187"/>
                  <a:gd name="connsiteX5" fmla="*/ 409700 w 409700"/>
                  <a:gd name="connsiteY5" fmla="*/ 1114425 h 1119187"/>
                  <a:gd name="connsiteX0" fmla="*/ 209675 w 409700"/>
                  <a:gd name="connsiteY0" fmla="*/ 0 h 1207293"/>
                  <a:gd name="connsiteX1" fmla="*/ 66800 w 409700"/>
                  <a:gd name="connsiteY1" fmla="*/ 142875 h 1207293"/>
                  <a:gd name="connsiteX2" fmla="*/ 125 w 409700"/>
                  <a:gd name="connsiteY2" fmla="*/ 209550 h 1207293"/>
                  <a:gd name="connsiteX3" fmla="*/ 125 w 409700"/>
                  <a:gd name="connsiteY3" fmla="*/ 1000125 h 1207293"/>
                  <a:gd name="connsiteX4" fmla="*/ 114425 w 409700"/>
                  <a:gd name="connsiteY4" fmla="*/ 1207293 h 1207293"/>
                  <a:gd name="connsiteX5" fmla="*/ 409700 w 409700"/>
                  <a:gd name="connsiteY5" fmla="*/ 1114425 h 1207293"/>
                  <a:gd name="connsiteX0" fmla="*/ 209675 w 409700"/>
                  <a:gd name="connsiteY0" fmla="*/ 0 h 1121568"/>
                  <a:gd name="connsiteX1" fmla="*/ 66800 w 409700"/>
                  <a:gd name="connsiteY1" fmla="*/ 142875 h 1121568"/>
                  <a:gd name="connsiteX2" fmla="*/ 125 w 409700"/>
                  <a:gd name="connsiteY2" fmla="*/ 209550 h 1121568"/>
                  <a:gd name="connsiteX3" fmla="*/ 125 w 409700"/>
                  <a:gd name="connsiteY3" fmla="*/ 1000125 h 1121568"/>
                  <a:gd name="connsiteX4" fmla="*/ 135856 w 409700"/>
                  <a:gd name="connsiteY4" fmla="*/ 1121568 h 1121568"/>
                  <a:gd name="connsiteX5" fmla="*/ 409700 w 409700"/>
                  <a:gd name="connsiteY5" fmla="*/ 1114425 h 1121568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40619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9700" h="1114425">
                    <a:moveTo>
                      <a:pt x="209675" y="0"/>
                    </a:moveTo>
                    <a:cubicBezTo>
                      <a:pt x="207293" y="119062"/>
                      <a:pt x="166832" y="141520"/>
                      <a:pt x="66800" y="142875"/>
                    </a:cubicBezTo>
                    <a:cubicBezTo>
                      <a:pt x="11566" y="143623"/>
                      <a:pt x="-1463" y="168275"/>
                      <a:pt x="125" y="209550"/>
                    </a:cubicBezTo>
                    <a:lnTo>
                      <a:pt x="125" y="1000125"/>
                    </a:lnTo>
                    <a:cubicBezTo>
                      <a:pt x="-1462" y="1073150"/>
                      <a:pt x="20763" y="1108075"/>
                      <a:pt x="88232" y="1112043"/>
                    </a:cubicBezTo>
                    <a:lnTo>
                      <a:pt x="409700" y="1114425"/>
                    </a:lnTo>
                  </a:path>
                </a:pathLst>
              </a:cu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3031843" y="4168540"/>
            <a:ext cx="1310312" cy="3916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TEST STRIP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>
            <a:stCxn id="56" idx="0"/>
            <a:endCxn id="13" idx="2"/>
          </p:cNvCxnSpPr>
          <p:nvPr/>
        </p:nvCxnSpPr>
        <p:spPr>
          <a:xfrm flipH="1" flipV="1">
            <a:off x="3684202" y="3751715"/>
            <a:ext cx="2797" cy="416825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231" y="4892400"/>
            <a:ext cx="8559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A sample from an infected plant can be put on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a test strip that is coated with </a:t>
            </a:r>
            <a:r>
              <a:rPr lang="en-GB" sz="2400" b="1" dirty="0" smtClean="0">
                <a:solidFill>
                  <a:srgbClr val="09C300"/>
                </a:solidFill>
              </a:rPr>
              <a:t>monoclonal antibodies</a:t>
            </a:r>
            <a:r>
              <a:rPr lang="en-GB" sz="2400" dirty="0" smtClean="0">
                <a:solidFill>
                  <a:srgbClr val="00453D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The antibodies recognise an antigen from a specific pathogen.</a:t>
            </a:r>
            <a:endParaRPr lang="en-GB" sz="2400" dirty="0">
              <a:solidFill>
                <a:srgbClr val="00453D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043493" y="1731151"/>
            <a:ext cx="2388093" cy="1586143"/>
          </a:xfrm>
          <a:custGeom>
            <a:avLst/>
            <a:gdLst>
              <a:gd name="connsiteX0" fmla="*/ 0 w 2388093"/>
              <a:gd name="connsiteY0" fmla="*/ 0 h 150921"/>
              <a:gd name="connsiteX1" fmla="*/ 2388093 w 2388093"/>
              <a:gd name="connsiteY1" fmla="*/ 0 h 150921"/>
              <a:gd name="connsiteX2" fmla="*/ 17756 w 2388093"/>
              <a:gd name="connsiteY2" fmla="*/ 150921 h 150921"/>
              <a:gd name="connsiteX0" fmla="*/ 0 w 2388093"/>
              <a:gd name="connsiteY0" fmla="*/ 0 h 964707"/>
              <a:gd name="connsiteX1" fmla="*/ 2388093 w 2388093"/>
              <a:gd name="connsiteY1" fmla="*/ 0 h 964707"/>
              <a:gd name="connsiteX2" fmla="*/ 17756 w 2388093"/>
              <a:gd name="connsiteY2" fmla="*/ 150921 h 964707"/>
              <a:gd name="connsiteX0" fmla="*/ 0 w 2388093"/>
              <a:gd name="connsiteY0" fmla="*/ 0 h 1059402"/>
              <a:gd name="connsiteX1" fmla="*/ 2388093 w 2388093"/>
              <a:gd name="connsiteY1" fmla="*/ 0 h 1059402"/>
              <a:gd name="connsiteX2" fmla="*/ 17756 w 2388093"/>
              <a:gd name="connsiteY2" fmla="*/ 150921 h 1059402"/>
              <a:gd name="connsiteX0" fmla="*/ 0 w 2388093"/>
              <a:gd name="connsiteY0" fmla="*/ 8877 h 973584"/>
              <a:gd name="connsiteX1" fmla="*/ 2388093 w 2388093"/>
              <a:gd name="connsiteY1" fmla="*/ 8877 h 973584"/>
              <a:gd name="connsiteX2" fmla="*/ 8878 w 2388093"/>
              <a:gd name="connsiteY2" fmla="*/ 0 h 973584"/>
              <a:gd name="connsiteX0" fmla="*/ 0 w 2388093"/>
              <a:gd name="connsiteY0" fmla="*/ 8877 h 1521040"/>
              <a:gd name="connsiteX1" fmla="*/ 2388093 w 2388093"/>
              <a:gd name="connsiteY1" fmla="*/ 8877 h 1521040"/>
              <a:gd name="connsiteX2" fmla="*/ 8878 w 2388093"/>
              <a:gd name="connsiteY2" fmla="*/ 0 h 1521040"/>
              <a:gd name="connsiteX0" fmla="*/ 0 w 2388093"/>
              <a:gd name="connsiteY0" fmla="*/ 8877 h 1586143"/>
              <a:gd name="connsiteX1" fmla="*/ 2388093 w 2388093"/>
              <a:gd name="connsiteY1" fmla="*/ 8877 h 1586143"/>
              <a:gd name="connsiteX2" fmla="*/ 8878 w 2388093"/>
              <a:gd name="connsiteY2" fmla="*/ 0 h 158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8093" h="1586143">
                <a:moveTo>
                  <a:pt x="0" y="8877"/>
                </a:moveTo>
                <a:lnTo>
                  <a:pt x="2388093" y="8877"/>
                </a:lnTo>
                <a:cubicBezTo>
                  <a:pt x="2166152" y="1586143"/>
                  <a:pt x="88776" y="1521040"/>
                  <a:pt x="8878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1062803" y="1366783"/>
            <a:ext cx="1871238" cy="1968277"/>
          </a:xfrm>
          <a:custGeom>
            <a:avLst/>
            <a:gdLst>
              <a:gd name="connsiteX0" fmla="*/ 0 w 2716567"/>
              <a:gd name="connsiteY0" fmla="*/ 8878 h 257453"/>
              <a:gd name="connsiteX1" fmla="*/ 1997476 w 2716567"/>
              <a:gd name="connsiteY1" fmla="*/ 257453 h 257453"/>
              <a:gd name="connsiteX2" fmla="*/ 1988598 w 2716567"/>
              <a:gd name="connsiteY2" fmla="*/ 257453 h 257453"/>
              <a:gd name="connsiteX3" fmla="*/ 2716567 w 2716567"/>
              <a:gd name="connsiteY3" fmla="*/ 0 h 257453"/>
              <a:gd name="connsiteX0" fmla="*/ 0 w 1997476"/>
              <a:gd name="connsiteY0" fmla="*/ 0 h 248575"/>
              <a:gd name="connsiteX1" fmla="*/ 1997476 w 1997476"/>
              <a:gd name="connsiteY1" fmla="*/ 248575 h 248575"/>
              <a:gd name="connsiteX2" fmla="*/ 1988598 w 1997476"/>
              <a:gd name="connsiteY2" fmla="*/ 248575 h 248575"/>
              <a:gd name="connsiteX0" fmla="*/ 0 w 1997476"/>
              <a:gd name="connsiteY0" fmla="*/ 0 h 248575"/>
              <a:gd name="connsiteX1" fmla="*/ 1997476 w 1997476"/>
              <a:gd name="connsiteY1" fmla="*/ 248575 h 248575"/>
              <a:gd name="connsiteX2" fmla="*/ 1988598 w 1997476"/>
              <a:gd name="connsiteY2" fmla="*/ 248575 h 248575"/>
              <a:gd name="connsiteX0" fmla="*/ 0 w 1997476"/>
              <a:gd name="connsiteY0" fmla="*/ 0 h 248575"/>
              <a:gd name="connsiteX1" fmla="*/ 1997476 w 1997476"/>
              <a:gd name="connsiteY1" fmla="*/ 248575 h 248575"/>
              <a:gd name="connsiteX2" fmla="*/ 1988598 w 1997476"/>
              <a:gd name="connsiteY2" fmla="*/ 248575 h 248575"/>
              <a:gd name="connsiteX0" fmla="*/ 0 w 1997476"/>
              <a:gd name="connsiteY0" fmla="*/ 497149 h 745724"/>
              <a:gd name="connsiteX1" fmla="*/ 1997476 w 1997476"/>
              <a:gd name="connsiteY1" fmla="*/ 745724 h 745724"/>
              <a:gd name="connsiteX2" fmla="*/ 1722268 w 1997476"/>
              <a:gd name="connsiteY2" fmla="*/ 0 h 745724"/>
              <a:gd name="connsiteX0" fmla="*/ 0 w 2941468"/>
              <a:gd name="connsiteY0" fmla="*/ 497149 h 745724"/>
              <a:gd name="connsiteX1" fmla="*/ 1997476 w 2941468"/>
              <a:gd name="connsiteY1" fmla="*/ 745724 h 745724"/>
              <a:gd name="connsiteX2" fmla="*/ 1722268 w 2941468"/>
              <a:gd name="connsiteY2" fmla="*/ 0 h 745724"/>
              <a:gd name="connsiteX0" fmla="*/ 0 w 1997476"/>
              <a:gd name="connsiteY0" fmla="*/ 0 h 248575"/>
              <a:gd name="connsiteX1" fmla="*/ 1997476 w 1997476"/>
              <a:gd name="connsiteY1" fmla="*/ 248575 h 248575"/>
              <a:gd name="connsiteX0" fmla="*/ 0 w 1997476"/>
              <a:gd name="connsiteY0" fmla="*/ 437964 h 686539"/>
              <a:gd name="connsiteX1" fmla="*/ 1997476 w 1997476"/>
              <a:gd name="connsiteY1" fmla="*/ 686539 h 686539"/>
              <a:gd name="connsiteX0" fmla="*/ 0 w 1997476"/>
              <a:gd name="connsiteY0" fmla="*/ 1062361 h 1310936"/>
              <a:gd name="connsiteX1" fmla="*/ 1997476 w 1997476"/>
              <a:gd name="connsiteY1" fmla="*/ 1310936 h 1310936"/>
              <a:gd name="connsiteX0" fmla="*/ 0 w 1997476"/>
              <a:gd name="connsiteY0" fmla="*/ 1062361 h 1310936"/>
              <a:gd name="connsiteX1" fmla="*/ 1997476 w 1997476"/>
              <a:gd name="connsiteY1" fmla="*/ 1310936 h 1310936"/>
              <a:gd name="connsiteX0" fmla="*/ 0 w 1997476"/>
              <a:gd name="connsiteY0" fmla="*/ 1062361 h 1310936"/>
              <a:gd name="connsiteX1" fmla="*/ 1997476 w 1997476"/>
              <a:gd name="connsiteY1" fmla="*/ 1310936 h 1310936"/>
              <a:gd name="connsiteX0" fmla="*/ 0 w 2135811"/>
              <a:gd name="connsiteY0" fmla="*/ 1062361 h 1750066"/>
              <a:gd name="connsiteX1" fmla="*/ 2135811 w 2135811"/>
              <a:gd name="connsiteY1" fmla="*/ 1750066 h 1750066"/>
              <a:gd name="connsiteX0" fmla="*/ 0 w 2210623"/>
              <a:gd name="connsiteY0" fmla="*/ 1062361 h 1750066"/>
              <a:gd name="connsiteX1" fmla="*/ 2135811 w 2210623"/>
              <a:gd name="connsiteY1" fmla="*/ 1750066 h 1750066"/>
              <a:gd name="connsiteX0" fmla="*/ 0 w 2219846"/>
              <a:gd name="connsiteY0" fmla="*/ 1062361 h 1750066"/>
              <a:gd name="connsiteX1" fmla="*/ 2135811 w 2219846"/>
              <a:gd name="connsiteY1" fmla="*/ 1750066 h 1750066"/>
              <a:gd name="connsiteX0" fmla="*/ 0 w 2135811"/>
              <a:gd name="connsiteY0" fmla="*/ 1062361 h 1750066"/>
              <a:gd name="connsiteX1" fmla="*/ 2135811 w 2135811"/>
              <a:gd name="connsiteY1" fmla="*/ 1750066 h 1750066"/>
              <a:gd name="connsiteX0" fmla="*/ 0 w 2135811"/>
              <a:gd name="connsiteY0" fmla="*/ 940136 h 1627841"/>
              <a:gd name="connsiteX1" fmla="*/ 2135811 w 2135811"/>
              <a:gd name="connsiteY1" fmla="*/ 1627841 h 1627841"/>
              <a:gd name="connsiteX0" fmla="*/ 18956 w 2154767"/>
              <a:gd name="connsiteY0" fmla="*/ 940136 h 1627841"/>
              <a:gd name="connsiteX1" fmla="*/ 2154767 w 2154767"/>
              <a:gd name="connsiteY1" fmla="*/ 1627841 h 1627841"/>
              <a:gd name="connsiteX0" fmla="*/ 0 w 2135811"/>
              <a:gd name="connsiteY0" fmla="*/ 940136 h 1627841"/>
              <a:gd name="connsiteX1" fmla="*/ 2135811 w 2135811"/>
              <a:gd name="connsiteY1" fmla="*/ 1627841 h 1627841"/>
              <a:gd name="connsiteX0" fmla="*/ 0 w 2146067"/>
              <a:gd name="connsiteY0" fmla="*/ 940136 h 1627841"/>
              <a:gd name="connsiteX1" fmla="*/ 2135811 w 2146067"/>
              <a:gd name="connsiteY1" fmla="*/ 1627841 h 1627841"/>
              <a:gd name="connsiteX0" fmla="*/ 0 w 2385848"/>
              <a:gd name="connsiteY0" fmla="*/ 977350 h 1665055"/>
              <a:gd name="connsiteX1" fmla="*/ 2135811 w 2385848"/>
              <a:gd name="connsiteY1" fmla="*/ 1665055 h 1665055"/>
              <a:gd name="connsiteX0" fmla="*/ 0 w 2312070"/>
              <a:gd name="connsiteY0" fmla="*/ 977350 h 1665055"/>
              <a:gd name="connsiteX1" fmla="*/ 2135811 w 2312070"/>
              <a:gd name="connsiteY1" fmla="*/ 1665055 h 1665055"/>
              <a:gd name="connsiteX0" fmla="*/ 0 w 2164512"/>
              <a:gd name="connsiteY0" fmla="*/ 962465 h 1650170"/>
              <a:gd name="connsiteX1" fmla="*/ 2135811 w 2164512"/>
              <a:gd name="connsiteY1" fmla="*/ 1650170 h 1650170"/>
              <a:gd name="connsiteX0" fmla="*/ 0 w 2155289"/>
              <a:gd name="connsiteY0" fmla="*/ 962465 h 1650170"/>
              <a:gd name="connsiteX1" fmla="*/ 2135811 w 2155289"/>
              <a:gd name="connsiteY1" fmla="*/ 1650170 h 165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55289" h="1650170">
                <a:moveTo>
                  <a:pt x="0" y="962465"/>
                </a:moveTo>
                <a:cubicBezTo>
                  <a:pt x="17933" y="130834"/>
                  <a:pt x="2155289" y="0"/>
                  <a:pt x="2135811" y="1650170"/>
                </a:cubicBezTo>
              </a:path>
            </a:pathLst>
          </a:custGeom>
          <a:ln w="76200" cap="rnd">
            <a:solidFill>
              <a:schemeClr val="tx1">
                <a:lumMod val="65000"/>
                <a:lumOff val="35000"/>
              </a:schemeClr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2623320" y="3503140"/>
            <a:ext cx="2121763" cy="24857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13"/>
          <p:cNvGrpSpPr/>
          <p:nvPr/>
        </p:nvGrpSpPr>
        <p:grpSpPr>
          <a:xfrm>
            <a:off x="672249" y="2637290"/>
            <a:ext cx="719283" cy="1114425"/>
            <a:chOff x="5104752" y="2173080"/>
            <a:chExt cx="719283" cy="1114425"/>
          </a:xfrm>
        </p:grpSpPr>
        <p:grpSp>
          <p:nvGrpSpPr>
            <p:cNvPr id="5" name="Group 17"/>
            <p:cNvGrpSpPr/>
            <p:nvPr/>
          </p:nvGrpSpPr>
          <p:grpSpPr>
            <a:xfrm>
              <a:off x="5104752" y="2173080"/>
              <a:ext cx="409700" cy="1114425"/>
              <a:chOff x="5104752" y="2173080"/>
              <a:chExt cx="409700" cy="1114425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5117824" y="2657427"/>
                <a:ext cx="393826" cy="624689"/>
              </a:xfrm>
              <a:custGeom>
                <a:avLst/>
                <a:gdLst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183 w 394009"/>
                  <a:gd name="connsiteY0" fmla="*/ 0 h 624689"/>
                  <a:gd name="connsiteX1" fmla="*/ 81664 w 394009"/>
                  <a:gd name="connsiteY1" fmla="*/ 81481 h 624689"/>
                  <a:gd name="connsiteX2" fmla="*/ 394009 w 394009"/>
                  <a:gd name="connsiteY2" fmla="*/ 81481 h 624689"/>
                  <a:gd name="connsiteX3" fmla="*/ 394009 w 394009"/>
                  <a:gd name="connsiteY3" fmla="*/ 624689 h 624689"/>
                  <a:gd name="connsiteX4" fmla="*/ 72611 w 394009"/>
                  <a:gd name="connsiteY4" fmla="*/ 624689 h 624689"/>
                  <a:gd name="connsiteX5" fmla="*/ 183 w 394009"/>
                  <a:gd name="connsiteY5" fmla="*/ 552261 h 624689"/>
                  <a:gd name="connsiteX6" fmla="*/ 183 w 394009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3826" h="624689">
                    <a:moveTo>
                      <a:pt x="0" y="0"/>
                    </a:moveTo>
                    <a:cubicBezTo>
                      <a:pt x="27160" y="27160"/>
                      <a:pt x="42415" y="80514"/>
                      <a:pt x="81481" y="81481"/>
                    </a:cubicBezTo>
                    <a:lnTo>
                      <a:pt x="393826" y="81481"/>
                    </a:lnTo>
                    <a:lnTo>
                      <a:pt x="393826" y="624689"/>
                    </a:lnTo>
                    <a:lnTo>
                      <a:pt x="72428" y="624689"/>
                    </a:lnTo>
                    <a:cubicBezTo>
                      <a:pt x="31616" y="621977"/>
                      <a:pt x="2712" y="578786"/>
                      <a:pt x="0" y="5522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5104752" y="2173080"/>
                <a:ext cx="409700" cy="1114425"/>
              </a:xfrm>
              <a:custGeom>
                <a:avLst/>
                <a:gdLst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25 w 409700"/>
                  <a:gd name="connsiteY4" fmla="*/ 1114425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25 w 409700"/>
                  <a:gd name="connsiteY4" fmla="*/ 1114425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200150"/>
                  <a:gd name="connsiteX1" fmla="*/ 66800 w 409700"/>
                  <a:gd name="connsiteY1" fmla="*/ 142875 h 1200150"/>
                  <a:gd name="connsiteX2" fmla="*/ 125 w 409700"/>
                  <a:gd name="connsiteY2" fmla="*/ 209550 h 1200150"/>
                  <a:gd name="connsiteX3" fmla="*/ 125 w 409700"/>
                  <a:gd name="connsiteY3" fmla="*/ 1000125 h 1200150"/>
                  <a:gd name="connsiteX4" fmla="*/ 59656 w 409700"/>
                  <a:gd name="connsiteY4" fmla="*/ 1200150 h 1200150"/>
                  <a:gd name="connsiteX5" fmla="*/ 409700 w 409700"/>
                  <a:gd name="connsiteY5" fmla="*/ 1114425 h 1200150"/>
                  <a:gd name="connsiteX0" fmla="*/ 209675 w 409700"/>
                  <a:gd name="connsiteY0" fmla="*/ 0 h 1119187"/>
                  <a:gd name="connsiteX1" fmla="*/ 66800 w 409700"/>
                  <a:gd name="connsiteY1" fmla="*/ 142875 h 1119187"/>
                  <a:gd name="connsiteX2" fmla="*/ 125 w 409700"/>
                  <a:gd name="connsiteY2" fmla="*/ 209550 h 1119187"/>
                  <a:gd name="connsiteX3" fmla="*/ 125 w 409700"/>
                  <a:gd name="connsiteY3" fmla="*/ 1000125 h 1119187"/>
                  <a:gd name="connsiteX4" fmla="*/ 97756 w 409700"/>
                  <a:gd name="connsiteY4" fmla="*/ 1119187 h 1119187"/>
                  <a:gd name="connsiteX5" fmla="*/ 409700 w 409700"/>
                  <a:gd name="connsiteY5" fmla="*/ 1114425 h 1119187"/>
                  <a:gd name="connsiteX0" fmla="*/ 209675 w 409700"/>
                  <a:gd name="connsiteY0" fmla="*/ 0 h 1207293"/>
                  <a:gd name="connsiteX1" fmla="*/ 66800 w 409700"/>
                  <a:gd name="connsiteY1" fmla="*/ 142875 h 1207293"/>
                  <a:gd name="connsiteX2" fmla="*/ 125 w 409700"/>
                  <a:gd name="connsiteY2" fmla="*/ 209550 h 1207293"/>
                  <a:gd name="connsiteX3" fmla="*/ 125 w 409700"/>
                  <a:gd name="connsiteY3" fmla="*/ 1000125 h 1207293"/>
                  <a:gd name="connsiteX4" fmla="*/ 114425 w 409700"/>
                  <a:gd name="connsiteY4" fmla="*/ 1207293 h 1207293"/>
                  <a:gd name="connsiteX5" fmla="*/ 409700 w 409700"/>
                  <a:gd name="connsiteY5" fmla="*/ 1114425 h 1207293"/>
                  <a:gd name="connsiteX0" fmla="*/ 209675 w 409700"/>
                  <a:gd name="connsiteY0" fmla="*/ 0 h 1121568"/>
                  <a:gd name="connsiteX1" fmla="*/ 66800 w 409700"/>
                  <a:gd name="connsiteY1" fmla="*/ 142875 h 1121568"/>
                  <a:gd name="connsiteX2" fmla="*/ 125 w 409700"/>
                  <a:gd name="connsiteY2" fmla="*/ 209550 h 1121568"/>
                  <a:gd name="connsiteX3" fmla="*/ 125 w 409700"/>
                  <a:gd name="connsiteY3" fmla="*/ 1000125 h 1121568"/>
                  <a:gd name="connsiteX4" fmla="*/ 135856 w 409700"/>
                  <a:gd name="connsiteY4" fmla="*/ 1121568 h 1121568"/>
                  <a:gd name="connsiteX5" fmla="*/ 409700 w 409700"/>
                  <a:gd name="connsiteY5" fmla="*/ 1114425 h 1121568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40619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9700" h="1114425">
                    <a:moveTo>
                      <a:pt x="209675" y="0"/>
                    </a:moveTo>
                    <a:cubicBezTo>
                      <a:pt x="207293" y="119062"/>
                      <a:pt x="166832" y="141520"/>
                      <a:pt x="66800" y="142875"/>
                    </a:cubicBezTo>
                    <a:cubicBezTo>
                      <a:pt x="11566" y="143623"/>
                      <a:pt x="-1463" y="168275"/>
                      <a:pt x="125" y="209550"/>
                    </a:cubicBezTo>
                    <a:lnTo>
                      <a:pt x="125" y="1000125"/>
                    </a:lnTo>
                    <a:cubicBezTo>
                      <a:pt x="-1462" y="1073150"/>
                      <a:pt x="20763" y="1108075"/>
                      <a:pt x="88232" y="1112043"/>
                    </a:cubicBezTo>
                    <a:lnTo>
                      <a:pt x="409700" y="1114425"/>
                    </a:lnTo>
                  </a:path>
                </a:pathLst>
              </a:cu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18"/>
            <p:cNvGrpSpPr/>
            <p:nvPr/>
          </p:nvGrpSpPr>
          <p:grpSpPr>
            <a:xfrm flipH="1">
              <a:off x="5414335" y="2173080"/>
              <a:ext cx="409700" cy="1114425"/>
              <a:chOff x="5104752" y="2173080"/>
              <a:chExt cx="409700" cy="1114425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5117824" y="2657427"/>
                <a:ext cx="393826" cy="624689"/>
              </a:xfrm>
              <a:custGeom>
                <a:avLst/>
                <a:gdLst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183 w 394009"/>
                  <a:gd name="connsiteY0" fmla="*/ 0 h 624689"/>
                  <a:gd name="connsiteX1" fmla="*/ 81664 w 394009"/>
                  <a:gd name="connsiteY1" fmla="*/ 81481 h 624689"/>
                  <a:gd name="connsiteX2" fmla="*/ 394009 w 394009"/>
                  <a:gd name="connsiteY2" fmla="*/ 81481 h 624689"/>
                  <a:gd name="connsiteX3" fmla="*/ 394009 w 394009"/>
                  <a:gd name="connsiteY3" fmla="*/ 624689 h 624689"/>
                  <a:gd name="connsiteX4" fmla="*/ 72611 w 394009"/>
                  <a:gd name="connsiteY4" fmla="*/ 624689 h 624689"/>
                  <a:gd name="connsiteX5" fmla="*/ 183 w 394009"/>
                  <a:gd name="connsiteY5" fmla="*/ 552261 h 624689"/>
                  <a:gd name="connsiteX6" fmla="*/ 183 w 394009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  <a:gd name="connsiteX0" fmla="*/ 0 w 393826"/>
                  <a:gd name="connsiteY0" fmla="*/ 0 h 624689"/>
                  <a:gd name="connsiteX1" fmla="*/ 81481 w 393826"/>
                  <a:gd name="connsiteY1" fmla="*/ 81481 h 624689"/>
                  <a:gd name="connsiteX2" fmla="*/ 393826 w 393826"/>
                  <a:gd name="connsiteY2" fmla="*/ 81481 h 624689"/>
                  <a:gd name="connsiteX3" fmla="*/ 393826 w 393826"/>
                  <a:gd name="connsiteY3" fmla="*/ 624689 h 624689"/>
                  <a:gd name="connsiteX4" fmla="*/ 72428 w 393826"/>
                  <a:gd name="connsiteY4" fmla="*/ 624689 h 624689"/>
                  <a:gd name="connsiteX5" fmla="*/ 0 w 393826"/>
                  <a:gd name="connsiteY5" fmla="*/ 552261 h 624689"/>
                  <a:gd name="connsiteX6" fmla="*/ 0 w 393826"/>
                  <a:gd name="connsiteY6" fmla="*/ 0 h 624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3826" h="624689">
                    <a:moveTo>
                      <a:pt x="0" y="0"/>
                    </a:moveTo>
                    <a:cubicBezTo>
                      <a:pt x="27160" y="27160"/>
                      <a:pt x="42415" y="80514"/>
                      <a:pt x="81481" y="81481"/>
                    </a:cubicBezTo>
                    <a:lnTo>
                      <a:pt x="393826" y="81481"/>
                    </a:lnTo>
                    <a:lnTo>
                      <a:pt x="393826" y="624689"/>
                    </a:lnTo>
                    <a:lnTo>
                      <a:pt x="72428" y="624689"/>
                    </a:lnTo>
                    <a:cubicBezTo>
                      <a:pt x="31616" y="621977"/>
                      <a:pt x="2712" y="578786"/>
                      <a:pt x="0" y="5522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5104752" y="2173080"/>
                <a:ext cx="409700" cy="1114425"/>
              </a:xfrm>
              <a:custGeom>
                <a:avLst/>
                <a:gdLst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550 w 409575"/>
                  <a:gd name="connsiteY0" fmla="*/ 0 h 1114425"/>
                  <a:gd name="connsiteX1" fmla="*/ 66675 w 409575"/>
                  <a:gd name="connsiteY1" fmla="*/ 142875 h 1114425"/>
                  <a:gd name="connsiteX2" fmla="*/ 0 w 409575"/>
                  <a:gd name="connsiteY2" fmla="*/ 209550 h 1114425"/>
                  <a:gd name="connsiteX3" fmla="*/ 0 w 409575"/>
                  <a:gd name="connsiteY3" fmla="*/ 1000125 h 1114425"/>
                  <a:gd name="connsiteX4" fmla="*/ 0 w 409575"/>
                  <a:gd name="connsiteY4" fmla="*/ 1114425 h 1114425"/>
                  <a:gd name="connsiteX5" fmla="*/ 409575 w 409575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25 w 409700"/>
                  <a:gd name="connsiteY4" fmla="*/ 1114425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25 w 409700"/>
                  <a:gd name="connsiteY4" fmla="*/ 1114425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200150"/>
                  <a:gd name="connsiteX1" fmla="*/ 66800 w 409700"/>
                  <a:gd name="connsiteY1" fmla="*/ 142875 h 1200150"/>
                  <a:gd name="connsiteX2" fmla="*/ 125 w 409700"/>
                  <a:gd name="connsiteY2" fmla="*/ 209550 h 1200150"/>
                  <a:gd name="connsiteX3" fmla="*/ 125 w 409700"/>
                  <a:gd name="connsiteY3" fmla="*/ 1000125 h 1200150"/>
                  <a:gd name="connsiteX4" fmla="*/ 59656 w 409700"/>
                  <a:gd name="connsiteY4" fmla="*/ 1200150 h 1200150"/>
                  <a:gd name="connsiteX5" fmla="*/ 409700 w 409700"/>
                  <a:gd name="connsiteY5" fmla="*/ 1114425 h 1200150"/>
                  <a:gd name="connsiteX0" fmla="*/ 209675 w 409700"/>
                  <a:gd name="connsiteY0" fmla="*/ 0 h 1119187"/>
                  <a:gd name="connsiteX1" fmla="*/ 66800 w 409700"/>
                  <a:gd name="connsiteY1" fmla="*/ 142875 h 1119187"/>
                  <a:gd name="connsiteX2" fmla="*/ 125 w 409700"/>
                  <a:gd name="connsiteY2" fmla="*/ 209550 h 1119187"/>
                  <a:gd name="connsiteX3" fmla="*/ 125 w 409700"/>
                  <a:gd name="connsiteY3" fmla="*/ 1000125 h 1119187"/>
                  <a:gd name="connsiteX4" fmla="*/ 97756 w 409700"/>
                  <a:gd name="connsiteY4" fmla="*/ 1119187 h 1119187"/>
                  <a:gd name="connsiteX5" fmla="*/ 409700 w 409700"/>
                  <a:gd name="connsiteY5" fmla="*/ 1114425 h 1119187"/>
                  <a:gd name="connsiteX0" fmla="*/ 209675 w 409700"/>
                  <a:gd name="connsiteY0" fmla="*/ 0 h 1207293"/>
                  <a:gd name="connsiteX1" fmla="*/ 66800 w 409700"/>
                  <a:gd name="connsiteY1" fmla="*/ 142875 h 1207293"/>
                  <a:gd name="connsiteX2" fmla="*/ 125 w 409700"/>
                  <a:gd name="connsiteY2" fmla="*/ 209550 h 1207293"/>
                  <a:gd name="connsiteX3" fmla="*/ 125 w 409700"/>
                  <a:gd name="connsiteY3" fmla="*/ 1000125 h 1207293"/>
                  <a:gd name="connsiteX4" fmla="*/ 114425 w 409700"/>
                  <a:gd name="connsiteY4" fmla="*/ 1207293 h 1207293"/>
                  <a:gd name="connsiteX5" fmla="*/ 409700 w 409700"/>
                  <a:gd name="connsiteY5" fmla="*/ 1114425 h 1207293"/>
                  <a:gd name="connsiteX0" fmla="*/ 209675 w 409700"/>
                  <a:gd name="connsiteY0" fmla="*/ 0 h 1121568"/>
                  <a:gd name="connsiteX1" fmla="*/ 66800 w 409700"/>
                  <a:gd name="connsiteY1" fmla="*/ 142875 h 1121568"/>
                  <a:gd name="connsiteX2" fmla="*/ 125 w 409700"/>
                  <a:gd name="connsiteY2" fmla="*/ 209550 h 1121568"/>
                  <a:gd name="connsiteX3" fmla="*/ 125 w 409700"/>
                  <a:gd name="connsiteY3" fmla="*/ 1000125 h 1121568"/>
                  <a:gd name="connsiteX4" fmla="*/ 135856 w 409700"/>
                  <a:gd name="connsiteY4" fmla="*/ 1121568 h 1121568"/>
                  <a:gd name="connsiteX5" fmla="*/ 409700 w 409700"/>
                  <a:gd name="connsiteY5" fmla="*/ 1114425 h 1121568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140619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  <a:gd name="connsiteX0" fmla="*/ 209675 w 409700"/>
                  <a:gd name="connsiteY0" fmla="*/ 0 h 1114425"/>
                  <a:gd name="connsiteX1" fmla="*/ 66800 w 409700"/>
                  <a:gd name="connsiteY1" fmla="*/ 142875 h 1114425"/>
                  <a:gd name="connsiteX2" fmla="*/ 125 w 409700"/>
                  <a:gd name="connsiteY2" fmla="*/ 209550 h 1114425"/>
                  <a:gd name="connsiteX3" fmla="*/ 125 w 409700"/>
                  <a:gd name="connsiteY3" fmla="*/ 1000125 h 1114425"/>
                  <a:gd name="connsiteX4" fmla="*/ 88232 w 409700"/>
                  <a:gd name="connsiteY4" fmla="*/ 1112043 h 1114425"/>
                  <a:gd name="connsiteX5" fmla="*/ 409700 w 409700"/>
                  <a:gd name="connsiteY5" fmla="*/ 1114425 h 111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9700" h="1114425">
                    <a:moveTo>
                      <a:pt x="209675" y="0"/>
                    </a:moveTo>
                    <a:cubicBezTo>
                      <a:pt x="207293" y="119062"/>
                      <a:pt x="166832" y="141520"/>
                      <a:pt x="66800" y="142875"/>
                    </a:cubicBezTo>
                    <a:cubicBezTo>
                      <a:pt x="11566" y="143623"/>
                      <a:pt x="-1463" y="168275"/>
                      <a:pt x="125" y="209550"/>
                    </a:cubicBezTo>
                    <a:lnTo>
                      <a:pt x="125" y="1000125"/>
                    </a:lnTo>
                    <a:cubicBezTo>
                      <a:pt x="-1462" y="1073150"/>
                      <a:pt x="20763" y="1108075"/>
                      <a:pt x="88232" y="1112043"/>
                    </a:cubicBezTo>
                    <a:lnTo>
                      <a:pt x="409700" y="1114425"/>
                    </a:lnTo>
                  </a:path>
                </a:pathLst>
              </a:cu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5043494" y="532665"/>
            <a:ext cx="2379215" cy="23792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560922" y="3391275"/>
            <a:ext cx="186431" cy="18643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>
            <a:stCxn id="23" idx="1"/>
          </p:cNvCxnSpPr>
          <p:nvPr/>
        </p:nvCxnSpPr>
        <p:spPr>
          <a:xfrm flipV="1">
            <a:off x="3588224" y="1154103"/>
            <a:ext cx="1588434" cy="2264474"/>
          </a:xfrm>
          <a:prstGeom prst="line">
            <a:avLst/>
          </a:prstGeom>
          <a:ln w="34925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5"/>
            <a:endCxn id="22" idx="4"/>
          </p:cNvCxnSpPr>
          <p:nvPr/>
        </p:nvCxnSpPr>
        <p:spPr>
          <a:xfrm flipV="1">
            <a:off x="3720051" y="2911880"/>
            <a:ext cx="2513051" cy="638524"/>
          </a:xfrm>
          <a:prstGeom prst="straightConnector1">
            <a:avLst/>
          </a:prstGeom>
          <a:ln w="34925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0"/>
          <p:cNvGrpSpPr/>
          <p:nvPr/>
        </p:nvGrpSpPr>
        <p:grpSpPr>
          <a:xfrm>
            <a:off x="5203797" y="1152135"/>
            <a:ext cx="582957" cy="600655"/>
            <a:chOff x="3027791" y="617990"/>
            <a:chExt cx="582957" cy="600655"/>
          </a:xfrm>
        </p:grpSpPr>
        <p:grpSp>
          <p:nvGrpSpPr>
            <p:cNvPr id="8" name="Group 36"/>
            <p:cNvGrpSpPr/>
            <p:nvPr/>
          </p:nvGrpSpPr>
          <p:grpSpPr>
            <a:xfrm>
              <a:off x="3027791" y="617990"/>
              <a:ext cx="292459" cy="600655"/>
              <a:chOff x="3027791" y="617990"/>
              <a:chExt cx="292459" cy="600655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3137472" y="734650"/>
                <a:ext cx="182778" cy="483995"/>
              </a:xfrm>
              <a:custGeom>
                <a:avLst/>
                <a:gdLst>
                  <a:gd name="connsiteX0" fmla="*/ 0 w 301841"/>
                  <a:gd name="connsiteY0" fmla="*/ 0 h 710213"/>
                  <a:gd name="connsiteX1" fmla="*/ 301841 w 301841"/>
                  <a:gd name="connsiteY1" fmla="*/ 328473 h 710213"/>
                  <a:gd name="connsiteX2" fmla="*/ 301841 w 301841"/>
                  <a:gd name="connsiteY2" fmla="*/ 710213 h 710213"/>
                  <a:gd name="connsiteX0" fmla="*/ 0 w 158966"/>
                  <a:gd name="connsiteY0" fmla="*/ 0 h 553051"/>
                  <a:gd name="connsiteX1" fmla="*/ 158966 w 158966"/>
                  <a:gd name="connsiteY1" fmla="*/ 171311 h 553051"/>
                  <a:gd name="connsiteX2" fmla="*/ 158966 w 158966"/>
                  <a:gd name="connsiteY2" fmla="*/ 553051 h 553051"/>
                  <a:gd name="connsiteX0" fmla="*/ 0 w 182778"/>
                  <a:gd name="connsiteY0" fmla="*/ 0 h 579245"/>
                  <a:gd name="connsiteX1" fmla="*/ 182778 w 182778"/>
                  <a:gd name="connsiteY1" fmla="*/ 197505 h 579245"/>
                  <a:gd name="connsiteX2" fmla="*/ 182778 w 182778"/>
                  <a:gd name="connsiteY2" fmla="*/ 579245 h 579245"/>
                  <a:gd name="connsiteX0" fmla="*/ 0 w 182778"/>
                  <a:gd name="connsiteY0" fmla="*/ 0 h 483995"/>
                  <a:gd name="connsiteX1" fmla="*/ 182778 w 182778"/>
                  <a:gd name="connsiteY1" fmla="*/ 197505 h 483995"/>
                  <a:gd name="connsiteX2" fmla="*/ 182778 w 182778"/>
                  <a:gd name="connsiteY2" fmla="*/ 483995 h 483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78" h="483995">
                    <a:moveTo>
                      <a:pt x="0" y="0"/>
                    </a:moveTo>
                    <a:lnTo>
                      <a:pt x="182778" y="197505"/>
                    </a:lnTo>
                    <a:lnTo>
                      <a:pt x="182778" y="483995"/>
                    </a:lnTo>
                  </a:path>
                </a:pathLst>
              </a:custGeom>
              <a:ln w="508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Block Arc 35"/>
              <p:cNvSpPr/>
              <p:nvPr/>
            </p:nvSpPr>
            <p:spPr>
              <a:xfrm rot="8350654">
                <a:off x="3027791" y="617990"/>
                <a:ext cx="144000" cy="144000"/>
              </a:xfrm>
              <a:prstGeom prst="blockArc">
                <a:avLst/>
              </a:prstGeom>
              <a:solidFill>
                <a:schemeClr val="accent6"/>
              </a:solidFill>
              <a:ln w="222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37"/>
            <p:cNvGrpSpPr/>
            <p:nvPr/>
          </p:nvGrpSpPr>
          <p:grpSpPr>
            <a:xfrm flipH="1">
              <a:off x="3318289" y="617990"/>
              <a:ext cx="292459" cy="600655"/>
              <a:chOff x="3027791" y="617990"/>
              <a:chExt cx="292459" cy="600655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3137472" y="734650"/>
                <a:ext cx="182778" cy="483995"/>
              </a:xfrm>
              <a:custGeom>
                <a:avLst/>
                <a:gdLst>
                  <a:gd name="connsiteX0" fmla="*/ 0 w 301841"/>
                  <a:gd name="connsiteY0" fmla="*/ 0 h 710213"/>
                  <a:gd name="connsiteX1" fmla="*/ 301841 w 301841"/>
                  <a:gd name="connsiteY1" fmla="*/ 328473 h 710213"/>
                  <a:gd name="connsiteX2" fmla="*/ 301841 w 301841"/>
                  <a:gd name="connsiteY2" fmla="*/ 710213 h 710213"/>
                  <a:gd name="connsiteX0" fmla="*/ 0 w 158966"/>
                  <a:gd name="connsiteY0" fmla="*/ 0 h 553051"/>
                  <a:gd name="connsiteX1" fmla="*/ 158966 w 158966"/>
                  <a:gd name="connsiteY1" fmla="*/ 171311 h 553051"/>
                  <a:gd name="connsiteX2" fmla="*/ 158966 w 158966"/>
                  <a:gd name="connsiteY2" fmla="*/ 553051 h 553051"/>
                  <a:gd name="connsiteX0" fmla="*/ 0 w 182778"/>
                  <a:gd name="connsiteY0" fmla="*/ 0 h 579245"/>
                  <a:gd name="connsiteX1" fmla="*/ 182778 w 182778"/>
                  <a:gd name="connsiteY1" fmla="*/ 197505 h 579245"/>
                  <a:gd name="connsiteX2" fmla="*/ 182778 w 182778"/>
                  <a:gd name="connsiteY2" fmla="*/ 579245 h 579245"/>
                  <a:gd name="connsiteX0" fmla="*/ 0 w 182778"/>
                  <a:gd name="connsiteY0" fmla="*/ 0 h 483995"/>
                  <a:gd name="connsiteX1" fmla="*/ 182778 w 182778"/>
                  <a:gd name="connsiteY1" fmla="*/ 197505 h 483995"/>
                  <a:gd name="connsiteX2" fmla="*/ 182778 w 182778"/>
                  <a:gd name="connsiteY2" fmla="*/ 483995 h 483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78" h="483995">
                    <a:moveTo>
                      <a:pt x="0" y="0"/>
                    </a:moveTo>
                    <a:lnTo>
                      <a:pt x="182778" y="197505"/>
                    </a:lnTo>
                    <a:lnTo>
                      <a:pt x="182778" y="483995"/>
                    </a:lnTo>
                  </a:path>
                </a:pathLst>
              </a:custGeom>
              <a:ln w="508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Block Arc 39"/>
              <p:cNvSpPr/>
              <p:nvPr/>
            </p:nvSpPr>
            <p:spPr>
              <a:xfrm rot="8350654">
                <a:off x="3027791" y="617990"/>
                <a:ext cx="144000" cy="144000"/>
              </a:xfrm>
              <a:prstGeom prst="blockArc">
                <a:avLst/>
              </a:prstGeom>
              <a:solidFill>
                <a:schemeClr val="accent6"/>
              </a:solidFill>
              <a:ln w="222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" name="Group 41"/>
          <p:cNvGrpSpPr/>
          <p:nvPr/>
        </p:nvGrpSpPr>
        <p:grpSpPr>
          <a:xfrm>
            <a:off x="6678969" y="1152135"/>
            <a:ext cx="582957" cy="600655"/>
            <a:chOff x="3027791" y="617990"/>
            <a:chExt cx="582957" cy="600655"/>
          </a:xfrm>
        </p:grpSpPr>
        <p:grpSp>
          <p:nvGrpSpPr>
            <p:cNvPr id="12" name="Group 36"/>
            <p:cNvGrpSpPr/>
            <p:nvPr/>
          </p:nvGrpSpPr>
          <p:grpSpPr>
            <a:xfrm>
              <a:off x="3027791" y="617990"/>
              <a:ext cx="292459" cy="600655"/>
              <a:chOff x="3027791" y="617990"/>
              <a:chExt cx="292459" cy="600655"/>
            </a:xfrm>
          </p:grpSpPr>
          <p:sp>
            <p:nvSpPr>
              <p:cNvPr id="47" name="Freeform 46"/>
              <p:cNvSpPr/>
              <p:nvPr/>
            </p:nvSpPr>
            <p:spPr>
              <a:xfrm>
                <a:off x="3137472" y="734650"/>
                <a:ext cx="182778" cy="483995"/>
              </a:xfrm>
              <a:custGeom>
                <a:avLst/>
                <a:gdLst>
                  <a:gd name="connsiteX0" fmla="*/ 0 w 301841"/>
                  <a:gd name="connsiteY0" fmla="*/ 0 h 710213"/>
                  <a:gd name="connsiteX1" fmla="*/ 301841 w 301841"/>
                  <a:gd name="connsiteY1" fmla="*/ 328473 h 710213"/>
                  <a:gd name="connsiteX2" fmla="*/ 301841 w 301841"/>
                  <a:gd name="connsiteY2" fmla="*/ 710213 h 710213"/>
                  <a:gd name="connsiteX0" fmla="*/ 0 w 158966"/>
                  <a:gd name="connsiteY0" fmla="*/ 0 h 553051"/>
                  <a:gd name="connsiteX1" fmla="*/ 158966 w 158966"/>
                  <a:gd name="connsiteY1" fmla="*/ 171311 h 553051"/>
                  <a:gd name="connsiteX2" fmla="*/ 158966 w 158966"/>
                  <a:gd name="connsiteY2" fmla="*/ 553051 h 553051"/>
                  <a:gd name="connsiteX0" fmla="*/ 0 w 182778"/>
                  <a:gd name="connsiteY0" fmla="*/ 0 h 579245"/>
                  <a:gd name="connsiteX1" fmla="*/ 182778 w 182778"/>
                  <a:gd name="connsiteY1" fmla="*/ 197505 h 579245"/>
                  <a:gd name="connsiteX2" fmla="*/ 182778 w 182778"/>
                  <a:gd name="connsiteY2" fmla="*/ 579245 h 579245"/>
                  <a:gd name="connsiteX0" fmla="*/ 0 w 182778"/>
                  <a:gd name="connsiteY0" fmla="*/ 0 h 483995"/>
                  <a:gd name="connsiteX1" fmla="*/ 182778 w 182778"/>
                  <a:gd name="connsiteY1" fmla="*/ 197505 h 483995"/>
                  <a:gd name="connsiteX2" fmla="*/ 182778 w 182778"/>
                  <a:gd name="connsiteY2" fmla="*/ 483995 h 483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78" h="483995">
                    <a:moveTo>
                      <a:pt x="0" y="0"/>
                    </a:moveTo>
                    <a:lnTo>
                      <a:pt x="182778" y="197505"/>
                    </a:lnTo>
                    <a:lnTo>
                      <a:pt x="182778" y="483995"/>
                    </a:lnTo>
                  </a:path>
                </a:pathLst>
              </a:custGeom>
              <a:ln w="508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Block Arc 47"/>
              <p:cNvSpPr/>
              <p:nvPr/>
            </p:nvSpPr>
            <p:spPr>
              <a:xfrm rot="8350654">
                <a:off x="3027791" y="617990"/>
                <a:ext cx="144000" cy="144000"/>
              </a:xfrm>
              <a:prstGeom prst="blockArc">
                <a:avLst/>
              </a:prstGeom>
              <a:solidFill>
                <a:schemeClr val="accent6"/>
              </a:solidFill>
              <a:ln w="222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37"/>
            <p:cNvGrpSpPr/>
            <p:nvPr/>
          </p:nvGrpSpPr>
          <p:grpSpPr>
            <a:xfrm flipH="1">
              <a:off x="3318289" y="617990"/>
              <a:ext cx="292459" cy="600655"/>
              <a:chOff x="3027791" y="617990"/>
              <a:chExt cx="292459" cy="600655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3137472" y="734650"/>
                <a:ext cx="182778" cy="483995"/>
              </a:xfrm>
              <a:custGeom>
                <a:avLst/>
                <a:gdLst>
                  <a:gd name="connsiteX0" fmla="*/ 0 w 301841"/>
                  <a:gd name="connsiteY0" fmla="*/ 0 h 710213"/>
                  <a:gd name="connsiteX1" fmla="*/ 301841 w 301841"/>
                  <a:gd name="connsiteY1" fmla="*/ 328473 h 710213"/>
                  <a:gd name="connsiteX2" fmla="*/ 301841 w 301841"/>
                  <a:gd name="connsiteY2" fmla="*/ 710213 h 710213"/>
                  <a:gd name="connsiteX0" fmla="*/ 0 w 158966"/>
                  <a:gd name="connsiteY0" fmla="*/ 0 h 553051"/>
                  <a:gd name="connsiteX1" fmla="*/ 158966 w 158966"/>
                  <a:gd name="connsiteY1" fmla="*/ 171311 h 553051"/>
                  <a:gd name="connsiteX2" fmla="*/ 158966 w 158966"/>
                  <a:gd name="connsiteY2" fmla="*/ 553051 h 553051"/>
                  <a:gd name="connsiteX0" fmla="*/ 0 w 182778"/>
                  <a:gd name="connsiteY0" fmla="*/ 0 h 579245"/>
                  <a:gd name="connsiteX1" fmla="*/ 182778 w 182778"/>
                  <a:gd name="connsiteY1" fmla="*/ 197505 h 579245"/>
                  <a:gd name="connsiteX2" fmla="*/ 182778 w 182778"/>
                  <a:gd name="connsiteY2" fmla="*/ 579245 h 579245"/>
                  <a:gd name="connsiteX0" fmla="*/ 0 w 182778"/>
                  <a:gd name="connsiteY0" fmla="*/ 0 h 483995"/>
                  <a:gd name="connsiteX1" fmla="*/ 182778 w 182778"/>
                  <a:gd name="connsiteY1" fmla="*/ 197505 h 483995"/>
                  <a:gd name="connsiteX2" fmla="*/ 182778 w 182778"/>
                  <a:gd name="connsiteY2" fmla="*/ 483995 h 483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78" h="483995">
                    <a:moveTo>
                      <a:pt x="0" y="0"/>
                    </a:moveTo>
                    <a:lnTo>
                      <a:pt x="182778" y="197505"/>
                    </a:lnTo>
                    <a:lnTo>
                      <a:pt x="182778" y="483995"/>
                    </a:lnTo>
                  </a:path>
                </a:pathLst>
              </a:custGeom>
              <a:ln w="508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Block Arc 45"/>
              <p:cNvSpPr/>
              <p:nvPr/>
            </p:nvSpPr>
            <p:spPr>
              <a:xfrm rot="8350654">
                <a:off x="3027791" y="617990"/>
                <a:ext cx="144000" cy="144000"/>
              </a:xfrm>
              <a:prstGeom prst="blockArc">
                <a:avLst/>
              </a:prstGeom>
              <a:solidFill>
                <a:schemeClr val="accent6"/>
              </a:solidFill>
              <a:ln w="222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48"/>
          <p:cNvGrpSpPr/>
          <p:nvPr/>
        </p:nvGrpSpPr>
        <p:grpSpPr>
          <a:xfrm>
            <a:off x="5941383" y="1152135"/>
            <a:ext cx="582957" cy="600655"/>
            <a:chOff x="3027791" y="617990"/>
            <a:chExt cx="582957" cy="600655"/>
          </a:xfrm>
        </p:grpSpPr>
        <p:grpSp>
          <p:nvGrpSpPr>
            <p:cNvPr id="16" name="Group 36"/>
            <p:cNvGrpSpPr/>
            <p:nvPr/>
          </p:nvGrpSpPr>
          <p:grpSpPr>
            <a:xfrm>
              <a:off x="3027791" y="617990"/>
              <a:ext cx="292459" cy="600655"/>
              <a:chOff x="3027791" y="617990"/>
              <a:chExt cx="292459" cy="600655"/>
            </a:xfrm>
          </p:grpSpPr>
          <p:sp>
            <p:nvSpPr>
              <p:cNvPr id="54" name="Freeform 53"/>
              <p:cNvSpPr/>
              <p:nvPr/>
            </p:nvSpPr>
            <p:spPr>
              <a:xfrm>
                <a:off x="3137472" y="734650"/>
                <a:ext cx="182778" cy="483995"/>
              </a:xfrm>
              <a:custGeom>
                <a:avLst/>
                <a:gdLst>
                  <a:gd name="connsiteX0" fmla="*/ 0 w 301841"/>
                  <a:gd name="connsiteY0" fmla="*/ 0 h 710213"/>
                  <a:gd name="connsiteX1" fmla="*/ 301841 w 301841"/>
                  <a:gd name="connsiteY1" fmla="*/ 328473 h 710213"/>
                  <a:gd name="connsiteX2" fmla="*/ 301841 w 301841"/>
                  <a:gd name="connsiteY2" fmla="*/ 710213 h 710213"/>
                  <a:gd name="connsiteX0" fmla="*/ 0 w 158966"/>
                  <a:gd name="connsiteY0" fmla="*/ 0 h 553051"/>
                  <a:gd name="connsiteX1" fmla="*/ 158966 w 158966"/>
                  <a:gd name="connsiteY1" fmla="*/ 171311 h 553051"/>
                  <a:gd name="connsiteX2" fmla="*/ 158966 w 158966"/>
                  <a:gd name="connsiteY2" fmla="*/ 553051 h 553051"/>
                  <a:gd name="connsiteX0" fmla="*/ 0 w 182778"/>
                  <a:gd name="connsiteY0" fmla="*/ 0 h 579245"/>
                  <a:gd name="connsiteX1" fmla="*/ 182778 w 182778"/>
                  <a:gd name="connsiteY1" fmla="*/ 197505 h 579245"/>
                  <a:gd name="connsiteX2" fmla="*/ 182778 w 182778"/>
                  <a:gd name="connsiteY2" fmla="*/ 579245 h 579245"/>
                  <a:gd name="connsiteX0" fmla="*/ 0 w 182778"/>
                  <a:gd name="connsiteY0" fmla="*/ 0 h 483995"/>
                  <a:gd name="connsiteX1" fmla="*/ 182778 w 182778"/>
                  <a:gd name="connsiteY1" fmla="*/ 197505 h 483995"/>
                  <a:gd name="connsiteX2" fmla="*/ 182778 w 182778"/>
                  <a:gd name="connsiteY2" fmla="*/ 483995 h 483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78" h="483995">
                    <a:moveTo>
                      <a:pt x="0" y="0"/>
                    </a:moveTo>
                    <a:lnTo>
                      <a:pt x="182778" y="197505"/>
                    </a:lnTo>
                    <a:lnTo>
                      <a:pt x="182778" y="483995"/>
                    </a:lnTo>
                  </a:path>
                </a:pathLst>
              </a:custGeom>
              <a:ln w="508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Block Arc 54"/>
              <p:cNvSpPr/>
              <p:nvPr/>
            </p:nvSpPr>
            <p:spPr>
              <a:xfrm rot="8350654">
                <a:off x="3027791" y="617990"/>
                <a:ext cx="144000" cy="144000"/>
              </a:xfrm>
              <a:prstGeom prst="blockArc">
                <a:avLst/>
              </a:prstGeom>
              <a:solidFill>
                <a:schemeClr val="accent6"/>
              </a:solidFill>
              <a:ln w="222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37"/>
            <p:cNvGrpSpPr/>
            <p:nvPr/>
          </p:nvGrpSpPr>
          <p:grpSpPr>
            <a:xfrm flipH="1">
              <a:off x="3318289" y="617990"/>
              <a:ext cx="292459" cy="600655"/>
              <a:chOff x="3027791" y="617990"/>
              <a:chExt cx="292459" cy="600655"/>
            </a:xfrm>
          </p:grpSpPr>
          <p:sp>
            <p:nvSpPr>
              <p:cNvPr id="52" name="Freeform 51"/>
              <p:cNvSpPr/>
              <p:nvPr/>
            </p:nvSpPr>
            <p:spPr>
              <a:xfrm>
                <a:off x="3137472" y="734650"/>
                <a:ext cx="182778" cy="483995"/>
              </a:xfrm>
              <a:custGeom>
                <a:avLst/>
                <a:gdLst>
                  <a:gd name="connsiteX0" fmla="*/ 0 w 301841"/>
                  <a:gd name="connsiteY0" fmla="*/ 0 h 710213"/>
                  <a:gd name="connsiteX1" fmla="*/ 301841 w 301841"/>
                  <a:gd name="connsiteY1" fmla="*/ 328473 h 710213"/>
                  <a:gd name="connsiteX2" fmla="*/ 301841 w 301841"/>
                  <a:gd name="connsiteY2" fmla="*/ 710213 h 710213"/>
                  <a:gd name="connsiteX0" fmla="*/ 0 w 158966"/>
                  <a:gd name="connsiteY0" fmla="*/ 0 h 553051"/>
                  <a:gd name="connsiteX1" fmla="*/ 158966 w 158966"/>
                  <a:gd name="connsiteY1" fmla="*/ 171311 h 553051"/>
                  <a:gd name="connsiteX2" fmla="*/ 158966 w 158966"/>
                  <a:gd name="connsiteY2" fmla="*/ 553051 h 553051"/>
                  <a:gd name="connsiteX0" fmla="*/ 0 w 182778"/>
                  <a:gd name="connsiteY0" fmla="*/ 0 h 579245"/>
                  <a:gd name="connsiteX1" fmla="*/ 182778 w 182778"/>
                  <a:gd name="connsiteY1" fmla="*/ 197505 h 579245"/>
                  <a:gd name="connsiteX2" fmla="*/ 182778 w 182778"/>
                  <a:gd name="connsiteY2" fmla="*/ 579245 h 579245"/>
                  <a:gd name="connsiteX0" fmla="*/ 0 w 182778"/>
                  <a:gd name="connsiteY0" fmla="*/ 0 h 483995"/>
                  <a:gd name="connsiteX1" fmla="*/ 182778 w 182778"/>
                  <a:gd name="connsiteY1" fmla="*/ 197505 h 483995"/>
                  <a:gd name="connsiteX2" fmla="*/ 182778 w 182778"/>
                  <a:gd name="connsiteY2" fmla="*/ 483995 h 483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78" h="483995">
                    <a:moveTo>
                      <a:pt x="0" y="0"/>
                    </a:moveTo>
                    <a:lnTo>
                      <a:pt x="182778" y="197505"/>
                    </a:lnTo>
                    <a:lnTo>
                      <a:pt x="182778" y="483995"/>
                    </a:lnTo>
                  </a:path>
                </a:pathLst>
              </a:custGeom>
              <a:ln w="508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Block Arc 52"/>
              <p:cNvSpPr/>
              <p:nvPr/>
            </p:nvSpPr>
            <p:spPr>
              <a:xfrm rot="8350654">
                <a:off x="3027791" y="617990"/>
                <a:ext cx="144000" cy="144000"/>
              </a:xfrm>
              <a:prstGeom prst="blockArc">
                <a:avLst/>
              </a:prstGeom>
              <a:solidFill>
                <a:schemeClr val="accent6"/>
              </a:solidFill>
              <a:ln w="222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3031843" y="4168540"/>
            <a:ext cx="1310312" cy="3916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TEST STRIP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>
            <a:stCxn id="56" idx="0"/>
            <a:endCxn id="13" idx="2"/>
          </p:cNvCxnSpPr>
          <p:nvPr/>
        </p:nvCxnSpPr>
        <p:spPr>
          <a:xfrm flipH="1" flipV="1">
            <a:off x="3684202" y="3751715"/>
            <a:ext cx="2797" cy="416825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161440" y="485787"/>
            <a:ext cx="1310312" cy="3916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ANTIBODIES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>
            <a:endCxn id="62" idx="1"/>
          </p:cNvCxnSpPr>
          <p:nvPr/>
        </p:nvCxnSpPr>
        <p:spPr>
          <a:xfrm flipV="1">
            <a:off x="6898926" y="681601"/>
            <a:ext cx="262514" cy="650054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3" idx="2"/>
            <a:endCxn id="62" idx="1"/>
          </p:cNvCxnSpPr>
          <p:nvPr/>
        </p:nvCxnSpPr>
        <p:spPr>
          <a:xfrm flipV="1">
            <a:off x="6452340" y="681601"/>
            <a:ext cx="709100" cy="542534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31" y="4892400"/>
            <a:ext cx="8559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The test strip works like a home pregnancy test.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The test line on the strip will change colour when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the antigen from the pathogen is present.</a:t>
            </a:r>
            <a:endParaRPr lang="en-GB" sz="2400" dirty="0">
              <a:solidFill>
                <a:srgbClr val="00453D"/>
              </a:solidFill>
            </a:endParaRPr>
          </a:p>
        </p:txBody>
      </p:sp>
      <p:pic>
        <p:nvPicPr>
          <p:cNvPr id="3" name="Picture 2" descr="ab_test_strips.png"/>
          <p:cNvPicPr>
            <a:picLocks noChangeAspect="1"/>
          </p:cNvPicPr>
          <p:nvPr/>
        </p:nvPicPr>
        <p:blipFill>
          <a:blip r:embed="rId2" cstate="print"/>
          <a:srcRect l="55092"/>
          <a:stretch>
            <a:fillRect/>
          </a:stretch>
        </p:blipFill>
        <p:spPr>
          <a:xfrm>
            <a:off x="4415423" y="514900"/>
            <a:ext cx="313155" cy="41192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4687" y="4106395"/>
            <a:ext cx="1440000" cy="3916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SAMPLE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968319" y="4296792"/>
            <a:ext cx="559294" cy="2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944865" y="1935334"/>
            <a:ext cx="0" cy="2414726"/>
          </a:xfrm>
          <a:prstGeom prst="straightConnector1">
            <a:avLst/>
          </a:prstGeom>
          <a:ln w="50800">
            <a:gradFill>
              <a:gsLst>
                <a:gs pos="0">
                  <a:srgbClr val="3701FF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0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34687" y="2651937"/>
            <a:ext cx="1440000" cy="3916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TEST LINE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881019" y="2842334"/>
            <a:ext cx="559294" cy="2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34061" y="2110399"/>
            <a:ext cx="1440626" cy="3916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CONTROL LINE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881019" y="2300796"/>
            <a:ext cx="559294" cy="2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946622"/>
            <a:ext cx="7772400" cy="9647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/>
              <a:t>Genome analysis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897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231" y="4892400"/>
            <a:ext cx="8559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All organisms, including plant pathogens,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have unique </a:t>
            </a:r>
            <a:r>
              <a:rPr lang="en-GB" sz="2400" b="1" dirty="0" smtClean="0">
                <a:solidFill>
                  <a:srgbClr val="09C300"/>
                </a:solidFill>
              </a:rPr>
              <a:t>genetic markers</a:t>
            </a:r>
            <a:r>
              <a:rPr lang="en-GB" sz="2400" dirty="0" smtClean="0">
                <a:solidFill>
                  <a:srgbClr val="00453D"/>
                </a:solidFill>
              </a:rPr>
              <a:t> in their DNA.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Genetic markers can be used to identify a pathogen.</a:t>
            </a:r>
            <a:endParaRPr lang="en-GB" sz="2400" dirty="0">
              <a:solidFill>
                <a:srgbClr val="00453D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89871" y="840210"/>
            <a:ext cx="2964258" cy="2854851"/>
            <a:chOff x="3801097" y="632816"/>
            <a:chExt cx="2964258" cy="2854851"/>
          </a:xfrm>
        </p:grpSpPr>
        <p:pic>
          <p:nvPicPr>
            <p:cNvPr id="2" name="Picture 1" descr="leaf_pathogen_DNA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1097" y="967667"/>
              <a:ext cx="1541806" cy="2520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583" y="2056769"/>
              <a:ext cx="360772" cy="993600"/>
            </a:xfrm>
            <a:prstGeom prst="rect">
              <a:avLst/>
            </a:prstGeom>
          </p:spPr>
        </p:pic>
        <p:sp>
          <p:nvSpPr>
            <p:cNvPr id="5" name="Freeform 4"/>
            <p:cNvSpPr/>
            <p:nvPr/>
          </p:nvSpPr>
          <p:spPr>
            <a:xfrm>
              <a:off x="4576941" y="632816"/>
              <a:ext cx="1997476" cy="1310936"/>
            </a:xfrm>
            <a:custGeom>
              <a:avLst/>
              <a:gdLst>
                <a:gd name="connsiteX0" fmla="*/ 0 w 2716567"/>
                <a:gd name="connsiteY0" fmla="*/ 8878 h 257453"/>
                <a:gd name="connsiteX1" fmla="*/ 1997476 w 2716567"/>
                <a:gd name="connsiteY1" fmla="*/ 257453 h 257453"/>
                <a:gd name="connsiteX2" fmla="*/ 1988598 w 2716567"/>
                <a:gd name="connsiteY2" fmla="*/ 257453 h 257453"/>
                <a:gd name="connsiteX3" fmla="*/ 2716567 w 2716567"/>
                <a:gd name="connsiteY3" fmla="*/ 0 h 257453"/>
                <a:gd name="connsiteX0" fmla="*/ 0 w 1997476"/>
                <a:gd name="connsiteY0" fmla="*/ 0 h 248575"/>
                <a:gd name="connsiteX1" fmla="*/ 1997476 w 1997476"/>
                <a:gd name="connsiteY1" fmla="*/ 248575 h 248575"/>
                <a:gd name="connsiteX2" fmla="*/ 1988598 w 1997476"/>
                <a:gd name="connsiteY2" fmla="*/ 248575 h 248575"/>
                <a:gd name="connsiteX0" fmla="*/ 0 w 1997476"/>
                <a:gd name="connsiteY0" fmla="*/ 0 h 248575"/>
                <a:gd name="connsiteX1" fmla="*/ 1997476 w 1997476"/>
                <a:gd name="connsiteY1" fmla="*/ 248575 h 248575"/>
                <a:gd name="connsiteX2" fmla="*/ 1988598 w 1997476"/>
                <a:gd name="connsiteY2" fmla="*/ 248575 h 248575"/>
                <a:gd name="connsiteX0" fmla="*/ 0 w 1997476"/>
                <a:gd name="connsiteY0" fmla="*/ 0 h 248575"/>
                <a:gd name="connsiteX1" fmla="*/ 1997476 w 1997476"/>
                <a:gd name="connsiteY1" fmla="*/ 248575 h 248575"/>
                <a:gd name="connsiteX2" fmla="*/ 1988598 w 1997476"/>
                <a:gd name="connsiteY2" fmla="*/ 248575 h 248575"/>
                <a:gd name="connsiteX0" fmla="*/ 0 w 1997476"/>
                <a:gd name="connsiteY0" fmla="*/ 497149 h 745724"/>
                <a:gd name="connsiteX1" fmla="*/ 1997476 w 1997476"/>
                <a:gd name="connsiteY1" fmla="*/ 745724 h 745724"/>
                <a:gd name="connsiteX2" fmla="*/ 1722268 w 1997476"/>
                <a:gd name="connsiteY2" fmla="*/ 0 h 745724"/>
                <a:gd name="connsiteX0" fmla="*/ 0 w 2941468"/>
                <a:gd name="connsiteY0" fmla="*/ 497149 h 745724"/>
                <a:gd name="connsiteX1" fmla="*/ 1997476 w 2941468"/>
                <a:gd name="connsiteY1" fmla="*/ 745724 h 745724"/>
                <a:gd name="connsiteX2" fmla="*/ 1722268 w 2941468"/>
                <a:gd name="connsiteY2" fmla="*/ 0 h 745724"/>
                <a:gd name="connsiteX0" fmla="*/ 0 w 1997476"/>
                <a:gd name="connsiteY0" fmla="*/ 0 h 248575"/>
                <a:gd name="connsiteX1" fmla="*/ 1997476 w 1997476"/>
                <a:gd name="connsiteY1" fmla="*/ 248575 h 248575"/>
                <a:gd name="connsiteX0" fmla="*/ 0 w 1997476"/>
                <a:gd name="connsiteY0" fmla="*/ 437964 h 686539"/>
                <a:gd name="connsiteX1" fmla="*/ 1997476 w 1997476"/>
                <a:gd name="connsiteY1" fmla="*/ 686539 h 686539"/>
                <a:gd name="connsiteX0" fmla="*/ 0 w 1997476"/>
                <a:gd name="connsiteY0" fmla="*/ 1062361 h 1310936"/>
                <a:gd name="connsiteX1" fmla="*/ 1997476 w 1997476"/>
                <a:gd name="connsiteY1" fmla="*/ 1310936 h 1310936"/>
                <a:gd name="connsiteX0" fmla="*/ 0 w 1997476"/>
                <a:gd name="connsiteY0" fmla="*/ 1062361 h 1310936"/>
                <a:gd name="connsiteX1" fmla="*/ 1997476 w 1997476"/>
                <a:gd name="connsiteY1" fmla="*/ 1310936 h 1310936"/>
                <a:gd name="connsiteX0" fmla="*/ 0 w 1997476"/>
                <a:gd name="connsiteY0" fmla="*/ 1062361 h 1310936"/>
                <a:gd name="connsiteX1" fmla="*/ 1997476 w 1997476"/>
                <a:gd name="connsiteY1" fmla="*/ 1310936 h 131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97476" h="1310936">
                  <a:moveTo>
                    <a:pt x="0" y="1062361"/>
                  </a:moveTo>
                  <a:cubicBezTo>
                    <a:pt x="488272" y="0"/>
                    <a:pt x="1970842" y="464599"/>
                    <a:pt x="1997476" y="1310936"/>
                  </a:cubicBezTo>
                </a:path>
              </a:pathLst>
            </a:custGeom>
            <a:ln w="762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31" y="5194800"/>
            <a:ext cx="8559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Pathologists use </a:t>
            </a:r>
            <a:r>
              <a:rPr lang="en-GB" sz="2400" b="1" dirty="0" smtClean="0">
                <a:solidFill>
                  <a:srgbClr val="09C300"/>
                </a:solidFill>
              </a:rPr>
              <a:t>DNA probes</a:t>
            </a:r>
            <a:r>
              <a:rPr lang="en-GB" sz="2400" dirty="0" smtClean="0">
                <a:solidFill>
                  <a:srgbClr val="00453D"/>
                </a:solidFill>
              </a:rPr>
              <a:t> that recognise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genetic markers from specific pathogens.</a:t>
            </a:r>
            <a:endParaRPr lang="en-GB" sz="2400" dirty="0">
              <a:solidFill>
                <a:srgbClr val="00453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38" y="1696861"/>
            <a:ext cx="3456638" cy="3029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638" y="454217"/>
            <a:ext cx="337243" cy="928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524107" y="1451728"/>
            <a:ext cx="0" cy="452486"/>
          </a:xfrm>
          <a:prstGeom prst="straightConnector1">
            <a:avLst/>
          </a:prstGeom>
          <a:ln w="38100" cap="rnd">
            <a:solidFill>
              <a:schemeClr val="tx1">
                <a:lumMod val="65000"/>
                <a:lumOff val="35000"/>
              </a:schemeClr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31" y="5194800"/>
            <a:ext cx="8559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Small, portable machines enable plant pathologists to use DNA probes to quickly test samples from infected plants in the field.</a:t>
            </a:r>
            <a:endParaRPr lang="en-GB" sz="2400" dirty="0">
              <a:solidFill>
                <a:srgbClr val="00453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38" y="1696861"/>
            <a:ext cx="3456638" cy="3029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638" y="454217"/>
            <a:ext cx="337243" cy="9288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524107" y="1451728"/>
            <a:ext cx="0" cy="452486"/>
          </a:xfrm>
          <a:prstGeom prst="straightConnector1">
            <a:avLst/>
          </a:prstGeom>
          <a:ln w="38100" cap="rnd">
            <a:solidFill>
              <a:schemeClr val="tx1">
                <a:lumMod val="65000"/>
                <a:lumOff val="35000"/>
              </a:schemeClr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31" y="4892400"/>
            <a:ext cx="8559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Back in the lab, it’s becoming quicker and cheaper to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sequence the whole genome of a pathogen.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This machine can sequence a bacterium’s genome in 8 hours.</a:t>
            </a:r>
            <a:endParaRPr lang="en-GB" sz="2400" dirty="0">
              <a:solidFill>
                <a:srgbClr val="00453D"/>
              </a:solidFill>
            </a:endParaRPr>
          </a:p>
        </p:txBody>
      </p:sp>
      <p:pic>
        <p:nvPicPr>
          <p:cNvPr id="3" name="Picture 2" descr="MiSeq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7188" y="568192"/>
            <a:ext cx="5189624" cy="3893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231" y="478001"/>
            <a:ext cx="8559538" cy="422583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900" b="1" dirty="0" smtClean="0">
                <a:solidFill>
                  <a:schemeClr val="bg1">
                    <a:lumMod val="75000"/>
                  </a:schemeClr>
                </a:solidFill>
                <a:cs typeface="Courier New" panose="02070309020205020404" pitchFamily="49" charset="0"/>
              </a:rPr>
              <a:t>ACUGUCCGAGGACAACUCCUUGGLICAAUGUCUAGCAGCGUCGUCUUUCGACACAGCOGUUGAAGAGUUUACGCUCGUGACCGCAGGCCCAAGGUGAACUUUUCAAAGUAAUA</a:t>
            </a:r>
          </a:p>
          <a:p>
            <a:pPr algn="ctr">
              <a:lnSpc>
                <a:spcPct val="150000"/>
              </a:lnSpc>
            </a:pPr>
            <a:r>
              <a:rPr lang="en-GB" sz="900" b="1" dirty="0" smtClean="0">
                <a:solidFill>
                  <a:schemeClr val="bg1">
                    <a:lumMod val="75000"/>
                  </a:schemeClr>
                </a:solidFill>
                <a:cs typeface="Courier New" panose="02070309020205020404" pitchFamily="49" charset="0"/>
              </a:rPr>
              <a:t>AGCGAGGAGCAGACGCUUAUUGCUACCCGGGCGUAUCCAGAAUUCCAAAUUCAUUUUAUAACACGCAAUGCCGUGCAUUCGCUUGCAGGUGGUUGCGUCUUUAGAACUGGAUAU</a:t>
            </a:r>
          </a:p>
          <a:p>
            <a:pPr algn="ctr">
              <a:lnSpc>
                <a:spcPct val="150000"/>
              </a:lnSpc>
            </a:pPr>
            <a:r>
              <a:rPr lang="en-GB" sz="900" b="1" dirty="0" smtClean="0">
                <a:solidFill>
                  <a:schemeClr val="bg1">
                    <a:lumMod val="75000"/>
                  </a:schemeClr>
                </a:solidFill>
                <a:cs typeface="Courier New" panose="02070309020205020404" pitchFamily="49" charset="0"/>
              </a:rPr>
              <a:t>CUGAUGAUGCAAUUCCCUCGGAUCAUUGACUUAUGACAUAGGCGGGAUUUUGCAUCGCAUCUGUUCAAGGGACGAGCAUAUGUACACUOCUGCAUGCCCAACCUGGACGUUCGAGAC</a:t>
            </a:r>
          </a:p>
          <a:p>
            <a:pPr algn="ctr">
              <a:lnSpc>
                <a:spcPct val="150000"/>
              </a:lnSpc>
            </a:pPr>
            <a:r>
              <a:rPr lang="en-GB" sz="900" b="1" dirty="0" smtClean="0">
                <a:solidFill>
                  <a:schemeClr val="bg1">
                    <a:lumMod val="75000"/>
                  </a:schemeClr>
                </a:solidFill>
                <a:cs typeface="Courier New" panose="02070309020205020404" pitchFamily="49" charset="0"/>
              </a:rPr>
              <a:t>AUCAUGCGGCACGAAGGCCAGAAAGACAGUAUUGAACUAUACCUUUCUAGGCUAGAGAGAGGGOGGAAAACAGUCCCCAACUUCCAAAGGAAGCAUUUGACAGAUACGCAGAAUUCCU</a:t>
            </a:r>
          </a:p>
          <a:p>
            <a:pPr algn="ctr">
              <a:lnSpc>
                <a:spcPct val="150000"/>
              </a:lnSpc>
            </a:pPr>
            <a:r>
              <a:rPr lang="en-GB" sz="900" b="1" dirty="0" smtClean="0">
                <a:solidFill>
                  <a:schemeClr val="bg1">
                    <a:lumMod val="75000"/>
                  </a:schemeClr>
                </a:solidFill>
                <a:cs typeface="Courier New" panose="02070309020205020404" pitchFamily="49" charset="0"/>
              </a:rPr>
              <a:t>GAAGACGCUGUCUGUCACAUACUUUCCAGACAAUGCOCAUCAOCCGAUGCAGCAUCAGGCAGAGUGUAUGCCAUUGCGCUACACAGCAUUAUGACAUACCAGCCGAUGAGUUCGOG</a:t>
            </a:r>
          </a:p>
          <a:p>
            <a:pPr algn="ctr">
              <a:lnSpc>
                <a:spcPct val="150000"/>
              </a:lnSpc>
            </a:pPr>
            <a:r>
              <a:rPr lang="en-GB" sz="900" b="1" dirty="0" smtClean="0">
                <a:solidFill>
                  <a:schemeClr val="bg1">
                    <a:lumMod val="75000"/>
                  </a:schemeClr>
                </a:solidFill>
                <a:cs typeface="Courier New" panose="02070309020205020404" pitchFamily="49" charset="0"/>
              </a:rPr>
              <a:t>GCGGCACUCUUGAGGAAAAUGUCCAUACGUGCUAUGCCGCUUUCCACUUCUCUGAGAACCUOCUUCUUGAAGAUUCUACGUCAAUUUGGACGAAUCAACGCGUGUUUUUCGCGCGAU</a:t>
            </a:r>
          </a:p>
          <a:p>
            <a:pPr algn="ctr">
              <a:lnSpc>
                <a:spcPct val="150000"/>
              </a:lnSpc>
            </a:pPr>
            <a:r>
              <a:rPr lang="en-GB" sz="900" b="1" dirty="0" smtClean="0">
                <a:solidFill>
                  <a:schemeClr val="bg1">
                    <a:lumMod val="75000"/>
                  </a:schemeClr>
                </a:solidFill>
                <a:cs typeface="Courier New" panose="02070309020205020404" pitchFamily="49" charset="0"/>
              </a:rPr>
              <a:t>GGAGACAAGUUGACCUUUUCUUUUGCAUCAGAGAGUACUCUUAAUUAUUGUCAUAGUUAUUCUAQUAUUCUUAGUAUGUGUGCAAACUUACUUCCCGOCCUCUAUAGAGAGGUUUAC</a:t>
            </a:r>
          </a:p>
          <a:p>
            <a:pPr algn="ctr">
              <a:lnSpc>
                <a:spcPct val="150000"/>
              </a:lnSpc>
            </a:pPr>
            <a:r>
              <a:rPr lang="en-GB" sz="900" b="1" dirty="0" smtClean="0">
                <a:solidFill>
                  <a:schemeClr val="bg1">
                    <a:lumMod val="75000"/>
                  </a:schemeClr>
                </a:solidFill>
                <a:cs typeface="Courier New" panose="02070309020205020404" pitchFamily="49" charset="0"/>
              </a:rPr>
              <a:t>AUGAAGGAGUUUUUAGUCACCAGAGUUAUACCUGGUUUUGUAAGUUUUCUAGAAUGAUACUUUUCUUUUGUACAAAGGUGUGGCCCAUAAAAGUGUAGAUAGUGAGCAGUUUUAUACU</a:t>
            </a:r>
          </a:p>
          <a:p>
            <a:pPr algn="ctr">
              <a:lnSpc>
                <a:spcPct val="150000"/>
              </a:lnSpc>
            </a:pPr>
            <a:r>
              <a:rPr lang="en-GB" sz="900" b="1" dirty="0" smtClean="0">
                <a:solidFill>
                  <a:schemeClr val="bg1">
                    <a:lumMod val="75000"/>
                  </a:schemeClr>
                </a:solidFill>
                <a:cs typeface="Courier New" panose="02070309020205020404" pitchFamily="49" charset="0"/>
              </a:rPr>
              <a:t>GCAUGGAAGACGCUGGCAUUACAAAAGACUCUUGCAAUGUGCAACAGCGAGAGAUCCUCCUUGAGGAUUCAUCAUCAGUCAUUCUGGUUUCCCAAAUGAGGGAUAUGGUCAUC</a:t>
            </a:r>
          </a:p>
          <a:p>
            <a:pPr algn="ctr">
              <a:lnSpc>
                <a:spcPct val="150000"/>
              </a:lnSpc>
            </a:pPr>
            <a:r>
              <a:rPr lang="en-GB" sz="900" b="1" dirty="0" smtClean="0">
                <a:solidFill>
                  <a:schemeClr val="bg1">
                    <a:lumMod val="75000"/>
                  </a:schemeClr>
                </a:solidFill>
                <a:cs typeface="Courier New" panose="02070309020205020404" pitchFamily="49" charset="0"/>
              </a:rPr>
              <a:t>GUACCAUUAUUCGACUUUCUUUGGAGACUAGUAAGAGGACGCGCAAGGAAGUCUUAGUGUCCAAGGAUUUCGUGUUUACAGUGCUUAACCACAUUCGAACAUACCAGGCGAAAGCUCUU</a:t>
            </a:r>
          </a:p>
          <a:p>
            <a:pPr algn="ctr">
              <a:lnSpc>
                <a:spcPct val="150000"/>
              </a:lnSpc>
            </a:pPr>
            <a:r>
              <a:rPr lang="en-GB" sz="900" b="1" dirty="0" smtClean="0">
                <a:solidFill>
                  <a:schemeClr val="bg1">
                    <a:lumMod val="75000"/>
                  </a:schemeClr>
                </a:solidFill>
                <a:cs typeface="Courier New" panose="02070309020205020404" pitchFamily="49" charset="0"/>
              </a:rPr>
              <a:t>ACAUACGCAAAUGUUUUGUCCUUUGUCGAAUCGAUUCGAUCGAGGGUAAUCAUUACGGUGUGACAGCGAGGUCCGAAUGGGAUGUGGACAAAUCUUUGUUACAAUCCUUGUCCAUGACG</a:t>
            </a:r>
          </a:p>
          <a:p>
            <a:pPr algn="ctr">
              <a:lnSpc>
                <a:spcPct val="150000"/>
              </a:lnSpc>
            </a:pPr>
            <a:r>
              <a:rPr lang="en-GB" sz="900" b="1" dirty="0" smtClean="0">
                <a:solidFill>
                  <a:schemeClr val="bg1">
                    <a:lumMod val="75000"/>
                  </a:schemeClr>
                </a:solidFill>
                <a:cs typeface="Courier New" panose="02070309020205020404" pitchFamily="49" charset="0"/>
              </a:rPr>
              <a:t>UUUUACCUGCAUACUAAGCUUGCCGUUCUAAAGGAUGACUUACUGAUUAGCAAGUUUAGUCUCGGUUCGAAACGGUGUGCCAGCUGUGUGGGAUGAGUUUCGCUGGCGUUUGGGAAC</a:t>
            </a:r>
          </a:p>
          <a:p>
            <a:pPr algn="ctr">
              <a:lnSpc>
                <a:spcPct val="150000"/>
              </a:lnSpc>
            </a:pPr>
            <a:r>
              <a:rPr lang="en-GB" sz="900" b="1" dirty="0" smtClean="0">
                <a:solidFill>
                  <a:schemeClr val="bg1">
                    <a:lumMod val="75000"/>
                  </a:schemeClr>
                </a:solidFill>
                <a:cs typeface="Courier New" panose="02070309020205020404" pitchFamily="49" charset="0"/>
              </a:rPr>
              <a:t>GCAUUUCCCUCCGUGAAAGAGAGGCUCUUGACAGGACUUAUCAGAGUGGCAGGCGACGCAUUAGAGAUCAGGOUGCCUGAUCUAUAUGUGACCUUCCACGACAGAUUAGUGACUGAG</a:t>
            </a:r>
          </a:p>
          <a:p>
            <a:pPr algn="ctr">
              <a:lnSpc>
                <a:spcPct val="150000"/>
              </a:lnSpc>
            </a:pPr>
            <a:r>
              <a:rPr lang="en-GB" sz="900" b="1" dirty="0" smtClean="0">
                <a:solidFill>
                  <a:schemeClr val="bg1">
                    <a:lumMod val="75000"/>
                  </a:schemeClr>
                </a:solidFill>
                <a:cs typeface="Courier New" panose="02070309020205020404" pitchFamily="49" charset="0"/>
              </a:rPr>
              <a:t>UACAAGGCCUCUGUGGACAUGCCUOCGCUUGACAUUAGGAGAGAUGGAGAACGGAGUGAUGUCAAUGCACUUUCAGAGUUAUCOGUGUUAAGGGAGUCUGACAUUCGAUGUU</a:t>
            </a:r>
          </a:p>
          <a:p>
            <a:pPr algn="ctr">
              <a:lnSpc>
                <a:spcPct val="150000"/>
              </a:lnSpc>
            </a:pPr>
            <a:r>
              <a:rPr lang="en-GB" sz="900" b="1" dirty="0" smtClean="0">
                <a:solidFill>
                  <a:schemeClr val="bg1">
                    <a:lumMod val="75000"/>
                  </a:schemeClr>
                </a:solidFill>
                <a:cs typeface="Courier New" panose="02070309020205020404" pitchFamily="49" charset="0"/>
              </a:rPr>
              <a:t>GUGUUUUUUCCCAGAUGUGCCAAUCUUUGGAAGUUGACCCAAUGACGGCAGCGAGGUUAUAGUCGCGGUCAUGAGCAAUGAGAGCGGUCUGACUCUCACAUUUGACGACCUCUGAG</a:t>
            </a:r>
          </a:p>
          <a:p>
            <a:pPr algn="ctr">
              <a:lnSpc>
                <a:spcPct val="150000"/>
              </a:lnSpc>
            </a:pPr>
            <a:r>
              <a:rPr lang="en-GB" sz="900" b="1" dirty="0" smtClean="0">
                <a:solidFill>
                  <a:schemeClr val="bg1">
                    <a:lumMod val="75000"/>
                  </a:schemeClr>
                </a:solidFill>
                <a:cs typeface="Courier New" panose="02070309020205020404" pitchFamily="49" charset="0"/>
              </a:rPr>
              <a:t>GCGAAUGUUGCGCUAGCUUUACAGGAUCAAGAGAAGGCUUCAGAAGGUGCUUUGGUAGUUACCUCAAGAGAAGUUGAAGAACCGUCCAUGAAGGGUUCGAUGGCCAGAGGAGAGUUACAA</a:t>
            </a:r>
          </a:p>
          <a:p>
            <a:pPr algn="ctr">
              <a:lnSpc>
                <a:spcPct val="150000"/>
              </a:lnSpc>
            </a:pPr>
            <a:r>
              <a:rPr lang="en-GB" sz="900" b="1" dirty="0" smtClean="0">
                <a:solidFill>
                  <a:schemeClr val="bg1">
                    <a:lumMod val="75000"/>
                  </a:schemeClr>
                </a:solidFill>
                <a:cs typeface="Courier New" panose="02070309020205020404" pitchFamily="49" charset="0"/>
              </a:rPr>
              <a:t>UUGCUGGUCUUGCUGGAGAUCAUCCGGAGUCGUCCUAUUCUAGACGAGGAGAUAGAGUCUUUGAGCAGUUUCAUAUGGCAACGGCAGAUUCGUUAUUCGUAGCAGAUGAGCUCG</a:t>
            </a:r>
          </a:p>
          <a:p>
            <a:pPr algn="ctr">
              <a:lnSpc>
                <a:spcPct val="150000"/>
              </a:lnSpc>
            </a:pPr>
            <a:r>
              <a:rPr lang="en-GB" sz="900" b="1" dirty="0" smtClean="0">
                <a:solidFill>
                  <a:schemeClr val="bg1">
                    <a:lumMod val="75000"/>
                  </a:schemeClr>
                </a:solidFill>
                <a:cs typeface="Courier New" panose="02070309020205020404" pitchFamily="49" charset="0"/>
              </a:rPr>
              <a:t>AUUGUGUACACGGGUCCGAUUAGUUCAGCAAUGAAAACUUUUCGAUAGCCUGGUAGCAUCACUAUCUGCUGCGGUGUCGAAUCUCGUCAAGAUCCUCAAGAUCAGCUGCUAUU</a:t>
            </a:r>
          </a:p>
          <a:p>
            <a:pPr algn="ctr">
              <a:lnSpc>
                <a:spcPct val="150000"/>
              </a:lnSpc>
            </a:pPr>
            <a:r>
              <a:rPr lang="en-GB" sz="900" b="1" dirty="0" smtClean="0">
                <a:solidFill>
                  <a:schemeClr val="bg1">
                    <a:lumMod val="75000"/>
                  </a:schemeClr>
                </a:solidFill>
                <a:cs typeface="Courier New" panose="02070309020205020404" pitchFamily="49" charset="0"/>
              </a:rPr>
              <a:t>GACCUUGAAACCCGUCAAAAGUUUGGAGUCUUGGAUGUUGCAUCUAGGAAGUGGUUAAUCAACCAACGGCCAAGAGUCAUGCUGGGGUGUUGUUGAAACCCACGCGAGGAGUAUCAU</a:t>
            </a:r>
          </a:p>
          <a:p>
            <a:pPr algn="ctr">
              <a:lnSpc>
                <a:spcPct val="150000"/>
              </a:lnSpc>
            </a:pPr>
            <a:r>
              <a:rPr lang="en-GB" sz="900" b="1" dirty="0" smtClean="0">
                <a:solidFill>
                  <a:schemeClr val="bg1">
                    <a:lumMod val="75000"/>
                  </a:schemeClr>
                </a:solidFill>
                <a:cs typeface="Courier New" panose="02070309020205020404" pitchFamily="49" charset="0"/>
              </a:rPr>
              <a:t>GUGGCGCUUUUGGAAUAUGAUGAGCAGGGUGUGGUGACAUGCGAUGAUUGGAGAGAGUAGCUGUCAGCUCUGAGUCUGUUGUUUUUCCGACAUGGCGAAACUCAGAACUCUGCOCAGA</a:t>
            </a:r>
          </a:p>
        </p:txBody>
      </p:sp>
      <p:pic>
        <p:nvPicPr>
          <p:cNvPr id="3" name="Picture 2" descr="pathogen_D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4047" y="1532966"/>
            <a:ext cx="2115907" cy="21159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231" y="4892400"/>
            <a:ext cx="8559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453D"/>
                </a:solidFill>
              </a:rPr>
              <a:t>Sequencing the </a:t>
            </a:r>
            <a:r>
              <a:rPr lang="en-GB" sz="2400" dirty="0" smtClean="0">
                <a:solidFill>
                  <a:srgbClr val="00453D"/>
                </a:solidFill>
              </a:rPr>
              <a:t>genome </a:t>
            </a:r>
            <a:r>
              <a:rPr lang="en-GB" sz="2400" dirty="0">
                <a:solidFill>
                  <a:srgbClr val="00453D"/>
                </a:solidFill>
              </a:rPr>
              <a:t>of a </a:t>
            </a:r>
            <a:r>
              <a:rPr lang="en-GB" sz="2400" dirty="0" smtClean="0">
                <a:solidFill>
                  <a:srgbClr val="00453D"/>
                </a:solidFill>
              </a:rPr>
              <a:t>pathogen helps to identify it.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It can also show whether the pathogen has</a:t>
            </a:r>
          </a:p>
          <a:p>
            <a:pPr algn="ctr">
              <a:lnSpc>
                <a:spcPct val="150000"/>
              </a:lnSpc>
            </a:pPr>
            <a:r>
              <a:rPr lang="en-GB" sz="2400" b="1" dirty="0" smtClean="0">
                <a:solidFill>
                  <a:srgbClr val="09C300"/>
                </a:solidFill>
              </a:rPr>
              <a:t>antimicrobial resistance </a:t>
            </a:r>
            <a:r>
              <a:rPr lang="en-GB" sz="2400" b="1" dirty="0">
                <a:solidFill>
                  <a:srgbClr val="09C300"/>
                </a:solidFill>
              </a:rPr>
              <a:t>genes</a:t>
            </a:r>
            <a:r>
              <a:rPr lang="en-GB" sz="2400" dirty="0" smtClean="0">
                <a:solidFill>
                  <a:srgbClr val="00453D"/>
                </a:solidFill>
              </a:rPr>
              <a:t>.</a:t>
            </a:r>
            <a:endParaRPr lang="en-GB" sz="2400" dirty="0">
              <a:solidFill>
                <a:srgbClr val="00453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946622"/>
            <a:ext cx="7772400" cy="9647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/>
              <a:t>Isolation and reinfection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897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231" y="4891864"/>
            <a:ext cx="8559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453D"/>
                </a:solidFill>
              </a:rPr>
              <a:t>When </a:t>
            </a:r>
            <a:r>
              <a:rPr lang="en-GB" sz="2400" dirty="0" smtClean="0">
                <a:solidFill>
                  <a:srgbClr val="00453D"/>
                </a:solidFill>
              </a:rPr>
              <a:t>there’s </a:t>
            </a:r>
            <a:r>
              <a:rPr lang="en-GB" sz="2400" dirty="0">
                <a:solidFill>
                  <a:srgbClr val="00453D"/>
                </a:solidFill>
              </a:rPr>
              <a:t>an </a:t>
            </a:r>
            <a:r>
              <a:rPr lang="en-GB" sz="2400" dirty="0" smtClean="0">
                <a:solidFill>
                  <a:srgbClr val="00453D"/>
                </a:solidFill>
              </a:rPr>
              <a:t>outbreak </a:t>
            </a:r>
            <a:r>
              <a:rPr lang="en-GB" sz="2400" dirty="0">
                <a:solidFill>
                  <a:srgbClr val="00453D"/>
                </a:solidFill>
              </a:rPr>
              <a:t>of plant </a:t>
            </a:r>
            <a:r>
              <a:rPr lang="en-GB" sz="2400" dirty="0" smtClean="0">
                <a:solidFill>
                  <a:srgbClr val="00453D"/>
                </a:solidFill>
              </a:rPr>
              <a:t>disease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it’s important </a:t>
            </a:r>
            <a:r>
              <a:rPr lang="en-GB" sz="2400" dirty="0">
                <a:solidFill>
                  <a:srgbClr val="00453D"/>
                </a:solidFill>
              </a:rPr>
              <a:t>to find out </a:t>
            </a:r>
            <a:r>
              <a:rPr lang="en-GB" sz="2400" dirty="0" smtClean="0">
                <a:solidFill>
                  <a:srgbClr val="00453D"/>
                </a:solidFill>
              </a:rPr>
              <a:t>which </a:t>
            </a:r>
            <a:r>
              <a:rPr lang="en-GB" sz="2400" b="1" dirty="0" smtClean="0">
                <a:solidFill>
                  <a:srgbClr val="09C300"/>
                </a:solidFill>
              </a:rPr>
              <a:t>pathogen</a:t>
            </a:r>
            <a:r>
              <a:rPr lang="en-GB" sz="2400" dirty="0" smtClean="0">
                <a:solidFill>
                  <a:srgbClr val="00453D"/>
                </a:solidFill>
              </a:rPr>
              <a:t> is causing it.</a:t>
            </a:r>
            <a:endParaRPr lang="en-GB" sz="2400" dirty="0">
              <a:solidFill>
                <a:srgbClr val="00453D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453D"/>
                </a:solidFill>
              </a:rPr>
              <a:t>Identifying the </a:t>
            </a:r>
            <a:r>
              <a:rPr lang="en-GB" sz="2400" dirty="0" smtClean="0">
                <a:solidFill>
                  <a:srgbClr val="00453D"/>
                </a:solidFill>
              </a:rPr>
              <a:t>pathogen helps </a:t>
            </a:r>
            <a:r>
              <a:rPr lang="en-GB" sz="2400" dirty="0">
                <a:solidFill>
                  <a:srgbClr val="00453D"/>
                </a:solidFill>
              </a:rPr>
              <a:t>us to stop it </a:t>
            </a:r>
            <a:r>
              <a:rPr lang="en-GB" sz="2400" dirty="0" smtClean="0">
                <a:solidFill>
                  <a:srgbClr val="00453D"/>
                </a:solidFill>
              </a:rPr>
              <a:t>spreading.</a:t>
            </a:r>
            <a:endParaRPr lang="en-GB" sz="2400" dirty="0">
              <a:solidFill>
                <a:srgbClr val="00453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17" y="480770"/>
            <a:ext cx="3179567" cy="397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4" y="1836569"/>
            <a:ext cx="1355062" cy="14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63" y="1836569"/>
            <a:ext cx="1440000" cy="14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930" y="1836569"/>
            <a:ext cx="1353206" cy="1440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6200000">
            <a:off x="2350763" y="2232570"/>
            <a:ext cx="0" cy="648000"/>
          </a:xfrm>
          <a:prstGeom prst="straightConnector1">
            <a:avLst/>
          </a:prstGeom>
          <a:ln w="50800" cap="rnd">
            <a:solidFill>
              <a:schemeClr val="tx1">
                <a:lumMod val="65000"/>
                <a:lumOff val="35000"/>
              </a:schemeClr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>
            <a:off x="4633627" y="2232570"/>
            <a:ext cx="0" cy="648000"/>
          </a:xfrm>
          <a:prstGeom prst="straightConnector1">
            <a:avLst/>
          </a:prstGeom>
          <a:ln w="50800" cap="rnd">
            <a:solidFill>
              <a:schemeClr val="tx1">
                <a:lumMod val="65000"/>
                <a:lumOff val="35000"/>
              </a:schemeClr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2231" y="5194800"/>
            <a:ext cx="8559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When a </a:t>
            </a:r>
            <a:r>
              <a:rPr lang="en-GB" sz="2400" dirty="0">
                <a:solidFill>
                  <a:srgbClr val="00453D"/>
                </a:solidFill>
              </a:rPr>
              <a:t>pathogen </a:t>
            </a:r>
            <a:r>
              <a:rPr lang="en-GB" sz="2400" dirty="0" smtClean="0">
                <a:solidFill>
                  <a:srgbClr val="00453D"/>
                </a:solidFill>
              </a:rPr>
              <a:t>has been </a:t>
            </a:r>
            <a:r>
              <a:rPr lang="en-GB" sz="2400" b="1" dirty="0" smtClean="0">
                <a:solidFill>
                  <a:srgbClr val="09C300"/>
                </a:solidFill>
              </a:rPr>
              <a:t>isolated</a:t>
            </a:r>
            <a:r>
              <a:rPr lang="en-GB" sz="2400" dirty="0" smtClean="0">
                <a:solidFill>
                  <a:srgbClr val="00453D"/>
                </a:solidFill>
              </a:rPr>
              <a:t> from an </a:t>
            </a:r>
            <a:r>
              <a:rPr lang="en-GB" sz="2400" dirty="0">
                <a:solidFill>
                  <a:srgbClr val="00453D"/>
                </a:solidFill>
              </a:rPr>
              <a:t>infected </a:t>
            </a:r>
            <a:r>
              <a:rPr lang="en-GB" sz="2400" dirty="0" smtClean="0">
                <a:solidFill>
                  <a:srgbClr val="00453D"/>
                </a:solidFill>
              </a:rPr>
              <a:t>plant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it can be used to </a:t>
            </a:r>
            <a:r>
              <a:rPr lang="en-GB" sz="2400" b="1" dirty="0" err="1" smtClean="0">
                <a:solidFill>
                  <a:srgbClr val="09C300"/>
                </a:solidFill>
              </a:rPr>
              <a:t>reinfect</a:t>
            </a:r>
            <a:r>
              <a:rPr lang="en-GB" sz="2400" dirty="0" smtClean="0">
                <a:solidFill>
                  <a:srgbClr val="00453D"/>
                </a:solidFill>
              </a:rPr>
              <a:t> </a:t>
            </a:r>
            <a:r>
              <a:rPr lang="en-GB" sz="2400" dirty="0">
                <a:solidFill>
                  <a:srgbClr val="00453D"/>
                </a:solidFill>
              </a:rPr>
              <a:t>a healthy plant. </a:t>
            </a:r>
          </a:p>
        </p:txBody>
      </p:sp>
    </p:spTree>
    <p:extLst>
      <p:ext uri="{BB962C8B-B14F-4D97-AF65-F5344CB8AC3E}">
        <p14:creationId xmlns:p14="http://schemas.microsoft.com/office/powerpoint/2010/main" val="39954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4" y="1836569"/>
            <a:ext cx="1355062" cy="14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63" y="1836569"/>
            <a:ext cx="1440000" cy="14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930" y="1836569"/>
            <a:ext cx="1353206" cy="1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04" y="1836569"/>
            <a:ext cx="1355062" cy="1440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6200000">
            <a:off x="2350763" y="2232570"/>
            <a:ext cx="0" cy="648000"/>
          </a:xfrm>
          <a:prstGeom prst="straightConnector1">
            <a:avLst/>
          </a:prstGeom>
          <a:ln w="50800" cap="rnd">
            <a:solidFill>
              <a:schemeClr val="tx1">
                <a:lumMod val="65000"/>
                <a:lumOff val="35000"/>
              </a:schemeClr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>
            <a:off x="4633627" y="2232570"/>
            <a:ext cx="0" cy="648000"/>
          </a:xfrm>
          <a:prstGeom prst="straightConnector1">
            <a:avLst/>
          </a:prstGeom>
          <a:ln w="50800" cap="rnd">
            <a:solidFill>
              <a:schemeClr val="tx1">
                <a:lumMod val="65000"/>
                <a:lumOff val="35000"/>
              </a:schemeClr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>
            <a:off x="6859917" y="2232570"/>
            <a:ext cx="0" cy="648000"/>
          </a:xfrm>
          <a:prstGeom prst="straightConnector1">
            <a:avLst/>
          </a:prstGeom>
          <a:ln w="50800" cap="rnd">
            <a:solidFill>
              <a:schemeClr val="tx1">
                <a:lumMod val="65000"/>
                <a:lumOff val="35000"/>
              </a:schemeClr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2231" y="4892400"/>
            <a:ext cx="8559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453D"/>
                </a:solidFill>
              </a:rPr>
              <a:t>If </a:t>
            </a:r>
            <a:r>
              <a:rPr lang="en-GB" sz="2400" dirty="0" smtClean="0">
                <a:solidFill>
                  <a:srgbClr val="00453D"/>
                </a:solidFill>
              </a:rPr>
              <a:t>the same </a:t>
            </a:r>
            <a:r>
              <a:rPr lang="en-GB" sz="2400" dirty="0">
                <a:solidFill>
                  <a:srgbClr val="00453D"/>
                </a:solidFill>
              </a:rPr>
              <a:t>symptoms occur, we </a:t>
            </a:r>
            <a:r>
              <a:rPr lang="en-GB" sz="2400" dirty="0" smtClean="0">
                <a:solidFill>
                  <a:srgbClr val="00453D"/>
                </a:solidFill>
              </a:rPr>
              <a:t>can be more </a:t>
            </a:r>
            <a:r>
              <a:rPr lang="en-GB" sz="2400" dirty="0">
                <a:solidFill>
                  <a:srgbClr val="00453D"/>
                </a:solidFill>
              </a:rPr>
              <a:t>confident </a:t>
            </a:r>
            <a:r>
              <a:rPr lang="en-GB" sz="2400" dirty="0" smtClean="0">
                <a:solidFill>
                  <a:srgbClr val="00453D"/>
                </a:solidFill>
              </a:rPr>
              <a:t>that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453D"/>
                </a:solidFill>
              </a:rPr>
              <a:t>t</a:t>
            </a:r>
            <a:r>
              <a:rPr lang="en-GB" sz="2400" dirty="0" smtClean="0">
                <a:solidFill>
                  <a:srgbClr val="00453D"/>
                </a:solidFill>
              </a:rPr>
              <a:t>he isolated pathogen is </a:t>
            </a:r>
            <a:r>
              <a:rPr lang="en-GB" sz="2400" dirty="0">
                <a:solidFill>
                  <a:srgbClr val="00453D"/>
                </a:solidFill>
              </a:rPr>
              <a:t>the </a:t>
            </a:r>
            <a:r>
              <a:rPr lang="en-GB" sz="2400" dirty="0" smtClean="0">
                <a:solidFill>
                  <a:srgbClr val="00453D"/>
                </a:solidFill>
              </a:rPr>
              <a:t>cause of the plant disease.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This </a:t>
            </a:r>
            <a:r>
              <a:rPr lang="en-GB" sz="2400" dirty="0">
                <a:solidFill>
                  <a:srgbClr val="00453D"/>
                </a:solidFill>
              </a:rPr>
              <a:t>is </a:t>
            </a:r>
            <a:r>
              <a:rPr lang="en-GB" sz="2400" dirty="0" smtClean="0">
                <a:solidFill>
                  <a:srgbClr val="00453D"/>
                </a:solidFill>
              </a:rPr>
              <a:t>called demonstrating </a:t>
            </a:r>
            <a:r>
              <a:rPr lang="en-GB" sz="2400" b="1" dirty="0">
                <a:solidFill>
                  <a:srgbClr val="09C300"/>
                </a:solidFill>
              </a:rPr>
              <a:t>Koch’s postulates</a:t>
            </a:r>
            <a:r>
              <a:rPr lang="en-GB" sz="2400" dirty="0" smtClean="0">
                <a:solidFill>
                  <a:srgbClr val="00453D"/>
                </a:solidFill>
              </a:rPr>
              <a:t>.</a:t>
            </a:r>
            <a:endParaRPr lang="en-GB" sz="2400" dirty="0">
              <a:solidFill>
                <a:srgbClr val="004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14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2581490" y="601584"/>
            <a:ext cx="3981020" cy="3802414"/>
            <a:chOff x="2581490" y="601584"/>
            <a:chExt cx="3981020" cy="3802414"/>
          </a:xfrm>
        </p:grpSpPr>
        <p:sp>
          <p:nvSpPr>
            <p:cNvPr id="3" name="Rounded Rectangle 2"/>
            <p:cNvSpPr/>
            <p:nvPr/>
          </p:nvSpPr>
          <p:spPr>
            <a:xfrm>
              <a:off x="4324091" y="601584"/>
              <a:ext cx="488232" cy="649596"/>
            </a:xfrm>
            <a:prstGeom prst="roundRect">
              <a:avLst>
                <a:gd name="adj" fmla="val 43219"/>
              </a:avLst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835859" y="1371168"/>
              <a:ext cx="1460558" cy="1650885"/>
            </a:xfrm>
            <a:prstGeom prst="roundRect">
              <a:avLst>
                <a:gd name="adj" fmla="val 16678"/>
              </a:avLst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67563" y="1863541"/>
              <a:ext cx="136539" cy="84406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923349" y="1863541"/>
              <a:ext cx="136539" cy="84406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44052" y="1912502"/>
              <a:ext cx="163363" cy="24480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4249615" y="1371168"/>
              <a:ext cx="302042" cy="612358"/>
            </a:xfrm>
            <a:custGeom>
              <a:avLst/>
              <a:gdLst>
                <a:gd name="connsiteX0" fmla="*/ 0 w 302042"/>
                <a:gd name="connsiteY0" fmla="*/ 0 h 612358"/>
                <a:gd name="connsiteX1" fmla="*/ 0 w 302042"/>
                <a:gd name="connsiteY1" fmla="*/ 281353 h 612358"/>
                <a:gd name="connsiteX2" fmla="*/ 119990 w 302042"/>
                <a:gd name="connsiteY2" fmla="*/ 277216 h 612358"/>
                <a:gd name="connsiteX3" fmla="*/ 4138 w 302042"/>
                <a:gd name="connsiteY3" fmla="*/ 372380 h 612358"/>
                <a:gd name="connsiteX4" fmla="*/ 302042 w 302042"/>
                <a:gd name="connsiteY4" fmla="*/ 612358 h 6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42" h="612358">
                  <a:moveTo>
                    <a:pt x="0" y="0"/>
                  </a:moveTo>
                  <a:lnTo>
                    <a:pt x="0" y="281353"/>
                  </a:lnTo>
                  <a:lnTo>
                    <a:pt x="119990" y="277216"/>
                  </a:lnTo>
                  <a:lnTo>
                    <a:pt x="4138" y="372380"/>
                  </a:lnTo>
                  <a:lnTo>
                    <a:pt x="302042" y="612358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 flipH="1">
              <a:off x="4553034" y="1371168"/>
              <a:ext cx="302042" cy="612358"/>
            </a:xfrm>
            <a:custGeom>
              <a:avLst/>
              <a:gdLst>
                <a:gd name="connsiteX0" fmla="*/ 0 w 302042"/>
                <a:gd name="connsiteY0" fmla="*/ 0 h 612358"/>
                <a:gd name="connsiteX1" fmla="*/ 0 w 302042"/>
                <a:gd name="connsiteY1" fmla="*/ 281353 h 612358"/>
                <a:gd name="connsiteX2" fmla="*/ 119990 w 302042"/>
                <a:gd name="connsiteY2" fmla="*/ 277216 h 612358"/>
                <a:gd name="connsiteX3" fmla="*/ 4138 w 302042"/>
                <a:gd name="connsiteY3" fmla="*/ 372380 h 612358"/>
                <a:gd name="connsiteX4" fmla="*/ 302042 w 302042"/>
                <a:gd name="connsiteY4" fmla="*/ 612358 h 6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42" h="612358">
                  <a:moveTo>
                    <a:pt x="0" y="0"/>
                  </a:moveTo>
                  <a:lnTo>
                    <a:pt x="0" y="281353"/>
                  </a:lnTo>
                  <a:lnTo>
                    <a:pt x="119990" y="277216"/>
                  </a:lnTo>
                  <a:lnTo>
                    <a:pt x="4138" y="372380"/>
                  </a:lnTo>
                  <a:lnTo>
                    <a:pt x="302042" y="612358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>
              <a:stCxn id="9" idx="4"/>
            </p:cNvCxnSpPr>
            <p:nvPr/>
          </p:nvCxnSpPr>
          <p:spPr>
            <a:xfrm flipH="1">
              <a:off x="4551657" y="1983526"/>
              <a:ext cx="1377" cy="599947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53053" y="1383586"/>
              <a:ext cx="189640" cy="599947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558682" y="1383586"/>
              <a:ext cx="189640" cy="599947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605445" y="2115929"/>
              <a:ext cx="72000" cy="720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4605445" y="2323777"/>
              <a:ext cx="72000" cy="720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58009" y="2026849"/>
              <a:ext cx="126000" cy="396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72472" y="2026849"/>
              <a:ext cx="126000" cy="396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91762" y="2026849"/>
              <a:ext cx="126000" cy="396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37330" y="2166837"/>
              <a:ext cx="770964" cy="5449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6103241" y="1987665"/>
              <a:ext cx="198602" cy="2027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383306" y="998789"/>
              <a:ext cx="943363" cy="1543309"/>
            </a:xfrm>
            <a:custGeom>
              <a:avLst/>
              <a:gdLst>
                <a:gd name="connsiteX0" fmla="*/ 943363 w 943363"/>
                <a:gd name="connsiteY0" fmla="*/ 1543309 h 1543309"/>
                <a:gd name="connsiteX1" fmla="*/ 943363 w 943363"/>
                <a:gd name="connsiteY1" fmla="*/ 732347 h 1543309"/>
                <a:gd name="connsiteX2" fmla="*/ 533745 w 943363"/>
                <a:gd name="connsiteY2" fmla="*/ 732347 h 1543309"/>
                <a:gd name="connsiteX3" fmla="*/ 533745 w 943363"/>
                <a:gd name="connsiteY3" fmla="*/ 289629 h 1543309"/>
                <a:gd name="connsiteX4" fmla="*/ 314454 w 943363"/>
                <a:gd name="connsiteY4" fmla="*/ 70338 h 1543309"/>
                <a:gd name="connsiteX5" fmla="*/ 235840 w 943363"/>
                <a:gd name="connsiteY5" fmla="*/ 148952 h 1543309"/>
                <a:gd name="connsiteX6" fmla="*/ 86888 w 943363"/>
                <a:gd name="connsiteY6" fmla="*/ 0 h 1543309"/>
                <a:gd name="connsiteX7" fmla="*/ 0 w 943363"/>
                <a:gd name="connsiteY7" fmla="*/ 86888 h 1543309"/>
                <a:gd name="connsiteX8" fmla="*/ 144814 w 943363"/>
                <a:gd name="connsiteY8" fmla="*/ 231702 h 1543309"/>
                <a:gd name="connsiteX9" fmla="*/ 74476 w 943363"/>
                <a:gd name="connsiteY9" fmla="*/ 302040 h 1543309"/>
                <a:gd name="connsiteX10" fmla="*/ 235842 w 943363"/>
                <a:gd name="connsiteY10" fmla="*/ 463406 h 1543309"/>
                <a:gd name="connsiteX11" fmla="*/ 235842 w 943363"/>
                <a:gd name="connsiteY11" fmla="*/ 740623 h 1543309"/>
                <a:gd name="connsiteX12" fmla="*/ 115852 w 943363"/>
                <a:gd name="connsiteY12" fmla="*/ 740623 h 1543309"/>
                <a:gd name="connsiteX13" fmla="*/ 115852 w 943363"/>
                <a:gd name="connsiteY13" fmla="*/ 848199 h 1543309"/>
                <a:gd name="connsiteX14" fmla="*/ 256528 w 943363"/>
                <a:gd name="connsiteY14" fmla="*/ 848199 h 1543309"/>
                <a:gd name="connsiteX15" fmla="*/ 256528 w 943363"/>
                <a:gd name="connsiteY15" fmla="*/ 918537 h 1543309"/>
                <a:gd name="connsiteX16" fmla="*/ 326867 w 943363"/>
                <a:gd name="connsiteY16" fmla="*/ 918537 h 1543309"/>
                <a:gd name="connsiteX17" fmla="*/ 326867 w 943363"/>
                <a:gd name="connsiteY17" fmla="*/ 1195754 h 1543309"/>
                <a:gd name="connsiteX18" fmla="*/ 467544 w 943363"/>
                <a:gd name="connsiteY18" fmla="*/ 1195754 h 1543309"/>
                <a:gd name="connsiteX19" fmla="*/ 467544 w 943363"/>
                <a:gd name="connsiteY19" fmla="*/ 914400 h 1543309"/>
                <a:gd name="connsiteX20" fmla="*/ 550295 w 943363"/>
                <a:gd name="connsiteY20" fmla="*/ 914400 h 1543309"/>
                <a:gd name="connsiteX21" fmla="*/ 550295 w 943363"/>
                <a:gd name="connsiteY21" fmla="*/ 827511 h 1543309"/>
                <a:gd name="connsiteX22" fmla="*/ 699247 w 943363"/>
                <a:gd name="connsiteY22" fmla="*/ 827511 h 1543309"/>
                <a:gd name="connsiteX23" fmla="*/ 699247 w 943363"/>
                <a:gd name="connsiteY23" fmla="*/ 1448145 h 1543309"/>
                <a:gd name="connsiteX24" fmla="*/ 140677 w 943363"/>
                <a:gd name="connsiteY24" fmla="*/ 1448145 h 1543309"/>
                <a:gd name="connsiteX25" fmla="*/ 140677 w 943363"/>
                <a:gd name="connsiteY25" fmla="*/ 1543309 h 154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43363" h="1543309">
                  <a:moveTo>
                    <a:pt x="943363" y="1543309"/>
                  </a:moveTo>
                  <a:lnTo>
                    <a:pt x="943363" y="732347"/>
                  </a:lnTo>
                  <a:lnTo>
                    <a:pt x="533745" y="732347"/>
                  </a:lnTo>
                  <a:lnTo>
                    <a:pt x="533745" y="289629"/>
                  </a:lnTo>
                  <a:lnTo>
                    <a:pt x="314454" y="70338"/>
                  </a:lnTo>
                  <a:lnTo>
                    <a:pt x="235840" y="148952"/>
                  </a:lnTo>
                  <a:lnTo>
                    <a:pt x="86888" y="0"/>
                  </a:lnTo>
                  <a:lnTo>
                    <a:pt x="0" y="86888"/>
                  </a:lnTo>
                  <a:lnTo>
                    <a:pt x="144814" y="231702"/>
                  </a:lnTo>
                  <a:lnTo>
                    <a:pt x="74476" y="302040"/>
                  </a:lnTo>
                  <a:lnTo>
                    <a:pt x="235842" y="463406"/>
                  </a:lnTo>
                  <a:lnTo>
                    <a:pt x="235842" y="740623"/>
                  </a:lnTo>
                  <a:lnTo>
                    <a:pt x="115852" y="740623"/>
                  </a:lnTo>
                  <a:lnTo>
                    <a:pt x="115852" y="848199"/>
                  </a:lnTo>
                  <a:lnTo>
                    <a:pt x="256528" y="848199"/>
                  </a:lnTo>
                  <a:lnTo>
                    <a:pt x="256528" y="918537"/>
                  </a:lnTo>
                  <a:lnTo>
                    <a:pt x="326867" y="918537"/>
                  </a:lnTo>
                  <a:lnTo>
                    <a:pt x="326867" y="1195754"/>
                  </a:lnTo>
                  <a:lnTo>
                    <a:pt x="467544" y="1195754"/>
                  </a:lnTo>
                  <a:lnTo>
                    <a:pt x="467544" y="914400"/>
                  </a:lnTo>
                  <a:lnTo>
                    <a:pt x="550295" y="914400"/>
                  </a:lnTo>
                  <a:lnTo>
                    <a:pt x="550295" y="827511"/>
                  </a:lnTo>
                  <a:lnTo>
                    <a:pt x="699247" y="827511"/>
                  </a:lnTo>
                  <a:lnTo>
                    <a:pt x="699247" y="1448145"/>
                  </a:lnTo>
                  <a:lnTo>
                    <a:pt x="140677" y="1448145"/>
                  </a:lnTo>
                  <a:lnTo>
                    <a:pt x="140677" y="1543309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581490" y="2541408"/>
              <a:ext cx="3981020" cy="1862590"/>
            </a:xfrm>
            <a:prstGeom prst="roundRect">
              <a:avLst>
                <a:gd name="adj" fmla="val 7348"/>
              </a:avLst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873098" y="2782938"/>
              <a:ext cx="1385395" cy="1401773"/>
              <a:chOff x="3641050" y="2801988"/>
              <a:chExt cx="1385395" cy="140177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4340296" y="3409347"/>
                <a:ext cx="1" cy="794414"/>
              </a:xfrm>
              <a:prstGeom prst="line">
                <a:avLst/>
              </a:prstGeom>
              <a:ln w="889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4360986" y="3963779"/>
                <a:ext cx="157226" cy="144812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169964" y="3963779"/>
                <a:ext cx="157226" cy="144812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4009293" y="2801988"/>
                <a:ext cx="645459" cy="645459"/>
              </a:xfrm>
              <a:prstGeom prst="ellipse">
                <a:avLst/>
              </a:prstGeom>
              <a:solidFill>
                <a:srgbClr val="00B050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127213" y="2919908"/>
                <a:ext cx="409618" cy="409618"/>
              </a:xfrm>
              <a:prstGeom prst="ellipse">
                <a:avLst/>
              </a:prstGeom>
              <a:solidFill>
                <a:srgbClr val="00453D"/>
              </a:solidFill>
              <a:ln w="38100">
                <a:solidFill>
                  <a:srgbClr val="0045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4183070" y="3124717"/>
                <a:ext cx="297904" cy="0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4183070" y="3124717"/>
                <a:ext cx="297904" cy="0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Freeform 41"/>
              <p:cNvSpPr/>
              <p:nvPr/>
            </p:nvSpPr>
            <p:spPr>
              <a:xfrm>
                <a:off x="3641050" y="3442447"/>
                <a:ext cx="575120" cy="579258"/>
              </a:xfrm>
              <a:custGeom>
                <a:avLst/>
                <a:gdLst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  <a:gd name="connsiteX0" fmla="*/ 0 w 575120"/>
                  <a:gd name="connsiteY0" fmla="*/ 742 h 580000"/>
                  <a:gd name="connsiteX1" fmla="*/ 310317 w 575120"/>
                  <a:gd name="connsiteY1" fmla="*/ 742 h 580000"/>
                  <a:gd name="connsiteX2" fmla="*/ 575120 w 575120"/>
                  <a:gd name="connsiteY2" fmla="*/ 265545 h 580000"/>
                  <a:gd name="connsiteX3" fmla="*/ 575120 w 575120"/>
                  <a:gd name="connsiteY3" fmla="*/ 580000 h 580000"/>
                  <a:gd name="connsiteX4" fmla="*/ 252391 w 575120"/>
                  <a:gd name="connsiteY4" fmla="*/ 580000 h 580000"/>
                  <a:gd name="connsiteX5" fmla="*/ 12413 w 575120"/>
                  <a:gd name="connsiteY5" fmla="*/ 340022 h 580000"/>
                  <a:gd name="connsiteX6" fmla="*/ 0 w 575120"/>
                  <a:gd name="connsiteY6" fmla="*/ 742 h 580000"/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5120" h="579258">
                    <a:moveTo>
                      <a:pt x="0" y="0"/>
                    </a:moveTo>
                    <a:lnTo>
                      <a:pt x="310317" y="0"/>
                    </a:lnTo>
                    <a:cubicBezTo>
                      <a:pt x="452372" y="1380"/>
                      <a:pt x="573741" y="102059"/>
                      <a:pt x="575120" y="264803"/>
                    </a:cubicBezTo>
                    <a:lnTo>
                      <a:pt x="575120" y="579258"/>
                    </a:lnTo>
                    <a:lnTo>
                      <a:pt x="252391" y="579258"/>
                    </a:lnTo>
                    <a:cubicBezTo>
                      <a:pt x="135160" y="573741"/>
                      <a:pt x="13793" y="468924"/>
                      <a:pt x="12413" y="3392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3" name="Freeform 42"/>
              <p:cNvSpPr/>
              <p:nvPr/>
            </p:nvSpPr>
            <p:spPr>
              <a:xfrm flipH="1">
                <a:off x="4451325" y="3442447"/>
                <a:ext cx="575120" cy="579258"/>
              </a:xfrm>
              <a:custGeom>
                <a:avLst/>
                <a:gdLst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  <a:gd name="connsiteX0" fmla="*/ 0 w 575120"/>
                  <a:gd name="connsiteY0" fmla="*/ 742 h 580000"/>
                  <a:gd name="connsiteX1" fmla="*/ 310317 w 575120"/>
                  <a:gd name="connsiteY1" fmla="*/ 742 h 580000"/>
                  <a:gd name="connsiteX2" fmla="*/ 575120 w 575120"/>
                  <a:gd name="connsiteY2" fmla="*/ 265545 h 580000"/>
                  <a:gd name="connsiteX3" fmla="*/ 575120 w 575120"/>
                  <a:gd name="connsiteY3" fmla="*/ 580000 h 580000"/>
                  <a:gd name="connsiteX4" fmla="*/ 252391 w 575120"/>
                  <a:gd name="connsiteY4" fmla="*/ 580000 h 580000"/>
                  <a:gd name="connsiteX5" fmla="*/ 12413 w 575120"/>
                  <a:gd name="connsiteY5" fmla="*/ 340022 h 580000"/>
                  <a:gd name="connsiteX6" fmla="*/ 0 w 575120"/>
                  <a:gd name="connsiteY6" fmla="*/ 742 h 580000"/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5120" h="579258">
                    <a:moveTo>
                      <a:pt x="0" y="0"/>
                    </a:moveTo>
                    <a:lnTo>
                      <a:pt x="310317" y="0"/>
                    </a:lnTo>
                    <a:cubicBezTo>
                      <a:pt x="452372" y="1380"/>
                      <a:pt x="573741" y="102059"/>
                      <a:pt x="575120" y="264803"/>
                    </a:cubicBezTo>
                    <a:lnTo>
                      <a:pt x="575120" y="579258"/>
                    </a:lnTo>
                    <a:lnTo>
                      <a:pt x="252391" y="579258"/>
                    </a:lnTo>
                    <a:cubicBezTo>
                      <a:pt x="135160" y="573741"/>
                      <a:pt x="13793" y="468924"/>
                      <a:pt x="12413" y="3392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92231" y="4891864"/>
            <a:ext cx="8559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Now you know about some of the </a:t>
            </a:r>
            <a:r>
              <a:rPr lang="en-GB" sz="2400" b="1" dirty="0" smtClean="0">
                <a:solidFill>
                  <a:srgbClr val="09C300"/>
                </a:solidFill>
              </a:rPr>
              <a:t>diagnostic tests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that a </a:t>
            </a:r>
            <a:r>
              <a:rPr lang="en-GB" sz="2400" b="1" dirty="0">
                <a:solidFill>
                  <a:srgbClr val="09C300"/>
                </a:solidFill>
              </a:rPr>
              <a:t>plant pathologist</a:t>
            </a:r>
            <a:r>
              <a:rPr lang="en-GB" sz="2400" dirty="0">
                <a:solidFill>
                  <a:srgbClr val="00453D"/>
                </a:solidFill>
              </a:rPr>
              <a:t> </a:t>
            </a:r>
            <a:r>
              <a:rPr lang="en-GB" sz="2400" dirty="0" smtClean="0">
                <a:solidFill>
                  <a:srgbClr val="00453D"/>
                </a:solidFill>
              </a:rPr>
              <a:t>uses in the lab and in the field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to help identify pathogens that cause plant diseases.</a:t>
            </a:r>
            <a:endParaRPr lang="en-GB" sz="2400" dirty="0">
              <a:solidFill>
                <a:srgbClr val="004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31" y="4892400"/>
            <a:ext cx="8559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But thousands of different pathogens cause </a:t>
            </a:r>
            <a:r>
              <a:rPr lang="en-GB" sz="2400" dirty="0">
                <a:solidFill>
                  <a:srgbClr val="00453D"/>
                </a:solidFill>
              </a:rPr>
              <a:t>plant diseases, </a:t>
            </a:r>
            <a:r>
              <a:rPr lang="en-GB" sz="2400" dirty="0" smtClean="0">
                <a:solidFill>
                  <a:srgbClr val="00453D"/>
                </a:solidFill>
              </a:rPr>
              <a:t>including </a:t>
            </a:r>
            <a:r>
              <a:rPr lang="en-GB" sz="2400" b="1" dirty="0" smtClean="0">
                <a:solidFill>
                  <a:srgbClr val="09C300"/>
                </a:solidFill>
              </a:rPr>
              <a:t>bacteria</a:t>
            </a:r>
            <a:r>
              <a:rPr lang="en-GB" sz="2400" dirty="0" smtClean="0">
                <a:solidFill>
                  <a:srgbClr val="00453D"/>
                </a:solidFill>
              </a:rPr>
              <a:t>, </a:t>
            </a:r>
            <a:r>
              <a:rPr lang="en-GB" sz="2400" b="1" dirty="0" smtClean="0">
                <a:solidFill>
                  <a:srgbClr val="09C300"/>
                </a:solidFill>
              </a:rPr>
              <a:t>viruses</a:t>
            </a:r>
            <a:r>
              <a:rPr lang="en-GB" sz="2400" dirty="0" smtClean="0">
                <a:solidFill>
                  <a:srgbClr val="00453D"/>
                </a:solidFill>
              </a:rPr>
              <a:t>, </a:t>
            </a:r>
            <a:r>
              <a:rPr lang="en-GB" sz="2400" b="1" dirty="0" smtClean="0">
                <a:solidFill>
                  <a:srgbClr val="09C300"/>
                </a:solidFill>
              </a:rPr>
              <a:t>fungi</a:t>
            </a:r>
            <a:r>
              <a:rPr lang="en-GB" sz="2400" dirty="0" smtClean="0">
                <a:solidFill>
                  <a:srgbClr val="00453D"/>
                </a:solidFill>
              </a:rPr>
              <a:t> and </a:t>
            </a:r>
            <a:r>
              <a:rPr lang="en-GB" sz="2400" b="1" dirty="0" smtClean="0">
                <a:solidFill>
                  <a:srgbClr val="09C300"/>
                </a:solidFill>
              </a:rPr>
              <a:t>protists</a:t>
            </a:r>
            <a:r>
              <a:rPr lang="en-GB" sz="2400" dirty="0" smtClean="0">
                <a:solidFill>
                  <a:srgbClr val="00453D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Narrowing it down could be tricky!</a:t>
            </a:r>
            <a:endParaRPr lang="en-GB" sz="2400" dirty="0">
              <a:solidFill>
                <a:srgbClr val="00453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23" y="530352"/>
            <a:ext cx="4045427" cy="393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1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2581490" y="601584"/>
            <a:ext cx="3981020" cy="3802414"/>
            <a:chOff x="2581490" y="601584"/>
            <a:chExt cx="3981020" cy="3802414"/>
          </a:xfrm>
        </p:grpSpPr>
        <p:sp>
          <p:nvSpPr>
            <p:cNvPr id="3" name="Rounded Rectangle 2"/>
            <p:cNvSpPr/>
            <p:nvPr/>
          </p:nvSpPr>
          <p:spPr>
            <a:xfrm>
              <a:off x="4324091" y="601584"/>
              <a:ext cx="488232" cy="649596"/>
            </a:xfrm>
            <a:prstGeom prst="roundRect">
              <a:avLst>
                <a:gd name="adj" fmla="val 43219"/>
              </a:avLst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835859" y="1371168"/>
              <a:ext cx="1460558" cy="1650885"/>
            </a:xfrm>
            <a:prstGeom prst="roundRect">
              <a:avLst>
                <a:gd name="adj" fmla="val 16678"/>
              </a:avLst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67563" y="1863541"/>
              <a:ext cx="136539" cy="84406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923349" y="1863541"/>
              <a:ext cx="136539" cy="84406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44052" y="1912502"/>
              <a:ext cx="163363" cy="24480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4249615" y="1371168"/>
              <a:ext cx="302042" cy="612358"/>
            </a:xfrm>
            <a:custGeom>
              <a:avLst/>
              <a:gdLst>
                <a:gd name="connsiteX0" fmla="*/ 0 w 302042"/>
                <a:gd name="connsiteY0" fmla="*/ 0 h 612358"/>
                <a:gd name="connsiteX1" fmla="*/ 0 w 302042"/>
                <a:gd name="connsiteY1" fmla="*/ 281353 h 612358"/>
                <a:gd name="connsiteX2" fmla="*/ 119990 w 302042"/>
                <a:gd name="connsiteY2" fmla="*/ 277216 h 612358"/>
                <a:gd name="connsiteX3" fmla="*/ 4138 w 302042"/>
                <a:gd name="connsiteY3" fmla="*/ 372380 h 612358"/>
                <a:gd name="connsiteX4" fmla="*/ 302042 w 302042"/>
                <a:gd name="connsiteY4" fmla="*/ 612358 h 6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42" h="612358">
                  <a:moveTo>
                    <a:pt x="0" y="0"/>
                  </a:moveTo>
                  <a:lnTo>
                    <a:pt x="0" y="281353"/>
                  </a:lnTo>
                  <a:lnTo>
                    <a:pt x="119990" y="277216"/>
                  </a:lnTo>
                  <a:lnTo>
                    <a:pt x="4138" y="372380"/>
                  </a:lnTo>
                  <a:lnTo>
                    <a:pt x="302042" y="612358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 flipH="1">
              <a:off x="4553034" y="1371168"/>
              <a:ext cx="302042" cy="612358"/>
            </a:xfrm>
            <a:custGeom>
              <a:avLst/>
              <a:gdLst>
                <a:gd name="connsiteX0" fmla="*/ 0 w 302042"/>
                <a:gd name="connsiteY0" fmla="*/ 0 h 612358"/>
                <a:gd name="connsiteX1" fmla="*/ 0 w 302042"/>
                <a:gd name="connsiteY1" fmla="*/ 281353 h 612358"/>
                <a:gd name="connsiteX2" fmla="*/ 119990 w 302042"/>
                <a:gd name="connsiteY2" fmla="*/ 277216 h 612358"/>
                <a:gd name="connsiteX3" fmla="*/ 4138 w 302042"/>
                <a:gd name="connsiteY3" fmla="*/ 372380 h 612358"/>
                <a:gd name="connsiteX4" fmla="*/ 302042 w 302042"/>
                <a:gd name="connsiteY4" fmla="*/ 612358 h 6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42" h="612358">
                  <a:moveTo>
                    <a:pt x="0" y="0"/>
                  </a:moveTo>
                  <a:lnTo>
                    <a:pt x="0" y="281353"/>
                  </a:lnTo>
                  <a:lnTo>
                    <a:pt x="119990" y="277216"/>
                  </a:lnTo>
                  <a:lnTo>
                    <a:pt x="4138" y="372380"/>
                  </a:lnTo>
                  <a:lnTo>
                    <a:pt x="302042" y="612358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>
              <a:stCxn id="9" idx="4"/>
            </p:cNvCxnSpPr>
            <p:nvPr/>
          </p:nvCxnSpPr>
          <p:spPr>
            <a:xfrm flipH="1">
              <a:off x="4551657" y="1983526"/>
              <a:ext cx="1377" cy="599947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53053" y="1383586"/>
              <a:ext cx="189640" cy="599947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558682" y="1383586"/>
              <a:ext cx="189640" cy="599947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605445" y="2115929"/>
              <a:ext cx="72000" cy="720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4605445" y="2323777"/>
              <a:ext cx="72000" cy="720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58009" y="2026849"/>
              <a:ext cx="126000" cy="396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72472" y="2026849"/>
              <a:ext cx="126000" cy="396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91762" y="2026849"/>
              <a:ext cx="126000" cy="396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37330" y="2166837"/>
              <a:ext cx="770964" cy="5449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6103241" y="1987665"/>
              <a:ext cx="198602" cy="2027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383306" y="998789"/>
              <a:ext cx="943363" cy="1543309"/>
            </a:xfrm>
            <a:custGeom>
              <a:avLst/>
              <a:gdLst>
                <a:gd name="connsiteX0" fmla="*/ 943363 w 943363"/>
                <a:gd name="connsiteY0" fmla="*/ 1543309 h 1543309"/>
                <a:gd name="connsiteX1" fmla="*/ 943363 w 943363"/>
                <a:gd name="connsiteY1" fmla="*/ 732347 h 1543309"/>
                <a:gd name="connsiteX2" fmla="*/ 533745 w 943363"/>
                <a:gd name="connsiteY2" fmla="*/ 732347 h 1543309"/>
                <a:gd name="connsiteX3" fmla="*/ 533745 w 943363"/>
                <a:gd name="connsiteY3" fmla="*/ 289629 h 1543309"/>
                <a:gd name="connsiteX4" fmla="*/ 314454 w 943363"/>
                <a:gd name="connsiteY4" fmla="*/ 70338 h 1543309"/>
                <a:gd name="connsiteX5" fmla="*/ 235840 w 943363"/>
                <a:gd name="connsiteY5" fmla="*/ 148952 h 1543309"/>
                <a:gd name="connsiteX6" fmla="*/ 86888 w 943363"/>
                <a:gd name="connsiteY6" fmla="*/ 0 h 1543309"/>
                <a:gd name="connsiteX7" fmla="*/ 0 w 943363"/>
                <a:gd name="connsiteY7" fmla="*/ 86888 h 1543309"/>
                <a:gd name="connsiteX8" fmla="*/ 144814 w 943363"/>
                <a:gd name="connsiteY8" fmla="*/ 231702 h 1543309"/>
                <a:gd name="connsiteX9" fmla="*/ 74476 w 943363"/>
                <a:gd name="connsiteY9" fmla="*/ 302040 h 1543309"/>
                <a:gd name="connsiteX10" fmla="*/ 235842 w 943363"/>
                <a:gd name="connsiteY10" fmla="*/ 463406 h 1543309"/>
                <a:gd name="connsiteX11" fmla="*/ 235842 w 943363"/>
                <a:gd name="connsiteY11" fmla="*/ 740623 h 1543309"/>
                <a:gd name="connsiteX12" fmla="*/ 115852 w 943363"/>
                <a:gd name="connsiteY12" fmla="*/ 740623 h 1543309"/>
                <a:gd name="connsiteX13" fmla="*/ 115852 w 943363"/>
                <a:gd name="connsiteY13" fmla="*/ 848199 h 1543309"/>
                <a:gd name="connsiteX14" fmla="*/ 256528 w 943363"/>
                <a:gd name="connsiteY14" fmla="*/ 848199 h 1543309"/>
                <a:gd name="connsiteX15" fmla="*/ 256528 w 943363"/>
                <a:gd name="connsiteY15" fmla="*/ 918537 h 1543309"/>
                <a:gd name="connsiteX16" fmla="*/ 326867 w 943363"/>
                <a:gd name="connsiteY16" fmla="*/ 918537 h 1543309"/>
                <a:gd name="connsiteX17" fmla="*/ 326867 w 943363"/>
                <a:gd name="connsiteY17" fmla="*/ 1195754 h 1543309"/>
                <a:gd name="connsiteX18" fmla="*/ 467544 w 943363"/>
                <a:gd name="connsiteY18" fmla="*/ 1195754 h 1543309"/>
                <a:gd name="connsiteX19" fmla="*/ 467544 w 943363"/>
                <a:gd name="connsiteY19" fmla="*/ 914400 h 1543309"/>
                <a:gd name="connsiteX20" fmla="*/ 550295 w 943363"/>
                <a:gd name="connsiteY20" fmla="*/ 914400 h 1543309"/>
                <a:gd name="connsiteX21" fmla="*/ 550295 w 943363"/>
                <a:gd name="connsiteY21" fmla="*/ 827511 h 1543309"/>
                <a:gd name="connsiteX22" fmla="*/ 699247 w 943363"/>
                <a:gd name="connsiteY22" fmla="*/ 827511 h 1543309"/>
                <a:gd name="connsiteX23" fmla="*/ 699247 w 943363"/>
                <a:gd name="connsiteY23" fmla="*/ 1448145 h 1543309"/>
                <a:gd name="connsiteX24" fmla="*/ 140677 w 943363"/>
                <a:gd name="connsiteY24" fmla="*/ 1448145 h 1543309"/>
                <a:gd name="connsiteX25" fmla="*/ 140677 w 943363"/>
                <a:gd name="connsiteY25" fmla="*/ 1543309 h 154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43363" h="1543309">
                  <a:moveTo>
                    <a:pt x="943363" y="1543309"/>
                  </a:moveTo>
                  <a:lnTo>
                    <a:pt x="943363" y="732347"/>
                  </a:lnTo>
                  <a:lnTo>
                    <a:pt x="533745" y="732347"/>
                  </a:lnTo>
                  <a:lnTo>
                    <a:pt x="533745" y="289629"/>
                  </a:lnTo>
                  <a:lnTo>
                    <a:pt x="314454" y="70338"/>
                  </a:lnTo>
                  <a:lnTo>
                    <a:pt x="235840" y="148952"/>
                  </a:lnTo>
                  <a:lnTo>
                    <a:pt x="86888" y="0"/>
                  </a:lnTo>
                  <a:lnTo>
                    <a:pt x="0" y="86888"/>
                  </a:lnTo>
                  <a:lnTo>
                    <a:pt x="144814" y="231702"/>
                  </a:lnTo>
                  <a:lnTo>
                    <a:pt x="74476" y="302040"/>
                  </a:lnTo>
                  <a:lnTo>
                    <a:pt x="235842" y="463406"/>
                  </a:lnTo>
                  <a:lnTo>
                    <a:pt x="235842" y="740623"/>
                  </a:lnTo>
                  <a:lnTo>
                    <a:pt x="115852" y="740623"/>
                  </a:lnTo>
                  <a:lnTo>
                    <a:pt x="115852" y="848199"/>
                  </a:lnTo>
                  <a:lnTo>
                    <a:pt x="256528" y="848199"/>
                  </a:lnTo>
                  <a:lnTo>
                    <a:pt x="256528" y="918537"/>
                  </a:lnTo>
                  <a:lnTo>
                    <a:pt x="326867" y="918537"/>
                  </a:lnTo>
                  <a:lnTo>
                    <a:pt x="326867" y="1195754"/>
                  </a:lnTo>
                  <a:lnTo>
                    <a:pt x="467544" y="1195754"/>
                  </a:lnTo>
                  <a:lnTo>
                    <a:pt x="467544" y="914400"/>
                  </a:lnTo>
                  <a:lnTo>
                    <a:pt x="550295" y="914400"/>
                  </a:lnTo>
                  <a:lnTo>
                    <a:pt x="550295" y="827511"/>
                  </a:lnTo>
                  <a:lnTo>
                    <a:pt x="699247" y="827511"/>
                  </a:lnTo>
                  <a:lnTo>
                    <a:pt x="699247" y="1448145"/>
                  </a:lnTo>
                  <a:lnTo>
                    <a:pt x="140677" y="1448145"/>
                  </a:lnTo>
                  <a:lnTo>
                    <a:pt x="140677" y="1543309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581490" y="2541408"/>
              <a:ext cx="3981020" cy="1862590"/>
            </a:xfrm>
            <a:prstGeom prst="roundRect">
              <a:avLst>
                <a:gd name="adj" fmla="val 7348"/>
              </a:avLst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873098" y="2782938"/>
              <a:ext cx="1385395" cy="1401773"/>
              <a:chOff x="3641050" y="2801988"/>
              <a:chExt cx="1385395" cy="140177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4340296" y="3409347"/>
                <a:ext cx="1" cy="794414"/>
              </a:xfrm>
              <a:prstGeom prst="line">
                <a:avLst/>
              </a:prstGeom>
              <a:ln w="889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4360986" y="3963779"/>
                <a:ext cx="157226" cy="144812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169964" y="3963779"/>
                <a:ext cx="157226" cy="144812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4009293" y="2801988"/>
                <a:ext cx="645459" cy="645459"/>
              </a:xfrm>
              <a:prstGeom prst="ellipse">
                <a:avLst/>
              </a:prstGeom>
              <a:solidFill>
                <a:srgbClr val="00B050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127213" y="2919908"/>
                <a:ext cx="409618" cy="409618"/>
              </a:xfrm>
              <a:prstGeom prst="ellipse">
                <a:avLst/>
              </a:prstGeom>
              <a:solidFill>
                <a:srgbClr val="00453D"/>
              </a:solidFill>
              <a:ln w="38100">
                <a:solidFill>
                  <a:srgbClr val="0045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4183070" y="3124717"/>
                <a:ext cx="297904" cy="0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4183070" y="3124717"/>
                <a:ext cx="297904" cy="0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Freeform 41"/>
              <p:cNvSpPr/>
              <p:nvPr/>
            </p:nvSpPr>
            <p:spPr>
              <a:xfrm>
                <a:off x="3641050" y="3442447"/>
                <a:ext cx="575120" cy="579258"/>
              </a:xfrm>
              <a:custGeom>
                <a:avLst/>
                <a:gdLst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  <a:gd name="connsiteX0" fmla="*/ 0 w 575120"/>
                  <a:gd name="connsiteY0" fmla="*/ 742 h 580000"/>
                  <a:gd name="connsiteX1" fmla="*/ 310317 w 575120"/>
                  <a:gd name="connsiteY1" fmla="*/ 742 h 580000"/>
                  <a:gd name="connsiteX2" fmla="*/ 575120 w 575120"/>
                  <a:gd name="connsiteY2" fmla="*/ 265545 h 580000"/>
                  <a:gd name="connsiteX3" fmla="*/ 575120 w 575120"/>
                  <a:gd name="connsiteY3" fmla="*/ 580000 h 580000"/>
                  <a:gd name="connsiteX4" fmla="*/ 252391 w 575120"/>
                  <a:gd name="connsiteY4" fmla="*/ 580000 h 580000"/>
                  <a:gd name="connsiteX5" fmla="*/ 12413 w 575120"/>
                  <a:gd name="connsiteY5" fmla="*/ 340022 h 580000"/>
                  <a:gd name="connsiteX6" fmla="*/ 0 w 575120"/>
                  <a:gd name="connsiteY6" fmla="*/ 742 h 580000"/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5120" h="579258">
                    <a:moveTo>
                      <a:pt x="0" y="0"/>
                    </a:moveTo>
                    <a:lnTo>
                      <a:pt x="310317" y="0"/>
                    </a:lnTo>
                    <a:cubicBezTo>
                      <a:pt x="452372" y="1380"/>
                      <a:pt x="573741" y="102059"/>
                      <a:pt x="575120" y="264803"/>
                    </a:cubicBezTo>
                    <a:lnTo>
                      <a:pt x="575120" y="579258"/>
                    </a:lnTo>
                    <a:lnTo>
                      <a:pt x="252391" y="579258"/>
                    </a:lnTo>
                    <a:cubicBezTo>
                      <a:pt x="135160" y="573741"/>
                      <a:pt x="13793" y="468924"/>
                      <a:pt x="12413" y="3392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3" name="Freeform 42"/>
              <p:cNvSpPr/>
              <p:nvPr/>
            </p:nvSpPr>
            <p:spPr>
              <a:xfrm flipH="1">
                <a:off x="4451325" y="3442447"/>
                <a:ext cx="575120" cy="579258"/>
              </a:xfrm>
              <a:custGeom>
                <a:avLst/>
                <a:gdLst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  <a:gd name="connsiteX0" fmla="*/ 0 w 575120"/>
                  <a:gd name="connsiteY0" fmla="*/ 742 h 580000"/>
                  <a:gd name="connsiteX1" fmla="*/ 310317 w 575120"/>
                  <a:gd name="connsiteY1" fmla="*/ 742 h 580000"/>
                  <a:gd name="connsiteX2" fmla="*/ 575120 w 575120"/>
                  <a:gd name="connsiteY2" fmla="*/ 265545 h 580000"/>
                  <a:gd name="connsiteX3" fmla="*/ 575120 w 575120"/>
                  <a:gd name="connsiteY3" fmla="*/ 580000 h 580000"/>
                  <a:gd name="connsiteX4" fmla="*/ 252391 w 575120"/>
                  <a:gd name="connsiteY4" fmla="*/ 580000 h 580000"/>
                  <a:gd name="connsiteX5" fmla="*/ 12413 w 575120"/>
                  <a:gd name="connsiteY5" fmla="*/ 340022 h 580000"/>
                  <a:gd name="connsiteX6" fmla="*/ 0 w 575120"/>
                  <a:gd name="connsiteY6" fmla="*/ 742 h 580000"/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  <a:gd name="connsiteX0" fmla="*/ 0 w 575120"/>
                  <a:gd name="connsiteY0" fmla="*/ 0 h 579258"/>
                  <a:gd name="connsiteX1" fmla="*/ 310317 w 575120"/>
                  <a:gd name="connsiteY1" fmla="*/ 0 h 579258"/>
                  <a:gd name="connsiteX2" fmla="*/ 575120 w 575120"/>
                  <a:gd name="connsiteY2" fmla="*/ 264803 h 579258"/>
                  <a:gd name="connsiteX3" fmla="*/ 575120 w 575120"/>
                  <a:gd name="connsiteY3" fmla="*/ 579258 h 579258"/>
                  <a:gd name="connsiteX4" fmla="*/ 252391 w 575120"/>
                  <a:gd name="connsiteY4" fmla="*/ 579258 h 579258"/>
                  <a:gd name="connsiteX5" fmla="*/ 12413 w 575120"/>
                  <a:gd name="connsiteY5" fmla="*/ 339280 h 579258"/>
                  <a:gd name="connsiteX6" fmla="*/ 0 w 575120"/>
                  <a:gd name="connsiteY6" fmla="*/ 0 h 579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5120" h="579258">
                    <a:moveTo>
                      <a:pt x="0" y="0"/>
                    </a:moveTo>
                    <a:lnTo>
                      <a:pt x="310317" y="0"/>
                    </a:lnTo>
                    <a:cubicBezTo>
                      <a:pt x="452372" y="1380"/>
                      <a:pt x="573741" y="102059"/>
                      <a:pt x="575120" y="264803"/>
                    </a:cubicBezTo>
                    <a:lnTo>
                      <a:pt x="575120" y="579258"/>
                    </a:lnTo>
                    <a:lnTo>
                      <a:pt x="252391" y="579258"/>
                    </a:lnTo>
                    <a:cubicBezTo>
                      <a:pt x="135160" y="573741"/>
                      <a:pt x="13793" y="468924"/>
                      <a:pt x="12413" y="3392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92231" y="4891864"/>
            <a:ext cx="8559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A </a:t>
            </a:r>
            <a:r>
              <a:rPr lang="en-GB" sz="2400" b="1" dirty="0" smtClean="0">
                <a:solidFill>
                  <a:srgbClr val="09C300"/>
                </a:solidFill>
              </a:rPr>
              <a:t>plant pathologist</a:t>
            </a:r>
            <a:r>
              <a:rPr lang="en-GB" sz="2400" dirty="0" smtClean="0">
                <a:solidFill>
                  <a:srgbClr val="00453D"/>
                </a:solidFill>
              </a:rPr>
              <a:t> uses standard </a:t>
            </a:r>
            <a:r>
              <a:rPr lang="en-GB" sz="2400" b="1" dirty="0" smtClean="0">
                <a:solidFill>
                  <a:srgbClr val="09C300"/>
                </a:solidFill>
              </a:rPr>
              <a:t>diagnostic tests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in the lab and in the field to help identify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the pathogen causing a plant disease.</a:t>
            </a:r>
            <a:endParaRPr lang="en-GB" sz="2400" dirty="0">
              <a:solidFill>
                <a:srgbClr val="004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9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946622"/>
            <a:ext cx="7772400" cy="9647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/>
              <a:t>Recognising symptoms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5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31" y="5194270"/>
            <a:ext cx="8559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453D"/>
                </a:solidFill>
              </a:rPr>
              <a:t>The </a:t>
            </a:r>
            <a:r>
              <a:rPr lang="en-GB" sz="2400" b="1" dirty="0">
                <a:solidFill>
                  <a:srgbClr val="09C300"/>
                </a:solidFill>
              </a:rPr>
              <a:t>symptoms</a:t>
            </a:r>
            <a:r>
              <a:rPr lang="en-GB" sz="2400" dirty="0">
                <a:solidFill>
                  <a:srgbClr val="00453D"/>
                </a:solidFill>
              </a:rPr>
              <a:t> of disease </a:t>
            </a:r>
            <a:r>
              <a:rPr lang="en-GB" sz="2400" dirty="0" smtClean="0">
                <a:solidFill>
                  <a:srgbClr val="00453D"/>
                </a:solidFill>
              </a:rPr>
              <a:t>in infected plants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can </a:t>
            </a:r>
            <a:r>
              <a:rPr lang="en-GB" sz="2400" dirty="0">
                <a:solidFill>
                  <a:srgbClr val="00453D"/>
                </a:solidFill>
              </a:rPr>
              <a:t>help us </a:t>
            </a:r>
            <a:r>
              <a:rPr lang="en-GB" sz="2400" dirty="0" smtClean="0">
                <a:solidFill>
                  <a:srgbClr val="00453D"/>
                </a:solidFill>
              </a:rPr>
              <a:t>diagnose which </a:t>
            </a:r>
            <a:r>
              <a:rPr lang="en-GB" sz="2400" dirty="0">
                <a:solidFill>
                  <a:srgbClr val="00453D"/>
                </a:solidFill>
              </a:rPr>
              <a:t>pathogen is </a:t>
            </a:r>
            <a:r>
              <a:rPr lang="en-GB" sz="2400" dirty="0" smtClean="0">
                <a:solidFill>
                  <a:srgbClr val="00453D"/>
                </a:solidFill>
              </a:rPr>
              <a:t>responsible.</a:t>
            </a:r>
            <a:endParaRPr lang="en-GB" sz="2400" dirty="0">
              <a:solidFill>
                <a:srgbClr val="00453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80" y="1390664"/>
            <a:ext cx="1537865" cy="25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30" y="1390664"/>
            <a:ext cx="1542665" cy="25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55" y="1390664"/>
            <a:ext cx="1542665" cy="25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605" y="1390664"/>
            <a:ext cx="154266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31" y="4892400"/>
            <a:ext cx="8559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However, different </a:t>
            </a:r>
            <a:r>
              <a:rPr lang="en-GB" sz="2400" dirty="0">
                <a:solidFill>
                  <a:srgbClr val="00453D"/>
                </a:solidFill>
              </a:rPr>
              <a:t>pathogens </a:t>
            </a:r>
            <a:r>
              <a:rPr lang="en-GB" sz="2400" dirty="0" smtClean="0">
                <a:solidFill>
                  <a:srgbClr val="00453D"/>
                </a:solidFill>
              </a:rPr>
              <a:t>can cause similar symptoms.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It’s usually necessary to do further </a:t>
            </a:r>
            <a:r>
              <a:rPr lang="en-GB" sz="2400" dirty="0">
                <a:solidFill>
                  <a:srgbClr val="00453D"/>
                </a:solidFill>
              </a:rPr>
              <a:t>diagnostic tests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453D"/>
                </a:solidFill>
              </a:rPr>
              <a:t>to </a:t>
            </a:r>
            <a:r>
              <a:rPr lang="en-GB" sz="2400" dirty="0" smtClean="0">
                <a:solidFill>
                  <a:srgbClr val="00453D"/>
                </a:solidFill>
              </a:rPr>
              <a:t>accurately identify </a:t>
            </a:r>
            <a:r>
              <a:rPr lang="en-GB" sz="2400" dirty="0">
                <a:solidFill>
                  <a:srgbClr val="00453D"/>
                </a:solidFill>
              </a:rPr>
              <a:t>the </a:t>
            </a:r>
            <a:r>
              <a:rPr lang="en-GB" sz="2400" dirty="0" smtClean="0">
                <a:solidFill>
                  <a:srgbClr val="00453D"/>
                </a:solidFill>
              </a:rPr>
              <a:t>pathogen causing the disease.</a:t>
            </a:r>
            <a:endParaRPr lang="en-GB" sz="2400" dirty="0">
              <a:solidFill>
                <a:srgbClr val="00453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757" y="1066814"/>
            <a:ext cx="1542665" cy="25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01" y="1066814"/>
            <a:ext cx="1542662" cy="25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719" y="1066814"/>
            <a:ext cx="1542662" cy="25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75599" y="3765835"/>
            <a:ext cx="1372425" cy="3916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PATHOGEN  X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4899" y="3765835"/>
            <a:ext cx="1372425" cy="3916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PATHOGEN  Y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5149" y="3765835"/>
            <a:ext cx="1372425" cy="3916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PATHOGEN  Z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6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946622"/>
            <a:ext cx="7772400" cy="9647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/>
              <a:t>Growth in culture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19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681</Words>
  <Application>Microsoft Office PowerPoint</Application>
  <PresentationFormat>On-screen Show (4:3)</PresentationFormat>
  <Paragraphs>110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Plant Pathogens Identification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York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Alistair Moore</dc:creator>
  <cp:lastModifiedBy>Harriet M. Truscott</cp:lastModifiedBy>
  <cp:revision>196</cp:revision>
  <dcterms:created xsi:type="dcterms:W3CDTF">2016-05-09T15:24:08Z</dcterms:created>
  <dcterms:modified xsi:type="dcterms:W3CDTF">2017-04-03T15:43:43Z</dcterms:modified>
</cp:coreProperties>
</file>