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8" r:id="rId4"/>
    <p:sldId id="257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300"/>
    <a:srgbClr val="00453D"/>
    <a:srgbClr val="808285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-20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4006F-0F2F-467B-9B08-94F484766F92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1A2E3-3283-49D9-8D92-CFCDDCA58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7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A2E3-3283-49D9-8D92-CFCDDCA58EC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32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8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4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7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8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3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9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7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6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394D-C5E8-4C28-9439-FF76C659279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A91C-7C60-4DDA-B494-4CBB113C5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49212" y="6318000"/>
            <a:ext cx="86400" cy="540000"/>
          </a:xfrm>
          <a:prstGeom prst="rect">
            <a:avLst/>
          </a:prstGeom>
          <a:solidFill>
            <a:srgbClr val="808285"/>
          </a:solidFill>
          <a:ln w="12700">
            <a:solidFill>
              <a:srgbClr val="808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16632"/>
            <a:ext cx="1085763" cy="418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131" y="78159"/>
            <a:ext cx="810105" cy="6759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1" y="581781"/>
            <a:ext cx="7293099" cy="564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8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31" y="5033923"/>
            <a:ext cx="855953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Pathogens are carried to ‘fortress’ plant by</a:t>
            </a: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wind, water and infected animals.</a:t>
            </a:r>
          </a:p>
          <a:p>
            <a:pPr algn="ctr">
              <a:spcBef>
                <a:spcPts val="1800"/>
              </a:spcBef>
            </a:pPr>
            <a:r>
              <a:rPr lang="en-GB" sz="2400" dirty="0" smtClean="0">
                <a:solidFill>
                  <a:srgbClr val="00453D"/>
                </a:solidFill>
              </a:rPr>
              <a:t> They can also get there on infected plant material and tools</a:t>
            </a:r>
            <a:r>
              <a:rPr lang="en-GB" sz="2400" dirty="0" smtClean="0">
                <a:solidFill>
                  <a:srgbClr val="00453D"/>
                </a:solidFill>
              </a:rPr>
              <a:t>. 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73" y="1114011"/>
            <a:ext cx="3312979" cy="31820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89" y="334828"/>
            <a:ext cx="638181" cy="66675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667" y="158694"/>
            <a:ext cx="638181" cy="66675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54" y="334828"/>
            <a:ext cx="431967" cy="4513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72" y="1605115"/>
            <a:ext cx="638181" cy="66675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10" y="2968249"/>
            <a:ext cx="638181" cy="66675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465" y="855759"/>
            <a:ext cx="638181" cy="6667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160" y="1379461"/>
            <a:ext cx="431967" cy="45130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457" y="2516941"/>
            <a:ext cx="431967" cy="4513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868" y="2636620"/>
            <a:ext cx="637213" cy="66574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767" y="3447263"/>
            <a:ext cx="637213" cy="66574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057" y="1864600"/>
            <a:ext cx="431311" cy="45062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60" y="3751773"/>
            <a:ext cx="431311" cy="45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00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72" y="1605115"/>
            <a:ext cx="638181" cy="6667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10" y="2968249"/>
            <a:ext cx="638181" cy="6667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465" y="855759"/>
            <a:ext cx="638181" cy="6667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160" y="1379461"/>
            <a:ext cx="431967" cy="4513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457" y="2516941"/>
            <a:ext cx="431967" cy="45130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27873" y="1038530"/>
            <a:ext cx="3318012" cy="3258300"/>
            <a:chOff x="1308671" y="443060"/>
            <a:chExt cx="4185407" cy="411008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671" y="533150"/>
              <a:ext cx="4185407" cy="401999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940404" y="443060"/>
              <a:ext cx="1084083" cy="952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92231" y="4492090"/>
            <a:ext cx="85595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Pathogens can invade through external openings</a:t>
            </a: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such as </a:t>
            </a:r>
            <a:r>
              <a:rPr lang="en-GB" sz="2400" b="1" dirty="0" smtClean="0">
                <a:solidFill>
                  <a:srgbClr val="09C300"/>
                </a:solidFill>
              </a:rPr>
              <a:t>wounds</a:t>
            </a:r>
            <a:r>
              <a:rPr lang="en-GB" sz="2400" dirty="0" smtClean="0">
                <a:solidFill>
                  <a:srgbClr val="00453D"/>
                </a:solidFill>
              </a:rPr>
              <a:t> and </a:t>
            </a:r>
            <a:r>
              <a:rPr lang="en-GB" sz="2400" b="1" dirty="0" smtClean="0">
                <a:solidFill>
                  <a:srgbClr val="09C300"/>
                </a:solidFill>
              </a:rPr>
              <a:t>open stomata</a:t>
            </a:r>
            <a:r>
              <a:rPr lang="en-GB" sz="2400" dirty="0" smtClean="0">
                <a:solidFill>
                  <a:srgbClr val="00453D"/>
                </a:solidFill>
              </a:rPr>
              <a:t>.</a:t>
            </a:r>
          </a:p>
          <a:p>
            <a:pPr algn="ctr">
              <a:spcBef>
                <a:spcPts val="1800"/>
              </a:spcBef>
            </a:pPr>
            <a:r>
              <a:rPr lang="en-GB" sz="2400" dirty="0" smtClean="0">
                <a:solidFill>
                  <a:srgbClr val="00453D"/>
                </a:solidFill>
              </a:rPr>
              <a:t> Some pathogens can </a:t>
            </a:r>
            <a:r>
              <a:rPr lang="en-GB" sz="2400" b="1" dirty="0" smtClean="0">
                <a:solidFill>
                  <a:srgbClr val="09C300"/>
                </a:solidFill>
              </a:rPr>
              <a:t>puncture</a:t>
            </a:r>
            <a:r>
              <a:rPr lang="en-GB" sz="2400" dirty="0" smtClean="0">
                <a:solidFill>
                  <a:srgbClr val="00453D"/>
                </a:solidFill>
              </a:rPr>
              <a:t> the plant tissue by growing </a:t>
            </a:r>
            <a:r>
              <a:rPr lang="en-GB" sz="2400" dirty="0" smtClean="0">
                <a:solidFill>
                  <a:srgbClr val="00453D"/>
                </a:solidFill>
              </a:rPr>
              <a:t>through cell walls</a:t>
            </a:r>
            <a:r>
              <a:rPr lang="en-GB" sz="2400" dirty="0" smtClean="0">
                <a:solidFill>
                  <a:srgbClr val="00453D"/>
                </a:solidFill>
              </a:rPr>
              <a:t>.</a:t>
            </a:r>
            <a:endParaRPr lang="en-GB" sz="2400" dirty="0" smtClean="0">
              <a:solidFill>
                <a:srgbClr val="00453D"/>
              </a:solidFill>
            </a:endParaRPr>
          </a:p>
          <a:p>
            <a:pPr algn="ctr">
              <a:spcBef>
                <a:spcPts val="1800"/>
              </a:spcBef>
            </a:pPr>
            <a:r>
              <a:rPr lang="en-GB" sz="2400" dirty="0" smtClean="0">
                <a:solidFill>
                  <a:srgbClr val="00453D"/>
                </a:solidFill>
              </a:rPr>
              <a:t>Some pathogens use </a:t>
            </a:r>
            <a:r>
              <a:rPr lang="en-GB" sz="2400" b="1" dirty="0" smtClean="0">
                <a:solidFill>
                  <a:srgbClr val="09C300"/>
                </a:solidFill>
              </a:rPr>
              <a:t>enzymes</a:t>
            </a:r>
            <a:r>
              <a:rPr lang="en-GB" sz="2400" dirty="0" smtClean="0">
                <a:solidFill>
                  <a:srgbClr val="00453D"/>
                </a:solidFill>
              </a:rPr>
              <a:t> to dissolve their way in.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868" y="2636620"/>
            <a:ext cx="637213" cy="6657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767" y="3447263"/>
            <a:ext cx="637213" cy="66574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057" y="1864600"/>
            <a:ext cx="431311" cy="45062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60" y="3751773"/>
            <a:ext cx="431311" cy="45062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815" y="1271737"/>
            <a:ext cx="638181" cy="66675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108" y="329530"/>
            <a:ext cx="638181" cy="6667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47" y="761205"/>
            <a:ext cx="431967" cy="45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5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35429" y="263946"/>
            <a:ext cx="3073143" cy="6594054"/>
            <a:chOff x="3035429" y="263946"/>
            <a:chExt cx="3073143" cy="65940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5429" y="263946"/>
              <a:ext cx="3073143" cy="309199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28800" y="3294000"/>
              <a:ext cx="86400" cy="3564000"/>
            </a:xfrm>
            <a:prstGeom prst="rect">
              <a:avLst/>
            </a:prstGeom>
            <a:solidFill>
              <a:srgbClr val="BCBEC0"/>
            </a:solidFill>
            <a:ln w="12700">
              <a:solidFill>
                <a:srgbClr val="BC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26" y="3354657"/>
            <a:ext cx="1480248" cy="160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40" y="4177522"/>
            <a:ext cx="612915" cy="6160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71" y="4956657"/>
            <a:ext cx="4621458" cy="8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31" y="5033922"/>
            <a:ext cx="855953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Inside ‘fortress’ plant, pathogens </a:t>
            </a:r>
            <a:r>
              <a:rPr lang="en-GB" sz="2400" b="1" dirty="0" smtClean="0">
                <a:solidFill>
                  <a:srgbClr val="09C300"/>
                </a:solidFill>
              </a:rPr>
              <a:t>steal food</a:t>
            </a:r>
            <a:r>
              <a:rPr lang="en-GB" sz="2400" dirty="0" smtClean="0">
                <a:solidFill>
                  <a:srgbClr val="00453D"/>
                </a:solidFill>
              </a:rPr>
              <a:t> from plant cells.</a:t>
            </a:r>
          </a:p>
          <a:p>
            <a:pPr algn="ctr">
              <a:spcBef>
                <a:spcPts val="1800"/>
              </a:spcBef>
            </a:pPr>
            <a:r>
              <a:rPr lang="en-GB" sz="2400" dirty="0" smtClean="0">
                <a:solidFill>
                  <a:srgbClr val="00453D"/>
                </a:solidFill>
              </a:rPr>
              <a:t> Viruses use plant cells to copy their genetic material</a:t>
            </a: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so that the viruses can </a:t>
            </a:r>
            <a:r>
              <a:rPr lang="en-GB" sz="2400" b="1" dirty="0" smtClean="0">
                <a:solidFill>
                  <a:srgbClr val="09C300"/>
                </a:solidFill>
              </a:rPr>
              <a:t>reproduce</a:t>
            </a:r>
            <a:r>
              <a:rPr lang="en-GB" sz="2400" dirty="0" smtClean="0">
                <a:solidFill>
                  <a:srgbClr val="00453D"/>
                </a:solidFill>
              </a:rPr>
              <a:t>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90" y="562364"/>
            <a:ext cx="4031821" cy="399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7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31" y="5175328"/>
            <a:ext cx="855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Pathogens also release </a:t>
            </a:r>
            <a:r>
              <a:rPr lang="en-GB" sz="2400" b="1" dirty="0" smtClean="0">
                <a:solidFill>
                  <a:srgbClr val="09C300"/>
                </a:solidFill>
              </a:rPr>
              <a:t>toxins</a:t>
            </a:r>
            <a:r>
              <a:rPr lang="en-GB" sz="2400" dirty="0" smtClean="0">
                <a:solidFill>
                  <a:srgbClr val="00453D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These toxic substances damage the plant cells.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53" y="267874"/>
            <a:ext cx="2922095" cy="472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7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35429" y="263946"/>
            <a:ext cx="3073143" cy="6594054"/>
            <a:chOff x="3035429" y="263946"/>
            <a:chExt cx="3073143" cy="65940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5429" y="263946"/>
              <a:ext cx="3073143" cy="309199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28800" y="3294000"/>
              <a:ext cx="86400" cy="3564000"/>
            </a:xfrm>
            <a:prstGeom prst="rect">
              <a:avLst/>
            </a:prstGeom>
            <a:solidFill>
              <a:srgbClr val="BCBEC0"/>
            </a:solidFill>
            <a:ln w="12700">
              <a:solidFill>
                <a:srgbClr val="BC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285" y="3355942"/>
            <a:ext cx="1562143" cy="16007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41" y="4177523"/>
            <a:ext cx="612915" cy="616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77" y="4956657"/>
            <a:ext cx="4673046" cy="8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9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769328" y="1805733"/>
            <a:ext cx="288000" cy="0"/>
          </a:xfrm>
          <a:prstGeom prst="line">
            <a:avLst/>
          </a:prstGeom>
          <a:ln w="3810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7" y="1654014"/>
            <a:ext cx="1279132" cy="29877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2231" y="4892518"/>
            <a:ext cx="8559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Cells in ‘fortress</a:t>
            </a:r>
            <a:r>
              <a:rPr lang="en-GB" sz="2400" dirty="0">
                <a:solidFill>
                  <a:srgbClr val="00453D"/>
                </a:solidFill>
              </a:rPr>
              <a:t>’ plant </a:t>
            </a:r>
            <a:r>
              <a:rPr lang="en-GB" sz="2400" dirty="0" smtClean="0">
                <a:solidFill>
                  <a:srgbClr val="00453D"/>
                </a:solidFill>
              </a:rPr>
              <a:t>respond to the pathogen infection.</a:t>
            </a:r>
            <a:endParaRPr lang="en-GB" sz="2400" dirty="0">
              <a:solidFill>
                <a:srgbClr val="09C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C</a:t>
            </a:r>
            <a:r>
              <a:rPr lang="en-GB" sz="2400" dirty="0" smtClean="0">
                <a:solidFill>
                  <a:srgbClr val="00453D"/>
                </a:solidFill>
              </a:rPr>
              <a:t>ell walls are </a:t>
            </a:r>
            <a:r>
              <a:rPr lang="en-GB" sz="2400" b="1" dirty="0" smtClean="0">
                <a:solidFill>
                  <a:srgbClr val="09C300"/>
                </a:solidFill>
              </a:rPr>
              <a:t>strengthened</a:t>
            </a:r>
            <a:r>
              <a:rPr lang="en-GB" sz="2400" dirty="0" smtClean="0">
                <a:solidFill>
                  <a:srgbClr val="00453D"/>
                </a:solidFill>
              </a:rPr>
              <a:t> with extra protein and carbohydrate.</a:t>
            </a:r>
            <a:endParaRPr lang="en-GB" sz="2400" dirty="0">
              <a:solidFill>
                <a:srgbClr val="00453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This makes it even harder for pathogens to get inside the cells.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00" y="851247"/>
            <a:ext cx="5022000" cy="386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1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061837" y="348791"/>
            <a:ext cx="5020327" cy="4364611"/>
            <a:chOff x="3009455" y="348791"/>
            <a:chExt cx="5020327" cy="43646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455" y="348791"/>
              <a:ext cx="5020327" cy="4364611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 rot="5400000" flipH="1">
              <a:off x="5071616" y="1293791"/>
              <a:ext cx="1890000" cy="0"/>
            </a:xfrm>
            <a:prstGeom prst="line">
              <a:avLst/>
            </a:prstGeom>
            <a:ln w="38100">
              <a:solidFill>
                <a:srgbClr val="808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92231" y="5156474"/>
            <a:ext cx="855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Plant cells use </a:t>
            </a:r>
            <a:r>
              <a:rPr lang="en-GB" sz="2400" b="1" dirty="0" smtClean="0">
                <a:solidFill>
                  <a:srgbClr val="09C300"/>
                </a:solidFill>
              </a:rPr>
              <a:t>chemical defences</a:t>
            </a:r>
            <a:r>
              <a:rPr lang="en-GB" sz="2400" dirty="0" smtClean="0">
                <a:solidFill>
                  <a:srgbClr val="00453D"/>
                </a:solidFill>
              </a:rPr>
              <a:t> against pathogens.</a:t>
            </a:r>
            <a:endParaRPr lang="en-GB" sz="2400" dirty="0">
              <a:solidFill>
                <a:srgbClr val="09C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They make </a:t>
            </a:r>
            <a:r>
              <a:rPr lang="en-GB" sz="2400" b="1" dirty="0" smtClean="0">
                <a:solidFill>
                  <a:srgbClr val="09C300"/>
                </a:solidFill>
              </a:rPr>
              <a:t>anti-microbial substances</a:t>
            </a:r>
            <a:r>
              <a:rPr lang="en-GB" sz="2400" dirty="0" smtClean="0">
                <a:solidFill>
                  <a:srgbClr val="00453D"/>
                </a:solidFill>
              </a:rPr>
              <a:t> that destroy pathogens.</a:t>
            </a:r>
            <a:endParaRPr lang="en-GB" sz="2400" dirty="0">
              <a:solidFill>
                <a:srgbClr val="0045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9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92231" y="4892518"/>
            <a:ext cx="8559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‘Fortress</a:t>
            </a:r>
            <a:r>
              <a:rPr lang="en-GB" sz="2400" dirty="0">
                <a:solidFill>
                  <a:srgbClr val="00453D"/>
                </a:solidFill>
              </a:rPr>
              <a:t>’ plant </a:t>
            </a:r>
            <a:r>
              <a:rPr lang="en-GB" sz="2400" dirty="0" smtClean="0">
                <a:solidFill>
                  <a:srgbClr val="00453D"/>
                </a:solidFill>
              </a:rPr>
              <a:t>can even sacrifice parts of itself.</a:t>
            </a:r>
            <a:endParaRPr lang="en-GB" sz="2400" dirty="0">
              <a:solidFill>
                <a:srgbClr val="09C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Healthy cells around the infection commit suicide.</a:t>
            </a:r>
            <a:endParaRPr lang="en-GB" sz="2400" dirty="0">
              <a:solidFill>
                <a:srgbClr val="00453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b="1" dirty="0" smtClean="0">
                <a:solidFill>
                  <a:srgbClr val="09C300"/>
                </a:solidFill>
              </a:rPr>
              <a:t>Host cell death</a:t>
            </a:r>
            <a:r>
              <a:rPr lang="en-GB" sz="2400" dirty="0" smtClean="0">
                <a:solidFill>
                  <a:srgbClr val="00453D"/>
                </a:solidFill>
              </a:rPr>
              <a:t> stops the infection spreading through the plant.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00" y="847701"/>
            <a:ext cx="5022000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9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03" y="574576"/>
            <a:ext cx="2498515" cy="34452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273" y="3390216"/>
            <a:ext cx="763454" cy="7634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477" y="575396"/>
            <a:ext cx="3268268" cy="34444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2231" y="4722832"/>
            <a:ext cx="855953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Now you know some ways in which plants</a:t>
            </a: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defend themselves against pathogens.</a:t>
            </a:r>
          </a:p>
          <a:p>
            <a:pPr algn="ctr">
              <a:spcBef>
                <a:spcPts val="1800"/>
              </a:spcBef>
            </a:pPr>
            <a:r>
              <a:rPr lang="en-GB" sz="2400" dirty="0" smtClean="0">
                <a:solidFill>
                  <a:srgbClr val="09C300"/>
                </a:solidFill>
              </a:rPr>
              <a:t>For plants, staying healthy is a</a:t>
            </a:r>
          </a:p>
          <a:p>
            <a:pPr algn="ctr"/>
            <a:r>
              <a:rPr lang="en-GB" sz="2400" dirty="0" smtClean="0">
                <a:solidFill>
                  <a:srgbClr val="09C300"/>
                </a:solidFill>
              </a:rPr>
              <a:t>never-ending battle against pathogen attack.</a:t>
            </a:r>
          </a:p>
        </p:txBody>
      </p:sp>
    </p:spTree>
    <p:extLst>
      <p:ext uri="{BB962C8B-B14F-4D97-AF65-F5344CB8AC3E}">
        <p14:creationId xmlns:p14="http://schemas.microsoft.com/office/powerpoint/2010/main" val="140811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62"/>
          <a:stretch/>
        </p:blipFill>
        <p:spPr>
          <a:xfrm>
            <a:off x="2298753" y="539052"/>
            <a:ext cx="4546494" cy="41177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231" y="5175328"/>
            <a:ext cx="8559538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Some bacteria, viruses, fungi and protists are </a:t>
            </a:r>
            <a:r>
              <a:rPr lang="en-GB" sz="2400" b="1" dirty="0">
                <a:solidFill>
                  <a:srgbClr val="09C300"/>
                </a:solidFill>
              </a:rPr>
              <a:t>pathogens</a:t>
            </a:r>
            <a:r>
              <a:rPr lang="en-GB" sz="2400" dirty="0">
                <a:solidFill>
                  <a:srgbClr val="00453D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Pathogens can cause disease when they infect plants.</a:t>
            </a:r>
          </a:p>
        </p:txBody>
      </p:sp>
    </p:spTree>
    <p:extLst>
      <p:ext uri="{BB962C8B-B14F-4D97-AF65-F5344CB8AC3E}">
        <p14:creationId xmlns:p14="http://schemas.microsoft.com/office/powerpoint/2010/main" val="2503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231" y="4892518"/>
            <a:ext cx="8559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But a plant is like a fortress.</a:t>
            </a:r>
            <a:endParaRPr lang="en-GB" sz="2400" dirty="0" smtClean="0">
              <a:solidFill>
                <a:srgbClr val="09C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It has </a:t>
            </a:r>
            <a:r>
              <a:rPr lang="en-GB" sz="2400" b="1" dirty="0" smtClean="0">
                <a:solidFill>
                  <a:srgbClr val="09C300"/>
                </a:solidFill>
              </a:rPr>
              <a:t>defences</a:t>
            </a:r>
            <a:r>
              <a:rPr lang="en-GB" sz="2400" dirty="0" smtClean="0">
                <a:solidFill>
                  <a:srgbClr val="00453D"/>
                </a:solidFill>
              </a:rPr>
              <a:t> against pathogens.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It can even fight back!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70" y="538448"/>
            <a:ext cx="4287860" cy="41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03" y="744262"/>
            <a:ext cx="2498515" cy="34452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273" y="3559902"/>
            <a:ext cx="763454" cy="7634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477" y="745082"/>
            <a:ext cx="3268268" cy="34444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2231" y="4892518"/>
            <a:ext cx="855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>
              <a:solidFill>
                <a:srgbClr val="09C300"/>
              </a:solidFill>
            </a:endParaRP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In the battle for ‘fortress’ plant,</a:t>
            </a:r>
          </a:p>
          <a:p>
            <a:pPr algn="ctr"/>
            <a:r>
              <a:rPr lang="en-GB" sz="2400" dirty="0" smtClean="0">
                <a:solidFill>
                  <a:srgbClr val="00453D"/>
                </a:solidFill>
              </a:rPr>
              <a:t>it’s plant defences versus invading pathogens!</a:t>
            </a:r>
          </a:p>
        </p:txBody>
      </p:sp>
    </p:spTree>
    <p:extLst>
      <p:ext uri="{BB962C8B-B14F-4D97-AF65-F5344CB8AC3E}">
        <p14:creationId xmlns:p14="http://schemas.microsoft.com/office/powerpoint/2010/main" val="301676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35429" y="263946"/>
            <a:ext cx="3073143" cy="6594054"/>
            <a:chOff x="3035429" y="263946"/>
            <a:chExt cx="3073143" cy="65940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5429" y="263946"/>
              <a:ext cx="3073143" cy="309199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28800" y="3294000"/>
              <a:ext cx="86400" cy="3564000"/>
            </a:xfrm>
            <a:prstGeom prst="rect">
              <a:avLst/>
            </a:prstGeom>
            <a:solidFill>
              <a:srgbClr val="BCBEC0"/>
            </a:solidFill>
            <a:ln w="12700">
              <a:solidFill>
                <a:srgbClr val="BC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42" y="4180698"/>
            <a:ext cx="612915" cy="6129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642" y="4962066"/>
            <a:ext cx="4660715" cy="8871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285" y="3355942"/>
            <a:ext cx="1562143" cy="160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47" y="338209"/>
            <a:ext cx="4225906" cy="4284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231" y="4892518"/>
            <a:ext cx="8559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‘Fortress’ plant has </a:t>
            </a:r>
            <a:r>
              <a:rPr lang="en-GB" sz="2400" b="1" dirty="0">
                <a:solidFill>
                  <a:srgbClr val="09C300"/>
                </a:solidFill>
              </a:rPr>
              <a:t>physical </a:t>
            </a:r>
            <a:r>
              <a:rPr lang="en-GB" sz="2400" b="1" dirty="0" smtClean="0">
                <a:solidFill>
                  <a:srgbClr val="09C300"/>
                </a:solidFill>
              </a:rPr>
              <a:t>defences</a:t>
            </a:r>
            <a:r>
              <a:rPr lang="en-GB" sz="2400" dirty="0" smtClean="0">
                <a:solidFill>
                  <a:srgbClr val="00453D"/>
                </a:solidFill>
              </a:rPr>
              <a:t> against pathogens.</a:t>
            </a:r>
            <a:endParaRPr lang="en-GB" sz="2400" dirty="0">
              <a:solidFill>
                <a:srgbClr val="09C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An important first line of physical defence is the </a:t>
            </a:r>
            <a:r>
              <a:rPr lang="en-GB" sz="2400" b="1" dirty="0">
                <a:solidFill>
                  <a:srgbClr val="09C300"/>
                </a:solidFill>
              </a:rPr>
              <a:t>cuticle</a:t>
            </a:r>
            <a:r>
              <a:rPr lang="en-GB" sz="2400" dirty="0">
                <a:solidFill>
                  <a:srgbClr val="00453D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The cuticle is a waxy coating on the plant’s outside surface.</a:t>
            </a:r>
          </a:p>
        </p:txBody>
      </p:sp>
    </p:spTree>
    <p:extLst>
      <p:ext uri="{BB962C8B-B14F-4D97-AF65-F5344CB8AC3E}">
        <p14:creationId xmlns:p14="http://schemas.microsoft.com/office/powerpoint/2010/main" val="108143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31" y="5175328"/>
            <a:ext cx="855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The waxy cuticle </a:t>
            </a:r>
            <a:r>
              <a:rPr lang="en-GB" sz="2400" dirty="0" smtClean="0">
                <a:solidFill>
                  <a:srgbClr val="00453D"/>
                </a:solidFill>
              </a:rPr>
              <a:t>helps keep </a:t>
            </a:r>
            <a:r>
              <a:rPr lang="en-GB" sz="2400" dirty="0" smtClean="0">
                <a:solidFill>
                  <a:srgbClr val="00453D"/>
                </a:solidFill>
              </a:rPr>
              <a:t>pathogens out.</a:t>
            </a:r>
            <a:endParaRPr lang="en-GB" sz="2400" dirty="0">
              <a:solidFill>
                <a:srgbClr val="00453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It also provides a waterproof coat.</a:t>
            </a:r>
            <a:endParaRPr lang="en-GB" sz="2400" dirty="0">
              <a:solidFill>
                <a:srgbClr val="00453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98" y="754143"/>
            <a:ext cx="3594205" cy="390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4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31" y="4892518"/>
            <a:ext cx="8559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453D"/>
                </a:solidFill>
              </a:rPr>
              <a:t>Inside the plant, each cell has a tough </a:t>
            </a:r>
            <a:r>
              <a:rPr lang="en-GB" sz="2400" b="1" dirty="0">
                <a:solidFill>
                  <a:srgbClr val="09C300"/>
                </a:solidFill>
              </a:rPr>
              <a:t>cell wall</a:t>
            </a:r>
            <a:r>
              <a:rPr lang="en-GB" sz="2400" dirty="0" smtClean="0">
                <a:solidFill>
                  <a:srgbClr val="00453D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The cell wall is another type of physical defence.</a:t>
            </a:r>
            <a:endParaRPr lang="en-GB" sz="2400" dirty="0">
              <a:solidFill>
                <a:srgbClr val="00453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rgbClr val="00453D"/>
                </a:solidFill>
              </a:rPr>
              <a:t>A cell wall makes it harder for pathogens to get inside a cell.</a:t>
            </a:r>
            <a:endParaRPr lang="en-GB" sz="2400" dirty="0">
              <a:solidFill>
                <a:srgbClr val="00453D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43973" y="538448"/>
            <a:ext cx="6056055" cy="4118400"/>
            <a:chOff x="2428070" y="538448"/>
            <a:chExt cx="6056055" cy="41184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070" y="538448"/>
              <a:ext cx="4287860" cy="4118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0323" y="2285422"/>
              <a:ext cx="1453802" cy="312226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6268825" y="2441535"/>
              <a:ext cx="684000" cy="0"/>
            </a:xfrm>
            <a:prstGeom prst="line">
              <a:avLst/>
            </a:prstGeom>
            <a:ln w="38100">
              <a:solidFill>
                <a:srgbClr val="808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268825" y="3385786"/>
              <a:ext cx="1352240" cy="0"/>
            </a:xfrm>
            <a:prstGeom prst="line">
              <a:avLst/>
            </a:prstGeom>
            <a:ln w="38100">
              <a:solidFill>
                <a:srgbClr val="808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7261065" y="3035213"/>
              <a:ext cx="720000" cy="0"/>
            </a:xfrm>
            <a:prstGeom prst="line">
              <a:avLst/>
            </a:prstGeom>
            <a:ln w="38100">
              <a:solidFill>
                <a:srgbClr val="808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960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35429" y="263946"/>
            <a:ext cx="3073143" cy="6594054"/>
            <a:chOff x="3035429" y="263946"/>
            <a:chExt cx="3073143" cy="65940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5429" y="263946"/>
              <a:ext cx="3073143" cy="309199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28800" y="3294000"/>
              <a:ext cx="86400" cy="3564000"/>
            </a:xfrm>
            <a:prstGeom prst="rect">
              <a:avLst/>
            </a:prstGeom>
            <a:solidFill>
              <a:srgbClr val="BCBEC0"/>
            </a:solidFill>
            <a:ln w="12700">
              <a:solidFill>
                <a:srgbClr val="BC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42" y="4180697"/>
            <a:ext cx="612915" cy="612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26" y="3354657"/>
            <a:ext cx="1480248" cy="160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485" y="4963609"/>
            <a:ext cx="4759027" cy="8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0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357</Words>
  <Application>Microsoft Office PowerPoint</Application>
  <PresentationFormat>On-screen Show (4:3)</PresentationFormat>
  <Paragraphs>41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Moore</dc:creator>
  <cp:lastModifiedBy>Harriet M. Truscott</cp:lastModifiedBy>
  <cp:revision>59</cp:revision>
  <dcterms:created xsi:type="dcterms:W3CDTF">2016-05-09T15:24:08Z</dcterms:created>
  <dcterms:modified xsi:type="dcterms:W3CDTF">2016-12-05T16:02:08Z</dcterms:modified>
</cp:coreProperties>
</file>