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65" r:id="rId3"/>
    <p:sldId id="274" r:id="rId4"/>
    <p:sldId id="267" r:id="rId5"/>
    <p:sldId id="269" r:id="rId6"/>
    <p:sldId id="266" r:id="rId7"/>
    <p:sldId id="271" r:id="rId8"/>
    <p:sldId id="273" r:id="rId9"/>
    <p:sldId id="258" r:id="rId10"/>
    <p:sldId id="263" r:id="rId11"/>
    <p:sldId id="264" r:id="rId12"/>
    <p:sldId id="260" r:id="rId13"/>
    <p:sldId id="270" r:id="rId1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7774" autoAdjust="0"/>
  </p:normalViewPr>
  <p:slideViewPr>
    <p:cSldViewPr snapToGrid="0">
      <p:cViewPr varScale="1">
        <p:scale>
          <a:sx n="76" d="100"/>
          <a:sy n="76" d="100"/>
        </p:scale>
        <p:origin x="105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F6A3104-B13A-4AC6-B5CA-B6C3D8A617F1}" type="datetimeFigureOut">
              <a:rPr lang="en-GB" smtClean="0"/>
              <a:t>23/05/2018</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D79798D-C8F7-40F4-A024-A762333DA7AA}" type="slidenum">
              <a:rPr lang="en-GB" smtClean="0"/>
              <a:t>‹#›</a:t>
            </a:fld>
            <a:endParaRPr lang="en-GB"/>
          </a:p>
        </p:txBody>
      </p:sp>
    </p:spTree>
    <p:extLst>
      <p:ext uri="{BB962C8B-B14F-4D97-AF65-F5344CB8AC3E}">
        <p14:creationId xmlns:p14="http://schemas.microsoft.com/office/powerpoint/2010/main" val="641920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Mating gears always rotate in opposite sense with respect to each other. There are certain applications where you will require the direction of rotation of input shaft to be same as output shaft. To achieve this, an idler gear is introduced which with change  the direction of rotation. </a:t>
            </a:r>
          </a:p>
          <a:p>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Where very large speed reductions are required, several pairs of gears can be used in a compound gear train. A small gear drives a large gear. The large gear has a smaller gear on the same shaft. This smaller gear drives a large gear. With each transfer, the speed is significantly reduced.</a:t>
            </a:r>
            <a:endParaRPr lang="en-GB" dirty="0"/>
          </a:p>
        </p:txBody>
      </p:sp>
      <p:sp>
        <p:nvSpPr>
          <p:cNvPr id="4" name="Slide Number Placeholder 3"/>
          <p:cNvSpPr>
            <a:spLocks noGrp="1"/>
          </p:cNvSpPr>
          <p:nvPr>
            <p:ph type="sldNum" sz="quarter" idx="10"/>
          </p:nvPr>
        </p:nvSpPr>
        <p:spPr/>
        <p:txBody>
          <a:bodyPr/>
          <a:lstStyle/>
          <a:p>
            <a:fld id="{FD79798D-C8F7-40F4-A024-A762333DA7AA}" type="slidenum">
              <a:rPr lang="en-GB" smtClean="0"/>
              <a:t>2</a:t>
            </a:fld>
            <a:endParaRPr lang="en-GB"/>
          </a:p>
        </p:txBody>
      </p:sp>
    </p:spTree>
    <p:extLst>
      <p:ext uri="{BB962C8B-B14F-4D97-AF65-F5344CB8AC3E}">
        <p14:creationId xmlns:p14="http://schemas.microsoft.com/office/powerpoint/2010/main" val="227520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79798D-C8F7-40F4-A024-A762333DA7AA}" type="slidenum">
              <a:rPr lang="en-GB" smtClean="0"/>
              <a:t>4</a:t>
            </a:fld>
            <a:endParaRPr lang="en-GB"/>
          </a:p>
        </p:txBody>
      </p:sp>
    </p:spTree>
    <p:extLst>
      <p:ext uri="{BB962C8B-B14F-4D97-AF65-F5344CB8AC3E}">
        <p14:creationId xmlns:p14="http://schemas.microsoft.com/office/powerpoint/2010/main" val="3377296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79798D-C8F7-40F4-A024-A762333DA7AA}" type="slidenum">
              <a:rPr lang="en-GB" smtClean="0"/>
              <a:t>6</a:t>
            </a:fld>
            <a:endParaRPr lang="en-GB"/>
          </a:p>
        </p:txBody>
      </p:sp>
    </p:spTree>
    <p:extLst>
      <p:ext uri="{BB962C8B-B14F-4D97-AF65-F5344CB8AC3E}">
        <p14:creationId xmlns:p14="http://schemas.microsoft.com/office/powerpoint/2010/main" val="908486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79798D-C8F7-40F4-A024-A762333DA7AA}" type="slidenum">
              <a:rPr lang="en-GB" smtClean="0"/>
              <a:t>8</a:t>
            </a:fld>
            <a:endParaRPr lang="en-GB"/>
          </a:p>
        </p:txBody>
      </p:sp>
    </p:spTree>
    <p:extLst>
      <p:ext uri="{BB962C8B-B14F-4D97-AF65-F5344CB8AC3E}">
        <p14:creationId xmlns:p14="http://schemas.microsoft.com/office/powerpoint/2010/main" val="449647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endParaRPr lang="en-GB" dirty="0"/>
          </a:p>
        </p:txBody>
      </p:sp>
      <p:sp>
        <p:nvSpPr>
          <p:cNvPr id="4" name="Slide Number Placeholder 3"/>
          <p:cNvSpPr>
            <a:spLocks noGrp="1"/>
          </p:cNvSpPr>
          <p:nvPr>
            <p:ph type="sldNum" sz="quarter" idx="10"/>
          </p:nvPr>
        </p:nvSpPr>
        <p:spPr/>
        <p:txBody>
          <a:bodyPr/>
          <a:lstStyle/>
          <a:p>
            <a:fld id="{FD79798D-C8F7-40F4-A024-A762333DA7AA}" type="slidenum">
              <a:rPr lang="en-GB" smtClean="0"/>
              <a:t>9</a:t>
            </a:fld>
            <a:endParaRPr lang="en-GB"/>
          </a:p>
        </p:txBody>
      </p:sp>
    </p:spTree>
    <p:extLst>
      <p:ext uri="{BB962C8B-B14F-4D97-AF65-F5344CB8AC3E}">
        <p14:creationId xmlns:p14="http://schemas.microsoft.com/office/powerpoint/2010/main" val="1936861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endParaRPr lang="en-GB" dirty="0"/>
          </a:p>
        </p:txBody>
      </p:sp>
      <p:sp>
        <p:nvSpPr>
          <p:cNvPr id="4" name="Slide Number Placeholder 3"/>
          <p:cNvSpPr>
            <a:spLocks noGrp="1"/>
          </p:cNvSpPr>
          <p:nvPr>
            <p:ph type="sldNum" sz="quarter" idx="10"/>
          </p:nvPr>
        </p:nvSpPr>
        <p:spPr/>
        <p:txBody>
          <a:bodyPr/>
          <a:lstStyle/>
          <a:p>
            <a:fld id="{FD79798D-C8F7-40F4-A024-A762333DA7AA}" type="slidenum">
              <a:rPr lang="en-GB" smtClean="0"/>
              <a:t>10</a:t>
            </a:fld>
            <a:endParaRPr lang="en-GB"/>
          </a:p>
        </p:txBody>
      </p:sp>
    </p:spTree>
    <p:extLst>
      <p:ext uri="{BB962C8B-B14F-4D97-AF65-F5344CB8AC3E}">
        <p14:creationId xmlns:p14="http://schemas.microsoft.com/office/powerpoint/2010/main" val="4021479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79798D-C8F7-40F4-A024-A762333DA7AA}" type="slidenum">
              <a:rPr lang="en-GB" smtClean="0"/>
              <a:t>12</a:t>
            </a:fld>
            <a:endParaRPr lang="en-GB"/>
          </a:p>
        </p:txBody>
      </p:sp>
    </p:spTree>
    <p:extLst>
      <p:ext uri="{BB962C8B-B14F-4D97-AF65-F5344CB8AC3E}">
        <p14:creationId xmlns:p14="http://schemas.microsoft.com/office/powerpoint/2010/main" val="2700309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79798D-C8F7-40F4-A024-A762333DA7AA}" type="slidenum">
              <a:rPr lang="en-GB" smtClean="0"/>
              <a:t>13</a:t>
            </a:fld>
            <a:endParaRPr lang="en-GB"/>
          </a:p>
        </p:txBody>
      </p:sp>
    </p:spTree>
    <p:extLst>
      <p:ext uri="{BB962C8B-B14F-4D97-AF65-F5344CB8AC3E}">
        <p14:creationId xmlns:p14="http://schemas.microsoft.com/office/powerpoint/2010/main" val="3206226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794A10B-3D69-4EA6-852A-EAB1A95A545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0D7148-3546-4F83-AF0C-907471105B7D}" type="slidenum">
              <a:rPr lang="en-GB" smtClean="0"/>
              <a:t>‹#›</a:t>
            </a:fld>
            <a:endParaRPr lang="en-GB"/>
          </a:p>
        </p:txBody>
      </p:sp>
    </p:spTree>
    <p:extLst>
      <p:ext uri="{BB962C8B-B14F-4D97-AF65-F5344CB8AC3E}">
        <p14:creationId xmlns:p14="http://schemas.microsoft.com/office/powerpoint/2010/main" val="55656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94A10B-3D69-4EA6-852A-EAB1A95A545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0D7148-3546-4F83-AF0C-907471105B7D}" type="slidenum">
              <a:rPr lang="en-GB" smtClean="0"/>
              <a:t>‹#›</a:t>
            </a:fld>
            <a:endParaRPr lang="en-GB"/>
          </a:p>
        </p:txBody>
      </p:sp>
    </p:spTree>
    <p:extLst>
      <p:ext uri="{BB962C8B-B14F-4D97-AF65-F5344CB8AC3E}">
        <p14:creationId xmlns:p14="http://schemas.microsoft.com/office/powerpoint/2010/main" val="120145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94A10B-3D69-4EA6-852A-EAB1A95A545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0D7148-3546-4F83-AF0C-907471105B7D}" type="slidenum">
              <a:rPr lang="en-GB" smtClean="0"/>
              <a:t>‹#›</a:t>
            </a:fld>
            <a:endParaRPr lang="en-GB"/>
          </a:p>
        </p:txBody>
      </p:sp>
    </p:spTree>
    <p:extLst>
      <p:ext uri="{BB962C8B-B14F-4D97-AF65-F5344CB8AC3E}">
        <p14:creationId xmlns:p14="http://schemas.microsoft.com/office/powerpoint/2010/main" val="2735998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arning Goal">
    <p:spTree>
      <p:nvGrpSpPr>
        <p:cNvPr id="1" name=""/>
        <p:cNvGrpSpPr/>
        <p:nvPr/>
      </p:nvGrpSpPr>
      <p:grpSpPr>
        <a:xfrm>
          <a:off x="0" y="0"/>
          <a:ext cx="0" cy="0"/>
          <a:chOff x="0" y="0"/>
          <a:chExt cx="0" cy="0"/>
        </a:xfrm>
      </p:grpSpPr>
      <p:sp>
        <p:nvSpPr>
          <p:cNvPr id="9" name="Round Diagonal Corner Rectangle 8"/>
          <p:cNvSpPr/>
          <p:nvPr/>
        </p:nvSpPr>
        <p:spPr>
          <a:xfrm>
            <a:off x="237860" y="619476"/>
            <a:ext cx="3260953" cy="764704"/>
          </a:xfrm>
          <a:prstGeom prst="round2DiagRect">
            <a:avLst/>
          </a:prstGeom>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GB" sz="4000" b="1" cap="none" spc="150" dirty="0" smtClean="0">
                <a:ln w="11430"/>
                <a:solidFill>
                  <a:srgbClr val="7030A0"/>
                </a:solidFill>
                <a:effectLst>
                  <a:outerShdw blurRad="25400" algn="tl" rotWithShape="0">
                    <a:srgbClr val="000000">
                      <a:alpha val="43000"/>
                    </a:srgbClr>
                  </a:outerShdw>
                </a:effectLst>
              </a:rPr>
              <a:t>W</a:t>
            </a:r>
            <a:r>
              <a:rPr lang="en-GB" sz="4000" b="1" cap="none" spc="150" dirty="0" smtClean="0">
                <a:ln w="11430"/>
                <a:solidFill>
                  <a:srgbClr val="F8F8F8"/>
                </a:solidFill>
                <a:effectLst>
                  <a:outerShdw blurRad="25400" algn="tl" rotWithShape="0">
                    <a:srgbClr val="000000">
                      <a:alpha val="43000"/>
                    </a:srgbClr>
                  </a:outerShdw>
                </a:effectLst>
              </a:rPr>
              <a:t>hat</a:t>
            </a:r>
            <a:endParaRPr lang="en-GB" sz="4000" b="1" cap="none" spc="150" dirty="0">
              <a:ln w="11430"/>
              <a:solidFill>
                <a:srgbClr val="F8F8F8"/>
              </a:solidFill>
              <a:effectLst>
                <a:outerShdw blurRad="25400" algn="tl" rotWithShape="0">
                  <a:srgbClr val="000000">
                    <a:alpha val="43000"/>
                  </a:srgbClr>
                </a:outerShdw>
              </a:effectLst>
            </a:endParaRPr>
          </a:p>
        </p:txBody>
      </p:sp>
      <p:sp>
        <p:nvSpPr>
          <p:cNvPr id="13" name="Text Placeholder 12"/>
          <p:cNvSpPr>
            <a:spLocks noGrp="1"/>
          </p:cNvSpPr>
          <p:nvPr>
            <p:ph type="body" sz="quarter" idx="10" hasCustomPrompt="1"/>
          </p:nvPr>
        </p:nvSpPr>
        <p:spPr>
          <a:xfrm>
            <a:off x="3790256" y="619476"/>
            <a:ext cx="8064896" cy="1080120"/>
          </a:xfrm>
        </p:spPr>
        <p:txBody>
          <a:bodyPr>
            <a:normAutofit/>
          </a:bodyPr>
          <a:lstStyle>
            <a:lvl1pPr marL="457200" indent="-457200">
              <a:buFont typeface="Courier New" pitchFamily="49" charset="0"/>
              <a:buChar char="o"/>
              <a:defRPr sz="2800" baseline="0">
                <a:solidFill>
                  <a:schemeClr val="tx1">
                    <a:lumMod val="65000"/>
                    <a:lumOff val="35000"/>
                  </a:schemeClr>
                </a:solidFill>
              </a:defRPr>
            </a:lvl1pPr>
          </a:lstStyle>
          <a:p>
            <a:pPr lvl="0"/>
            <a:r>
              <a:rPr lang="en-US" dirty="0" smtClean="0"/>
              <a:t>Type Learning Goal here</a:t>
            </a:r>
            <a:endParaRPr lang="en-GB" dirty="0"/>
          </a:p>
        </p:txBody>
      </p:sp>
      <p:sp>
        <p:nvSpPr>
          <p:cNvPr id="6" name="Round Diagonal Corner Rectangle 5"/>
          <p:cNvSpPr/>
          <p:nvPr userDrawn="1"/>
        </p:nvSpPr>
        <p:spPr>
          <a:xfrm>
            <a:off x="237860" y="2109938"/>
            <a:ext cx="3260953" cy="764704"/>
          </a:xfrm>
          <a:prstGeom prst="round2DiagRect">
            <a:avLst/>
          </a:prstGeom>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GB" sz="4000" b="1" cap="none" spc="150" dirty="0" smtClean="0">
                <a:ln w="11430"/>
                <a:solidFill>
                  <a:srgbClr val="7030A0"/>
                </a:solidFill>
                <a:effectLst>
                  <a:outerShdw blurRad="25400" algn="tl" rotWithShape="0">
                    <a:srgbClr val="000000">
                      <a:alpha val="43000"/>
                    </a:srgbClr>
                  </a:outerShdw>
                </a:effectLst>
              </a:rPr>
              <a:t>W</a:t>
            </a:r>
            <a:r>
              <a:rPr lang="en-GB" sz="4000" b="1" cap="none" spc="150" dirty="0" smtClean="0">
                <a:ln w="11430"/>
                <a:solidFill>
                  <a:srgbClr val="F8F8F8"/>
                </a:solidFill>
                <a:effectLst>
                  <a:outerShdw blurRad="25400" algn="tl" rotWithShape="0">
                    <a:srgbClr val="000000">
                      <a:alpha val="43000"/>
                    </a:srgbClr>
                  </a:outerShdw>
                </a:effectLst>
              </a:rPr>
              <a:t>hy</a:t>
            </a:r>
            <a:endParaRPr lang="en-GB" sz="4000" b="1" cap="none" spc="150" dirty="0">
              <a:ln w="11430"/>
              <a:solidFill>
                <a:srgbClr val="F8F8F8"/>
              </a:solidFill>
              <a:effectLst>
                <a:outerShdw blurRad="25400" algn="tl" rotWithShape="0">
                  <a:srgbClr val="000000">
                    <a:alpha val="43000"/>
                  </a:srgbClr>
                </a:outerShdw>
              </a:effectLst>
            </a:endParaRPr>
          </a:p>
        </p:txBody>
      </p:sp>
      <p:sp>
        <p:nvSpPr>
          <p:cNvPr id="7" name="Round Diagonal Corner Rectangle 6"/>
          <p:cNvSpPr/>
          <p:nvPr userDrawn="1"/>
        </p:nvSpPr>
        <p:spPr>
          <a:xfrm>
            <a:off x="237860" y="3717032"/>
            <a:ext cx="3260953" cy="764704"/>
          </a:xfrm>
          <a:prstGeom prst="round2DiagRect">
            <a:avLst/>
          </a:prstGeom>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GB" sz="4000" b="1" cap="none" spc="150" dirty="0" smtClean="0">
                <a:ln w="11430"/>
                <a:solidFill>
                  <a:srgbClr val="7030A0"/>
                </a:solidFill>
                <a:effectLst>
                  <a:outerShdw blurRad="25400" algn="tl" rotWithShape="0">
                    <a:srgbClr val="000000">
                      <a:alpha val="43000"/>
                    </a:srgbClr>
                  </a:outerShdw>
                </a:effectLst>
              </a:rPr>
              <a:t>W</a:t>
            </a:r>
            <a:r>
              <a:rPr lang="en-GB" sz="4000" b="1" cap="none" spc="150" dirty="0" smtClean="0">
                <a:ln w="11430"/>
                <a:solidFill>
                  <a:srgbClr val="F8F8F8"/>
                </a:solidFill>
                <a:effectLst>
                  <a:outerShdw blurRad="25400" algn="tl" rotWithShape="0">
                    <a:srgbClr val="000000">
                      <a:alpha val="43000"/>
                    </a:srgbClr>
                  </a:outerShdw>
                </a:effectLst>
              </a:rPr>
              <a:t>here</a:t>
            </a:r>
            <a:endParaRPr lang="en-GB" sz="4000" b="1" cap="none" spc="150" dirty="0">
              <a:ln w="11430"/>
              <a:solidFill>
                <a:srgbClr val="F8F8F8"/>
              </a:solidFill>
              <a:effectLst>
                <a:outerShdw blurRad="25400" algn="tl" rotWithShape="0">
                  <a:srgbClr val="000000">
                    <a:alpha val="43000"/>
                  </a:srgbClr>
                </a:outerShdw>
              </a:effectLst>
            </a:endParaRPr>
          </a:p>
        </p:txBody>
      </p:sp>
      <p:sp>
        <p:nvSpPr>
          <p:cNvPr id="11" name="Text Placeholder 12"/>
          <p:cNvSpPr>
            <a:spLocks noGrp="1"/>
          </p:cNvSpPr>
          <p:nvPr>
            <p:ph type="body" sz="quarter" idx="11" hasCustomPrompt="1"/>
          </p:nvPr>
        </p:nvSpPr>
        <p:spPr>
          <a:xfrm>
            <a:off x="3845355" y="2109938"/>
            <a:ext cx="8064896" cy="1080120"/>
          </a:xfrm>
        </p:spPr>
        <p:txBody>
          <a:bodyPr>
            <a:normAutofit/>
          </a:bodyPr>
          <a:lstStyle>
            <a:lvl1pPr marL="457200" indent="-457200">
              <a:buFont typeface="Courier New" pitchFamily="49" charset="0"/>
              <a:buChar char="o"/>
              <a:defRPr sz="2800" baseline="0">
                <a:solidFill>
                  <a:schemeClr val="tx1">
                    <a:lumMod val="65000"/>
                    <a:lumOff val="35000"/>
                  </a:schemeClr>
                </a:solidFill>
              </a:defRPr>
            </a:lvl1pPr>
          </a:lstStyle>
          <a:p>
            <a:pPr lvl="0"/>
            <a:r>
              <a:rPr lang="en-US" dirty="0" smtClean="0"/>
              <a:t>Type Learning Goal here</a:t>
            </a:r>
            <a:endParaRPr lang="en-GB" dirty="0"/>
          </a:p>
        </p:txBody>
      </p:sp>
      <p:sp>
        <p:nvSpPr>
          <p:cNvPr id="12" name="Text Placeholder 12"/>
          <p:cNvSpPr>
            <a:spLocks noGrp="1"/>
          </p:cNvSpPr>
          <p:nvPr>
            <p:ph type="body" sz="quarter" idx="12" hasCustomPrompt="1"/>
          </p:nvPr>
        </p:nvSpPr>
        <p:spPr>
          <a:xfrm>
            <a:off x="3792571" y="3717032"/>
            <a:ext cx="8064896" cy="1080120"/>
          </a:xfrm>
        </p:spPr>
        <p:txBody>
          <a:bodyPr>
            <a:normAutofit/>
          </a:bodyPr>
          <a:lstStyle>
            <a:lvl1pPr marL="457200" indent="-457200">
              <a:buFont typeface="Courier New" pitchFamily="49" charset="0"/>
              <a:buChar char="o"/>
              <a:defRPr sz="2800" baseline="0">
                <a:solidFill>
                  <a:schemeClr val="tx1">
                    <a:lumMod val="65000"/>
                    <a:lumOff val="35000"/>
                  </a:schemeClr>
                </a:solidFill>
              </a:defRPr>
            </a:lvl1pPr>
          </a:lstStyle>
          <a:p>
            <a:pPr lvl="0"/>
            <a:r>
              <a:rPr lang="en-US" dirty="0" smtClean="0"/>
              <a:t>Type Learning Goal here</a:t>
            </a:r>
            <a:endParaRPr lang="en-GB" dirty="0"/>
          </a:p>
        </p:txBody>
      </p:sp>
      <p:graphicFrame>
        <p:nvGraphicFramePr>
          <p:cNvPr id="14" name="Table 13"/>
          <p:cNvGraphicFramePr>
            <a:graphicFrameLocks noGrp="1"/>
          </p:cNvGraphicFramePr>
          <p:nvPr userDrawn="1">
            <p:extLst/>
          </p:nvPr>
        </p:nvGraphicFramePr>
        <p:xfrm>
          <a:off x="0" y="5014168"/>
          <a:ext cx="12192000" cy="172720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1727200">
                <a:tc>
                  <a:txBody>
                    <a:bodyPr/>
                    <a:lstStyle/>
                    <a:p>
                      <a:pPr algn="ctr"/>
                      <a:r>
                        <a:rPr lang="en-GB" sz="1800" dirty="0" smtClean="0">
                          <a:solidFill>
                            <a:schemeClr val="bg1"/>
                          </a:solidFill>
                          <a:latin typeface="+mn-lt"/>
                        </a:rPr>
                        <a:t>Believe</a:t>
                      </a:r>
                      <a:r>
                        <a:rPr lang="en-GB" sz="1800" dirty="0" smtClean="0">
                          <a:solidFill>
                            <a:schemeClr val="tx1"/>
                          </a:solidFill>
                          <a:latin typeface="+mn-lt"/>
                        </a:rPr>
                        <a:t/>
                      </a:r>
                      <a:br>
                        <a:rPr lang="en-GB" sz="1800" dirty="0" smtClean="0">
                          <a:solidFill>
                            <a:schemeClr val="tx1"/>
                          </a:solidFill>
                          <a:latin typeface="+mn-lt"/>
                        </a:rPr>
                      </a:br>
                      <a:endParaRPr lang="en-GB" sz="1800" dirty="0" smtClean="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smtClean="0">
                          <a:solidFill>
                            <a:schemeClr val="bg1"/>
                          </a:solidFill>
                          <a:latin typeface="+mn-lt"/>
                        </a:rPr>
                        <a:t>Approach the task</a:t>
                      </a:r>
                      <a:r>
                        <a:rPr lang="en-GB" sz="1800" b="1" baseline="0" dirty="0" smtClean="0">
                          <a:solidFill>
                            <a:schemeClr val="bg1"/>
                          </a:solidFill>
                          <a:latin typeface="+mn-lt"/>
                        </a:rPr>
                        <a:t> positively</a:t>
                      </a:r>
                      <a:endParaRPr lang="en-GB" sz="1800" b="1" dirty="0" smtClean="0">
                        <a:solidFill>
                          <a:schemeClr val="bg1"/>
                        </a:solidFill>
                        <a:latin typeface="+mn-lt"/>
                      </a:endParaRPr>
                    </a:p>
                  </a:txBody>
                  <a:tcPr marL="121920" marR="121920" marT="45650" marB="45650">
                    <a:solidFill>
                      <a:schemeClr val="accent2"/>
                    </a:solidFill>
                  </a:tcPr>
                </a:tc>
                <a:tc>
                  <a:txBody>
                    <a:bodyPr/>
                    <a:lstStyle/>
                    <a:p>
                      <a:pPr algn="ctr"/>
                      <a:r>
                        <a:rPr lang="en-GB" sz="1800" dirty="0" smtClean="0">
                          <a:solidFill>
                            <a:schemeClr val="bg1"/>
                          </a:solidFill>
                          <a:latin typeface="+mn-lt"/>
                        </a:rPr>
                        <a:t>Achieve</a:t>
                      </a:r>
                      <a:r>
                        <a:rPr lang="en-GB" sz="1800" dirty="0" smtClean="0">
                          <a:solidFill>
                            <a:schemeClr val="tx1"/>
                          </a:solidFill>
                          <a:latin typeface="+mn-lt"/>
                        </a:rPr>
                        <a:t/>
                      </a:r>
                      <a:br>
                        <a:rPr lang="en-GB" sz="1800" dirty="0" smtClean="0">
                          <a:solidFill>
                            <a:schemeClr val="tx1"/>
                          </a:solidFill>
                          <a:latin typeface="+mn-lt"/>
                        </a:rPr>
                      </a:br>
                      <a:endParaRPr lang="en-GB" sz="1800" dirty="0" smtClean="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cap="none" normalizeH="0" baseline="0" dirty="0" smtClean="0">
                          <a:ln>
                            <a:noFill/>
                          </a:ln>
                          <a:solidFill>
                            <a:schemeClr val="bg1"/>
                          </a:solidFill>
                          <a:effectLst/>
                          <a:latin typeface="+mn-lt"/>
                          <a:cs typeface="Arial" charset="0"/>
                        </a:rPr>
                        <a:t>Try to exceed my target!</a:t>
                      </a:r>
                    </a:p>
                  </a:txBody>
                  <a:tcPr marL="121920" marR="121920" marT="45650" marB="45650">
                    <a:solidFill>
                      <a:srgbClr val="FFC000"/>
                    </a:solidFill>
                  </a:tcPr>
                </a:tc>
                <a:tc>
                  <a:txBody>
                    <a:bodyPr/>
                    <a:lstStyle/>
                    <a:p>
                      <a:pPr algn="ctr"/>
                      <a:r>
                        <a:rPr lang="en-GB" sz="1800" dirty="0" smtClean="0">
                          <a:solidFill>
                            <a:schemeClr val="bg1"/>
                          </a:solidFill>
                          <a:latin typeface="+mn-lt"/>
                        </a:rPr>
                        <a:t>Succeed</a:t>
                      </a:r>
                    </a:p>
                  </a:txBody>
                  <a:tcPr marL="121920" marR="121920" marT="45650" marB="45650">
                    <a:solidFill>
                      <a:schemeClr val="accent4">
                        <a:lumMod val="75000"/>
                      </a:schemeClr>
                    </a:solidFill>
                  </a:tcPr>
                </a:tc>
                <a:tc>
                  <a:txBody>
                    <a:bodyPr/>
                    <a:lstStyle/>
                    <a:p>
                      <a:pPr algn="l"/>
                      <a:r>
                        <a:rPr lang="en-GB" sz="1800" dirty="0" smtClean="0">
                          <a:solidFill>
                            <a:schemeClr val="bg1"/>
                          </a:solidFill>
                          <a:latin typeface="+mn-lt"/>
                        </a:rPr>
                        <a:t>        Enjoy</a:t>
                      </a:r>
                      <a:r>
                        <a:rPr lang="en-GB" sz="1800" dirty="0" smtClean="0">
                          <a:solidFill>
                            <a:schemeClr val="tx1"/>
                          </a:solidFill>
                          <a:latin typeface="+mn-lt"/>
                        </a:rPr>
                        <a:t/>
                      </a:r>
                      <a:br>
                        <a:rPr lang="en-GB" sz="1800" dirty="0" smtClean="0">
                          <a:solidFill>
                            <a:schemeClr val="tx1"/>
                          </a:solidFill>
                          <a:latin typeface="+mn-lt"/>
                        </a:rPr>
                      </a:br>
                      <a:endParaRPr lang="en-GB" sz="1800" dirty="0" smtClean="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cap="none" normalizeH="0" baseline="0" dirty="0" smtClean="0">
                          <a:ln>
                            <a:noFill/>
                          </a:ln>
                          <a:solidFill>
                            <a:schemeClr val="bg1"/>
                          </a:solidFill>
                          <a:effectLst/>
                          <a:latin typeface="+mn-lt"/>
                          <a:cs typeface="Arial" charset="0"/>
                        </a:rPr>
                        <a:t>Have fun, enjoy learning</a:t>
                      </a:r>
                    </a:p>
                  </a:txBody>
                  <a:tcPr marL="121920" marR="121920" marT="45650" marB="45650">
                    <a:solidFill>
                      <a:srgbClr val="FF0000"/>
                    </a:solidFill>
                  </a:tcPr>
                </a:tc>
                <a:tc>
                  <a:txBody>
                    <a:bodyPr/>
                    <a:lstStyle/>
                    <a:p>
                      <a:pPr algn="ctr"/>
                      <a:r>
                        <a:rPr lang="en-GB" sz="1800" dirty="0" smtClean="0">
                          <a:solidFill>
                            <a:schemeClr val="bg1"/>
                          </a:solidFill>
                          <a:latin typeface="+mn-lt"/>
                        </a:rPr>
                        <a:t>Support</a:t>
                      </a:r>
                      <a:br>
                        <a:rPr lang="en-GB" sz="1800" dirty="0" smtClean="0">
                          <a:solidFill>
                            <a:schemeClr val="bg1"/>
                          </a:solidFill>
                          <a:latin typeface="+mn-lt"/>
                        </a:rPr>
                      </a:br>
                      <a:endParaRPr lang="en-GB" sz="1800" dirty="0" smtClean="0">
                        <a:solidFill>
                          <a:schemeClr val="bg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dirty="0" smtClean="0">
                          <a:ln>
                            <a:noFill/>
                          </a:ln>
                          <a:solidFill>
                            <a:schemeClr val="bg1"/>
                          </a:solidFill>
                          <a:effectLst/>
                          <a:latin typeface="+mn-lt"/>
                          <a:cs typeface="Arial" charset="0"/>
                        </a:rPr>
                        <a:t>Work independently and support each other</a:t>
                      </a:r>
                    </a:p>
                    <a:p>
                      <a:endParaRPr lang="en-GB" sz="1800" dirty="0">
                        <a:solidFill>
                          <a:srgbClr val="92D050"/>
                        </a:solidFill>
                        <a:latin typeface="+mn-lt"/>
                      </a:endParaRPr>
                    </a:p>
                  </a:txBody>
                  <a:tcPr marL="121920" marR="121920" marT="45650" marB="45650">
                    <a:solidFill>
                      <a:srgbClr val="00B05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715982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omewo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0327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94A10B-3D69-4EA6-852A-EAB1A95A545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0D7148-3546-4F83-AF0C-907471105B7D}" type="slidenum">
              <a:rPr lang="en-GB" smtClean="0"/>
              <a:t>‹#›</a:t>
            </a:fld>
            <a:endParaRPr lang="en-GB"/>
          </a:p>
        </p:txBody>
      </p:sp>
    </p:spTree>
    <p:extLst>
      <p:ext uri="{BB962C8B-B14F-4D97-AF65-F5344CB8AC3E}">
        <p14:creationId xmlns:p14="http://schemas.microsoft.com/office/powerpoint/2010/main" val="742908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94A10B-3D69-4EA6-852A-EAB1A95A545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0D7148-3546-4F83-AF0C-907471105B7D}" type="slidenum">
              <a:rPr lang="en-GB" smtClean="0"/>
              <a:t>‹#›</a:t>
            </a:fld>
            <a:endParaRPr lang="en-GB"/>
          </a:p>
        </p:txBody>
      </p:sp>
    </p:spTree>
    <p:extLst>
      <p:ext uri="{BB962C8B-B14F-4D97-AF65-F5344CB8AC3E}">
        <p14:creationId xmlns:p14="http://schemas.microsoft.com/office/powerpoint/2010/main" val="18091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794A10B-3D69-4EA6-852A-EAB1A95A5454}" type="datetimeFigureOut">
              <a:rPr lang="en-GB" smtClean="0"/>
              <a:t>23/05/2018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0D7148-3546-4F83-AF0C-907471105B7D}" type="slidenum">
              <a:rPr lang="en-GB" smtClean="0"/>
              <a:t>‹#›</a:t>
            </a:fld>
            <a:endParaRPr lang="en-GB"/>
          </a:p>
        </p:txBody>
      </p:sp>
    </p:spTree>
    <p:extLst>
      <p:ext uri="{BB962C8B-B14F-4D97-AF65-F5344CB8AC3E}">
        <p14:creationId xmlns:p14="http://schemas.microsoft.com/office/powerpoint/2010/main" val="3429722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794A10B-3D69-4EA6-852A-EAB1A95A5454}" type="datetimeFigureOut">
              <a:rPr lang="en-GB" smtClean="0"/>
              <a:t>23/05/2018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90D7148-3546-4F83-AF0C-907471105B7D}" type="slidenum">
              <a:rPr lang="en-GB" smtClean="0"/>
              <a:t>‹#›</a:t>
            </a:fld>
            <a:endParaRPr lang="en-GB"/>
          </a:p>
        </p:txBody>
      </p:sp>
    </p:spTree>
    <p:extLst>
      <p:ext uri="{BB962C8B-B14F-4D97-AF65-F5344CB8AC3E}">
        <p14:creationId xmlns:p14="http://schemas.microsoft.com/office/powerpoint/2010/main" val="1907154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794A10B-3D69-4EA6-852A-EAB1A95A5454}" type="datetimeFigureOut">
              <a:rPr lang="en-GB" smtClean="0"/>
              <a:t>23/05/2018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90D7148-3546-4F83-AF0C-907471105B7D}" type="slidenum">
              <a:rPr lang="en-GB" smtClean="0"/>
              <a:t>‹#›</a:t>
            </a:fld>
            <a:endParaRPr lang="en-GB"/>
          </a:p>
        </p:txBody>
      </p:sp>
    </p:spTree>
    <p:extLst>
      <p:ext uri="{BB962C8B-B14F-4D97-AF65-F5344CB8AC3E}">
        <p14:creationId xmlns:p14="http://schemas.microsoft.com/office/powerpoint/2010/main" val="256862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94A10B-3D69-4EA6-852A-EAB1A95A5454}" type="datetimeFigureOut">
              <a:rPr lang="en-GB" smtClean="0"/>
              <a:t>23/05/2018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90D7148-3546-4F83-AF0C-907471105B7D}" type="slidenum">
              <a:rPr lang="en-GB" smtClean="0"/>
              <a:t>‹#›</a:t>
            </a:fld>
            <a:endParaRPr lang="en-GB"/>
          </a:p>
        </p:txBody>
      </p:sp>
    </p:spTree>
    <p:extLst>
      <p:ext uri="{BB962C8B-B14F-4D97-AF65-F5344CB8AC3E}">
        <p14:creationId xmlns:p14="http://schemas.microsoft.com/office/powerpoint/2010/main" val="2953072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794A10B-3D69-4EA6-852A-EAB1A95A5454}" type="datetimeFigureOut">
              <a:rPr lang="en-GB" smtClean="0"/>
              <a:t>23/05/2018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0D7148-3546-4F83-AF0C-907471105B7D}" type="slidenum">
              <a:rPr lang="en-GB" smtClean="0"/>
              <a:t>‹#›</a:t>
            </a:fld>
            <a:endParaRPr lang="en-GB"/>
          </a:p>
        </p:txBody>
      </p:sp>
    </p:spTree>
    <p:extLst>
      <p:ext uri="{BB962C8B-B14F-4D97-AF65-F5344CB8AC3E}">
        <p14:creationId xmlns:p14="http://schemas.microsoft.com/office/powerpoint/2010/main" val="2208867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794A10B-3D69-4EA6-852A-EAB1A95A5454}" type="datetimeFigureOut">
              <a:rPr lang="en-GB" smtClean="0"/>
              <a:t>23/05/2018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0D7148-3546-4F83-AF0C-907471105B7D}" type="slidenum">
              <a:rPr lang="en-GB" smtClean="0"/>
              <a:t>‹#›</a:t>
            </a:fld>
            <a:endParaRPr lang="en-GB"/>
          </a:p>
        </p:txBody>
      </p:sp>
    </p:spTree>
    <p:extLst>
      <p:ext uri="{BB962C8B-B14F-4D97-AF65-F5344CB8AC3E}">
        <p14:creationId xmlns:p14="http://schemas.microsoft.com/office/powerpoint/2010/main" val="1799358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4A10B-3D69-4EA6-852A-EAB1A95A5454}" type="datetimeFigureOut">
              <a:rPr lang="en-GB" smtClean="0"/>
              <a:t>23/05/2018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D7148-3546-4F83-AF0C-907471105B7D}" type="slidenum">
              <a:rPr lang="en-GB" smtClean="0"/>
              <a:t>‹#›</a:t>
            </a:fld>
            <a:endParaRPr lang="en-GB"/>
          </a:p>
        </p:txBody>
      </p:sp>
    </p:spTree>
    <p:extLst>
      <p:ext uri="{BB962C8B-B14F-4D97-AF65-F5344CB8AC3E}">
        <p14:creationId xmlns:p14="http://schemas.microsoft.com/office/powerpoint/2010/main" val="2472307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8og1ThBA9sg" TargetMode="External"/><Relationship Id="rId3" Type="http://schemas.openxmlformats.org/officeDocument/2006/relationships/image" Target="../media/image26.gif"/><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2.gif"/><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gif"/><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youtube.com/watch?v=LiBcur1aqc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66692" y="619476"/>
            <a:ext cx="6048672" cy="1369364"/>
          </a:xfrm>
        </p:spPr>
        <p:txBody>
          <a:bodyPr>
            <a:normAutofit/>
          </a:bodyPr>
          <a:lstStyle/>
          <a:p>
            <a:r>
              <a:rPr lang="en-GB" dirty="0" smtClean="0"/>
              <a:t>To learn about gears, pulleys and types of motion. </a:t>
            </a:r>
            <a:endParaRPr lang="en-GB" dirty="0"/>
          </a:p>
        </p:txBody>
      </p:sp>
      <p:sp>
        <p:nvSpPr>
          <p:cNvPr id="3" name="Text Placeholder 3"/>
          <p:cNvSpPr>
            <a:spLocks noGrp="1"/>
          </p:cNvSpPr>
          <p:nvPr>
            <p:ph type="body" sz="quarter" idx="10"/>
          </p:nvPr>
        </p:nvSpPr>
        <p:spPr>
          <a:xfrm>
            <a:off x="4223792" y="2276872"/>
            <a:ext cx="6048672" cy="1080120"/>
          </a:xfrm>
        </p:spPr>
        <p:txBody>
          <a:bodyPr>
            <a:normAutofit/>
          </a:bodyPr>
          <a:lstStyle/>
          <a:p>
            <a:r>
              <a:rPr lang="en-GB" dirty="0" smtClean="0"/>
              <a:t>To understand how everyday mechanical devices work </a:t>
            </a:r>
            <a:endParaRPr lang="en-GB" dirty="0"/>
          </a:p>
        </p:txBody>
      </p:sp>
      <p:sp>
        <p:nvSpPr>
          <p:cNvPr id="5" name="Text Placeholder 3"/>
          <p:cNvSpPr>
            <a:spLocks noGrp="1"/>
          </p:cNvSpPr>
          <p:nvPr>
            <p:ph type="body" sz="quarter" idx="10"/>
          </p:nvPr>
        </p:nvSpPr>
        <p:spPr>
          <a:xfrm>
            <a:off x="4338690" y="3717032"/>
            <a:ext cx="6048672" cy="1080120"/>
          </a:xfrm>
        </p:spPr>
        <p:txBody>
          <a:bodyPr>
            <a:normAutofit/>
          </a:bodyPr>
          <a:lstStyle/>
          <a:p>
            <a:r>
              <a:rPr lang="en-GB" dirty="0" smtClean="0"/>
              <a:t>Part of the theory that you will be examined on in your GCSE exam.</a:t>
            </a:r>
            <a:endParaRPr lang="en-GB" dirty="0"/>
          </a:p>
        </p:txBody>
      </p:sp>
      <p:sp>
        <p:nvSpPr>
          <p:cNvPr id="2" name="TextBox 1"/>
          <p:cNvSpPr txBox="1"/>
          <p:nvPr/>
        </p:nvSpPr>
        <p:spPr>
          <a:xfrm>
            <a:off x="5159896" y="5380673"/>
            <a:ext cx="1944216" cy="1200329"/>
          </a:xfrm>
          <a:prstGeom prst="rect">
            <a:avLst/>
          </a:prstGeom>
          <a:noFill/>
        </p:spPr>
        <p:txBody>
          <a:bodyPr wrap="square" rtlCol="0">
            <a:spAutoFit/>
          </a:bodyPr>
          <a:lstStyle/>
          <a:p>
            <a:pPr algn="ctr"/>
            <a:r>
              <a:rPr lang="en-GB" b="1" dirty="0">
                <a:solidFill>
                  <a:schemeClr val="bg1"/>
                </a:solidFill>
              </a:rPr>
              <a:t>Use the techniques you have learnt in previous lessons</a:t>
            </a:r>
          </a:p>
        </p:txBody>
      </p:sp>
    </p:spTree>
    <p:extLst>
      <p:ext uri="{BB962C8B-B14F-4D97-AF65-F5344CB8AC3E}">
        <p14:creationId xmlns:p14="http://schemas.microsoft.com/office/powerpoint/2010/main" val="1279046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nimated wheel turning rotary mo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0069" y="924091"/>
            <a:ext cx="2306783" cy="23067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near motion &lt;ul&gt;&lt;li&gt;Linear motion is motion in a straight line. Steady linear motion is known as velocity (uniform motio..."/>
          <p:cNvPicPr>
            <a:picLocks noChangeAspect="1" noChangeArrowheads="1"/>
          </p:cNvPicPr>
          <p:nvPr/>
        </p:nvPicPr>
        <p:blipFill rotWithShape="1">
          <a:blip r:embed="rId4">
            <a:extLst>
              <a:ext uri="{28A0092B-C50C-407E-A947-70E740481C1C}">
                <a14:useLocalDpi xmlns:a14="http://schemas.microsoft.com/office/drawing/2010/main" val="0"/>
              </a:ext>
            </a:extLst>
          </a:blip>
          <a:srcRect l="23600" t="50118" r="23805" b="4411"/>
          <a:stretch/>
        </p:blipFill>
        <p:spPr bwMode="auto">
          <a:xfrm>
            <a:off x="2710164" y="914289"/>
            <a:ext cx="3130236" cy="20296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artoon on a sw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725" y="806437"/>
            <a:ext cx="2380338" cy="21375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6/66/Thomas_Saint%27s_chain_stitch.gif/220px-Thomas_Saint%27s_chain_stitch.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41138" y="979858"/>
            <a:ext cx="2095500" cy="17907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704529" y="5394585"/>
            <a:ext cx="2299855" cy="461665"/>
          </a:xfrm>
          <a:prstGeom prst="rect">
            <a:avLst/>
          </a:prstGeom>
          <a:noFill/>
        </p:spPr>
        <p:txBody>
          <a:bodyPr wrap="square" rtlCol="0">
            <a:spAutoFit/>
          </a:bodyPr>
          <a:lstStyle/>
          <a:p>
            <a:r>
              <a:rPr lang="en-GB" sz="2400" dirty="0" smtClean="0">
                <a:latin typeface="Comic Sans MS" panose="030F0702030302020204" pitchFamily="66" charset="0"/>
              </a:rPr>
              <a:t>Reciprocating  </a:t>
            </a:r>
            <a:r>
              <a:rPr lang="en-GB" dirty="0" smtClean="0"/>
              <a:t> </a:t>
            </a:r>
            <a:endParaRPr lang="en-GB" dirty="0"/>
          </a:p>
        </p:txBody>
      </p:sp>
      <p:sp>
        <p:nvSpPr>
          <p:cNvPr id="11" name="TextBox 10"/>
          <p:cNvSpPr txBox="1"/>
          <p:nvPr/>
        </p:nvSpPr>
        <p:spPr>
          <a:xfrm>
            <a:off x="6762311" y="5394586"/>
            <a:ext cx="2299855" cy="461665"/>
          </a:xfrm>
          <a:prstGeom prst="rect">
            <a:avLst/>
          </a:prstGeom>
          <a:noFill/>
        </p:spPr>
        <p:txBody>
          <a:bodyPr wrap="square" rtlCol="0">
            <a:spAutoFit/>
          </a:bodyPr>
          <a:lstStyle/>
          <a:p>
            <a:r>
              <a:rPr lang="en-GB" sz="2400" dirty="0" smtClean="0">
                <a:latin typeface="Comic Sans MS" panose="030F0702030302020204" pitchFamily="66" charset="0"/>
              </a:rPr>
              <a:t>Oscillating</a:t>
            </a:r>
            <a:r>
              <a:rPr lang="en-GB" dirty="0" smtClean="0"/>
              <a:t> </a:t>
            </a:r>
            <a:endParaRPr lang="en-GB" dirty="0"/>
          </a:p>
        </p:txBody>
      </p:sp>
      <p:sp>
        <p:nvSpPr>
          <p:cNvPr id="12" name="TextBox 11"/>
          <p:cNvSpPr txBox="1"/>
          <p:nvPr/>
        </p:nvSpPr>
        <p:spPr>
          <a:xfrm>
            <a:off x="3738414" y="5257319"/>
            <a:ext cx="1073735" cy="461665"/>
          </a:xfrm>
          <a:prstGeom prst="rect">
            <a:avLst/>
          </a:prstGeom>
          <a:noFill/>
        </p:spPr>
        <p:txBody>
          <a:bodyPr wrap="square" rtlCol="0">
            <a:spAutoFit/>
          </a:bodyPr>
          <a:lstStyle/>
          <a:p>
            <a:r>
              <a:rPr lang="en-GB" sz="2400" dirty="0" smtClean="0">
                <a:latin typeface="Comic Sans MS" panose="030F0702030302020204" pitchFamily="66" charset="0"/>
              </a:rPr>
              <a:t>Linear</a:t>
            </a:r>
            <a:r>
              <a:rPr lang="en-GB" dirty="0" smtClean="0"/>
              <a:t> </a:t>
            </a:r>
            <a:endParaRPr lang="en-GB" dirty="0"/>
          </a:p>
        </p:txBody>
      </p:sp>
      <p:sp>
        <p:nvSpPr>
          <p:cNvPr id="13" name="TextBox 12"/>
          <p:cNvSpPr txBox="1"/>
          <p:nvPr/>
        </p:nvSpPr>
        <p:spPr>
          <a:xfrm>
            <a:off x="1005338" y="5396698"/>
            <a:ext cx="1225243" cy="461665"/>
          </a:xfrm>
          <a:prstGeom prst="rect">
            <a:avLst/>
          </a:prstGeom>
          <a:noFill/>
        </p:spPr>
        <p:txBody>
          <a:bodyPr wrap="square" rtlCol="0">
            <a:spAutoFit/>
          </a:bodyPr>
          <a:lstStyle/>
          <a:p>
            <a:r>
              <a:rPr lang="en-GB" sz="2400" dirty="0" smtClean="0">
                <a:latin typeface="Comic Sans MS" panose="030F0702030302020204" pitchFamily="66" charset="0"/>
              </a:rPr>
              <a:t>Rotary </a:t>
            </a:r>
            <a:r>
              <a:rPr lang="en-GB" dirty="0" smtClean="0"/>
              <a:t> </a:t>
            </a:r>
            <a:endParaRPr lang="en-GB" dirty="0"/>
          </a:p>
        </p:txBody>
      </p:sp>
      <p:sp>
        <p:nvSpPr>
          <p:cNvPr id="14" name="Rectangle 13"/>
          <p:cNvSpPr/>
          <p:nvPr/>
        </p:nvSpPr>
        <p:spPr>
          <a:xfrm>
            <a:off x="1290692" y="108521"/>
            <a:ext cx="9408839" cy="646331"/>
          </a:xfrm>
          <a:prstGeom prst="rect">
            <a:avLst/>
          </a:prstGeom>
        </p:spPr>
        <p:txBody>
          <a:bodyPr wrap="square">
            <a:spAutoFit/>
          </a:bodyPr>
          <a:lstStyle/>
          <a:p>
            <a:r>
              <a:rPr lang="en-GB" b="0" i="0" dirty="0" smtClean="0">
                <a:solidFill>
                  <a:srgbClr val="000000"/>
                </a:solidFill>
                <a:effectLst/>
                <a:latin typeface="Comic Sans MS" panose="030F0702030302020204" pitchFamily="66" charset="0"/>
              </a:rPr>
              <a:t>1. Motion involves movement of some kind. Four types of movement are listed below. Label the diagrams that represent motion, with the correct name.</a:t>
            </a:r>
            <a:endParaRPr lang="en-GB" dirty="0">
              <a:latin typeface="Comic Sans MS" panose="030F0702030302020204" pitchFamily="66" charset="0"/>
            </a:endParaRPr>
          </a:p>
        </p:txBody>
      </p:sp>
      <p:pic>
        <p:nvPicPr>
          <p:cNvPr id="15" name="Picture 2" descr="Image result for types of motion"/>
          <p:cNvPicPr>
            <a:picLocks noChangeAspect="1" noChangeArrowheads="1"/>
          </p:cNvPicPr>
          <p:nvPr/>
        </p:nvPicPr>
        <p:blipFill rotWithShape="1">
          <a:blip r:embed="rId7">
            <a:extLst>
              <a:ext uri="{28A0092B-C50C-407E-A947-70E740481C1C}">
                <a14:useLocalDpi xmlns:a14="http://schemas.microsoft.com/office/drawing/2010/main" val="0"/>
              </a:ext>
            </a:extLst>
          </a:blip>
          <a:srcRect t="34620" r="80446" b="22945"/>
          <a:stretch/>
        </p:blipFill>
        <p:spPr bwMode="auto">
          <a:xfrm>
            <a:off x="9830158" y="3473450"/>
            <a:ext cx="1738745" cy="12182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types of motion"/>
          <p:cNvPicPr>
            <a:picLocks noChangeAspect="1" noChangeArrowheads="1"/>
          </p:cNvPicPr>
          <p:nvPr/>
        </p:nvPicPr>
        <p:blipFill rotWithShape="1">
          <a:blip r:embed="rId7">
            <a:extLst>
              <a:ext uri="{28A0092B-C50C-407E-A947-70E740481C1C}">
                <a14:useLocalDpi xmlns:a14="http://schemas.microsoft.com/office/drawing/2010/main" val="0"/>
              </a:ext>
            </a:extLst>
          </a:blip>
          <a:srcRect l="26404" t="52611" r="54316" b="29014"/>
          <a:stretch/>
        </p:blipFill>
        <p:spPr bwMode="auto">
          <a:xfrm>
            <a:off x="6762311" y="3998974"/>
            <a:ext cx="2161309" cy="6650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types of motion"/>
          <p:cNvPicPr>
            <a:picLocks noChangeAspect="1" noChangeArrowheads="1"/>
          </p:cNvPicPr>
          <p:nvPr/>
        </p:nvPicPr>
        <p:blipFill rotWithShape="1">
          <a:blip r:embed="rId7">
            <a:extLst>
              <a:ext uri="{28A0092B-C50C-407E-A947-70E740481C1C}">
                <a14:useLocalDpi xmlns:a14="http://schemas.microsoft.com/office/drawing/2010/main" val="0"/>
              </a:ext>
            </a:extLst>
          </a:blip>
          <a:srcRect l="52773" t="34620" r="30295" b="13894"/>
          <a:stretch/>
        </p:blipFill>
        <p:spPr bwMode="auto">
          <a:xfrm>
            <a:off x="668922" y="3240676"/>
            <a:ext cx="1898074" cy="18634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types of motion"/>
          <p:cNvPicPr>
            <a:picLocks noChangeAspect="1" noChangeArrowheads="1"/>
          </p:cNvPicPr>
          <p:nvPr/>
        </p:nvPicPr>
        <p:blipFill rotWithShape="1">
          <a:blip r:embed="rId7">
            <a:extLst>
              <a:ext uri="{28A0092B-C50C-407E-A947-70E740481C1C}">
                <a14:useLocalDpi xmlns:a14="http://schemas.microsoft.com/office/drawing/2010/main" val="0"/>
              </a:ext>
            </a:extLst>
          </a:blip>
          <a:srcRect l="79919" t="51464" b="26334"/>
          <a:stretch/>
        </p:blipFill>
        <p:spPr bwMode="auto">
          <a:xfrm>
            <a:off x="3269672" y="3929701"/>
            <a:ext cx="2251075" cy="80356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101127" y="2660339"/>
            <a:ext cx="2575521" cy="923330"/>
          </a:xfrm>
          <a:prstGeom prst="rect">
            <a:avLst/>
          </a:prstGeom>
        </p:spPr>
        <p:txBody>
          <a:bodyPr wrap="square">
            <a:spAutoFit/>
          </a:bodyPr>
          <a:lstStyle/>
          <a:p>
            <a:r>
              <a:rPr lang="en-GB" dirty="0" smtClean="0">
                <a:hlinkClick r:id="rId8"/>
              </a:rPr>
              <a:t>https://www.youtube.com/watch?v=8og1ThBA9sg</a:t>
            </a:r>
            <a:endParaRPr lang="en-GB" dirty="0"/>
          </a:p>
        </p:txBody>
      </p:sp>
    </p:spTree>
    <p:extLst>
      <p:ext uri="{BB962C8B-B14F-4D97-AF65-F5344CB8AC3E}">
        <p14:creationId xmlns:p14="http://schemas.microsoft.com/office/powerpoint/2010/main" val="779029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5270771"/>
              </p:ext>
            </p:extLst>
          </p:nvPr>
        </p:nvGraphicFramePr>
        <p:xfrm>
          <a:off x="290944" y="414861"/>
          <a:ext cx="11402292" cy="5487174"/>
        </p:xfrm>
        <a:graphic>
          <a:graphicData uri="http://schemas.openxmlformats.org/drawingml/2006/table">
            <a:tbl>
              <a:tblPr firstRow="1" bandRow="1">
                <a:tableStyleId>{5940675A-B579-460E-94D1-54222C63F5DA}</a:tableStyleId>
              </a:tblPr>
              <a:tblGrid>
                <a:gridCol w="5701146">
                  <a:extLst>
                    <a:ext uri="{9D8B030D-6E8A-4147-A177-3AD203B41FA5}">
                      <a16:colId xmlns:a16="http://schemas.microsoft.com/office/drawing/2014/main" val="3305468434"/>
                    </a:ext>
                  </a:extLst>
                </a:gridCol>
                <a:gridCol w="5701146">
                  <a:extLst>
                    <a:ext uri="{9D8B030D-6E8A-4147-A177-3AD203B41FA5}">
                      <a16:colId xmlns:a16="http://schemas.microsoft.com/office/drawing/2014/main" val="4124911847"/>
                    </a:ext>
                  </a:extLst>
                </a:gridCol>
              </a:tblGrid>
              <a:tr h="2743587">
                <a:tc>
                  <a:txBody>
                    <a:bodyPr/>
                    <a:lstStyle/>
                    <a:p>
                      <a:r>
                        <a:rPr lang="en-GB" u="sng" dirty="0" smtClean="0">
                          <a:latin typeface="Comic Sans MS" panose="030F0702030302020204" pitchFamily="66" charset="0"/>
                        </a:rPr>
                        <a:t>Rotary </a:t>
                      </a:r>
                    </a:p>
                    <a:p>
                      <a:endParaRPr lang="en-GB" u="sng" dirty="0" smtClean="0">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smtClean="0">
                          <a:solidFill>
                            <a:srgbClr val="333333"/>
                          </a:solidFill>
                          <a:latin typeface="Comic Sans MS" panose="030F0702030302020204" pitchFamily="66" charset="0"/>
                        </a:rPr>
                        <a:t>Is turning round in a circle.</a:t>
                      </a:r>
                    </a:p>
                    <a:p>
                      <a:endParaRPr lang="en-GB" sz="2000" u="sng" dirty="0" smtClean="0">
                        <a:solidFill>
                          <a:srgbClr val="333333"/>
                        </a:solidFill>
                        <a:latin typeface="Comic Sans MS" panose="030F0702030302020204" pitchFamily="66" charset="0"/>
                      </a:endParaRPr>
                    </a:p>
                    <a:p>
                      <a:endParaRPr lang="en-GB" sz="2000" u="sng" dirty="0" smtClean="0">
                        <a:solidFill>
                          <a:srgbClr val="333333"/>
                        </a:solidFill>
                        <a:latin typeface="Comic Sans MS" panose="030F0702030302020204" pitchFamily="66" charset="0"/>
                      </a:endParaRPr>
                    </a:p>
                    <a:p>
                      <a:endParaRPr lang="en-GB" sz="2000" u="sng" dirty="0">
                        <a:latin typeface="Comic Sans MS" panose="030F0702030302020204" pitchFamily="66" charset="0"/>
                      </a:endParaRPr>
                    </a:p>
                  </a:txBody>
                  <a:tcPr/>
                </a:tc>
                <a:tc>
                  <a:txBody>
                    <a:bodyPr/>
                    <a:lstStyle/>
                    <a:p>
                      <a:r>
                        <a:rPr lang="en-GB" u="sng" dirty="0" smtClean="0">
                          <a:latin typeface="Comic Sans MS" panose="030F0702030302020204" pitchFamily="66" charset="0"/>
                        </a:rPr>
                        <a:t>Linear </a:t>
                      </a:r>
                    </a:p>
                    <a:p>
                      <a:endParaRPr lang="en-GB" u="sng" dirty="0" smtClean="0">
                        <a:latin typeface="Comic Sans MS" panose="030F0702030302020204" pitchFamily="66" charset="0"/>
                      </a:endParaRPr>
                    </a:p>
                    <a:p>
                      <a:r>
                        <a:rPr lang="en-GB" sz="2800" dirty="0" smtClean="0">
                          <a:solidFill>
                            <a:srgbClr val="333333"/>
                          </a:solidFill>
                          <a:latin typeface="Comic Sans MS" panose="030F0702030302020204" pitchFamily="66" charset="0"/>
                        </a:rPr>
                        <a:t>Is moving in a straight line.</a:t>
                      </a:r>
                    </a:p>
                    <a:p>
                      <a:endParaRPr lang="en-GB" u="sng" dirty="0" smtClean="0">
                        <a:solidFill>
                          <a:srgbClr val="333333"/>
                        </a:solidFill>
                        <a:latin typeface="Comic Sans MS" panose="030F0702030302020204" pitchFamily="66" charset="0"/>
                      </a:endParaRPr>
                    </a:p>
                    <a:p>
                      <a:endParaRPr lang="en-GB" u="sng" dirty="0" smtClean="0">
                        <a:solidFill>
                          <a:srgbClr val="333333"/>
                        </a:solidFill>
                        <a:latin typeface="Comic Sans MS" panose="030F0702030302020204" pitchFamily="66" charset="0"/>
                      </a:endParaRPr>
                    </a:p>
                  </a:txBody>
                  <a:tcPr/>
                </a:tc>
                <a:extLst>
                  <a:ext uri="{0D108BD9-81ED-4DB2-BD59-A6C34878D82A}">
                    <a16:rowId xmlns:a16="http://schemas.microsoft.com/office/drawing/2014/main" val="3083204037"/>
                  </a:ext>
                </a:extLst>
              </a:tr>
              <a:tr h="2743587">
                <a:tc>
                  <a:txBody>
                    <a:bodyPr/>
                    <a:lstStyle/>
                    <a:p>
                      <a:r>
                        <a:rPr lang="en-GB" u="sng" dirty="0" smtClean="0">
                          <a:latin typeface="Comic Sans MS" panose="030F0702030302020204" pitchFamily="66" charset="0"/>
                        </a:rPr>
                        <a:t>Oscillating</a:t>
                      </a:r>
                      <a:r>
                        <a:rPr lang="en-GB" dirty="0" smtClean="0">
                          <a:latin typeface="Comic Sans MS" panose="030F0702030302020204" pitchFamily="66" charset="0"/>
                        </a:rPr>
                        <a:t> </a:t>
                      </a:r>
                    </a:p>
                    <a:p>
                      <a:endParaRPr lang="en-GB" dirty="0" smtClean="0">
                        <a:latin typeface="Comic Sans MS" panose="030F0702030302020204" pitchFamily="66" charset="0"/>
                      </a:endParaRPr>
                    </a:p>
                    <a:p>
                      <a:r>
                        <a:rPr lang="en-GB" sz="2400" dirty="0" smtClean="0">
                          <a:solidFill>
                            <a:srgbClr val="333333"/>
                          </a:solidFill>
                          <a:latin typeface="Comic Sans MS" panose="030F0702030302020204" pitchFamily="66" charset="0"/>
                        </a:rPr>
                        <a:t>Is swinging from side to side, in</a:t>
                      </a:r>
                      <a:r>
                        <a:rPr lang="en-GB" sz="2400" baseline="0" dirty="0" smtClean="0">
                          <a:solidFill>
                            <a:srgbClr val="333333"/>
                          </a:solidFill>
                          <a:latin typeface="Comic Sans MS" panose="030F0702030302020204" pitchFamily="66" charset="0"/>
                        </a:rPr>
                        <a:t> a curved arch. </a:t>
                      </a:r>
                    </a:p>
                    <a:p>
                      <a:endParaRPr lang="en-GB" baseline="0" dirty="0" smtClean="0">
                        <a:solidFill>
                          <a:srgbClr val="333333"/>
                        </a:solidFill>
                        <a:latin typeface="Comic Sans MS" panose="030F0702030302020204" pitchFamily="66" charset="0"/>
                      </a:endParaRPr>
                    </a:p>
                    <a:p>
                      <a:endParaRPr lang="en-GB" baseline="0" dirty="0" smtClean="0">
                        <a:solidFill>
                          <a:srgbClr val="333333"/>
                        </a:solidFill>
                        <a:latin typeface="Comic Sans MS" panose="030F0702030302020204" pitchFamily="66" charset="0"/>
                      </a:endParaRPr>
                    </a:p>
                    <a:p>
                      <a:endParaRPr lang="en-GB" baseline="0" dirty="0" smtClean="0">
                        <a:solidFill>
                          <a:srgbClr val="333333"/>
                        </a:solidFill>
                        <a:latin typeface="Comic Sans MS" panose="030F0702030302020204" pitchFamily="66" charset="0"/>
                      </a:endParaRPr>
                    </a:p>
                  </a:txBody>
                  <a:tcPr/>
                </a:tc>
                <a:tc>
                  <a:txBody>
                    <a:bodyPr/>
                    <a:lstStyle/>
                    <a:p>
                      <a:r>
                        <a:rPr lang="en-GB" u="sng" dirty="0" smtClean="0">
                          <a:latin typeface="Comic Sans MS" panose="030F0702030302020204" pitchFamily="66" charset="0"/>
                        </a:rPr>
                        <a:t>Reciprocating </a:t>
                      </a:r>
                    </a:p>
                    <a:p>
                      <a:endParaRPr lang="en-GB" u="sng" dirty="0" smtClean="0">
                        <a:latin typeface="Comic Sans MS" panose="030F0702030302020204" pitchFamily="66" charset="0"/>
                      </a:endParaRPr>
                    </a:p>
                    <a:p>
                      <a:endParaRPr lang="en-GB" u="sng" dirty="0" smtClean="0">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333333"/>
                          </a:solidFill>
                          <a:latin typeface="Comic Sans MS" panose="030F0702030302020204" pitchFamily="66" charset="0"/>
                        </a:rPr>
                        <a:t>Is moving backwards and forwards in a straight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smtClean="0">
                        <a:solidFill>
                          <a:srgbClr val="333333"/>
                        </a:solidFill>
                        <a:latin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smtClean="0">
                        <a:solidFill>
                          <a:srgbClr val="333333"/>
                        </a:solidFill>
                        <a:latin typeface="Comic Sans MS" panose="030F0702030302020204" pitchFamily="66" charset="0"/>
                      </a:endParaRPr>
                    </a:p>
                  </a:txBody>
                  <a:tcPr/>
                </a:tc>
                <a:extLst>
                  <a:ext uri="{0D108BD9-81ED-4DB2-BD59-A6C34878D82A}">
                    <a16:rowId xmlns:a16="http://schemas.microsoft.com/office/drawing/2014/main" val="2475373722"/>
                  </a:ext>
                </a:extLst>
              </a:tr>
            </a:tbl>
          </a:graphicData>
        </a:graphic>
      </p:graphicFrame>
      <p:pic>
        <p:nvPicPr>
          <p:cNvPr id="5" name="Picture 2" descr="Image result for types of motion"/>
          <p:cNvPicPr>
            <a:picLocks noChangeAspect="1" noChangeArrowheads="1"/>
          </p:cNvPicPr>
          <p:nvPr/>
        </p:nvPicPr>
        <p:blipFill rotWithShape="1">
          <a:blip r:embed="rId2">
            <a:extLst>
              <a:ext uri="{28A0092B-C50C-407E-A947-70E740481C1C}">
                <a14:useLocalDpi xmlns:a14="http://schemas.microsoft.com/office/drawing/2010/main" val="0"/>
              </a:ext>
            </a:extLst>
          </a:blip>
          <a:srcRect l="52773" t="34620" r="30295" b="13894"/>
          <a:stretch/>
        </p:blipFill>
        <p:spPr bwMode="auto">
          <a:xfrm>
            <a:off x="2644484" y="1424511"/>
            <a:ext cx="1539527" cy="15114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types of motion"/>
          <p:cNvPicPr>
            <a:picLocks noChangeAspect="1" noChangeArrowheads="1"/>
          </p:cNvPicPr>
          <p:nvPr/>
        </p:nvPicPr>
        <p:blipFill rotWithShape="1">
          <a:blip r:embed="rId2">
            <a:extLst>
              <a:ext uri="{28A0092B-C50C-407E-A947-70E740481C1C}">
                <a14:useLocalDpi xmlns:a14="http://schemas.microsoft.com/office/drawing/2010/main" val="0"/>
              </a:ext>
            </a:extLst>
          </a:blip>
          <a:srcRect l="79919" t="51464" b="26334"/>
          <a:stretch/>
        </p:blipFill>
        <p:spPr bwMode="auto">
          <a:xfrm>
            <a:off x="7310003" y="1778445"/>
            <a:ext cx="2251075" cy="8035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ypes of motion"/>
          <p:cNvPicPr>
            <a:picLocks noChangeAspect="1" noChangeArrowheads="1"/>
          </p:cNvPicPr>
          <p:nvPr/>
        </p:nvPicPr>
        <p:blipFill rotWithShape="1">
          <a:blip r:embed="rId2">
            <a:extLst>
              <a:ext uri="{28A0092B-C50C-407E-A947-70E740481C1C}">
                <a14:useLocalDpi xmlns:a14="http://schemas.microsoft.com/office/drawing/2010/main" val="0"/>
              </a:ext>
            </a:extLst>
          </a:blip>
          <a:srcRect l="26404" t="52611" r="54316" b="29014"/>
          <a:stretch/>
        </p:blipFill>
        <p:spPr bwMode="auto">
          <a:xfrm>
            <a:off x="2022702" y="4777698"/>
            <a:ext cx="2161309" cy="665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types of motion"/>
          <p:cNvPicPr>
            <a:picLocks noChangeAspect="1" noChangeArrowheads="1"/>
          </p:cNvPicPr>
          <p:nvPr/>
        </p:nvPicPr>
        <p:blipFill rotWithShape="1">
          <a:blip r:embed="rId2">
            <a:extLst>
              <a:ext uri="{28A0092B-C50C-407E-A947-70E740481C1C}">
                <a14:useLocalDpi xmlns:a14="http://schemas.microsoft.com/office/drawing/2010/main" val="0"/>
              </a:ext>
            </a:extLst>
          </a:blip>
          <a:srcRect t="34620" r="80446" b="22945"/>
          <a:stretch/>
        </p:blipFill>
        <p:spPr bwMode="auto">
          <a:xfrm>
            <a:off x="7566167" y="4602496"/>
            <a:ext cx="1738745" cy="101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27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4047" t="15503" r="26964" b="54864"/>
          <a:stretch/>
        </p:blipFill>
        <p:spPr>
          <a:xfrm>
            <a:off x="0" y="1454727"/>
            <a:ext cx="11848797" cy="4031673"/>
          </a:xfrm>
          <a:prstGeom prst="rect">
            <a:avLst/>
          </a:prstGeom>
        </p:spPr>
      </p:pic>
      <p:sp>
        <p:nvSpPr>
          <p:cNvPr id="2" name="TextBox 1"/>
          <p:cNvSpPr txBox="1"/>
          <p:nvPr/>
        </p:nvSpPr>
        <p:spPr>
          <a:xfrm>
            <a:off x="568036" y="318655"/>
            <a:ext cx="10903528" cy="830997"/>
          </a:xfrm>
          <a:prstGeom prst="rect">
            <a:avLst/>
          </a:prstGeom>
          <a:noFill/>
        </p:spPr>
        <p:txBody>
          <a:bodyPr wrap="square" rtlCol="0">
            <a:spAutoFit/>
          </a:bodyPr>
          <a:lstStyle/>
          <a:p>
            <a:r>
              <a:rPr lang="en-GB" sz="2400" dirty="0" smtClean="0">
                <a:latin typeface="Comic Sans MS" panose="030F0702030302020204" pitchFamily="66" charset="0"/>
              </a:rPr>
              <a:t>The items shown below all involve movement. Name each picture with the correct type of motion</a:t>
            </a:r>
            <a:r>
              <a:rPr lang="en-GB" sz="2400" dirty="0" smtClean="0"/>
              <a:t>. </a:t>
            </a:r>
            <a:endParaRPr lang="en-GB" sz="2400" dirty="0"/>
          </a:p>
        </p:txBody>
      </p:sp>
    </p:spTree>
    <p:extLst>
      <p:ext uri="{BB962C8B-B14F-4D97-AF65-F5344CB8AC3E}">
        <p14:creationId xmlns:p14="http://schemas.microsoft.com/office/powerpoint/2010/main" val="1279450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qph.ec.quoracdn.net/main-qimg-f3fee808f556bcb38dc38c51cb54ee18-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03" y="387929"/>
            <a:ext cx="3682133" cy="1886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9514" y="2398206"/>
            <a:ext cx="3990109" cy="923330"/>
          </a:xfrm>
          <a:prstGeom prst="rect">
            <a:avLst/>
          </a:prstGeom>
          <a:noFill/>
        </p:spPr>
        <p:txBody>
          <a:bodyPr wrap="square" rtlCol="0">
            <a:spAutoFit/>
          </a:bodyPr>
          <a:lstStyle/>
          <a:p>
            <a:r>
              <a:rPr lang="en-GB" dirty="0" smtClean="0">
                <a:solidFill>
                  <a:srgbClr val="002060"/>
                </a:solidFill>
                <a:latin typeface="Comic Sans MS" panose="030F0702030302020204" pitchFamily="66" charset="0"/>
              </a:rPr>
              <a:t>What effect does the idler gear have on the direction the driven gear turns? </a:t>
            </a:r>
            <a:endParaRPr lang="en-GB" dirty="0">
              <a:solidFill>
                <a:srgbClr val="002060"/>
              </a:solidFill>
              <a:latin typeface="Comic Sans MS" panose="030F0702030302020204" pitchFamily="66" charset="0"/>
            </a:endParaRPr>
          </a:p>
        </p:txBody>
      </p:sp>
      <p:pic>
        <p:nvPicPr>
          <p:cNvPr id="6" name="Picture 4" descr="Image result for animation of a sewing machine needl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64036" y="247544"/>
            <a:ext cx="3773342" cy="25247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24381" y="2851825"/>
            <a:ext cx="5927292" cy="369332"/>
          </a:xfrm>
          <a:prstGeom prst="rect">
            <a:avLst/>
          </a:prstGeom>
          <a:noFill/>
        </p:spPr>
        <p:txBody>
          <a:bodyPr wrap="square" rtlCol="0">
            <a:spAutoFit/>
          </a:bodyPr>
          <a:lstStyle/>
          <a:p>
            <a:r>
              <a:rPr lang="en-GB" dirty="0" smtClean="0">
                <a:solidFill>
                  <a:srgbClr val="002060"/>
                </a:solidFill>
                <a:latin typeface="Comic Sans MS" panose="030F0702030302020204" pitchFamily="66" charset="0"/>
              </a:rPr>
              <a:t>What type of motion is the machine needle moving?</a:t>
            </a:r>
            <a:endParaRPr lang="en-GB" dirty="0">
              <a:solidFill>
                <a:srgbClr val="002060"/>
              </a:solidFill>
              <a:latin typeface="Comic Sans MS" panose="030F0702030302020204" pitchFamily="66" charset="0"/>
            </a:endParaRPr>
          </a:p>
        </p:txBody>
      </p:sp>
      <p:pic>
        <p:nvPicPr>
          <p:cNvPr id="8" name="Picture 8" descr="Image result for animatoin pf bevel gear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503" y="3800556"/>
            <a:ext cx="3092740" cy="17821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2636" y="5877102"/>
            <a:ext cx="3990109" cy="369332"/>
          </a:xfrm>
          <a:prstGeom prst="rect">
            <a:avLst/>
          </a:prstGeom>
          <a:noFill/>
        </p:spPr>
        <p:txBody>
          <a:bodyPr wrap="square" rtlCol="0">
            <a:spAutoFit/>
          </a:bodyPr>
          <a:lstStyle/>
          <a:p>
            <a:r>
              <a:rPr lang="en-GB" dirty="0" smtClean="0">
                <a:solidFill>
                  <a:srgbClr val="002060"/>
                </a:solidFill>
                <a:latin typeface="Comic Sans MS" panose="030F0702030302020204" pitchFamily="66" charset="0"/>
              </a:rPr>
              <a:t>Describe  this bevel gear. </a:t>
            </a:r>
            <a:endParaRPr lang="en-GB" dirty="0">
              <a:solidFill>
                <a:srgbClr val="002060"/>
              </a:solidFill>
              <a:latin typeface="Comic Sans MS" panose="030F0702030302020204" pitchFamily="66" charset="0"/>
            </a:endParaRPr>
          </a:p>
        </p:txBody>
      </p:sp>
      <p:sp>
        <p:nvSpPr>
          <p:cNvPr id="10" name="TextBox 9"/>
          <p:cNvSpPr txBox="1"/>
          <p:nvPr/>
        </p:nvSpPr>
        <p:spPr>
          <a:xfrm>
            <a:off x="6664036" y="5877102"/>
            <a:ext cx="5140035" cy="646331"/>
          </a:xfrm>
          <a:prstGeom prst="rect">
            <a:avLst/>
          </a:prstGeom>
          <a:noFill/>
        </p:spPr>
        <p:txBody>
          <a:bodyPr wrap="square" rtlCol="0">
            <a:spAutoFit/>
          </a:bodyPr>
          <a:lstStyle/>
          <a:p>
            <a:r>
              <a:rPr lang="en-GB" dirty="0" smtClean="0">
                <a:solidFill>
                  <a:srgbClr val="002060"/>
                </a:solidFill>
                <a:latin typeface="Comic Sans MS" panose="030F0702030302020204" pitchFamily="66" charset="0"/>
              </a:rPr>
              <a:t>What happens when the number of pulleys is increased to lift a heavy load? </a:t>
            </a:r>
            <a:endParaRPr lang="en-GB" dirty="0">
              <a:solidFill>
                <a:srgbClr val="002060"/>
              </a:solidFill>
              <a:latin typeface="Comic Sans MS" panose="030F0702030302020204" pitchFamily="66" charset="0"/>
            </a:endParaRPr>
          </a:p>
        </p:txBody>
      </p:sp>
      <p:pic>
        <p:nvPicPr>
          <p:cNvPr id="11" name="Picture 10"/>
          <p:cNvPicPr>
            <a:picLocks noChangeAspect="1"/>
          </p:cNvPicPr>
          <p:nvPr/>
        </p:nvPicPr>
        <p:blipFill rotWithShape="1">
          <a:blip r:embed="rId6"/>
          <a:srcRect l="11081" t="19697" r="57818" b="35261"/>
          <a:stretch/>
        </p:blipFill>
        <p:spPr>
          <a:xfrm>
            <a:off x="7603112" y="3394701"/>
            <a:ext cx="2834266" cy="2308857"/>
          </a:xfrm>
          <a:prstGeom prst="rect">
            <a:avLst/>
          </a:prstGeom>
        </p:spPr>
      </p:pic>
      <p:pic>
        <p:nvPicPr>
          <p:cNvPr id="12" name="Picture 1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1855" t="33521" r="43393" b="34348"/>
          <a:stretch>
            <a:fillRect/>
          </a:stretch>
        </p:blipFill>
        <p:spPr bwMode="auto">
          <a:xfrm>
            <a:off x="10437378" y="74000"/>
            <a:ext cx="1497124" cy="1056184"/>
          </a:xfrm>
          <a:prstGeom prst="rect">
            <a:avLst/>
          </a:prstGeom>
          <a:noFill/>
          <a:ln>
            <a:noFill/>
          </a:ln>
          <a:effectLst/>
        </p:spPr>
      </p:pic>
      <p:sp>
        <p:nvSpPr>
          <p:cNvPr id="2" name="TextBox 1"/>
          <p:cNvSpPr txBox="1"/>
          <p:nvPr/>
        </p:nvSpPr>
        <p:spPr>
          <a:xfrm>
            <a:off x="10567809" y="1157077"/>
            <a:ext cx="1366693" cy="923330"/>
          </a:xfrm>
          <a:prstGeom prst="rect">
            <a:avLst/>
          </a:prstGeom>
          <a:noFill/>
        </p:spPr>
        <p:txBody>
          <a:bodyPr wrap="square" rtlCol="0">
            <a:spAutoFit/>
          </a:bodyPr>
          <a:lstStyle/>
          <a:p>
            <a:r>
              <a:rPr lang="en-GB" dirty="0" smtClean="0">
                <a:latin typeface="Comic Sans MS" panose="030F0702030302020204" pitchFamily="66" charset="0"/>
              </a:rPr>
              <a:t>Is there more than one??</a:t>
            </a:r>
            <a:endParaRPr lang="en-GB" dirty="0">
              <a:latin typeface="Comic Sans MS" panose="030F0702030302020204" pitchFamily="66" charset="0"/>
            </a:endParaRPr>
          </a:p>
        </p:txBody>
      </p:sp>
    </p:spTree>
    <p:extLst>
      <p:ext uri="{BB962C8B-B14F-4D97-AF65-F5344CB8AC3E}">
        <p14:creationId xmlns:p14="http://schemas.microsoft.com/office/powerpoint/2010/main" val="62058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6391" y="0"/>
            <a:ext cx="1985993"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Gears </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6-Point Star 4"/>
          <p:cNvSpPr/>
          <p:nvPr/>
        </p:nvSpPr>
        <p:spPr>
          <a:xfrm>
            <a:off x="6766561" y="-31935"/>
            <a:ext cx="5415152" cy="3118035"/>
          </a:xfrm>
          <a:prstGeom prst="star6">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2D3E50"/>
                </a:solidFill>
                <a:latin typeface="Comic Sans MS" panose="030F0702030302020204" pitchFamily="66" charset="0"/>
              </a:rPr>
              <a:t>Gears are used to </a:t>
            </a:r>
            <a:r>
              <a:rPr lang="en-GB" sz="2400" dirty="0">
                <a:solidFill>
                  <a:srgbClr val="FF0000"/>
                </a:solidFill>
                <a:latin typeface="Comic Sans MS" panose="030F0702030302020204" pitchFamily="66" charset="0"/>
              </a:rPr>
              <a:t>increase</a:t>
            </a:r>
            <a:r>
              <a:rPr lang="en-GB" sz="2400" dirty="0">
                <a:solidFill>
                  <a:srgbClr val="2D3E50"/>
                </a:solidFill>
                <a:latin typeface="Comic Sans MS" panose="030F0702030302020204" pitchFamily="66" charset="0"/>
              </a:rPr>
              <a:t> or </a:t>
            </a:r>
            <a:r>
              <a:rPr lang="en-GB" sz="2400" dirty="0">
                <a:solidFill>
                  <a:srgbClr val="FF0000"/>
                </a:solidFill>
                <a:latin typeface="Comic Sans MS" panose="030F0702030302020204" pitchFamily="66" charset="0"/>
              </a:rPr>
              <a:t>decrease</a:t>
            </a:r>
            <a:r>
              <a:rPr lang="en-GB" sz="2400" dirty="0">
                <a:solidFill>
                  <a:srgbClr val="2D3E50"/>
                </a:solidFill>
                <a:latin typeface="Comic Sans MS" panose="030F0702030302020204" pitchFamily="66" charset="0"/>
              </a:rPr>
              <a:t> the</a:t>
            </a:r>
            <a:r>
              <a:rPr lang="en-GB" sz="2400" b="1" dirty="0">
                <a:solidFill>
                  <a:srgbClr val="2D3E50"/>
                </a:solidFill>
                <a:latin typeface="Comic Sans MS" panose="030F0702030302020204" pitchFamily="66" charset="0"/>
              </a:rPr>
              <a:t> </a:t>
            </a:r>
            <a:r>
              <a:rPr lang="en-GB" sz="2400" b="1" dirty="0">
                <a:solidFill>
                  <a:srgbClr val="FF0000"/>
                </a:solidFill>
                <a:latin typeface="Comic Sans MS" panose="030F0702030302020204" pitchFamily="66" charset="0"/>
              </a:rPr>
              <a:t>speed</a:t>
            </a:r>
            <a:r>
              <a:rPr lang="en-GB" sz="2400" b="1" dirty="0">
                <a:solidFill>
                  <a:srgbClr val="2D3E50"/>
                </a:solidFill>
                <a:latin typeface="Comic Sans MS" panose="030F0702030302020204" pitchFamily="66" charset="0"/>
              </a:rPr>
              <a:t> </a:t>
            </a:r>
            <a:r>
              <a:rPr lang="en-GB" sz="2400" dirty="0">
                <a:solidFill>
                  <a:srgbClr val="2D3E50"/>
                </a:solidFill>
                <a:latin typeface="Comic Sans MS" panose="030F0702030302020204" pitchFamily="66" charset="0"/>
              </a:rPr>
              <a:t>or </a:t>
            </a:r>
            <a:r>
              <a:rPr lang="en-GB" sz="2400" b="1" dirty="0">
                <a:solidFill>
                  <a:srgbClr val="FF0000"/>
                </a:solidFill>
                <a:latin typeface="Comic Sans MS" panose="030F0702030302020204" pitchFamily="66" charset="0"/>
              </a:rPr>
              <a:t>power</a:t>
            </a:r>
            <a:r>
              <a:rPr lang="en-GB" sz="2400" dirty="0">
                <a:solidFill>
                  <a:srgbClr val="FF0000"/>
                </a:solidFill>
                <a:latin typeface="Comic Sans MS" panose="030F0702030302020204" pitchFamily="66" charset="0"/>
              </a:rPr>
              <a:t> </a:t>
            </a:r>
            <a:r>
              <a:rPr lang="en-GB" sz="2400" dirty="0">
                <a:solidFill>
                  <a:srgbClr val="2D3E50"/>
                </a:solidFill>
                <a:latin typeface="Comic Sans MS" panose="030F0702030302020204" pitchFamily="66" charset="0"/>
              </a:rPr>
              <a:t>of rotary </a:t>
            </a:r>
            <a:r>
              <a:rPr lang="en-GB" sz="2400" dirty="0" smtClean="0">
                <a:solidFill>
                  <a:srgbClr val="2D3E50"/>
                </a:solidFill>
                <a:latin typeface="Comic Sans MS" panose="030F0702030302020204" pitchFamily="66" charset="0"/>
              </a:rPr>
              <a:t>motion.</a:t>
            </a:r>
            <a:endParaRPr lang="en-GB" sz="2400" dirty="0">
              <a:solidFill>
                <a:srgbClr val="333333"/>
              </a:solidFill>
              <a:latin typeface="Comic Sans MS" panose="030F0702030302020204" pitchFamily="66" charset="0"/>
            </a:endParaRPr>
          </a:p>
        </p:txBody>
      </p:sp>
      <p:sp>
        <p:nvSpPr>
          <p:cNvPr id="7" name="Rectangle 6"/>
          <p:cNvSpPr/>
          <p:nvPr/>
        </p:nvSpPr>
        <p:spPr>
          <a:xfrm>
            <a:off x="334711" y="870630"/>
            <a:ext cx="5096271" cy="1631216"/>
          </a:xfrm>
          <a:prstGeom prst="rect">
            <a:avLst/>
          </a:prstGeom>
        </p:spPr>
        <p:txBody>
          <a:bodyPr wrap="square">
            <a:spAutoFit/>
          </a:bodyPr>
          <a:lstStyle/>
          <a:p>
            <a:r>
              <a:rPr lang="en-US" sz="2000" dirty="0" smtClean="0">
                <a:latin typeface="Comic Sans MS" panose="030F0702030302020204" pitchFamily="66" charset="0"/>
              </a:rPr>
              <a:t>Gears are </a:t>
            </a:r>
            <a:r>
              <a:rPr lang="en-US" sz="2000" dirty="0" smtClean="0">
                <a:solidFill>
                  <a:srgbClr val="FF0000"/>
                </a:solidFill>
                <a:latin typeface="Comic Sans MS" panose="030F0702030302020204" pitchFamily="66" charset="0"/>
              </a:rPr>
              <a:t>wheels</a:t>
            </a:r>
            <a:r>
              <a:rPr lang="en-US" sz="2000" dirty="0" smtClean="0">
                <a:latin typeface="Comic Sans MS" panose="030F0702030302020204" pitchFamily="66" charset="0"/>
              </a:rPr>
              <a:t> with </a:t>
            </a:r>
            <a:r>
              <a:rPr lang="en-US" sz="2000" dirty="0" smtClean="0">
                <a:solidFill>
                  <a:srgbClr val="FF0000"/>
                </a:solidFill>
                <a:latin typeface="Comic Sans MS" panose="030F0702030302020204" pitchFamily="66" charset="0"/>
              </a:rPr>
              <a:t>teeth</a:t>
            </a:r>
            <a:r>
              <a:rPr lang="en-US" sz="2000" dirty="0" smtClean="0">
                <a:latin typeface="Comic Sans MS" panose="030F0702030302020204" pitchFamily="66" charset="0"/>
              </a:rPr>
              <a:t> on the outer edge. </a:t>
            </a:r>
          </a:p>
          <a:p>
            <a:r>
              <a:rPr lang="en-US" sz="2000" dirty="0" smtClean="0">
                <a:latin typeface="Comic Sans MS" panose="030F0702030302020204" pitchFamily="66" charset="0"/>
              </a:rPr>
              <a:t>They are designed to fit into the teeth of other gears, so that they </a:t>
            </a:r>
            <a:r>
              <a:rPr lang="en-US" sz="2000" dirty="0" smtClean="0">
                <a:solidFill>
                  <a:srgbClr val="FF0000"/>
                </a:solidFill>
                <a:latin typeface="Comic Sans MS" panose="030F0702030302020204" pitchFamily="66" charset="0"/>
              </a:rPr>
              <a:t>mesh</a:t>
            </a:r>
            <a:r>
              <a:rPr lang="en-US" sz="2000" dirty="0" smtClean="0">
                <a:latin typeface="Comic Sans MS" panose="030F0702030302020204" pitchFamily="66" charset="0"/>
              </a:rPr>
              <a:t> or </a:t>
            </a:r>
            <a:r>
              <a:rPr lang="en-US" sz="2000" dirty="0" smtClean="0">
                <a:solidFill>
                  <a:srgbClr val="FF0000"/>
                </a:solidFill>
                <a:latin typeface="Comic Sans MS" panose="030F0702030302020204" pitchFamily="66" charset="0"/>
              </a:rPr>
              <a:t>interlock</a:t>
            </a:r>
            <a:r>
              <a:rPr lang="en-US" sz="2000" dirty="0" smtClean="0">
                <a:latin typeface="Comic Sans MS" panose="030F0702030302020204" pitchFamily="66" charset="0"/>
              </a:rPr>
              <a:t> together.</a:t>
            </a:r>
          </a:p>
        </p:txBody>
      </p:sp>
      <p:pic>
        <p:nvPicPr>
          <p:cNvPr id="4098" name="Picture 2" descr="Image result for animation gear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6391" y="289560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idler ge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66721" y="3162300"/>
            <a:ext cx="5238750" cy="2381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34711" y="5962187"/>
            <a:ext cx="4639071" cy="646331"/>
          </a:xfrm>
          <a:prstGeom prst="rect">
            <a:avLst/>
          </a:prstGeom>
          <a:noFill/>
        </p:spPr>
        <p:txBody>
          <a:bodyPr wrap="square" rtlCol="0">
            <a:spAutoFit/>
          </a:bodyPr>
          <a:lstStyle/>
          <a:p>
            <a:r>
              <a:rPr lang="en-GB" dirty="0" smtClean="0">
                <a:latin typeface="Comic Sans MS" panose="030F0702030302020204" pitchFamily="66" charset="0"/>
              </a:rPr>
              <a:t>What do you notice about the direction each gear turns? </a:t>
            </a:r>
            <a:endParaRPr lang="en-GB" dirty="0">
              <a:latin typeface="Comic Sans MS" panose="030F0702030302020204" pitchFamily="66" charset="0"/>
            </a:endParaRPr>
          </a:p>
        </p:txBody>
      </p:sp>
      <p:sp>
        <p:nvSpPr>
          <p:cNvPr id="12" name="TextBox 11"/>
          <p:cNvSpPr txBox="1"/>
          <p:nvPr/>
        </p:nvSpPr>
        <p:spPr>
          <a:xfrm>
            <a:off x="6766561" y="5849982"/>
            <a:ext cx="4639071" cy="646331"/>
          </a:xfrm>
          <a:prstGeom prst="rect">
            <a:avLst/>
          </a:prstGeom>
          <a:noFill/>
        </p:spPr>
        <p:txBody>
          <a:bodyPr wrap="square" rtlCol="0">
            <a:spAutoFit/>
          </a:bodyPr>
          <a:lstStyle/>
          <a:p>
            <a:r>
              <a:rPr lang="en-GB" dirty="0" smtClean="0">
                <a:latin typeface="Comic Sans MS" panose="030F0702030302020204" pitchFamily="66" charset="0"/>
              </a:rPr>
              <a:t>How has this idler gear affected the direction of gear C? </a:t>
            </a:r>
            <a:endParaRPr lang="en-GB" dirty="0">
              <a:latin typeface="Comic Sans MS" panose="030F0702030302020204" pitchFamily="66" charset="0"/>
            </a:endParaRPr>
          </a:p>
        </p:txBody>
      </p:sp>
      <p:sp>
        <p:nvSpPr>
          <p:cNvPr id="2" name="Rectangle 1"/>
          <p:cNvSpPr/>
          <p:nvPr/>
        </p:nvSpPr>
        <p:spPr>
          <a:xfrm>
            <a:off x="556384" y="3162300"/>
            <a:ext cx="6096000" cy="1569660"/>
          </a:xfrm>
          <a:prstGeom prst="rect">
            <a:avLst/>
          </a:prstGeom>
          <a:solidFill>
            <a:srgbClr val="FFFFCC"/>
          </a:solidFill>
        </p:spPr>
        <p:txBody>
          <a:bodyPr>
            <a:spAutoFit/>
          </a:bodyPr>
          <a:lstStyle/>
          <a:p>
            <a:r>
              <a:rPr lang="en-GB" sz="3200" dirty="0">
                <a:solidFill>
                  <a:srgbClr val="002060"/>
                </a:solidFill>
                <a:latin typeface="Comic Sans MS" panose="030F0702030302020204" pitchFamily="66" charset="0"/>
              </a:rPr>
              <a:t>An </a:t>
            </a:r>
            <a:r>
              <a:rPr lang="en-GB" sz="3200" b="1" dirty="0">
                <a:solidFill>
                  <a:srgbClr val="FF0000"/>
                </a:solidFill>
                <a:latin typeface="Comic Sans MS" panose="030F0702030302020204" pitchFamily="66" charset="0"/>
              </a:rPr>
              <a:t>idler gear</a:t>
            </a:r>
            <a:r>
              <a:rPr lang="en-GB" sz="3200" dirty="0">
                <a:solidFill>
                  <a:srgbClr val="002060"/>
                </a:solidFill>
                <a:latin typeface="Comic Sans MS" panose="030F0702030302020204" pitchFamily="66" charset="0"/>
              </a:rPr>
              <a:t> is a </a:t>
            </a:r>
            <a:r>
              <a:rPr lang="en-GB" sz="3200" b="1" dirty="0">
                <a:solidFill>
                  <a:srgbClr val="FF0000"/>
                </a:solidFill>
                <a:latin typeface="Comic Sans MS" panose="030F0702030302020204" pitchFamily="66" charset="0"/>
              </a:rPr>
              <a:t>gear</a:t>
            </a:r>
            <a:r>
              <a:rPr lang="en-GB" sz="3200" dirty="0">
                <a:solidFill>
                  <a:srgbClr val="002060"/>
                </a:solidFill>
                <a:latin typeface="Comic Sans MS" panose="030F0702030302020204" pitchFamily="66" charset="0"/>
              </a:rPr>
              <a:t> wheel that is </a:t>
            </a:r>
            <a:r>
              <a:rPr lang="en-GB" sz="3200" dirty="0">
                <a:solidFill>
                  <a:srgbClr val="FF0000"/>
                </a:solidFill>
                <a:latin typeface="Comic Sans MS" panose="030F0702030302020204" pitchFamily="66" charset="0"/>
              </a:rPr>
              <a:t>inserted</a:t>
            </a:r>
            <a:r>
              <a:rPr lang="en-GB" sz="3200" dirty="0">
                <a:solidFill>
                  <a:srgbClr val="002060"/>
                </a:solidFill>
                <a:latin typeface="Comic Sans MS" panose="030F0702030302020204" pitchFamily="66" charset="0"/>
              </a:rPr>
              <a:t> between two or more other </a:t>
            </a:r>
            <a:r>
              <a:rPr lang="en-GB" sz="3200" b="1" dirty="0">
                <a:solidFill>
                  <a:srgbClr val="FF0000"/>
                </a:solidFill>
                <a:latin typeface="Comic Sans MS" panose="030F0702030302020204" pitchFamily="66" charset="0"/>
              </a:rPr>
              <a:t>gear</a:t>
            </a:r>
            <a:r>
              <a:rPr lang="en-GB" sz="3200" dirty="0">
                <a:solidFill>
                  <a:srgbClr val="002060"/>
                </a:solidFill>
                <a:latin typeface="Comic Sans MS" panose="030F0702030302020204" pitchFamily="66" charset="0"/>
              </a:rPr>
              <a:t> wheels</a:t>
            </a:r>
          </a:p>
        </p:txBody>
      </p:sp>
    </p:spTree>
    <p:extLst>
      <p:ext uri="{BB962C8B-B14F-4D97-AF65-F5344CB8AC3E}">
        <p14:creationId xmlns:p14="http://schemas.microsoft.com/office/powerpoint/2010/main" val="33340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855" t="33521" r="43393" b="34348"/>
          <a:stretch>
            <a:fillRect/>
          </a:stretch>
        </p:blipFill>
        <p:spPr bwMode="auto">
          <a:xfrm>
            <a:off x="776176" y="290016"/>
            <a:ext cx="3033824" cy="1919784"/>
          </a:xfrm>
          <a:prstGeom prst="rect">
            <a:avLst/>
          </a:prstGeom>
          <a:noFill/>
          <a:ln>
            <a:noFill/>
          </a:ln>
          <a:effectLst/>
        </p:spPr>
      </p:pic>
      <p:pic>
        <p:nvPicPr>
          <p:cNvPr id="1026" name="Picture 2" descr="Image result for line of ge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120900"/>
            <a:ext cx="6270625" cy="38607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57700" y="482600"/>
            <a:ext cx="5600700" cy="646331"/>
          </a:xfrm>
          <a:prstGeom prst="rect">
            <a:avLst/>
          </a:prstGeom>
          <a:noFill/>
        </p:spPr>
        <p:txBody>
          <a:bodyPr wrap="square" rtlCol="0">
            <a:spAutoFit/>
          </a:bodyPr>
          <a:lstStyle/>
          <a:p>
            <a:r>
              <a:rPr lang="en-GB" dirty="0" smtClean="0"/>
              <a:t>If A  gear turns close wise, what  direction will gear G turn?</a:t>
            </a:r>
            <a:endParaRPr lang="en-GB" dirty="0"/>
          </a:p>
        </p:txBody>
      </p:sp>
      <p:sp>
        <p:nvSpPr>
          <p:cNvPr id="6" name="TextBox 5"/>
          <p:cNvSpPr txBox="1"/>
          <p:nvPr/>
        </p:nvSpPr>
        <p:spPr>
          <a:xfrm>
            <a:off x="4584700" y="3589628"/>
            <a:ext cx="406400" cy="461665"/>
          </a:xfrm>
          <a:prstGeom prst="rect">
            <a:avLst/>
          </a:prstGeom>
          <a:noFill/>
        </p:spPr>
        <p:txBody>
          <a:bodyPr wrap="square" rtlCol="0">
            <a:spAutoFit/>
          </a:bodyPr>
          <a:lstStyle/>
          <a:p>
            <a:r>
              <a:rPr lang="en-GB" sz="2400" b="1" dirty="0" smtClean="0"/>
              <a:t>A</a:t>
            </a:r>
            <a:endParaRPr lang="en-GB" sz="2400" b="1" dirty="0"/>
          </a:p>
        </p:txBody>
      </p:sp>
      <p:sp>
        <p:nvSpPr>
          <p:cNvPr id="8" name="TextBox 7"/>
          <p:cNvSpPr txBox="1"/>
          <p:nvPr/>
        </p:nvSpPr>
        <p:spPr>
          <a:xfrm>
            <a:off x="8991600" y="2345028"/>
            <a:ext cx="406400" cy="461665"/>
          </a:xfrm>
          <a:prstGeom prst="rect">
            <a:avLst/>
          </a:prstGeom>
          <a:noFill/>
        </p:spPr>
        <p:txBody>
          <a:bodyPr wrap="square" rtlCol="0">
            <a:spAutoFit/>
          </a:bodyPr>
          <a:lstStyle/>
          <a:p>
            <a:r>
              <a:rPr lang="en-GB" sz="2400" b="1" dirty="0"/>
              <a:t>G</a:t>
            </a:r>
            <a:endParaRPr lang="en-GB" sz="2400" b="1" dirty="0"/>
          </a:p>
        </p:txBody>
      </p:sp>
      <p:pic>
        <p:nvPicPr>
          <p:cNvPr id="1028" name="Picture 4" descr="Image result for curved arrow to the le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57700" y="3994006"/>
            <a:ext cx="1549400" cy="1022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curved arrow to the lef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3343" y="2806693"/>
            <a:ext cx="811969" cy="5271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curved arrow to the lef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148512" y="2959815"/>
            <a:ext cx="1182688" cy="5271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curved arrow to the lef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7318" y="4622793"/>
            <a:ext cx="899282" cy="5271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curved arrow to the lef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545512" y="4391805"/>
            <a:ext cx="852488" cy="5271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curved arrow to the lef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30983" y="3589628"/>
            <a:ext cx="862769" cy="5271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curved arrow to the lef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8846379" y="2485471"/>
            <a:ext cx="915988" cy="527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1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63492" y="911209"/>
            <a:ext cx="6096000" cy="1569660"/>
          </a:xfrm>
          <a:prstGeom prst="rect">
            <a:avLst/>
          </a:prstGeom>
        </p:spPr>
        <p:txBody>
          <a:bodyPr>
            <a:spAutoFit/>
          </a:bodyPr>
          <a:lstStyle/>
          <a:p>
            <a:r>
              <a:rPr lang="en-GB" sz="2400" b="0" i="0" dirty="0" smtClean="0">
                <a:solidFill>
                  <a:srgbClr val="333333"/>
                </a:solidFill>
                <a:effectLst/>
                <a:latin typeface="Comic Sans MS" panose="030F0702030302020204" pitchFamily="66" charset="0"/>
              </a:rPr>
              <a:t>Bevel gears, change the </a:t>
            </a:r>
            <a:r>
              <a:rPr lang="en-GB" sz="2400" b="0" i="0" dirty="0" smtClean="0">
                <a:solidFill>
                  <a:srgbClr val="FF0000"/>
                </a:solidFill>
                <a:effectLst/>
                <a:latin typeface="Comic Sans MS" panose="030F0702030302020204" pitchFamily="66" charset="0"/>
              </a:rPr>
              <a:t>axis of rotation </a:t>
            </a:r>
            <a:r>
              <a:rPr lang="en-GB" sz="2400" b="0" i="0" dirty="0" smtClean="0">
                <a:solidFill>
                  <a:srgbClr val="333333"/>
                </a:solidFill>
                <a:effectLst/>
                <a:latin typeface="Comic Sans MS" panose="030F0702030302020204" pitchFamily="66" charset="0"/>
              </a:rPr>
              <a:t>through </a:t>
            </a:r>
            <a:r>
              <a:rPr lang="en-GB" sz="2400" b="0" i="0" dirty="0" smtClean="0">
                <a:solidFill>
                  <a:srgbClr val="FF0000"/>
                </a:solidFill>
                <a:effectLst/>
                <a:latin typeface="Comic Sans MS" panose="030F0702030302020204" pitchFamily="66" charset="0"/>
              </a:rPr>
              <a:t>90°</a:t>
            </a:r>
            <a:r>
              <a:rPr lang="en-GB" sz="2400" b="0" i="0" dirty="0" smtClean="0">
                <a:solidFill>
                  <a:srgbClr val="333333"/>
                </a:solidFill>
                <a:effectLst/>
                <a:latin typeface="Comic Sans MS" panose="030F0702030302020204" pitchFamily="66" charset="0"/>
              </a:rPr>
              <a:t>. </a:t>
            </a:r>
          </a:p>
          <a:p>
            <a:r>
              <a:rPr lang="en-GB" sz="2400" b="0" i="0" dirty="0" smtClean="0">
                <a:solidFill>
                  <a:srgbClr val="333333"/>
                </a:solidFill>
                <a:effectLst/>
                <a:latin typeface="Comic Sans MS" panose="030F0702030302020204" pitchFamily="66" charset="0"/>
              </a:rPr>
              <a:t>The teeth mesh at </a:t>
            </a:r>
            <a:r>
              <a:rPr lang="en-GB" sz="2400" b="0" i="0" dirty="0" smtClean="0">
                <a:solidFill>
                  <a:srgbClr val="FF0000"/>
                </a:solidFill>
                <a:effectLst/>
                <a:latin typeface="Comic Sans MS" panose="030F0702030302020204" pitchFamily="66" charset="0"/>
              </a:rPr>
              <a:t>right-angles</a:t>
            </a:r>
            <a:r>
              <a:rPr lang="en-GB" sz="2400" b="0" i="0" dirty="0" smtClean="0">
                <a:solidFill>
                  <a:srgbClr val="333333"/>
                </a:solidFill>
                <a:effectLst/>
                <a:latin typeface="Comic Sans MS" panose="030F0702030302020204" pitchFamily="66" charset="0"/>
              </a:rPr>
              <a:t> to each other.</a:t>
            </a:r>
            <a:endParaRPr lang="en-GB" sz="2400" dirty="0">
              <a:latin typeface="Comic Sans MS" panose="030F0702030302020204" pitchFamily="66" charset="0"/>
            </a:endParaRPr>
          </a:p>
        </p:txBody>
      </p:sp>
      <p:pic>
        <p:nvPicPr>
          <p:cNvPr id="7174" name="Picture 6" descr="http://www.14-19nw.org.uk/pluginfile.php/20505/mod_page/content/5/hand%20drill%20bevel%20ge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37" y="1770530"/>
            <a:ext cx="4408918" cy="31689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62155" y="264878"/>
            <a:ext cx="2651688" cy="646331"/>
          </a:xfrm>
          <a:prstGeom prst="rect">
            <a:avLst/>
          </a:prstGeom>
        </p:spPr>
        <p:txBody>
          <a:bodyPr wrap="none">
            <a:spAutoFit/>
          </a:bodyPr>
          <a:lstStyle/>
          <a:p>
            <a:r>
              <a:rPr lang="en-GB" sz="3600" dirty="0">
                <a:solidFill>
                  <a:srgbClr val="333333"/>
                </a:solidFill>
                <a:latin typeface="Comic Sans MS" panose="030F0702030302020204" pitchFamily="66" charset="0"/>
              </a:rPr>
              <a:t>Bevel gears</a:t>
            </a:r>
            <a:endParaRPr lang="en-GB" sz="3600" dirty="0"/>
          </a:p>
        </p:txBody>
      </p:sp>
      <p:pic>
        <p:nvPicPr>
          <p:cNvPr id="7176" name="Picture 8" descr="Image result for animatoin pf bevel ge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25317" y="2778131"/>
            <a:ext cx="6534175" cy="3765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5671" y="5126343"/>
            <a:ext cx="4992415" cy="1569660"/>
          </a:xfrm>
          <a:prstGeom prst="rect">
            <a:avLst/>
          </a:prstGeom>
        </p:spPr>
        <p:txBody>
          <a:bodyPr wrap="square">
            <a:spAutoFit/>
          </a:bodyPr>
          <a:lstStyle/>
          <a:p>
            <a:r>
              <a:rPr lang="en-GB" sz="2400" dirty="0" smtClean="0">
                <a:latin typeface="Comic Sans MS" panose="030F0702030302020204" pitchFamily="66" charset="0"/>
              </a:rPr>
              <a:t>For a hand whisk, the </a:t>
            </a:r>
            <a:r>
              <a:rPr lang="en-GB" sz="2400" dirty="0" smtClean="0">
                <a:solidFill>
                  <a:srgbClr val="FF0000"/>
                </a:solidFill>
                <a:latin typeface="Comic Sans MS" panose="030F0702030302020204" pitchFamily="66" charset="0"/>
              </a:rPr>
              <a:t>turning force </a:t>
            </a:r>
            <a:r>
              <a:rPr lang="en-GB" sz="2400" dirty="0" smtClean="0">
                <a:latin typeface="Comic Sans MS" panose="030F0702030302020204" pitchFamily="66" charset="0"/>
              </a:rPr>
              <a:t>of the handle is </a:t>
            </a:r>
            <a:r>
              <a:rPr lang="en-GB" sz="2400" dirty="0" smtClean="0">
                <a:solidFill>
                  <a:srgbClr val="FF0000"/>
                </a:solidFill>
                <a:latin typeface="Comic Sans MS" panose="030F0702030302020204" pitchFamily="66" charset="0"/>
              </a:rPr>
              <a:t>transferred</a:t>
            </a:r>
            <a:r>
              <a:rPr lang="en-GB" sz="2400" dirty="0" smtClean="0">
                <a:latin typeface="Comic Sans MS" panose="030F0702030302020204" pitchFamily="66" charset="0"/>
              </a:rPr>
              <a:t> to the whisk by gears</a:t>
            </a:r>
            <a:r>
              <a:rPr lang="en-GB" dirty="0" smtClean="0">
                <a:latin typeface="Comic Sans MS" panose="030F0702030302020204" pitchFamily="66" charset="0"/>
              </a:rPr>
              <a:t>. </a:t>
            </a:r>
          </a:p>
        </p:txBody>
      </p:sp>
    </p:spTree>
    <p:extLst>
      <p:ext uri="{BB962C8B-B14F-4D97-AF65-F5344CB8AC3E}">
        <p14:creationId xmlns:p14="http://schemas.microsoft.com/office/powerpoint/2010/main" val="3716629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3564" y="2439190"/>
            <a:ext cx="3246058" cy="2077614"/>
          </a:xfrm>
          <a:prstGeom prst="rect">
            <a:avLst/>
          </a:prstGeom>
        </p:spPr>
      </p:pic>
      <p:pic>
        <p:nvPicPr>
          <p:cNvPr id="3" name="Picture 2"/>
          <p:cNvPicPr>
            <a:picLocks noChangeAspect="1"/>
          </p:cNvPicPr>
          <p:nvPr/>
        </p:nvPicPr>
        <p:blipFill rotWithShape="1">
          <a:blip r:embed="rId3"/>
          <a:srcRect l="49937"/>
          <a:stretch/>
        </p:blipFill>
        <p:spPr>
          <a:xfrm>
            <a:off x="5952371" y="620688"/>
            <a:ext cx="2243809" cy="5904656"/>
          </a:xfrm>
          <a:prstGeom prst="rect">
            <a:avLst/>
          </a:prstGeom>
        </p:spPr>
      </p:pic>
      <p:pic>
        <p:nvPicPr>
          <p:cNvPr id="4" name="Picture 3"/>
          <p:cNvPicPr>
            <a:picLocks noChangeAspect="1"/>
          </p:cNvPicPr>
          <p:nvPr/>
        </p:nvPicPr>
        <p:blipFill>
          <a:blip r:embed="rId4"/>
          <a:stretch>
            <a:fillRect/>
          </a:stretch>
        </p:blipFill>
        <p:spPr>
          <a:xfrm>
            <a:off x="440475" y="795367"/>
            <a:ext cx="5781726" cy="1643823"/>
          </a:xfrm>
          <a:prstGeom prst="rect">
            <a:avLst/>
          </a:prstGeom>
        </p:spPr>
      </p:pic>
      <p:pic>
        <p:nvPicPr>
          <p:cNvPr id="5" name="Picture 4"/>
          <p:cNvPicPr>
            <a:picLocks noChangeAspect="1"/>
          </p:cNvPicPr>
          <p:nvPr/>
        </p:nvPicPr>
        <p:blipFill>
          <a:blip r:embed="rId5"/>
          <a:stretch>
            <a:fillRect/>
          </a:stretch>
        </p:blipFill>
        <p:spPr>
          <a:xfrm>
            <a:off x="1809904" y="4724837"/>
            <a:ext cx="2592288" cy="1944216"/>
          </a:xfrm>
          <a:prstGeom prst="rect">
            <a:avLst/>
          </a:prstGeom>
        </p:spPr>
      </p:pic>
      <p:pic>
        <p:nvPicPr>
          <p:cNvPr id="6" name="Picture 5"/>
          <p:cNvPicPr>
            <a:picLocks noChangeAspect="1"/>
          </p:cNvPicPr>
          <p:nvPr/>
        </p:nvPicPr>
        <p:blipFill rotWithShape="1">
          <a:blip r:embed="rId3"/>
          <a:srcRect r="50062"/>
          <a:stretch/>
        </p:blipFill>
        <p:spPr>
          <a:xfrm>
            <a:off x="8339763" y="620688"/>
            <a:ext cx="2238206" cy="5904656"/>
          </a:xfrm>
          <a:prstGeom prst="rect">
            <a:avLst/>
          </a:prstGeom>
        </p:spPr>
      </p:pic>
      <p:sp>
        <p:nvSpPr>
          <p:cNvPr id="7" name="Rectangle 6"/>
          <p:cNvSpPr/>
          <p:nvPr/>
        </p:nvSpPr>
        <p:spPr>
          <a:xfrm>
            <a:off x="1703512" y="136502"/>
            <a:ext cx="4841390" cy="646331"/>
          </a:xfrm>
          <a:prstGeom prst="rect">
            <a:avLst/>
          </a:prstGeom>
        </p:spPr>
        <p:txBody>
          <a:bodyPr wrap="none">
            <a:spAutoFit/>
          </a:bodyPr>
          <a:lstStyle/>
          <a:p>
            <a:r>
              <a:rPr lang="en-GB" sz="3600" b="1" dirty="0">
                <a:solidFill>
                  <a:srgbClr val="F76100"/>
                </a:solidFill>
                <a:latin typeface="verdana" panose="020B0604030504040204" pitchFamily="34" charset="0"/>
              </a:rPr>
              <a:t>Gears - examples</a:t>
            </a:r>
          </a:p>
        </p:txBody>
      </p:sp>
      <p:sp>
        <p:nvSpPr>
          <p:cNvPr id="9" name="TextBox 8"/>
          <p:cNvSpPr txBox="1"/>
          <p:nvPr/>
        </p:nvSpPr>
        <p:spPr>
          <a:xfrm>
            <a:off x="3536873" y="3728467"/>
            <a:ext cx="4392488" cy="369332"/>
          </a:xfrm>
          <a:prstGeom prst="rect">
            <a:avLst/>
          </a:prstGeom>
          <a:noFill/>
        </p:spPr>
        <p:txBody>
          <a:bodyPr wrap="square" rtlCol="0">
            <a:spAutoFit/>
          </a:bodyPr>
          <a:lstStyle/>
          <a:p>
            <a:r>
              <a:rPr lang="en-GB" dirty="0"/>
              <a:t>Boat Winch</a:t>
            </a:r>
          </a:p>
        </p:txBody>
      </p:sp>
      <p:sp>
        <p:nvSpPr>
          <p:cNvPr id="10" name="TextBox 9"/>
          <p:cNvSpPr txBox="1"/>
          <p:nvPr/>
        </p:nvSpPr>
        <p:spPr>
          <a:xfrm>
            <a:off x="909804" y="2338159"/>
            <a:ext cx="4392488" cy="369332"/>
          </a:xfrm>
          <a:prstGeom prst="rect">
            <a:avLst/>
          </a:prstGeom>
          <a:noFill/>
        </p:spPr>
        <p:txBody>
          <a:bodyPr wrap="square" rtlCol="0">
            <a:spAutoFit/>
          </a:bodyPr>
          <a:lstStyle/>
          <a:p>
            <a:r>
              <a:rPr lang="en-GB" dirty="0"/>
              <a:t>Tennis net</a:t>
            </a:r>
          </a:p>
        </p:txBody>
      </p:sp>
      <p:sp>
        <p:nvSpPr>
          <p:cNvPr id="11" name="TextBox 10"/>
          <p:cNvSpPr txBox="1"/>
          <p:nvPr/>
        </p:nvSpPr>
        <p:spPr>
          <a:xfrm>
            <a:off x="4439816" y="5696945"/>
            <a:ext cx="4392488" cy="369332"/>
          </a:xfrm>
          <a:prstGeom prst="rect">
            <a:avLst/>
          </a:prstGeom>
          <a:noFill/>
        </p:spPr>
        <p:txBody>
          <a:bodyPr wrap="square" rtlCol="0">
            <a:spAutoFit/>
          </a:bodyPr>
          <a:lstStyle/>
          <a:p>
            <a:r>
              <a:rPr lang="en-GB" dirty="0"/>
              <a:t>Hoist</a:t>
            </a:r>
          </a:p>
        </p:txBody>
      </p:sp>
      <p:sp>
        <p:nvSpPr>
          <p:cNvPr id="12" name="TextBox 11"/>
          <p:cNvSpPr txBox="1"/>
          <p:nvPr/>
        </p:nvSpPr>
        <p:spPr>
          <a:xfrm>
            <a:off x="6212649" y="6484387"/>
            <a:ext cx="4392488" cy="369332"/>
          </a:xfrm>
          <a:prstGeom prst="rect">
            <a:avLst/>
          </a:prstGeom>
          <a:noFill/>
        </p:spPr>
        <p:txBody>
          <a:bodyPr wrap="square" rtlCol="0">
            <a:spAutoFit/>
          </a:bodyPr>
          <a:lstStyle/>
          <a:p>
            <a:r>
              <a:rPr lang="en-GB" dirty="0"/>
              <a:t>Hand Whisk                        Hand Drill</a:t>
            </a:r>
          </a:p>
        </p:txBody>
      </p:sp>
    </p:spTree>
    <p:extLst>
      <p:ext uri="{BB962C8B-B14F-4D97-AF65-F5344CB8AC3E}">
        <p14:creationId xmlns:p14="http://schemas.microsoft.com/office/powerpoint/2010/main" val="3025058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81462" y="153754"/>
            <a:ext cx="2520626"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Pulleys  </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6-Point Star 5"/>
          <p:cNvSpPr/>
          <p:nvPr/>
        </p:nvSpPr>
        <p:spPr>
          <a:xfrm>
            <a:off x="6832739" y="-99698"/>
            <a:ext cx="5118267" cy="3176447"/>
          </a:xfrm>
          <a:prstGeom prst="star6">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smtClean="0">
                <a:solidFill>
                  <a:srgbClr val="002060"/>
                </a:solidFill>
                <a:latin typeface="Comic Sans MS" panose="030F0702030302020204" pitchFamily="66" charset="0"/>
              </a:rPr>
              <a:t>Pulleys are used to </a:t>
            </a:r>
            <a:r>
              <a:rPr lang="en-GB" sz="2400" dirty="0">
                <a:solidFill>
                  <a:srgbClr val="FF0000"/>
                </a:solidFill>
                <a:latin typeface="Comic Sans MS" panose="030F0702030302020204" pitchFamily="66" charset="0"/>
              </a:rPr>
              <a:t>reduce</a:t>
            </a:r>
            <a:r>
              <a:rPr lang="en-GB" sz="2400" dirty="0">
                <a:solidFill>
                  <a:srgbClr val="002060"/>
                </a:solidFill>
                <a:latin typeface="Comic Sans MS" panose="030F0702030302020204" pitchFamily="66" charset="0"/>
              </a:rPr>
              <a:t> the amount of </a:t>
            </a:r>
            <a:r>
              <a:rPr lang="en-GB" sz="2400" dirty="0">
                <a:solidFill>
                  <a:srgbClr val="FF0000"/>
                </a:solidFill>
                <a:latin typeface="Comic Sans MS" panose="030F0702030302020204" pitchFamily="66" charset="0"/>
              </a:rPr>
              <a:t>force </a:t>
            </a:r>
            <a:r>
              <a:rPr lang="en-GB" sz="2400" dirty="0">
                <a:solidFill>
                  <a:srgbClr val="002060"/>
                </a:solidFill>
                <a:latin typeface="Comic Sans MS" panose="030F0702030302020204" pitchFamily="66" charset="0"/>
              </a:rPr>
              <a:t>needed to </a:t>
            </a:r>
            <a:r>
              <a:rPr lang="en-GB" sz="2400" dirty="0">
                <a:solidFill>
                  <a:srgbClr val="FF0000"/>
                </a:solidFill>
                <a:latin typeface="Comic Sans MS" panose="030F0702030302020204" pitchFamily="66" charset="0"/>
              </a:rPr>
              <a:t>lift a </a:t>
            </a:r>
            <a:r>
              <a:rPr lang="en-GB" sz="2400" dirty="0" smtClean="0">
                <a:solidFill>
                  <a:srgbClr val="FF0000"/>
                </a:solidFill>
                <a:latin typeface="Comic Sans MS" panose="030F0702030302020204" pitchFamily="66" charset="0"/>
              </a:rPr>
              <a:t>load</a:t>
            </a:r>
            <a:r>
              <a:rPr lang="en-GB" sz="2400" dirty="0" smtClean="0">
                <a:solidFill>
                  <a:srgbClr val="002060"/>
                </a:solidFill>
                <a:latin typeface="Comic Sans MS" panose="030F0702030302020204" pitchFamily="66" charset="0"/>
              </a:rPr>
              <a:t> or to change the </a:t>
            </a:r>
            <a:r>
              <a:rPr lang="en-GB" sz="2400" dirty="0" smtClean="0">
                <a:solidFill>
                  <a:srgbClr val="FF0000"/>
                </a:solidFill>
                <a:latin typeface="Comic Sans MS" panose="030F0702030302020204" pitchFamily="66" charset="0"/>
              </a:rPr>
              <a:t>speed</a:t>
            </a:r>
            <a:r>
              <a:rPr lang="en-GB" sz="2400" dirty="0" smtClean="0">
                <a:solidFill>
                  <a:srgbClr val="002060"/>
                </a:solidFill>
                <a:latin typeface="Comic Sans MS" panose="030F0702030302020204" pitchFamily="66" charset="0"/>
              </a:rPr>
              <a:t> or </a:t>
            </a:r>
            <a:r>
              <a:rPr lang="en-GB" sz="2400" dirty="0" smtClean="0">
                <a:solidFill>
                  <a:srgbClr val="FF0000"/>
                </a:solidFill>
                <a:latin typeface="Comic Sans MS" panose="030F0702030302020204" pitchFamily="66" charset="0"/>
              </a:rPr>
              <a:t>direction</a:t>
            </a:r>
            <a:r>
              <a:rPr lang="en-GB" sz="2400" dirty="0" smtClean="0">
                <a:solidFill>
                  <a:srgbClr val="002060"/>
                </a:solidFill>
                <a:latin typeface="Comic Sans MS" panose="030F0702030302020204" pitchFamily="66" charset="0"/>
              </a:rPr>
              <a:t>.  </a:t>
            </a:r>
            <a:endParaRPr lang="en-GB" sz="2400" dirty="0">
              <a:solidFill>
                <a:srgbClr val="002060"/>
              </a:solidFill>
              <a:latin typeface="Comic Sans MS" panose="030F0702030302020204" pitchFamily="66" charset="0"/>
            </a:endParaRPr>
          </a:p>
        </p:txBody>
      </p:sp>
      <p:sp>
        <p:nvSpPr>
          <p:cNvPr id="7" name="Rectangle 6"/>
          <p:cNvSpPr/>
          <p:nvPr/>
        </p:nvSpPr>
        <p:spPr>
          <a:xfrm>
            <a:off x="176404" y="844321"/>
            <a:ext cx="5430981" cy="1938992"/>
          </a:xfrm>
          <a:prstGeom prst="rect">
            <a:avLst/>
          </a:prstGeom>
        </p:spPr>
        <p:txBody>
          <a:bodyPr wrap="square">
            <a:spAutoFit/>
          </a:bodyPr>
          <a:lstStyle/>
          <a:p>
            <a:r>
              <a:rPr lang="en-US" sz="2400" dirty="0" smtClean="0">
                <a:latin typeface="Comic Sans MS" panose="030F0702030302020204" pitchFamily="66" charset="0"/>
              </a:rPr>
              <a:t>A pulley is a </a:t>
            </a:r>
            <a:r>
              <a:rPr lang="en-US" sz="2400" dirty="0" smtClean="0">
                <a:solidFill>
                  <a:srgbClr val="FF0000"/>
                </a:solidFill>
                <a:latin typeface="Comic Sans MS" panose="030F0702030302020204" pitchFamily="66" charset="0"/>
              </a:rPr>
              <a:t>wheel</a:t>
            </a:r>
            <a:r>
              <a:rPr lang="en-US" sz="2400" dirty="0" smtClean="0">
                <a:latin typeface="Comic Sans MS" panose="030F0702030302020204" pitchFamily="66" charset="0"/>
              </a:rPr>
              <a:t> with a </a:t>
            </a:r>
            <a:r>
              <a:rPr lang="en-US" sz="2400" dirty="0" smtClean="0">
                <a:solidFill>
                  <a:srgbClr val="FF0000"/>
                </a:solidFill>
                <a:latin typeface="Comic Sans MS" panose="030F0702030302020204" pitchFamily="66" charset="0"/>
              </a:rPr>
              <a:t>belt</a:t>
            </a:r>
            <a:r>
              <a:rPr lang="en-US" sz="2400" dirty="0" smtClean="0">
                <a:latin typeface="Comic Sans MS" panose="030F0702030302020204" pitchFamily="66" charset="0"/>
              </a:rPr>
              <a:t> or </a:t>
            </a:r>
            <a:r>
              <a:rPr lang="en-US" sz="2400" dirty="0" smtClean="0">
                <a:solidFill>
                  <a:srgbClr val="FF0000"/>
                </a:solidFill>
                <a:latin typeface="Comic Sans MS" panose="030F0702030302020204" pitchFamily="66" charset="0"/>
              </a:rPr>
              <a:t>rope</a:t>
            </a:r>
            <a:r>
              <a:rPr lang="en-US" sz="2400" dirty="0" smtClean="0">
                <a:latin typeface="Comic Sans MS" panose="030F0702030302020204" pitchFamily="66" charset="0"/>
              </a:rPr>
              <a:t> that goes around it.</a:t>
            </a:r>
          </a:p>
          <a:p>
            <a:r>
              <a:rPr lang="en-US" sz="2400" dirty="0" smtClean="0">
                <a:latin typeface="Comic Sans MS" panose="030F0702030302020204" pitchFamily="66" charset="0"/>
              </a:rPr>
              <a:t>The </a:t>
            </a:r>
            <a:r>
              <a:rPr lang="en-US" sz="2400" dirty="0" smtClean="0">
                <a:solidFill>
                  <a:srgbClr val="FF0000"/>
                </a:solidFill>
                <a:latin typeface="Comic Sans MS" panose="030F0702030302020204" pitchFamily="66" charset="0"/>
              </a:rPr>
              <a:t>belt</a:t>
            </a:r>
            <a:r>
              <a:rPr lang="en-US" sz="2400" dirty="0" smtClean="0">
                <a:latin typeface="Comic Sans MS" panose="030F0702030302020204" pitchFamily="66" charset="0"/>
              </a:rPr>
              <a:t> has a </a:t>
            </a:r>
            <a:r>
              <a:rPr lang="en-US" sz="2400" dirty="0" smtClean="0">
                <a:solidFill>
                  <a:srgbClr val="FF0000"/>
                </a:solidFill>
                <a:latin typeface="Comic Sans MS" panose="030F0702030302020204" pitchFamily="66" charset="0"/>
              </a:rPr>
              <a:t>groove</a:t>
            </a:r>
            <a:r>
              <a:rPr lang="en-US" sz="2400" dirty="0" smtClean="0">
                <a:latin typeface="Comic Sans MS" panose="030F0702030302020204" pitchFamily="66" charset="0"/>
              </a:rPr>
              <a:t> in it to prevent the belt or rope from slipping off. </a:t>
            </a:r>
          </a:p>
        </p:txBody>
      </p:sp>
      <p:pic>
        <p:nvPicPr>
          <p:cNvPr id="8196" name="Picture 4" descr="Image result for pulle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03179" y="2801866"/>
            <a:ext cx="2774460" cy="3329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4787" y="6205904"/>
            <a:ext cx="4793107" cy="369332"/>
          </a:xfrm>
          <a:prstGeom prst="rect">
            <a:avLst/>
          </a:prstGeom>
        </p:spPr>
        <p:txBody>
          <a:bodyPr wrap="none">
            <a:spAutoFit/>
          </a:bodyPr>
          <a:lstStyle/>
          <a:p>
            <a:r>
              <a:rPr lang="en-GB" dirty="0" smtClean="0">
                <a:hlinkClick r:id="rId4"/>
              </a:rPr>
              <a:t>https://www.youtube.com/watch?v=LiBcur1aqcg</a:t>
            </a:r>
            <a:endParaRPr lang="en-GB" dirty="0"/>
          </a:p>
        </p:txBody>
      </p:sp>
      <p:pic>
        <p:nvPicPr>
          <p:cNvPr id="11" name="Picture 10"/>
          <p:cNvPicPr>
            <a:picLocks noChangeAspect="1"/>
          </p:cNvPicPr>
          <p:nvPr/>
        </p:nvPicPr>
        <p:blipFill>
          <a:blip r:embed="rId5"/>
          <a:stretch>
            <a:fillRect/>
          </a:stretch>
        </p:blipFill>
        <p:spPr>
          <a:xfrm>
            <a:off x="273951" y="3176447"/>
            <a:ext cx="2728957" cy="2046718"/>
          </a:xfrm>
          <a:prstGeom prst="rect">
            <a:avLst/>
          </a:prstGeom>
        </p:spPr>
      </p:pic>
      <p:pic>
        <p:nvPicPr>
          <p:cNvPr id="12" name="Picture 11"/>
          <p:cNvPicPr>
            <a:picLocks noChangeAspect="1"/>
          </p:cNvPicPr>
          <p:nvPr/>
        </p:nvPicPr>
        <p:blipFill>
          <a:blip r:embed="rId6"/>
          <a:stretch>
            <a:fillRect/>
          </a:stretch>
        </p:blipFill>
        <p:spPr>
          <a:xfrm>
            <a:off x="3108386" y="4403072"/>
            <a:ext cx="2019341" cy="1346228"/>
          </a:xfrm>
          <a:prstGeom prst="rect">
            <a:avLst/>
          </a:prstGeom>
        </p:spPr>
      </p:pic>
      <p:pic>
        <p:nvPicPr>
          <p:cNvPr id="8200" name="Picture 8" descr="Image result for pulley uses in everyday lif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7121" y="4499675"/>
            <a:ext cx="3440570" cy="22937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pulley close up"/>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4547506" y="1983191"/>
            <a:ext cx="3032398" cy="218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204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466850"/>
            <a:ext cx="6934200" cy="3785652"/>
          </a:xfrm>
          <a:prstGeom prst="rect">
            <a:avLst/>
          </a:prstGeom>
          <a:noFill/>
        </p:spPr>
        <p:txBody>
          <a:bodyPr wrap="square" rtlCol="0">
            <a:spAutoFit/>
          </a:bodyPr>
          <a:lstStyle/>
          <a:p>
            <a:r>
              <a:rPr lang="en-GB" sz="4000" dirty="0" smtClean="0"/>
              <a:t>Increased amount of pulley’s =</a:t>
            </a:r>
          </a:p>
          <a:p>
            <a:endParaRPr lang="en-GB" sz="4000" dirty="0"/>
          </a:p>
          <a:p>
            <a:pPr marL="285750" indent="-285750">
              <a:buFont typeface="Arial" panose="020B0604020202020204" pitchFamily="34" charset="0"/>
              <a:buChar char="•"/>
            </a:pPr>
            <a:r>
              <a:rPr lang="en-GB" sz="4000" dirty="0" smtClean="0"/>
              <a:t>Increase </a:t>
            </a:r>
            <a:r>
              <a:rPr lang="en-GB" sz="4000" u="sng" dirty="0" smtClean="0"/>
              <a:t>mechanical advantage</a:t>
            </a:r>
          </a:p>
          <a:p>
            <a:pPr marL="285750" indent="-285750">
              <a:buFont typeface="Arial" panose="020B0604020202020204" pitchFamily="34" charset="0"/>
              <a:buChar char="•"/>
            </a:pPr>
            <a:r>
              <a:rPr lang="en-GB" sz="4000" u="sng" dirty="0" smtClean="0"/>
              <a:t>Easier</a:t>
            </a:r>
            <a:r>
              <a:rPr lang="en-GB" sz="4000" dirty="0" smtClean="0"/>
              <a:t> to lift </a:t>
            </a:r>
            <a:r>
              <a:rPr lang="en-GB" sz="4000" u="sng" dirty="0" smtClean="0"/>
              <a:t>same</a:t>
            </a:r>
            <a:r>
              <a:rPr lang="en-GB" sz="4000" dirty="0" smtClean="0"/>
              <a:t> load</a:t>
            </a:r>
          </a:p>
          <a:p>
            <a:pPr marL="285750" indent="-285750">
              <a:buFont typeface="Arial" panose="020B0604020202020204" pitchFamily="34" charset="0"/>
              <a:buChar char="•"/>
            </a:pPr>
            <a:r>
              <a:rPr lang="en-GB" sz="4000" u="sng" dirty="0" smtClean="0"/>
              <a:t>Decrease effort </a:t>
            </a:r>
            <a:r>
              <a:rPr lang="en-GB" sz="4000" dirty="0" smtClean="0"/>
              <a:t>needed to lift load. </a:t>
            </a:r>
            <a:endParaRPr lang="en-GB" sz="4000" dirty="0"/>
          </a:p>
        </p:txBody>
      </p:sp>
      <p:pic>
        <p:nvPicPr>
          <p:cNvPr id="5" name="Picture 4"/>
          <p:cNvPicPr>
            <a:picLocks noChangeAspect="1"/>
          </p:cNvPicPr>
          <p:nvPr/>
        </p:nvPicPr>
        <p:blipFill rotWithShape="1">
          <a:blip r:embed="rId2"/>
          <a:srcRect l="11081" t="19697" r="57818" b="35261"/>
          <a:stretch/>
        </p:blipFill>
        <p:spPr>
          <a:xfrm>
            <a:off x="7817428" y="1880475"/>
            <a:ext cx="3631622" cy="2958401"/>
          </a:xfrm>
          <a:prstGeom prst="rect">
            <a:avLst/>
          </a:prstGeom>
        </p:spPr>
      </p:pic>
    </p:spTree>
    <p:extLst>
      <p:ext uri="{BB962C8B-B14F-4D97-AF65-F5344CB8AC3E}">
        <p14:creationId xmlns:p14="http://schemas.microsoft.com/office/powerpoint/2010/main" val="302557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2356" y="462674"/>
            <a:ext cx="9888861" cy="1446550"/>
          </a:xfrm>
          <a:prstGeom prst="rect">
            <a:avLst/>
          </a:prstGeom>
          <a:noFill/>
        </p:spPr>
        <p:txBody>
          <a:bodyPr wrap="none" lIns="91440" tIns="45720" rIns="91440" bIns="45720">
            <a:spAutoFit/>
          </a:bodyPr>
          <a:lstStyle/>
          <a:p>
            <a:pPr algn="ctr"/>
            <a:r>
              <a:rPr lang="en-US" sz="4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Advantages and disadvantages of pulley’s</a:t>
            </a:r>
          </a:p>
          <a:p>
            <a:pPr algn="ctr"/>
            <a:r>
              <a:rPr lang="en-US" sz="4400" b="1" dirty="0">
                <a:ln w="9525">
                  <a:solidFill>
                    <a:schemeClr val="bg1"/>
                  </a:solidFill>
                  <a:prstDash val="solid"/>
                </a:ln>
                <a:effectLst>
                  <a:outerShdw blurRad="12700" dist="38100" dir="2700000" algn="tl" rotWithShape="0">
                    <a:schemeClr val="bg1">
                      <a:lumMod val="50000"/>
                    </a:schemeClr>
                  </a:outerShdw>
                </a:effectLst>
              </a:rPr>
              <a:t>a</a:t>
            </a:r>
            <a:r>
              <a:rPr lang="en-US" sz="4400" b="1" dirty="0" smtClean="0">
                <a:ln w="9525">
                  <a:solidFill>
                    <a:schemeClr val="bg1"/>
                  </a:solidFill>
                  <a:prstDash val="solid"/>
                </a:ln>
                <a:effectLst>
                  <a:outerShdw blurRad="12700" dist="38100" dir="2700000" algn="tl" rotWithShape="0">
                    <a:schemeClr val="bg1">
                      <a:lumMod val="50000"/>
                    </a:schemeClr>
                  </a:outerShdw>
                </a:effectLst>
              </a:rPr>
              <a:t>nd gears.</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026" name="Picture 2" descr="Image result for smiley face emo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68" y="2773161"/>
            <a:ext cx="1279179" cy="12791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happy face emoj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4466" y="2496591"/>
            <a:ext cx="1832319" cy="1832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199288363"/>
              </p:ext>
            </p:extLst>
          </p:nvPr>
        </p:nvGraphicFramePr>
        <p:xfrm>
          <a:off x="432520" y="2258034"/>
          <a:ext cx="11428529" cy="2804160"/>
        </p:xfrm>
        <a:graphic>
          <a:graphicData uri="http://schemas.openxmlformats.org/drawingml/2006/table">
            <a:tbl>
              <a:tblPr firstRow="1" bandRow="1">
                <a:tableStyleId>{5940675A-B579-460E-94D1-54222C63F5DA}</a:tableStyleId>
              </a:tblPr>
              <a:tblGrid>
                <a:gridCol w="3152547">
                  <a:extLst>
                    <a:ext uri="{9D8B030D-6E8A-4147-A177-3AD203B41FA5}">
                      <a16:colId xmlns:a16="http://schemas.microsoft.com/office/drawing/2014/main" val="1321230313"/>
                    </a:ext>
                  </a:extLst>
                </a:gridCol>
                <a:gridCol w="2922104">
                  <a:extLst>
                    <a:ext uri="{9D8B030D-6E8A-4147-A177-3AD203B41FA5}">
                      <a16:colId xmlns:a16="http://schemas.microsoft.com/office/drawing/2014/main" val="2102501717"/>
                    </a:ext>
                  </a:extLst>
                </a:gridCol>
                <a:gridCol w="3015815">
                  <a:extLst>
                    <a:ext uri="{9D8B030D-6E8A-4147-A177-3AD203B41FA5}">
                      <a16:colId xmlns:a16="http://schemas.microsoft.com/office/drawing/2014/main" val="2257412757"/>
                    </a:ext>
                  </a:extLst>
                </a:gridCol>
                <a:gridCol w="2338063">
                  <a:extLst>
                    <a:ext uri="{9D8B030D-6E8A-4147-A177-3AD203B41FA5}">
                      <a16:colId xmlns:a16="http://schemas.microsoft.com/office/drawing/2014/main" val="3218996943"/>
                    </a:ext>
                  </a:extLst>
                </a:gridCol>
              </a:tblGrid>
              <a:tr h="454484">
                <a:tc gridSpan="2">
                  <a:txBody>
                    <a:bodyPr/>
                    <a:lstStyle/>
                    <a:p>
                      <a:pPr algn="ctr"/>
                      <a:r>
                        <a:rPr lang="en-GB" sz="2800" dirty="0" smtClean="0">
                          <a:latin typeface="Comic Sans MS" panose="030F0702030302020204" pitchFamily="66" charset="0"/>
                        </a:rPr>
                        <a:t>Pulleys </a:t>
                      </a:r>
                      <a:endParaRPr lang="en-GB" sz="2800" dirty="0">
                        <a:latin typeface="Comic Sans MS" panose="030F0702030302020204" pitchFamily="66" charset="0"/>
                      </a:endParaRPr>
                    </a:p>
                  </a:txBody>
                  <a:tcPr/>
                </a:tc>
                <a:tc hMerge="1">
                  <a:txBody>
                    <a:bodyPr/>
                    <a:lstStyle/>
                    <a:p>
                      <a:endParaRPr lang="en-GB" dirty="0"/>
                    </a:p>
                  </a:txBody>
                  <a:tcPr>
                    <a:lnL w="12700" cap="flat" cmpd="sng" algn="ctr">
                      <a:solidFill>
                        <a:schemeClr val="tx1"/>
                      </a:solidFill>
                      <a:prstDash val="solid"/>
                      <a:round/>
                      <a:headEnd type="none" w="med" len="med"/>
                      <a:tailEnd type="none" w="med" len="med"/>
                    </a:lnL>
                  </a:tcPr>
                </a:tc>
                <a:tc gridSpan="2">
                  <a:txBody>
                    <a:bodyPr/>
                    <a:lstStyle/>
                    <a:p>
                      <a:pPr algn="ctr"/>
                      <a:r>
                        <a:rPr lang="en-GB" sz="2800" dirty="0" smtClean="0">
                          <a:latin typeface="Comic Sans MS" panose="030F0702030302020204" pitchFamily="66" charset="0"/>
                        </a:rPr>
                        <a:t>Gears</a:t>
                      </a:r>
                      <a:endParaRPr lang="en-GB" sz="2800" dirty="0">
                        <a:latin typeface="Comic Sans MS" panose="030F0702030302020204" pitchFamily="66" charset="0"/>
                      </a:endParaRPr>
                    </a:p>
                  </a:txBody>
                  <a:tcPr/>
                </a:tc>
                <a:tc hMerge="1">
                  <a:txBody>
                    <a:bodyPr/>
                    <a:lstStyle/>
                    <a:p>
                      <a:endParaRPr lang="en-GB"/>
                    </a:p>
                  </a:txBody>
                  <a:tcPr/>
                </a:tc>
                <a:extLst>
                  <a:ext uri="{0D108BD9-81ED-4DB2-BD59-A6C34878D82A}">
                    <a16:rowId xmlns:a16="http://schemas.microsoft.com/office/drawing/2014/main" val="3557921577"/>
                  </a:ext>
                </a:extLst>
              </a:tr>
              <a:tr h="454484">
                <a:tc>
                  <a:txBody>
                    <a:bodyPr/>
                    <a:lstStyle/>
                    <a:p>
                      <a:endParaRPr lang="en-GB" sz="2800" dirty="0" smtClean="0">
                        <a:latin typeface="Comic Sans MS" panose="030F0702030302020204" pitchFamily="66" charset="0"/>
                      </a:endParaRPr>
                    </a:p>
                    <a:p>
                      <a:endParaRPr lang="en-GB" sz="2800" dirty="0" smtClean="0">
                        <a:latin typeface="Comic Sans MS" panose="030F0702030302020204" pitchFamily="66" charset="0"/>
                      </a:endParaRPr>
                    </a:p>
                    <a:p>
                      <a:endParaRPr lang="en-GB" sz="2800" dirty="0">
                        <a:latin typeface="Comic Sans MS" panose="030F0702030302020204" pitchFamily="66" charset="0"/>
                      </a:endParaRPr>
                    </a:p>
                  </a:txBody>
                  <a:tcPr>
                    <a:lnR w="12700" cap="flat" cmpd="sng" algn="ctr">
                      <a:solidFill>
                        <a:schemeClr val="tx1"/>
                      </a:solidFill>
                      <a:prstDash val="solid"/>
                      <a:round/>
                      <a:headEnd type="none" w="med" len="med"/>
                      <a:tailEnd type="none" w="med" len="med"/>
                    </a:lnR>
                  </a:tcPr>
                </a:tc>
                <a:tc>
                  <a:txBody>
                    <a:bodyPr/>
                    <a:lstStyle/>
                    <a:p>
                      <a:endParaRPr lang="en-GB" sz="28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tcPr>
                </a:tc>
                <a:tc>
                  <a:txBody>
                    <a:bodyPr/>
                    <a:lstStyle/>
                    <a:p>
                      <a:endParaRPr lang="en-GB" sz="2800" dirty="0">
                        <a:latin typeface="Comic Sans MS" panose="030F0702030302020204" pitchFamily="66" charset="0"/>
                      </a:endParaRPr>
                    </a:p>
                  </a:txBody>
                  <a:tcPr>
                    <a:lnR w="12700" cap="flat" cmpd="sng" algn="ctr">
                      <a:solidFill>
                        <a:schemeClr val="tx1"/>
                      </a:solidFill>
                      <a:prstDash val="solid"/>
                      <a:round/>
                      <a:headEnd type="none" w="med" len="med"/>
                      <a:tailEnd type="none" w="med" len="med"/>
                    </a:lnR>
                  </a:tcPr>
                </a:tc>
                <a:tc>
                  <a:txBody>
                    <a:bodyPr/>
                    <a:lstStyle/>
                    <a:p>
                      <a:endParaRPr lang="en-GB" sz="28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3922004"/>
                  </a:ext>
                </a:extLst>
              </a:tr>
              <a:tr h="538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Comic Sans MS" panose="030F0702030302020204" pitchFamily="66" charset="0"/>
                        </a:rPr>
                        <a:t>Simple to make &amp; less expensive than gears.</a:t>
                      </a:r>
                    </a:p>
                    <a:p>
                      <a:endParaRPr lang="en-GB" sz="1800" dirty="0">
                        <a:latin typeface="Comic Sans MS" panose="030F0702030302020204" pitchFamily="66" charset="0"/>
                      </a:endParaRP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smtClean="0">
                          <a:latin typeface="Comic Sans MS" panose="030F0702030302020204" pitchFamily="66" charset="0"/>
                        </a:rPr>
                        <a:t>Work by friction so can slip. </a:t>
                      </a:r>
                    </a:p>
                    <a:p>
                      <a:endParaRPr lang="en-GB" sz="18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tcPr>
                </a:tc>
                <a:tc>
                  <a:txBody>
                    <a:bodyPr/>
                    <a:lstStyle/>
                    <a:p>
                      <a:r>
                        <a:rPr lang="en-GB" sz="1800" dirty="0" smtClean="0">
                          <a:latin typeface="Comic Sans MS" panose="030F0702030302020204" pitchFamily="66" charset="0"/>
                        </a:rPr>
                        <a:t>Less maintenance</a:t>
                      </a:r>
                      <a:r>
                        <a:rPr lang="en-GB" sz="1800" baseline="0" dirty="0" smtClean="0">
                          <a:latin typeface="Comic Sans MS" panose="030F0702030302020204" pitchFamily="66" charset="0"/>
                        </a:rPr>
                        <a:t> </a:t>
                      </a:r>
                      <a:r>
                        <a:rPr lang="en-GB" sz="1800" dirty="0" smtClean="0">
                          <a:latin typeface="Comic Sans MS" panose="030F0702030302020204" pitchFamily="66" charset="0"/>
                        </a:rPr>
                        <a:t>to use. </a:t>
                      </a:r>
                      <a:endParaRPr lang="en-GB" sz="1800" dirty="0">
                        <a:latin typeface="Comic Sans MS" panose="030F0702030302020204" pitchFamily="66" charset="0"/>
                      </a:endParaRPr>
                    </a:p>
                  </a:txBody>
                  <a:tcPr>
                    <a:lnR w="12700" cap="flat" cmpd="sng" algn="ctr">
                      <a:solidFill>
                        <a:schemeClr val="tx1"/>
                      </a:solidFill>
                      <a:prstDash val="solid"/>
                      <a:round/>
                      <a:headEnd type="none" w="med" len="med"/>
                      <a:tailEnd type="none" w="med" len="med"/>
                    </a:lnR>
                  </a:tcPr>
                </a:tc>
                <a:tc>
                  <a:txBody>
                    <a:bodyPr/>
                    <a:lstStyle/>
                    <a:p>
                      <a:r>
                        <a:rPr lang="en-GB" sz="1800" dirty="0" smtClean="0">
                          <a:latin typeface="Comic Sans MS" panose="030F0702030302020204" pitchFamily="66" charset="0"/>
                        </a:rPr>
                        <a:t>Have to</a:t>
                      </a:r>
                      <a:r>
                        <a:rPr lang="en-GB" sz="1800" baseline="0" dirty="0" smtClean="0">
                          <a:latin typeface="Comic Sans MS" panose="030F0702030302020204" pitchFamily="66" charset="0"/>
                        </a:rPr>
                        <a:t> touch each  other in order to work.</a:t>
                      </a:r>
                      <a:endParaRPr lang="en-GB" sz="18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74831204"/>
                  </a:ext>
                </a:extLst>
              </a:tr>
            </a:tbl>
          </a:graphicData>
        </a:graphic>
      </p:graphicFrame>
      <p:pic>
        <p:nvPicPr>
          <p:cNvPr id="8" name="Picture 4" descr="Image result for unhappy face emoj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7126" y="2496590"/>
            <a:ext cx="1832319" cy="18323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smiley face emo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423" y="2856549"/>
            <a:ext cx="1279179" cy="11957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pulley close up"/>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623048" y="5300751"/>
            <a:ext cx="2048344" cy="14773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ea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5805" y="5300750"/>
            <a:ext cx="2418981" cy="132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41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nimated wheel turning rotary mo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0069" y="924091"/>
            <a:ext cx="2306783" cy="23067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near motion &lt;ul&gt;&lt;li&gt;Linear motion is motion in a straight line. Steady linear motion is known as velocity (uniform motio..."/>
          <p:cNvPicPr>
            <a:picLocks noChangeAspect="1" noChangeArrowheads="1"/>
          </p:cNvPicPr>
          <p:nvPr/>
        </p:nvPicPr>
        <p:blipFill rotWithShape="1">
          <a:blip r:embed="rId4">
            <a:extLst>
              <a:ext uri="{28A0092B-C50C-407E-A947-70E740481C1C}">
                <a14:useLocalDpi xmlns:a14="http://schemas.microsoft.com/office/drawing/2010/main" val="0"/>
              </a:ext>
            </a:extLst>
          </a:blip>
          <a:srcRect l="23600" t="50118" r="23805" b="4411"/>
          <a:stretch/>
        </p:blipFill>
        <p:spPr bwMode="auto">
          <a:xfrm>
            <a:off x="2986539" y="1062636"/>
            <a:ext cx="3130236" cy="20296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artoon on a sw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725" y="806437"/>
            <a:ext cx="2380338" cy="21375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6/66/Thomas_Saint%27s_chain_stitch.gif/220px-Thomas_Saint%27s_chain_stitch.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41138" y="979858"/>
            <a:ext cx="20955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types of motion"/>
          <p:cNvPicPr>
            <a:picLocks noChangeAspect="1" noChangeArrowheads="1"/>
          </p:cNvPicPr>
          <p:nvPr/>
        </p:nvPicPr>
        <p:blipFill rotWithShape="1">
          <a:blip r:embed="rId7">
            <a:extLst>
              <a:ext uri="{28A0092B-C50C-407E-A947-70E740481C1C}">
                <a14:useLocalDpi xmlns:a14="http://schemas.microsoft.com/office/drawing/2010/main" val="0"/>
              </a:ext>
            </a:extLst>
          </a:blip>
          <a:srcRect t="34620"/>
          <a:stretch/>
        </p:blipFill>
        <p:spPr bwMode="auto">
          <a:xfrm>
            <a:off x="559149" y="2687782"/>
            <a:ext cx="11209999" cy="23662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23455" y="5396698"/>
            <a:ext cx="2299855" cy="461665"/>
          </a:xfrm>
          <a:prstGeom prst="rect">
            <a:avLst/>
          </a:prstGeom>
          <a:noFill/>
        </p:spPr>
        <p:txBody>
          <a:bodyPr wrap="square" rtlCol="0">
            <a:spAutoFit/>
          </a:bodyPr>
          <a:lstStyle/>
          <a:p>
            <a:r>
              <a:rPr lang="en-GB" sz="2400" dirty="0" smtClean="0">
                <a:latin typeface="Comic Sans MS" panose="030F0702030302020204" pitchFamily="66" charset="0"/>
              </a:rPr>
              <a:t>Reciprocating  </a:t>
            </a:r>
            <a:r>
              <a:rPr lang="en-GB" dirty="0" smtClean="0"/>
              <a:t> </a:t>
            </a:r>
            <a:endParaRPr lang="en-GB" dirty="0"/>
          </a:p>
        </p:txBody>
      </p:sp>
      <p:sp>
        <p:nvSpPr>
          <p:cNvPr id="11" name="TextBox 10"/>
          <p:cNvSpPr txBox="1"/>
          <p:nvPr/>
        </p:nvSpPr>
        <p:spPr>
          <a:xfrm>
            <a:off x="3574473" y="5396698"/>
            <a:ext cx="2299855" cy="461665"/>
          </a:xfrm>
          <a:prstGeom prst="rect">
            <a:avLst/>
          </a:prstGeom>
          <a:noFill/>
        </p:spPr>
        <p:txBody>
          <a:bodyPr wrap="square" rtlCol="0">
            <a:spAutoFit/>
          </a:bodyPr>
          <a:lstStyle/>
          <a:p>
            <a:r>
              <a:rPr lang="en-GB" sz="2400" dirty="0" smtClean="0">
                <a:latin typeface="Comic Sans MS" panose="030F0702030302020204" pitchFamily="66" charset="0"/>
              </a:rPr>
              <a:t>Oscillating</a:t>
            </a:r>
            <a:r>
              <a:rPr lang="en-GB" dirty="0" smtClean="0"/>
              <a:t> </a:t>
            </a:r>
            <a:endParaRPr lang="en-GB" dirty="0"/>
          </a:p>
        </p:txBody>
      </p:sp>
      <p:sp>
        <p:nvSpPr>
          <p:cNvPr id="12" name="TextBox 11"/>
          <p:cNvSpPr txBox="1"/>
          <p:nvPr/>
        </p:nvSpPr>
        <p:spPr>
          <a:xfrm>
            <a:off x="6871855" y="5500252"/>
            <a:ext cx="2299855" cy="461665"/>
          </a:xfrm>
          <a:prstGeom prst="rect">
            <a:avLst/>
          </a:prstGeom>
          <a:noFill/>
        </p:spPr>
        <p:txBody>
          <a:bodyPr wrap="square" rtlCol="0">
            <a:spAutoFit/>
          </a:bodyPr>
          <a:lstStyle/>
          <a:p>
            <a:r>
              <a:rPr lang="en-GB" sz="2400" dirty="0" smtClean="0">
                <a:latin typeface="Comic Sans MS" panose="030F0702030302020204" pitchFamily="66" charset="0"/>
              </a:rPr>
              <a:t>Linear</a:t>
            </a:r>
            <a:r>
              <a:rPr lang="en-GB" dirty="0" smtClean="0"/>
              <a:t> </a:t>
            </a:r>
            <a:endParaRPr lang="en-GB" dirty="0"/>
          </a:p>
        </p:txBody>
      </p:sp>
      <p:sp>
        <p:nvSpPr>
          <p:cNvPr id="13" name="TextBox 12"/>
          <p:cNvSpPr txBox="1"/>
          <p:nvPr/>
        </p:nvSpPr>
        <p:spPr>
          <a:xfrm>
            <a:off x="9469293" y="5500252"/>
            <a:ext cx="2299855" cy="461665"/>
          </a:xfrm>
          <a:prstGeom prst="rect">
            <a:avLst/>
          </a:prstGeom>
          <a:noFill/>
        </p:spPr>
        <p:txBody>
          <a:bodyPr wrap="square" rtlCol="0">
            <a:spAutoFit/>
          </a:bodyPr>
          <a:lstStyle/>
          <a:p>
            <a:r>
              <a:rPr lang="en-GB" sz="2400" dirty="0" smtClean="0">
                <a:latin typeface="Comic Sans MS" panose="030F0702030302020204" pitchFamily="66" charset="0"/>
              </a:rPr>
              <a:t>Rotary </a:t>
            </a:r>
            <a:r>
              <a:rPr lang="en-GB" dirty="0" smtClean="0"/>
              <a:t> </a:t>
            </a:r>
            <a:endParaRPr lang="en-GB" dirty="0"/>
          </a:p>
        </p:txBody>
      </p:sp>
      <p:sp>
        <p:nvSpPr>
          <p:cNvPr id="14" name="Rectangle 13"/>
          <p:cNvSpPr/>
          <p:nvPr/>
        </p:nvSpPr>
        <p:spPr>
          <a:xfrm>
            <a:off x="1290692" y="108521"/>
            <a:ext cx="9408839" cy="369332"/>
          </a:xfrm>
          <a:prstGeom prst="rect">
            <a:avLst/>
          </a:prstGeom>
        </p:spPr>
        <p:txBody>
          <a:bodyPr wrap="square">
            <a:spAutoFit/>
          </a:bodyPr>
          <a:lstStyle/>
          <a:p>
            <a:r>
              <a:rPr lang="en-GB" b="0" i="0" dirty="0" smtClean="0">
                <a:solidFill>
                  <a:srgbClr val="000000"/>
                </a:solidFill>
                <a:effectLst/>
                <a:latin typeface="Comic Sans MS" panose="030F0702030302020204" pitchFamily="66" charset="0"/>
              </a:rPr>
              <a:t> Motion involves movement of some kind. Four types of movement are listed below. </a:t>
            </a:r>
            <a:endParaRPr lang="en-GB" dirty="0">
              <a:latin typeface="Comic Sans MS" panose="030F0702030302020204" pitchFamily="66" charset="0"/>
            </a:endParaRPr>
          </a:p>
        </p:txBody>
      </p:sp>
      <p:sp>
        <p:nvSpPr>
          <p:cNvPr id="5" name="TextBox 4"/>
          <p:cNvSpPr txBox="1"/>
          <p:nvPr/>
        </p:nvSpPr>
        <p:spPr>
          <a:xfrm>
            <a:off x="437294" y="6084966"/>
            <a:ext cx="11331854" cy="646331"/>
          </a:xfrm>
          <a:prstGeom prst="rect">
            <a:avLst/>
          </a:prstGeom>
          <a:noFill/>
        </p:spPr>
        <p:txBody>
          <a:bodyPr wrap="square" rtlCol="0">
            <a:spAutoFit/>
          </a:bodyPr>
          <a:lstStyle/>
          <a:p>
            <a:r>
              <a:rPr lang="en-GB" dirty="0" smtClean="0">
                <a:latin typeface="Comic Sans MS" panose="030F0702030302020204" pitchFamily="66" charset="0"/>
              </a:rPr>
              <a:t>Link the picture with the correct symbol and then have a go at the correct name for the type of motion.  </a:t>
            </a:r>
          </a:p>
          <a:p>
            <a:endParaRPr lang="en-GB" dirty="0"/>
          </a:p>
        </p:txBody>
      </p:sp>
    </p:spTree>
    <p:extLst>
      <p:ext uri="{BB962C8B-B14F-4D97-AF65-F5344CB8AC3E}">
        <p14:creationId xmlns:p14="http://schemas.microsoft.com/office/powerpoint/2010/main" val="341224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608</Words>
  <Application>Microsoft Office PowerPoint</Application>
  <PresentationFormat>Widescreen</PresentationFormat>
  <Paragraphs>89</Paragraphs>
  <Slides>13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Comic Sans MS</vt:lpstr>
      <vt:lpstr>Courier New</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Minsthorpe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Bradley</dc:creator>
  <cp:lastModifiedBy>Leanne Bradley</cp:lastModifiedBy>
  <cp:revision>25</cp:revision>
  <cp:lastPrinted>2018-05-22T09:34:49Z</cp:lastPrinted>
  <dcterms:created xsi:type="dcterms:W3CDTF">2018-05-14T20:42:52Z</dcterms:created>
  <dcterms:modified xsi:type="dcterms:W3CDTF">2018-05-23T12:19:16Z</dcterms:modified>
</cp:coreProperties>
</file>