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3"/>
  </p:notesMasterIdLst>
  <p:sldIdLst>
    <p:sldId id="267" r:id="rId2"/>
    <p:sldId id="291" r:id="rId3"/>
    <p:sldId id="285" r:id="rId4"/>
    <p:sldId id="286" r:id="rId5"/>
    <p:sldId id="289" r:id="rId6"/>
    <p:sldId id="290" r:id="rId7"/>
    <p:sldId id="287" r:id="rId8"/>
    <p:sldId id="288" r:id="rId9"/>
    <p:sldId id="293" r:id="rId10"/>
    <p:sldId id="282" r:id="rId11"/>
    <p:sldId id="283"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DF321"/>
    <a:srgbClr val="25FC14"/>
    <a:srgbClr val="F3FFFE"/>
    <a:srgbClr val="FF99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179" autoAdjust="0"/>
  </p:normalViewPr>
  <p:slideViewPr>
    <p:cSldViewPr snapToGrid="0">
      <p:cViewPr varScale="1">
        <p:scale>
          <a:sx n="62" d="100"/>
          <a:sy n="62" d="100"/>
        </p:scale>
        <p:origin x="10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F4C5EF1-33DF-4280-AEB9-D4BE611C8F70}" type="datetimeFigureOut">
              <a:rPr lang="en-GB" smtClean="0"/>
              <a:t>10/07/2018</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3DB6BC9-4DCC-4CF2-92BC-30BEB0DDD470}" type="slidenum">
              <a:rPr lang="en-GB" smtClean="0"/>
              <a:t>‹#›</a:t>
            </a:fld>
            <a:endParaRPr lang="en-GB" dirty="0"/>
          </a:p>
        </p:txBody>
      </p:sp>
    </p:spTree>
    <p:extLst>
      <p:ext uri="{BB962C8B-B14F-4D97-AF65-F5344CB8AC3E}">
        <p14:creationId xmlns:p14="http://schemas.microsoft.com/office/powerpoint/2010/main" val="2305210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0A876C99-8C5D-4BD8-A90C-73D5B3647024}" type="slidenum">
              <a:rPr lang="en-GB" smtClean="0"/>
              <a:pPr eaLnBrk="1" hangingPunct="1"/>
              <a:t>1</a:t>
            </a:fld>
            <a:endParaRPr lang="en-GB" dirty="0" smtClean="0"/>
          </a:p>
        </p:txBody>
      </p:sp>
    </p:spTree>
    <p:extLst>
      <p:ext uri="{BB962C8B-B14F-4D97-AF65-F5344CB8AC3E}">
        <p14:creationId xmlns:p14="http://schemas.microsoft.com/office/powerpoint/2010/main" val="1235975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If designers came from a wider range of racial, cultural, and socioeconomic backgrounds, we’d immediately see less broad, often-mistaken assumptions about our users. </a:t>
            </a:r>
            <a:endParaRPr lang="en-GB" dirty="0"/>
          </a:p>
        </p:txBody>
      </p:sp>
      <p:sp>
        <p:nvSpPr>
          <p:cNvPr id="4" name="Slide Number Placeholder 3"/>
          <p:cNvSpPr>
            <a:spLocks noGrp="1"/>
          </p:cNvSpPr>
          <p:nvPr>
            <p:ph type="sldNum" sz="quarter" idx="10"/>
          </p:nvPr>
        </p:nvSpPr>
        <p:spPr/>
        <p:txBody>
          <a:bodyPr/>
          <a:lstStyle/>
          <a:p>
            <a:fld id="{53DB6BC9-4DCC-4CF2-92BC-30BEB0DDD470}" type="slidenum">
              <a:rPr lang="en-GB" smtClean="0"/>
              <a:t>3</a:t>
            </a:fld>
            <a:endParaRPr lang="en-GB" dirty="0"/>
          </a:p>
        </p:txBody>
      </p:sp>
    </p:spTree>
    <p:extLst>
      <p:ext uri="{BB962C8B-B14F-4D97-AF65-F5344CB8AC3E}">
        <p14:creationId xmlns:p14="http://schemas.microsoft.com/office/powerpoint/2010/main" val="372650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Dark web- Whose responsibility is it to protect people from abuse and cyber attacks?   </a:t>
            </a:r>
          </a:p>
          <a:p>
            <a:endParaRPr lang="en-GB" dirty="0"/>
          </a:p>
        </p:txBody>
      </p:sp>
      <p:sp>
        <p:nvSpPr>
          <p:cNvPr id="4" name="Slide Number Placeholder 3"/>
          <p:cNvSpPr>
            <a:spLocks noGrp="1"/>
          </p:cNvSpPr>
          <p:nvPr>
            <p:ph type="sldNum" sz="quarter" idx="10"/>
          </p:nvPr>
        </p:nvSpPr>
        <p:spPr/>
        <p:txBody>
          <a:bodyPr/>
          <a:lstStyle/>
          <a:p>
            <a:fld id="{53DB6BC9-4DCC-4CF2-92BC-30BEB0DDD470}" type="slidenum">
              <a:rPr lang="en-GB" smtClean="0"/>
              <a:t>6</a:t>
            </a:fld>
            <a:endParaRPr lang="en-GB" dirty="0"/>
          </a:p>
        </p:txBody>
      </p:sp>
    </p:spTree>
    <p:extLst>
      <p:ext uri="{BB962C8B-B14F-4D97-AF65-F5344CB8AC3E}">
        <p14:creationId xmlns:p14="http://schemas.microsoft.com/office/powerpoint/2010/main" val="2888443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Football</a:t>
            </a:r>
            <a:r>
              <a:rPr lang="en-GB" baseline="0" dirty="0" smtClean="0"/>
              <a:t> one is quite long- about 7 mins- banana one is shorter. Show one of them depending on time. </a:t>
            </a:r>
            <a:endParaRPr lang="en-GB" dirty="0"/>
          </a:p>
        </p:txBody>
      </p:sp>
      <p:sp>
        <p:nvSpPr>
          <p:cNvPr id="4" name="Slide Number Placeholder 3"/>
          <p:cNvSpPr>
            <a:spLocks noGrp="1"/>
          </p:cNvSpPr>
          <p:nvPr>
            <p:ph type="sldNum" sz="quarter" idx="10"/>
          </p:nvPr>
        </p:nvSpPr>
        <p:spPr/>
        <p:txBody>
          <a:bodyPr/>
          <a:lstStyle/>
          <a:p>
            <a:fld id="{53DB6BC9-4DCC-4CF2-92BC-30BEB0DDD470}" type="slidenum">
              <a:rPr lang="en-GB" smtClean="0"/>
              <a:t>7</a:t>
            </a:fld>
            <a:endParaRPr lang="en-GB" dirty="0"/>
          </a:p>
        </p:txBody>
      </p:sp>
    </p:spTree>
    <p:extLst>
      <p:ext uri="{BB962C8B-B14F-4D97-AF65-F5344CB8AC3E}">
        <p14:creationId xmlns:p14="http://schemas.microsoft.com/office/powerpoint/2010/main" val="3754927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live in a global market, thanks to easier transportation- products are sold all over the world- products need to be thoughtful to how other vultures will perceive them and use them. </a:t>
            </a:r>
            <a:endParaRPr lang="en-GB" dirty="0" smtClean="0"/>
          </a:p>
          <a:p>
            <a:r>
              <a:rPr lang="en-GB" dirty="0" smtClean="0"/>
              <a:t>This could also be how a product</a:t>
            </a:r>
            <a:r>
              <a:rPr lang="en-GB" baseline="0" dirty="0" smtClean="0"/>
              <a:t> is advertised and promoted. </a:t>
            </a:r>
            <a:endParaRPr lang="en-GB" dirty="0"/>
          </a:p>
        </p:txBody>
      </p:sp>
      <p:sp>
        <p:nvSpPr>
          <p:cNvPr id="4" name="Slide Number Placeholder 3"/>
          <p:cNvSpPr>
            <a:spLocks noGrp="1"/>
          </p:cNvSpPr>
          <p:nvPr>
            <p:ph type="sldNum" sz="quarter" idx="10"/>
          </p:nvPr>
        </p:nvSpPr>
        <p:spPr/>
        <p:txBody>
          <a:bodyPr/>
          <a:lstStyle/>
          <a:p>
            <a:fld id="{53DB6BC9-4DCC-4CF2-92BC-30BEB0DDD470}" type="slidenum">
              <a:rPr lang="en-GB" smtClean="0"/>
              <a:t>8</a:t>
            </a:fld>
            <a:endParaRPr lang="en-GB" dirty="0"/>
          </a:p>
        </p:txBody>
      </p:sp>
    </p:spTree>
    <p:extLst>
      <p:ext uri="{BB962C8B-B14F-4D97-AF65-F5344CB8AC3E}">
        <p14:creationId xmlns:p14="http://schemas.microsoft.com/office/powerpoint/2010/main" val="2998006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DB6BC9-4DCC-4CF2-92BC-30BEB0DDD470}" type="slidenum">
              <a:rPr lang="en-GB" smtClean="0"/>
              <a:t>10</a:t>
            </a:fld>
            <a:endParaRPr lang="en-GB" dirty="0"/>
          </a:p>
        </p:txBody>
      </p:sp>
    </p:spTree>
    <p:extLst>
      <p:ext uri="{BB962C8B-B14F-4D97-AF65-F5344CB8AC3E}">
        <p14:creationId xmlns:p14="http://schemas.microsoft.com/office/powerpoint/2010/main" val="856684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DB6BC9-4DCC-4CF2-92BC-30BEB0DDD470}" type="slidenum">
              <a:rPr lang="en-GB" smtClean="0"/>
              <a:t>11</a:t>
            </a:fld>
            <a:endParaRPr lang="en-GB" dirty="0"/>
          </a:p>
        </p:txBody>
      </p:sp>
    </p:spTree>
    <p:extLst>
      <p:ext uri="{BB962C8B-B14F-4D97-AF65-F5344CB8AC3E}">
        <p14:creationId xmlns:p14="http://schemas.microsoft.com/office/powerpoint/2010/main" val="3003335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212201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2893092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1911413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266E9D-A3DA-452E-B456-64CCE57DE201}" type="slidenum">
              <a:rPr lang="en-GB" smtClean="0"/>
              <a:t>‹#›</a:t>
            </a:fld>
            <a:endParaRPr lang="en-GB"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6717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2328066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917220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2519299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3368161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373344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1016695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76786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176513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343747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113122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323524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3816893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57A84-026A-48DC-9974-48B48E94C7A2}" type="datetimeFigureOut">
              <a:rPr lang="en-GB" smtClean="0"/>
              <a:t>10/07/2018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266E9D-A3DA-452E-B456-64CCE57DE201}" type="slidenum">
              <a:rPr lang="en-GB" smtClean="0"/>
              <a:t>‹#›</a:t>
            </a:fld>
            <a:endParaRPr lang="en-GB" dirty="0"/>
          </a:p>
        </p:txBody>
      </p:sp>
    </p:spTree>
    <p:extLst>
      <p:ext uri="{BB962C8B-B14F-4D97-AF65-F5344CB8AC3E}">
        <p14:creationId xmlns:p14="http://schemas.microsoft.com/office/powerpoint/2010/main" val="372772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D357A84-026A-48DC-9974-48B48E94C7A2}" type="datetimeFigureOut">
              <a:rPr lang="en-GB" smtClean="0"/>
              <a:t>10/07/2018</a:t>
            </a:fld>
            <a:endParaRPr lang="en-GB"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E266E9D-A3DA-452E-B456-64CCE57DE201}" type="slidenum">
              <a:rPr lang="en-GB" smtClean="0"/>
              <a:t>‹#›</a:t>
            </a:fld>
            <a:endParaRPr lang="en-GB" dirty="0"/>
          </a:p>
        </p:txBody>
      </p:sp>
    </p:spTree>
    <p:extLst>
      <p:ext uri="{BB962C8B-B14F-4D97-AF65-F5344CB8AC3E}">
        <p14:creationId xmlns:p14="http://schemas.microsoft.com/office/powerpoint/2010/main" val="263410081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youtube.com/watch?v=oeb2fyHKir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s://www.youtube.com/watch?v=zfVOP5LViac" TargetMode="Externa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schools.fairtrade.org.uk/resource/make-bananas-fair-a-film-for-school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s://www.youtube.com/watch?v=HxVN42BI0O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315914"/>
            <a:ext cx="4598988" cy="203279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u="sng" dirty="0">
                <a:solidFill>
                  <a:srgbClr val="002060"/>
                </a:solidFill>
                <a:latin typeface="Fluffy Slacks BTN" pitchFamily="34" charset="0"/>
              </a:rPr>
              <a:t>What are you doing?</a:t>
            </a:r>
          </a:p>
          <a:p>
            <a:pPr algn="ctr">
              <a:defRPr/>
            </a:pPr>
            <a:endParaRPr lang="en-GB" sz="1600" dirty="0">
              <a:solidFill>
                <a:srgbClr val="002060"/>
              </a:solidFill>
              <a:latin typeface="Fluffy Slacks BTN" pitchFamily="34" charset="0"/>
            </a:endParaRPr>
          </a:p>
          <a:p>
            <a:pPr algn="ctr">
              <a:defRPr/>
            </a:pPr>
            <a:r>
              <a:rPr lang="en-GB" sz="2000" dirty="0" smtClean="0">
                <a:solidFill>
                  <a:srgbClr val="002060"/>
                </a:solidFill>
                <a:latin typeface="Comic Sans MS" panose="030F0702030302020204" pitchFamily="66" charset="0"/>
              </a:rPr>
              <a:t>Learn about the social and moral responsibility of the designer. </a:t>
            </a:r>
          </a:p>
        </p:txBody>
      </p:sp>
      <p:sp>
        <p:nvSpPr>
          <p:cNvPr id="5" name="Rounded Rectangle 4"/>
          <p:cNvSpPr/>
          <p:nvPr/>
        </p:nvSpPr>
        <p:spPr>
          <a:xfrm>
            <a:off x="6133794" y="252189"/>
            <a:ext cx="4545012" cy="216024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u="sng" dirty="0">
                <a:solidFill>
                  <a:srgbClr val="002060"/>
                </a:solidFill>
                <a:latin typeface="Fluffy Slacks BTN" pitchFamily="34" charset="0"/>
              </a:rPr>
              <a:t>Where does it fit in?</a:t>
            </a:r>
          </a:p>
          <a:p>
            <a:pPr algn="ctr">
              <a:defRPr/>
            </a:pPr>
            <a:endParaRPr lang="en-GB" sz="2000" dirty="0">
              <a:solidFill>
                <a:srgbClr val="002060"/>
              </a:solidFill>
              <a:latin typeface="Fluffy Slacks BTN" pitchFamily="34" charset="0"/>
            </a:endParaRPr>
          </a:p>
          <a:p>
            <a:pPr algn="ctr">
              <a:defRPr/>
            </a:pPr>
            <a:r>
              <a:rPr lang="en-GB" sz="2000" dirty="0" smtClean="0">
                <a:solidFill>
                  <a:srgbClr val="002060"/>
                </a:solidFill>
                <a:latin typeface="Comic Sans MS" panose="030F0702030302020204" pitchFamily="66" charset="0"/>
              </a:rPr>
              <a:t>You will be tested on this topic. </a:t>
            </a:r>
            <a:endParaRPr lang="en-GB" sz="2000" dirty="0">
              <a:solidFill>
                <a:srgbClr val="002060"/>
              </a:solidFill>
              <a:latin typeface="Comic Sans MS" panose="030F0702030302020204" pitchFamily="66" charset="0"/>
            </a:endParaRPr>
          </a:p>
          <a:p>
            <a:pPr algn="ctr">
              <a:defRPr/>
            </a:pPr>
            <a:endParaRPr lang="en-GB" dirty="0">
              <a:solidFill>
                <a:srgbClr val="002060"/>
              </a:solidFill>
              <a:latin typeface="Fluffy Slacks BTN" pitchFamily="34" charset="0"/>
            </a:endParaRPr>
          </a:p>
        </p:txBody>
      </p:sp>
      <p:sp>
        <p:nvSpPr>
          <p:cNvPr id="6" name="Rounded Rectangle 5"/>
          <p:cNvSpPr/>
          <p:nvPr/>
        </p:nvSpPr>
        <p:spPr>
          <a:xfrm>
            <a:off x="1952771" y="2437948"/>
            <a:ext cx="8137525" cy="246062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u="sng" dirty="0">
                <a:solidFill>
                  <a:srgbClr val="002060"/>
                </a:solidFill>
                <a:latin typeface="Fluffy Slacks BTN" pitchFamily="34" charset="0"/>
              </a:rPr>
              <a:t>Why are you learning this</a:t>
            </a:r>
            <a:r>
              <a:rPr lang="en-GB" u="sng" dirty="0">
                <a:solidFill>
                  <a:srgbClr val="002060"/>
                </a:solidFill>
                <a:latin typeface="Fluffy Slacks BTN" pitchFamily="34" charset="0"/>
              </a:rPr>
              <a:t>?</a:t>
            </a:r>
          </a:p>
          <a:p>
            <a:pPr algn="ctr">
              <a:defRPr/>
            </a:pPr>
            <a:r>
              <a:rPr lang="en-GB" sz="2000" dirty="0" smtClean="0">
                <a:solidFill>
                  <a:srgbClr val="002060"/>
                </a:solidFill>
                <a:latin typeface="Fluffy Slacks BTN" pitchFamily="34" charset="0"/>
              </a:rPr>
              <a:t>. </a:t>
            </a:r>
            <a:endParaRPr lang="en-GB" u="sng" dirty="0">
              <a:solidFill>
                <a:srgbClr val="002060"/>
              </a:solidFill>
              <a:latin typeface="Fluffy Slacks BTN" pitchFamily="34" charset="0"/>
            </a:endParaRPr>
          </a:p>
          <a:p>
            <a:pPr algn="ctr"/>
            <a:r>
              <a:rPr lang="en-GB" sz="2400" dirty="0">
                <a:solidFill>
                  <a:srgbClr val="002060"/>
                </a:solidFill>
                <a:latin typeface="Comic Sans MS" panose="030F0702030302020204" pitchFamily="66" charset="0"/>
              </a:rPr>
              <a:t>It is important </a:t>
            </a:r>
            <a:r>
              <a:rPr lang="en-GB" sz="2400" dirty="0" smtClean="0">
                <a:solidFill>
                  <a:srgbClr val="002060"/>
                </a:solidFill>
                <a:latin typeface="Comic Sans MS" panose="030F0702030302020204" pitchFamily="66" charset="0"/>
              </a:rPr>
              <a:t>for designers to consider the impact their products have on people and communities. </a:t>
            </a:r>
            <a:endParaRPr lang="en-GB" dirty="0">
              <a:solidFill>
                <a:srgbClr val="002060"/>
              </a:solidFill>
              <a:latin typeface="Comic Sans MS" panose="030F0702030302020204" pitchFamily="66" charset="0"/>
            </a:endParaRPr>
          </a:p>
        </p:txBody>
      </p:sp>
      <p:graphicFrame>
        <p:nvGraphicFramePr>
          <p:cNvPr id="7" name="Table 6"/>
          <p:cNvGraphicFramePr>
            <a:graphicFrameLocks noGrp="1"/>
          </p:cNvGraphicFramePr>
          <p:nvPr>
            <p:extLst/>
          </p:nvPr>
        </p:nvGraphicFramePr>
        <p:xfrm>
          <a:off x="1524000" y="5013176"/>
          <a:ext cx="9144000" cy="1737326"/>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1700808">
                <a:tc>
                  <a:txBody>
                    <a:bodyPr/>
                    <a:lstStyle/>
                    <a:p>
                      <a:r>
                        <a:rPr lang="en-GB" sz="1800" dirty="0" smtClean="0"/>
                        <a:t>B</a:t>
                      </a:r>
                      <a:r>
                        <a:rPr lang="en-GB" sz="1800" dirty="0" smtClean="0">
                          <a:solidFill>
                            <a:schemeClr val="accent2">
                              <a:lumMod val="20000"/>
                              <a:lumOff val="80000"/>
                            </a:schemeClr>
                          </a:solidFill>
                        </a:rPr>
                        <a:t>elieve</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bg1"/>
                          </a:solidFill>
                          <a:latin typeface="Comic Sans MS" pitchFamily="66" charset="0"/>
                        </a:rPr>
                        <a:t>Approach the task</a:t>
                      </a:r>
                      <a:r>
                        <a:rPr lang="en-GB" sz="1800" b="1" baseline="0" dirty="0" smtClean="0">
                          <a:solidFill>
                            <a:schemeClr val="bg1"/>
                          </a:solidFill>
                          <a:latin typeface="Comic Sans MS" pitchFamily="66" charset="0"/>
                        </a:rPr>
                        <a:t> positively</a:t>
                      </a:r>
                      <a:endParaRPr lang="en-GB" sz="1800" b="1" dirty="0" smtClean="0">
                        <a:solidFill>
                          <a:schemeClr val="bg1"/>
                        </a:solidFill>
                        <a:latin typeface="Comic Sans MS" pitchFamily="66" charset="0"/>
                      </a:endParaRPr>
                    </a:p>
                    <a:p>
                      <a:endParaRPr lang="en-GB" sz="1800" dirty="0">
                        <a:solidFill>
                          <a:srgbClr val="0070C0"/>
                        </a:solidFill>
                      </a:endParaRPr>
                    </a:p>
                  </a:txBody>
                  <a:tcPr marT="45703" marB="45703">
                    <a:solidFill>
                      <a:schemeClr val="accent2"/>
                    </a:solidFill>
                  </a:tcPr>
                </a:tc>
                <a:tc>
                  <a:txBody>
                    <a:bodyPr/>
                    <a:lstStyle/>
                    <a:p>
                      <a:r>
                        <a:rPr lang="en-GB" sz="1800" dirty="0" smtClean="0"/>
                        <a:t>A</a:t>
                      </a:r>
                      <a:r>
                        <a:rPr lang="en-GB" sz="1800" dirty="0" smtClean="0">
                          <a:solidFill>
                            <a:srgbClr val="FF3300"/>
                          </a:solidFill>
                        </a:rPr>
                        <a:t>chieve</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cap="none" normalizeH="0" baseline="0" dirty="0" smtClean="0">
                          <a:ln>
                            <a:noFill/>
                          </a:ln>
                          <a:solidFill>
                            <a:schemeClr val="bg1"/>
                          </a:solidFill>
                          <a:effectLst/>
                          <a:latin typeface="Comic Sans MS" pitchFamily="66" charset="0"/>
                          <a:cs typeface="Arial" charset="0"/>
                        </a:rPr>
                        <a:t>Learn as many new things as you can!</a:t>
                      </a:r>
                    </a:p>
                    <a:p>
                      <a:endParaRPr lang="en-GB" sz="1800" dirty="0">
                        <a:solidFill>
                          <a:srgbClr val="FF3300"/>
                        </a:solidFill>
                      </a:endParaRPr>
                    </a:p>
                  </a:txBody>
                  <a:tcPr marT="45703" marB="45703">
                    <a:solidFill>
                      <a:srgbClr val="FFC000"/>
                    </a:solidFill>
                  </a:tcPr>
                </a:tc>
                <a:tc>
                  <a:txBody>
                    <a:bodyPr/>
                    <a:lstStyle/>
                    <a:p>
                      <a:r>
                        <a:rPr lang="en-GB" sz="1800" dirty="0" smtClean="0">
                          <a:solidFill>
                            <a:schemeClr val="bg1"/>
                          </a:solidFill>
                        </a:rPr>
                        <a:t>S</a:t>
                      </a:r>
                      <a:r>
                        <a:rPr lang="en-GB" sz="1800" dirty="0" smtClean="0">
                          <a:solidFill>
                            <a:schemeClr val="accent4">
                              <a:lumMod val="40000"/>
                              <a:lumOff val="60000"/>
                            </a:schemeClr>
                          </a:solidFill>
                        </a:rPr>
                        <a:t>ucceed</a:t>
                      </a:r>
                    </a:p>
                    <a:p>
                      <a:r>
                        <a:rPr lang="en-GB" sz="1800" dirty="0" smtClean="0">
                          <a:solidFill>
                            <a:schemeClr val="accent4">
                              <a:lumMod val="40000"/>
                              <a:lumOff val="60000"/>
                            </a:schemeClr>
                          </a:solidFill>
                          <a:latin typeface="Comic Sans MS" panose="030F0702030302020204" pitchFamily="66" charset="0"/>
                        </a:rPr>
                        <a:t>Take quality notes and</a:t>
                      </a:r>
                      <a:r>
                        <a:rPr lang="en-GB" sz="1800" baseline="0" dirty="0" smtClean="0">
                          <a:solidFill>
                            <a:schemeClr val="accent4">
                              <a:lumMod val="40000"/>
                              <a:lumOff val="60000"/>
                            </a:schemeClr>
                          </a:solidFill>
                          <a:latin typeface="Comic Sans MS" panose="030F0702030302020204" pitchFamily="66" charset="0"/>
                        </a:rPr>
                        <a:t> focus on the task. </a:t>
                      </a:r>
                      <a:endParaRPr lang="en-GB" sz="1800" dirty="0" smtClean="0">
                        <a:solidFill>
                          <a:schemeClr val="accent4">
                            <a:lumMod val="40000"/>
                            <a:lumOff val="60000"/>
                          </a:schemeClr>
                        </a:solidFill>
                        <a:latin typeface="Comic Sans MS" panose="030F0702030302020204" pitchFamily="66" charset="0"/>
                      </a:endParaRPr>
                    </a:p>
                  </a:txBody>
                  <a:tcPr marT="45703" marB="45703">
                    <a:solidFill>
                      <a:schemeClr val="accent4">
                        <a:lumMod val="75000"/>
                      </a:schemeClr>
                    </a:solidFill>
                  </a:tcPr>
                </a:tc>
                <a:tc>
                  <a:txBody>
                    <a:bodyPr/>
                    <a:lstStyle/>
                    <a:p>
                      <a:r>
                        <a:rPr lang="en-GB" sz="1800" dirty="0" smtClean="0"/>
                        <a:t>E</a:t>
                      </a:r>
                      <a:r>
                        <a:rPr lang="en-GB" sz="1800" dirty="0" smtClean="0">
                          <a:solidFill>
                            <a:srgbClr val="FFBDBD"/>
                          </a:solidFill>
                        </a:rPr>
                        <a:t>njoy</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cap="none" normalizeH="0" baseline="0" dirty="0" smtClean="0">
                          <a:ln>
                            <a:noFill/>
                          </a:ln>
                          <a:solidFill>
                            <a:schemeClr val="bg1"/>
                          </a:solidFill>
                          <a:effectLst/>
                          <a:latin typeface="Comic Sans MS" pitchFamily="66" charset="0"/>
                          <a:cs typeface="Arial" charset="0"/>
                        </a:rPr>
                        <a:t>Have fun, but work Safely</a:t>
                      </a:r>
                    </a:p>
                    <a:p>
                      <a:endParaRPr lang="en-GB" sz="1800" dirty="0">
                        <a:solidFill>
                          <a:srgbClr val="C00000"/>
                        </a:solidFill>
                      </a:endParaRPr>
                    </a:p>
                  </a:txBody>
                  <a:tcPr marT="45703" marB="45703">
                    <a:solidFill>
                      <a:srgbClr val="FF0000"/>
                    </a:solidFill>
                  </a:tcPr>
                </a:tc>
                <a:tc>
                  <a:txBody>
                    <a:bodyPr/>
                    <a:lstStyle/>
                    <a:p>
                      <a:r>
                        <a:rPr lang="en-GB" sz="1800" dirty="0" smtClean="0"/>
                        <a:t>S</a:t>
                      </a:r>
                      <a:r>
                        <a:rPr lang="en-GB" sz="1800" dirty="0" smtClean="0">
                          <a:solidFill>
                            <a:srgbClr val="FFFF00"/>
                          </a:solidFill>
                        </a:rPr>
                        <a:t>upport</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cap="none" normalizeH="0" baseline="0" dirty="0" smtClean="0">
                          <a:ln>
                            <a:noFill/>
                          </a:ln>
                          <a:solidFill>
                            <a:schemeClr val="bg1"/>
                          </a:solidFill>
                          <a:effectLst/>
                          <a:latin typeface="Comic Sans MS" pitchFamily="66" charset="0"/>
                          <a:cs typeface="Arial" charset="0"/>
                        </a:rPr>
                        <a:t>Work independently and support each other</a:t>
                      </a:r>
                    </a:p>
                    <a:p>
                      <a:endParaRPr lang="en-GB" sz="1800" dirty="0">
                        <a:solidFill>
                          <a:srgbClr val="92D050"/>
                        </a:solidFill>
                      </a:endParaRPr>
                    </a:p>
                  </a:txBody>
                  <a:tcPr marT="45703" marB="45703">
                    <a:solidFill>
                      <a:srgbClr val="00B050"/>
                    </a:solidFill>
                  </a:tcPr>
                </a:tc>
                <a:extLst>
                  <a:ext uri="{0D108BD9-81ED-4DB2-BD59-A6C34878D82A}">
                    <a16:rowId xmlns:a16="http://schemas.microsoft.com/office/drawing/2014/main" val="10000"/>
                  </a:ext>
                </a:extLst>
              </a:tr>
            </a:tbl>
          </a:graphicData>
        </a:graphic>
      </p:graphicFrame>
      <p:sp>
        <p:nvSpPr>
          <p:cNvPr id="2" name="Explosion 2 1"/>
          <p:cNvSpPr/>
          <p:nvPr/>
        </p:nvSpPr>
        <p:spPr>
          <a:xfrm>
            <a:off x="293077" y="2348707"/>
            <a:ext cx="3669323" cy="3149416"/>
          </a:xfrm>
          <a:prstGeom prst="irregularSeal2">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rgbClr val="FF0000"/>
                </a:solidFill>
                <a:latin typeface="Comic Sans MS" panose="030F0702030302020204" pitchFamily="66" charset="0"/>
              </a:rPr>
              <a:t>We have learnt a lot about how design and manufacture can effect the environment- note to yourself- this lesson is about effect on people. </a:t>
            </a:r>
            <a:endParaRPr lang="en-GB" sz="11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37509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8580" y="0"/>
            <a:ext cx="6763647"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Cross word extension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3" name="Picture 2"/>
          <p:cNvPicPr>
            <a:picLocks noChangeAspect="1"/>
          </p:cNvPicPr>
          <p:nvPr/>
        </p:nvPicPr>
        <p:blipFill rotWithShape="1">
          <a:blip r:embed="rId3"/>
          <a:srcRect l="34931" t="19170" r="36014" b="9935"/>
          <a:stretch/>
        </p:blipFill>
        <p:spPr>
          <a:xfrm>
            <a:off x="691662" y="1150593"/>
            <a:ext cx="3995119" cy="5480672"/>
          </a:xfrm>
          <a:prstGeom prst="rect">
            <a:avLst/>
          </a:prstGeom>
          <a:ln>
            <a:noFill/>
          </a:ln>
          <a:effectLst>
            <a:outerShdw blurRad="292100" dist="139700" dir="2700000" algn="tl" rotWithShape="0">
              <a:srgbClr val="333333">
                <a:alpha val="65000"/>
              </a:srgbClr>
            </a:outerShdw>
          </a:effectLst>
        </p:spPr>
      </p:pic>
      <p:pic>
        <p:nvPicPr>
          <p:cNvPr id="1026" name="Picture 2" descr="Image result for test your knowle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1157" y="1515470"/>
            <a:ext cx="5539138" cy="3738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976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0944" t="13573" r="31294" b="24860"/>
          <a:stretch/>
        </p:blipFill>
        <p:spPr>
          <a:xfrm>
            <a:off x="2702256" y="832514"/>
            <a:ext cx="6114197" cy="5604682"/>
          </a:xfrm>
          <a:prstGeom prst="rect">
            <a:avLst/>
          </a:prstGeom>
        </p:spPr>
      </p:pic>
      <p:sp>
        <p:nvSpPr>
          <p:cNvPr id="5" name="Rectangle 4"/>
          <p:cNvSpPr/>
          <p:nvPr/>
        </p:nvSpPr>
        <p:spPr>
          <a:xfrm>
            <a:off x="4541106" y="0"/>
            <a:ext cx="2700356"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Answers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192549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49106" t="44266" r="27385" b="41568"/>
          <a:stretch/>
        </p:blipFill>
        <p:spPr>
          <a:xfrm rot="1831659">
            <a:off x="6215407" y="4023737"/>
            <a:ext cx="2731475" cy="92542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rotWithShape="1">
          <a:blip r:embed="rId2"/>
          <a:srcRect l="26214" t="58035" r="50461" b="28741"/>
          <a:stretch/>
        </p:blipFill>
        <p:spPr>
          <a:xfrm rot="800729">
            <a:off x="1253274" y="4736333"/>
            <a:ext cx="2617531" cy="83435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p:cNvPicPr>
            <a:picLocks noChangeAspect="1"/>
          </p:cNvPicPr>
          <p:nvPr/>
        </p:nvPicPr>
        <p:blipFill rotWithShape="1">
          <a:blip r:embed="rId2"/>
          <a:srcRect l="26214" t="14343" r="51784" b="73151"/>
          <a:stretch/>
        </p:blipFill>
        <p:spPr>
          <a:xfrm rot="20458104">
            <a:off x="394263" y="3543851"/>
            <a:ext cx="2230429" cy="71278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7"/>
          <p:cNvPicPr>
            <a:picLocks noChangeAspect="1"/>
          </p:cNvPicPr>
          <p:nvPr/>
        </p:nvPicPr>
        <p:blipFill rotWithShape="1">
          <a:blip r:embed="rId2"/>
          <a:srcRect l="26149" t="26932" r="50613" b="55234"/>
          <a:stretch/>
        </p:blipFill>
        <p:spPr>
          <a:xfrm rot="418147">
            <a:off x="3085410" y="3523368"/>
            <a:ext cx="2405577" cy="103789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 name="Picture 8"/>
          <p:cNvPicPr>
            <a:picLocks noChangeAspect="1"/>
          </p:cNvPicPr>
          <p:nvPr/>
        </p:nvPicPr>
        <p:blipFill rotWithShape="1">
          <a:blip r:embed="rId2"/>
          <a:srcRect l="26214" t="72003" r="50461" b="14664"/>
          <a:stretch/>
        </p:blipFill>
        <p:spPr>
          <a:xfrm rot="19908106">
            <a:off x="3749399" y="4987528"/>
            <a:ext cx="2495608" cy="8020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 name="Picture 9"/>
          <p:cNvPicPr>
            <a:picLocks noChangeAspect="1"/>
          </p:cNvPicPr>
          <p:nvPr/>
        </p:nvPicPr>
        <p:blipFill rotWithShape="1">
          <a:blip r:embed="rId2"/>
          <a:srcRect l="49106" t="44266" r="27385" b="41568"/>
          <a:stretch/>
        </p:blipFill>
        <p:spPr>
          <a:xfrm rot="20667022">
            <a:off x="6136700" y="5185435"/>
            <a:ext cx="2731475" cy="92542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1" name="Picture 10"/>
          <p:cNvPicPr>
            <a:picLocks noChangeAspect="1"/>
          </p:cNvPicPr>
          <p:nvPr/>
        </p:nvPicPr>
        <p:blipFill rotWithShape="1">
          <a:blip r:embed="rId2"/>
          <a:srcRect l="26149" t="26932" r="50613" b="55234"/>
          <a:stretch/>
        </p:blipFill>
        <p:spPr>
          <a:xfrm rot="20239324">
            <a:off x="9341812" y="4910064"/>
            <a:ext cx="2405577" cy="103789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2" name="Picture 11"/>
          <p:cNvPicPr>
            <a:picLocks noChangeAspect="1"/>
          </p:cNvPicPr>
          <p:nvPr/>
        </p:nvPicPr>
        <p:blipFill rotWithShape="1">
          <a:blip r:embed="rId2"/>
          <a:srcRect l="26214" t="58035" r="50461" b="28741"/>
          <a:stretch/>
        </p:blipFill>
        <p:spPr>
          <a:xfrm rot="20740330">
            <a:off x="8703589" y="3705049"/>
            <a:ext cx="2617531" cy="83435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3" name="Picture 12"/>
          <p:cNvPicPr>
            <a:picLocks noChangeAspect="1"/>
          </p:cNvPicPr>
          <p:nvPr/>
        </p:nvPicPr>
        <p:blipFill rotWithShape="1">
          <a:blip r:embed="rId2"/>
          <a:srcRect l="26214" t="14343" r="51784" b="73151"/>
          <a:stretch/>
        </p:blipFill>
        <p:spPr>
          <a:xfrm rot="20458104">
            <a:off x="896198" y="5531517"/>
            <a:ext cx="2230429" cy="71278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4" name="Rectangle 13"/>
          <p:cNvSpPr/>
          <p:nvPr/>
        </p:nvSpPr>
        <p:spPr>
          <a:xfrm>
            <a:off x="3362086" y="177242"/>
            <a:ext cx="5615192"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Personal Question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5" name="Rectangle 14"/>
          <p:cNvSpPr/>
          <p:nvPr/>
        </p:nvSpPr>
        <p:spPr>
          <a:xfrm>
            <a:off x="3931758" y="1491320"/>
            <a:ext cx="3884397"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Listen out </a:t>
            </a: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sym typeface="Wingdings" panose="05000000000000000000" pitchFamily="2" charset="2"/>
              </a:rPr>
              <a:t> </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026" name="Picture 2" descr="Image result for ques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940" y="381348"/>
            <a:ext cx="2032239" cy="20913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ist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7278" y="177242"/>
            <a:ext cx="2990694" cy="2926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159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74427505"/>
              </p:ext>
            </p:extLst>
          </p:nvPr>
        </p:nvGraphicFramePr>
        <p:xfrm>
          <a:off x="185859" y="1110093"/>
          <a:ext cx="11624067" cy="4852824"/>
        </p:xfrm>
        <a:graphic>
          <a:graphicData uri="http://schemas.openxmlformats.org/drawingml/2006/table">
            <a:tbl>
              <a:tblPr firstRow="1" bandRow="1">
                <a:tableStyleId>{5940675A-B579-460E-94D1-54222C63F5DA}</a:tableStyleId>
              </a:tblPr>
              <a:tblGrid>
                <a:gridCol w="3026119">
                  <a:extLst>
                    <a:ext uri="{9D8B030D-6E8A-4147-A177-3AD203B41FA5}">
                      <a16:colId xmlns:a16="http://schemas.microsoft.com/office/drawing/2014/main" val="20000"/>
                    </a:ext>
                  </a:extLst>
                </a:gridCol>
                <a:gridCol w="4723259">
                  <a:extLst>
                    <a:ext uri="{9D8B030D-6E8A-4147-A177-3AD203B41FA5}">
                      <a16:colId xmlns:a16="http://schemas.microsoft.com/office/drawing/2014/main" val="20001"/>
                    </a:ext>
                  </a:extLst>
                </a:gridCol>
                <a:gridCol w="3874689">
                  <a:extLst>
                    <a:ext uri="{9D8B030D-6E8A-4147-A177-3AD203B41FA5}">
                      <a16:colId xmlns:a16="http://schemas.microsoft.com/office/drawing/2014/main" val="20002"/>
                    </a:ext>
                  </a:extLst>
                </a:gridCol>
              </a:tblGrid>
              <a:tr h="617036">
                <a:tc>
                  <a:txBody>
                    <a:bodyPr/>
                    <a:lstStyle/>
                    <a:p>
                      <a:r>
                        <a:rPr lang="en-GB" sz="2800" dirty="0" smtClean="0">
                          <a:solidFill>
                            <a:srgbClr val="002060"/>
                          </a:solidFill>
                          <a:latin typeface="Comic Sans MS" panose="030F0702030302020204" pitchFamily="66" charset="0"/>
                        </a:rPr>
                        <a:t>Term </a:t>
                      </a:r>
                      <a:endParaRPr lang="en-GB" sz="2800" dirty="0">
                        <a:solidFill>
                          <a:srgbClr val="002060"/>
                        </a:solidFill>
                        <a:latin typeface="Comic Sans MS" panose="030F0702030302020204" pitchFamily="66" charset="0"/>
                      </a:endParaRPr>
                    </a:p>
                  </a:txBody>
                  <a:tcPr>
                    <a:solidFill>
                      <a:schemeClr val="accent4">
                        <a:lumMod val="20000"/>
                        <a:lumOff val="80000"/>
                      </a:schemeClr>
                    </a:solidFill>
                  </a:tcPr>
                </a:tc>
                <a:tc>
                  <a:txBody>
                    <a:bodyPr/>
                    <a:lstStyle/>
                    <a:p>
                      <a:pPr algn="ctr"/>
                      <a:r>
                        <a:rPr lang="en-GB" sz="2800" dirty="0" smtClean="0">
                          <a:solidFill>
                            <a:srgbClr val="002060"/>
                          </a:solidFill>
                          <a:latin typeface="Comic Sans MS" panose="030F0702030302020204" pitchFamily="66" charset="0"/>
                        </a:rPr>
                        <a:t>Meaning</a:t>
                      </a:r>
                      <a:r>
                        <a:rPr lang="en-GB" sz="2800" baseline="0" dirty="0" smtClean="0">
                          <a:solidFill>
                            <a:srgbClr val="002060"/>
                          </a:solidFill>
                          <a:latin typeface="Comic Sans MS" panose="030F0702030302020204" pitchFamily="66" charset="0"/>
                        </a:rPr>
                        <a:t> </a:t>
                      </a:r>
                      <a:endParaRPr lang="en-GB" sz="2800" dirty="0">
                        <a:solidFill>
                          <a:srgbClr val="002060"/>
                        </a:solidFill>
                        <a:latin typeface="Comic Sans MS" panose="030F0702030302020204" pitchFamily="66" charset="0"/>
                      </a:endParaRPr>
                    </a:p>
                  </a:txBody>
                  <a:tcPr>
                    <a:solidFill>
                      <a:schemeClr val="accent4">
                        <a:lumMod val="20000"/>
                        <a:lumOff val="80000"/>
                      </a:schemeClr>
                    </a:solidFill>
                  </a:tcPr>
                </a:tc>
                <a:tc>
                  <a:txBody>
                    <a:bodyPr/>
                    <a:lstStyle/>
                    <a:p>
                      <a:r>
                        <a:rPr lang="en-GB" sz="2800" dirty="0" smtClean="0">
                          <a:solidFill>
                            <a:srgbClr val="002060"/>
                          </a:solidFill>
                          <a:latin typeface="Comic Sans MS" panose="030F0702030302020204" pitchFamily="66" charset="0"/>
                        </a:rPr>
                        <a:t>Picture</a:t>
                      </a:r>
                      <a:r>
                        <a:rPr lang="en-GB" sz="2800" baseline="0" dirty="0" smtClean="0">
                          <a:solidFill>
                            <a:srgbClr val="002060"/>
                          </a:solidFill>
                          <a:latin typeface="Comic Sans MS" panose="030F0702030302020204" pitchFamily="66" charset="0"/>
                        </a:rPr>
                        <a:t> </a:t>
                      </a:r>
                      <a:r>
                        <a:rPr lang="en-GB" sz="2800" dirty="0" smtClean="0">
                          <a:solidFill>
                            <a:srgbClr val="002060"/>
                          </a:solidFill>
                          <a:latin typeface="Comic Sans MS" panose="030F0702030302020204" pitchFamily="66" charset="0"/>
                        </a:rPr>
                        <a:t> </a:t>
                      </a:r>
                      <a:endParaRPr lang="en-GB" sz="2800" dirty="0">
                        <a:solidFill>
                          <a:srgbClr val="002060"/>
                        </a:solidFill>
                        <a:latin typeface="Comic Sans MS" panose="030F0702030302020204" pitchFamily="66" charset="0"/>
                      </a:endParaRPr>
                    </a:p>
                  </a:txBody>
                  <a:tcPr>
                    <a:solidFill>
                      <a:schemeClr val="accent4">
                        <a:lumMod val="20000"/>
                        <a:lumOff val="80000"/>
                      </a:schemeClr>
                    </a:solidFill>
                  </a:tcPr>
                </a:tc>
                <a:extLst>
                  <a:ext uri="{0D108BD9-81ED-4DB2-BD59-A6C34878D82A}">
                    <a16:rowId xmlns:a16="http://schemas.microsoft.com/office/drawing/2014/main" val="10000"/>
                  </a:ext>
                </a:extLst>
              </a:tr>
              <a:tr h="1058947">
                <a:tc>
                  <a:txBody>
                    <a:bodyPr/>
                    <a:lstStyle/>
                    <a:p>
                      <a:r>
                        <a:rPr lang="en-GB" sz="1600" dirty="0" smtClean="0">
                          <a:solidFill>
                            <a:srgbClr val="002060"/>
                          </a:solidFill>
                          <a:latin typeface="Comic Sans MS" panose="030F0702030302020204" pitchFamily="66" charset="0"/>
                        </a:rPr>
                        <a:t>Social responsibility </a:t>
                      </a:r>
                      <a:endParaRPr lang="en-GB" sz="1600" dirty="0">
                        <a:solidFill>
                          <a:srgbClr val="002060"/>
                        </a:solidFill>
                        <a:latin typeface="Comic Sans MS" panose="030F0702030302020204" pitchFamily="66" charset="0"/>
                      </a:endParaRPr>
                    </a:p>
                  </a:txBody>
                  <a:tcPr>
                    <a:solidFill>
                      <a:schemeClr val="bg1"/>
                    </a:solidFill>
                  </a:tcPr>
                </a:tc>
                <a:tc>
                  <a:txBody>
                    <a:bodyPr/>
                    <a:lstStyle/>
                    <a:p>
                      <a:pPr algn="l"/>
                      <a:r>
                        <a:rPr lang="en-GB" sz="1600" dirty="0" smtClean="0">
                          <a:solidFill>
                            <a:srgbClr val="002060"/>
                          </a:solidFill>
                          <a:latin typeface="Comic Sans MS" panose="030F0702030302020204" pitchFamily="66" charset="0"/>
                        </a:rPr>
                        <a:t>Designers have a responsibility to create products that</a:t>
                      </a:r>
                      <a:endParaRPr lang="en-GB" sz="1600" dirty="0">
                        <a:solidFill>
                          <a:srgbClr val="002060"/>
                        </a:solidFill>
                        <a:latin typeface="Comic Sans MS" panose="030F0702030302020204" pitchFamily="66" charset="0"/>
                      </a:endParaRPr>
                    </a:p>
                  </a:txBody>
                  <a:tcPr>
                    <a:solidFill>
                      <a:schemeClr val="bg1"/>
                    </a:solidFill>
                  </a:tcPr>
                </a:tc>
                <a:tc>
                  <a:txBody>
                    <a:bodyPr/>
                    <a:lstStyle/>
                    <a:p>
                      <a:endParaRPr lang="en-GB" sz="1600" dirty="0">
                        <a:solidFill>
                          <a:srgbClr val="002060"/>
                        </a:solidFill>
                        <a:latin typeface="Comic Sans MS" panose="030F0702030302020204" pitchFamily="66" charset="0"/>
                      </a:endParaRPr>
                    </a:p>
                  </a:txBody>
                  <a:tcPr>
                    <a:solidFill>
                      <a:schemeClr val="bg1"/>
                    </a:solidFill>
                  </a:tcPr>
                </a:tc>
                <a:extLst>
                  <a:ext uri="{0D108BD9-81ED-4DB2-BD59-A6C34878D82A}">
                    <a16:rowId xmlns:a16="http://schemas.microsoft.com/office/drawing/2014/main" val="10001"/>
                  </a:ext>
                </a:extLst>
              </a:tr>
              <a:tr h="1058947">
                <a:tc>
                  <a:txBody>
                    <a:bodyPr/>
                    <a:lstStyle/>
                    <a:p>
                      <a:r>
                        <a:rPr lang="en-GB" sz="1600" dirty="0" smtClean="0">
                          <a:solidFill>
                            <a:srgbClr val="002060"/>
                          </a:solidFill>
                          <a:latin typeface="Comic Sans MS" panose="030F0702030302020204" pitchFamily="66" charset="0"/>
                        </a:rPr>
                        <a:t>Moral responsibility </a:t>
                      </a:r>
                      <a:endParaRPr lang="en-GB" sz="1600" dirty="0">
                        <a:solidFill>
                          <a:srgbClr val="002060"/>
                        </a:solidFill>
                        <a:latin typeface="Comic Sans MS" panose="030F0702030302020204" pitchFamily="66" charset="0"/>
                      </a:endParaRPr>
                    </a:p>
                  </a:txBody>
                  <a:tcPr>
                    <a:solidFill>
                      <a:schemeClr val="bg1"/>
                    </a:solidFill>
                  </a:tcPr>
                </a:tc>
                <a:tc>
                  <a:txBody>
                    <a:bodyPr/>
                    <a:lstStyle/>
                    <a:p>
                      <a:pPr algn="l"/>
                      <a:r>
                        <a:rPr lang="en-GB" sz="1600" dirty="0" smtClean="0">
                          <a:solidFill>
                            <a:srgbClr val="002060"/>
                          </a:solidFill>
                          <a:latin typeface="Comic Sans MS" panose="030F0702030302020204" pitchFamily="66" charset="0"/>
                        </a:rPr>
                        <a:t>Designers/manufacturers have a responsibility do what is right to an individual or group of people</a:t>
                      </a:r>
                      <a:endParaRPr lang="en-GB" sz="1600" dirty="0">
                        <a:solidFill>
                          <a:srgbClr val="FF0000"/>
                        </a:solidFill>
                        <a:latin typeface="Comic Sans MS" panose="030F0702030302020204" pitchFamily="66" charset="0"/>
                      </a:endParaRPr>
                    </a:p>
                  </a:txBody>
                  <a:tcPr>
                    <a:solidFill>
                      <a:schemeClr val="bg1"/>
                    </a:solidFill>
                  </a:tcPr>
                </a:tc>
                <a:tc>
                  <a:txBody>
                    <a:bodyPr/>
                    <a:lstStyle/>
                    <a:p>
                      <a:endParaRPr lang="en-GB" sz="1600" dirty="0">
                        <a:solidFill>
                          <a:srgbClr val="002060"/>
                        </a:solidFill>
                        <a:latin typeface="Comic Sans MS" panose="030F0702030302020204" pitchFamily="66" charset="0"/>
                      </a:endParaRPr>
                    </a:p>
                  </a:txBody>
                  <a:tcPr>
                    <a:solidFill>
                      <a:schemeClr val="bg1"/>
                    </a:solidFill>
                  </a:tcPr>
                </a:tc>
                <a:extLst>
                  <a:ext uri="{0D108BD9-81ED-4DB2-BD59-A6C34878D82A}">
                    <a16:rowId xmlns:a16="http://schemas.microsoft.com/office/drawing/2014/main" val="10002"/>
                  </a:ext>
                </a:extLst>
              </a:tr>
              <a:tr h="1058947">
                <a:tc>
                  <a:txBody>
                    <a:bodyPr/>
                    <a:lstStyle/>
                    <a:p>
                      <a:r>
                        <a:rPr lang="en-GB" sz="1600" dirty="0" smtClean="0">
                          <a:solidFill>
                            <a:srgbClr val="002060"/>
                          </a:solidFill>
                          <a:latin typeface="Comic Sans MS" panose="030F0702030302020204" pitchFamily="66" charset="0"/>
                        </a:rPr>
                        <a:t>Economic responsibility</a:t>
                      </a:r>
                      <a:r>
                        <a:rPr lang="en-GB" sz="1600" baseline="0" dirty="0" smtClean="0">
                          <a:solidFill>
                            <a:srgbClr val="002060"/>
                          </a:solidFill>
                          <a:latin typeface="Comic Sans MS" panose="030F0702030302020204" pitchFamily="66" charset="0"/>
                        </a:rPr>
                        <a:t> </a:t>
                      </a:r>
                      <a:endParaRPr lang="en-GB" sz="1600" dirty="0">
                        <a:solidFill>
                          <a:srgbClr val="002060"/>
                        </a:solidFill>
                        <a:latin typeface="Comic Sans MS" panose="030F0702030302020204" pitchFamily="66" charset="0"/>
                      </a:endParaRPr>
                    </a:p>
                  </a:txBody>
                  <a:tcPr>
                    <a:solidFill>
                      <a:schemeClr val="bg1"/>
                    </a:solidFill>
                  </a:tcPr>
                </a:tc>
                <a:tc>
                  <a:txBody>
                    <a:bodyPr/>
                    <a:lstStyle/>
                    <a:p>
                      <a:r>
                        <a:rPr lang="en-GB" sz="1600" dirty="0" smtClean="0">
                          <a:solidFill>
                            <a:srgbClr val="002060"/>
                          </a:solidFill>
                          <a:latin typeface="Comic Sans MS" panose="030F0702030302020204" pitchFamily="66" charset="0"/>
                        </a:rPr>
                        <a:t>Designers have a responsibility to</a:t>
                      </a:r>
                      <a:r>
                        <a:rPr lang="en-GB" sz="1600" baseline="0" dirty="0" smtClean="0">
                          <a:solidFill>
                            <a:srgbClr val="002060"/>
                          </a:solidFill>
                          <a:latin typeface="Comic Sans MS" panose="030F0702030302020204" pitchFamily="66" charset="0"/>
                        </a:rPr>
                        <a:t> ensure that poor workers and communities</a:t>
                      </a:r>
                      <a:endParaRPr lang="en-GB" sz="1600" u="sng" dirty="0">
                        <a:solidFill>
                          <a:srgbClr val="002060"/>
                        </a:solidFill>
                        <a:latin typeface="Comic Sans MS" panose="030F0702030302020204" pitchFamily="66" charset="0"/>
                      </a:endParaRPr>
                    </a:p>
                  </a:txBody>
                  <a:tcPr>
                    <a:solidFill>
                      <a:schemeClr val="bg1"/>
                    </a:solidFill>
                  </a:tcPr>
                </a:tc>
                <a:tc>
                  <a:txBody>
                    <a:bodyPr/>
                    <a:lstStyle/>
                    <a:p>
                      <a:endParaRPr lang="en-GB" sz="1600" dirty="0">
                        <a:solidFill>
                          <a:srgbClr val="002060"/>
                        </a:solidFill>
                        <a:latin typeface="Comic Sans MS" panose="030F0702030302020204" pitchFamily="66" charset="0"/>
                      </a:endParaRPr>
                    </a:p>
                  </a:txBody>
                  <a:tcPr>
                    <a:solidFill>
                      <a:schemeClr val="bg1"/>
                    </a:solidFill>
                  </a:tcPr>
                </a:tc>
                <a:extLst>
                  <a:ext uri="{0D108BD9-81ED-4DB2-BD59-A6C34878D82A}">
                    <a16:rowId xmlns:a16="http://schemas.microsoft.com/office/drawing/2014/main" val="10003"/>
                  </a:ext>
                </a:extLst>
              </a:tr>
              <a:tr h="1058947">
                <a:tc>
                  <a:txBody>
                    <a:bodyPr/>
                    <a:lstStyle/>
                    <a:p>
                      <a:r>
                        <a:rPr lang="en-GB" sz="1600" dirty="0" smtClean="0">
                          <a:solidFill>
                            <a:srgbClr val="002060"/>
                          </a:solidFill>
                          <a:latin typeface="Comic Sans MS" panose="030F0702030302020204" pitchFamily="66" charset="0"/>
                        </a:rPr>
                        <a:t>Cultural responsibility</a:t>
                      </a:r>
                      <a:r>
                        <a:rPr lang="en-GB" sz="1600" baseline="0" dirty="0" smtClean="0">
                          <a:solidFill>
                            <a:srgbClr val="002060"/>
                          </a:solidFill>
                          <a:latin typeface="Comic Sans MS" panose="030F0702030302020204" pitchFamily="66" charset="0"/>
                        </a:rPr>
                        <a:t> </a:t>
                      </a:r>
                      <a:endParaRPr lang="en-GB" sz="1600" dirty="0">
                        <a:solidFill>
                          <a:srgbClr val="002060"/>
                        </a:solidFill>
                        <a:latin typeface="Comic Sans MS" panose="030F0702030302020204" pitchFamily="66" charset="0"/>
                      </a:endParaRPr>
                    </a:p>
                  </a:txBody>
                  <a:tcPr>
                    <a:solidFill>
                      <a:schemeClr val="bg1"/>
                    </a:solidFill>
                  </a:tcPr>
                </a:tc>
                <a:tc>
                  <a:txBody>
                    <a:bodyPr/>
                    <a:lstStyle/>
                    <a:p>
                      <a:r>
                        <a:rPr lang="en-GB" sz="1600" dirty="0" smtClean="0">
                          <a:solidFill>
                            <a:srgbClr val="002060"/>
                          </a:solidFill>
                          <a:latin typeface="Comic Sans MS" panose="030F0702030302020204" pitchFamily="66" charset="0"/>
                        </a:rPr>
                        <a:t>Designers have a responsibility to respect different cultures,</a:t>
                      </a:r>
                      <a:endParaRPr lang="en-GB" sz="1600" dirty="0">
                        <a:solidFill>
                          <a:srgbClr val="FF0000"/>
                        </a:solidFill>
                        <a:latin typeface="Comic Sans MS" panose="030F0702030302020204" pitchFamily="66" charset="0"/>
                      </a:endParaRPr>
                    </a:p>
                  </a:txBody>
                  <a:tcPr>
                    <a:solidFill>
                      <a:schemeClr val="bg1"/>
                    </a:solidFill>
                  </a:tcPr>
                </a:tc>
                <a:tc>
                  <a:txBody>
                    <a:bodyPr/>
                    <a:lstStyle/>
                    <a:p>
                      <a:endParaRPr lang="en-GB" sz="1600" dirty="0">
                        <a:solidFill>
                          <a:srgbClr val="002060"/>
                        </a:solidFill>
                        <a:latin typeface="Comic Sans MS" panose="030F0702030302020204" pitchFamily="66" charset="0"/>
                      </a:endParaRPr>
                    </a:p>
                  </a:txBody>
                  <a:tcPr>
                    <a:solidFill>
                      <a:schemeClr val="bg1"/>
                    </a:solidFill>
                  </a:tcPr>
                </a:tc>
                <a:extLst>
                  <a:ext uri="{0D108BD9-81ED-4DB2-BD59-A6C34878D82A}">
                    <a16:rowId xmlns:a16="http://schemas.microsoft.com/office/drawing/2014/main" val="10004"/>
                  </a:ext>
                </a:extLst>
              </a:tr>
            </a:tbl>
          </a:graphicData>
        </a:graphic>
      </p:graphicFrame>
      <p:sp>
        <p:nvSpPr>
          <p:cNvPr id="5" name="Rectangle 4"/>
          <p:cNvSpPr/>
          <p:nvPr/>
        </p:nvSpPr>
        <p:spPr>
          <a:xfrm>
            <a:off x="2783566" y="0"/>
            <a:ext cx="6253635" cy="646331"/>
          </a:xfrm>
          <a:prstGeom prst="rect">
            <a:avLst/>
          </a:prstGeom>
          <a:noFill/>
        </p:spPr>
        <p:txBody>
          <a:bodyPr wrap="none" lIns="91440" tIns="45720" rIns="91440" bIns="45720">
            <a:spAutoFit/>
          </a:bodyPr>
          <a:lstStyle/>
          <a:p>
            <a:pPr algn="ctr"/>
            <a:r>
              <a:rPr lang="en-US" sz="36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Understanding some ke</a:t>
            </a:r>
            <a:r>
              <a:rPr lang="en-US" sz="3600" b="1" dirty="0" smtClean="0">
                <a:ln w="9525">
                  <a:solidFill>
                    <a:schemeClr val="bg1"/>
                  </a:solidFill>
                  <a:prstDash val="solid"/>
                </a:ln>
                <a:effectLst>
                  <a:outerShdw blurRad="12700" dist="38100" dir="2700000" algn="tl" rotWithShape="0">
                    <a:schemeClr val="bg1">
                      <a:lumMod val="50000"/>
                    </a:schemeClr>
                  </a:outerShdw>
                </a:effectLst>
              </a:rPr>
              <a:t>y terms </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TextBox 5"/>
          <p:cNvSpPr txBox="1"/>
          <p:nvPr/>
        </p:nvSpPr>
        <p:spPr>
          <a:xfrm>
            <a:off x="1511325" y="500113"/>
            <a:ext cx="9366739" cy="584775"/>
          </a:xfrm>
          <a:prstGeom prst="rect">
            <a:avLst/>
          </a:prstGeom>
          <a:noFill/>
        </p:spPr>
        <p:txBody>
          <a:bodyPr wrap="square" rtlCol="0">
            <a:spAutoFit/>
          </a:bodyPr>
          <a:lstStyle/>
          <a:p>
            <a:pPr algn="ctr"/>
            <a:r>
              <a:rPr lang="en-GB" sz="3200" dirty="0" smtClean="0"/>
              <a:t>These terms are very similar and cross over each other. </a:t>
            </a:r>
            <a:endParaRPr lang="en-GB" sz="3200" dirty="0"/>
          </a:p>
        </p:txBody>
      </p:sp>
      <p:graphicFrame>
        <p:nvGraphicFramePr>
          <p:cNvPr id="7" name="Table 6"/>
          <p:cNvGraphicFramePr>
            <a:graphicFrameLocks noGrp="1"/>
          </p:cNvGraphicFramePr>
          <p:nvPr>
            <p:extLst>
              <p:ext uri="{D42A27DB-BD31-4B8C-83A1-F6EECF244321}">
                <p14:modId xmlns:p14="http://schemas.microsoft.com/office/powerpoint/2010/main" val="2142918162"/>
              </p:ext>
            </p:extLst>
          </p:nvPr>
        </p:nvGraphicFramePr>
        <p:xfrm>
          <a:off x="849921" y="6061053"/>
          <a:ext cx="10689548" cy="640080"/>
        </p:xfrm>
        <a:graphic>
          <a:graphicData uri="http://schemas.openxmlformats.org/drawingml/2006/table">
            <a:tbl>
              <a:tblPr firstRow="1" bandRow="1">
                <a:tableStyleId>{5C22544A-7EE6-4342-B048-85BDC9FD1C3A}</a:tableStyleId>
              </a:tblPr>
              <a:tblGrid>
                <a:gridCol w="2672387">
                  <a:extLst>
                    <a:ext uri="{9D8B030D-6E8A-4147-A177-3AD203B41FA5}">
                      <a16:colId xmlns:a16="http://schemas.microsoft.com/office/drawing/2014/main" val="20000"/>
                    </a:ext>
                  </a:extLst>
                </a:gridCol>
                <a:gridCol w="2672387">
                  <a:extLst>
                    <a:ext uri="{9D8B030D-6E8A-4147-A177-3AD203B41FA5}">
                      <a16:colId xmlns:a16="http://schemas.microsoft.com/office/drawing/2014/main" val="20001"/>
                    </a:ext>
                  </a:extLst>
                </a:gridCol>
                <a:gridCol w="2672387">
                  <a:extLst>
                    <a:ext uri="{9D8B030D-6E8A-4147-A177-3AD203B41FA5}">
                      <a16:colId xmlns:a16="http://schemas.microsoft.com/office/drawing/2014/main" val="20002"/>
                    </a:ext>
                  </a:extLst>
                </a:gridCol>
                <a:gridCol w="2672387">
                  <a:extLst>
                    <a:ext uri="{9D8B030D-6E8A-4147-A177-3AD203B41FA5}">
                      <a16:colId xmlns:a16="http://schemas.microsoft.com/office/drawing/2014/main" val="20003"/>
                    </a:ext>
                  </a:extLst>
                </a:gridCol>
              </a:tblGrid>
              <a:tr h="5273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baseline="0" dirty="0" smtClean="0">
                          <a:solidFill>
                            <a:srgbClr val="FF0000"/>
                          </a:solidFill>
                          <a:latin typeface="Comic Sans MS" panose="030F0702030302020204" pitchFamily="66" charset="0"/>
                        </a:rPr>
                        <a:t>benefit financially. </a:t>
                      </a:r>
                      <a:r>
                        <a:rPr lang="en-GB" sz="1800" u="sng" baseline="0" dirty="0" smtClean="0">
                          <a:solidFill>
                            <a:srgbClr val="002060"/>
                          </a:solidFill>
                          <a:latin typeface="Comic Sans MS" panose="030F0702030302020204" pitchFamily="66" charset="0"/>
                        </a:rPr>
                        <a:t>  </a:t>
                      </a:r>
                      <a:endParaRPr lang="en-GB" sz="1800" u="sng" dirty="0" smtClean="0">
                        <a:solidFill>
                          <a:srgbClr val="00206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dirty="0" smtClean="0">
                          <a:solidFill>
                            <a:srgbClr val="FF0000"/>
                          </a:solidFill>
                          <a:latin typeface="Comic Sans MS" panose="030F0702030302020204" pitchFamily="66" charset="0"/>
                        </a:rPr>
                        <a:t>beliefs and customs</a:t>
                      </a:r>
                      <a:r>
                        <a:rPr lang="en-GB" sz="1800" dirty="0" smtClean="0">
                          <a:solidFill>
                            <a:srgbClr val="FF0000"/>
                          </a:solidFill>
                          <a:latin typeface="Comic Sans MS" panose="030F0702030302020204" pitchFamily="66" charset="0"/>
                        </a:rPr>
                        <a:t>.</a:t>
                      </a:r>
                      <a:r>
                        <a:rPr lang="en-GB" sz="1800" baseline="0" dirty="0" smtClean="0">
                          <a:solidFill>
                            <a:srgbClr val="FF0000"/>
                          </a:solidFill>
                          <a:latin typeface="Comic Sans MS" panose="030F0702030302020204" pitchFamily="66" charset="0"/>
                        </a:rPr>
                        <a:t> </a:t>
                      </a:r>
                      <a:endParaRPr lang="en-GB" sz="1800" dirty="0" smtClean="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GB" sz="1800" u="sng" dirty="0" smtClean="0">
                          <a:solidFill>
                            <a:srgbClr val="FF0000"/>
                          </a:solidFill>
                          <a:latin typeface="Comic Sans MS" panose="030F0702030302020204" pitchFamily="66" charset="0"/>
                        </a:rPr>
                        <a:t>benefit societies</a:t>
                      </a:r>
                      <a:r>
                        <a:rPr lang="en-GB" sz="1800" dirty="0" smtClean="0">
                          <a:solidFill>
                            <a:srgbClr val="002060"/>
                          </a:solidFill>
                          <a:latin typeface="Comic Sans MS" panose="030F0702030302020204" pitchFamily="66" charset="0"/>
                        </a:rPr>
                        <a:t> </a:t>
                      </a:r>
                    </a:p>
                    <a:p>
                      <a:pPr algn="ctr"/>
                      <a:r>
                        <a:rPr lang="en-GB" sz="1800" b="0" dirty="0" smtClean="0">
                          <a:solidFill>
                            <a:srgbClr val="FF0000"/>
                          </a:solidFill>
                          <a:latin typeface="Comic Sans MS" panose="030F0702030302020204" pitchFamily="66" charset="0"/>
                        </a:rPr>
                        <a:t>(communities)</a:t>
                      </a:r>
                      <a:r>
                        <a:rPr lang="en-GB" sz="1800" b="0" baseline="0" dirty="0" smtClean="0">
                          <a:solidFill>
                            <a:srgbClr val="FF0000"/>
                          </a:solidFill>
                          <a:latin typeface="Comic Sans MS" panose="030F0702030302020204" pitchFamily="66" charset="0"/>
                        </a:rPr>
                        <a:t> </a:t>
                      </a:r>
                      <a:endParaRPr lang="en-GB" sz="1800" b="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1800" u="sng" dirty="0" smtClean="0">
                          <a:solidFill>
                            <a:srgbClr val="FF0000"/>
                          </a:solidFill>
                          <a:latin typeface="Comic Sans MS" panose="030F0702030302020204" pitchFamily="66" charset="0"/>
                        </a:rPr>
                        <a:t>and keep them from harm</a:t>
                      </a:r>
                      <a:r>
                        <a:rPr lang="en-GB" sz="1800" dirty="0" smtClean="0">
                          <a:solidFill>
                            <a:srgbClr val="FF0000"/>
                          </a:solidFill>
                          <a:latin typeface="Comic Sans MS" panose="030F0702030302020204" pitchFamily="66" charset="0"/>
                        </a:rPr>
                        <a:t>.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bl>
          </a:graphicData>
        </a:graphic>
      </p:graphicFrame>
      <p:sp>
        <p:nvSpPr>
          <p:cNvPr id="9" name="TextBox 8"/>
          <p:cNvSpPr txBox="1"/>
          <p:nvPr/>
        </p:nvSpPr>
        <p:spPr>
          <a:xfrm>
            <a:off x="4295060" y="1957892"/>
            <a:ext cx="3799268" cy="369332"/>
          </a:xfrm>
          <a:prstGeom prst="rect">
            <a:avLst/>
          </a:prstGeom>
          <a:noFill/>
        </p:spPr>
        <p:txBody>
          <a:bodyPr wrap="square" rtlCol="0">
            <a:spAutoFit/>
          </a:bodyPr>
          <a:lstStyle/>
          <a:p>
            <a:pPr algn="ctr"/>
            <a:r>
              <a:rPr lang="en-GB" sz="1600" u="sng" dirty="0">
                <a:solidFill>
                  <a:srgbClr val="FF0000"/>
                </a:solidFill>
                <a:latin typeface="Comic Sans MS" panose="030F0702030302020204" pitchFamily="66" charset="0"/>
              </a:rPr>
              <a:t>benefit societies (communities) </a:t>
            </a:r>
            <a:r>
              <a:rPr lang="en-GB" dirty="0">
                <a:solidFill>
                  <a:srgbClr val="002060"/>
                </a:solidFill>
                <a:latin typeface="Comic Sans MS" panose="030F0702030302020204" pitchFamily="66" charset="0"/>
              </a:rPr>
              <a:t> </a:t>
            </a:r>
          </a:p>
        </p:txBody>
      </p:sp>
      <p:sp>
        <p:nvSpPr>
          <p:cNvPr id="10" name="TextBox 9"/>
          <p:cNvSpPr txBox="1"/>
          <p:nvPr/>
        </p:nvSpPr>
        <p:spPr>
          <a:xfrm>
            <a:off x="3863663" y="3285837"/>
            <a:ext cx="3258354" cy="338554"/>
          </a:xfrm>
          <a:prstGeom prst="rect">
            <a:avLst/>
          </a:prstGeom>
          <a:noFill/>
        </p:spPr>
        <p:txBody>
          <a:bodyPr wrap="square" rtlCol="0">
            <a:spAutoFit/>
          </a:bodyPr>
          <a:lstStyle/>
          <a:p>
            <a:r>
              <a:rPr lang="en-GB" sz="1600" u="sng" dirty="0">
                <a:solidFill>
                  <a:srgbClr val="FF0000"/>
                </a:solidFill>
                <a:latin typeface="Comic Sans MS" panose="030F0702030302020204" pitchFamily="66" charset="0"/>
              </a:rPr>
              <a:t>and keep them from harm</a:t>
            </a:r>
            <a:r>
              <a:rPr lang="en-GB" sz="1600" dirty="0">
                <a:solidFill>
                  <a:srgbClr val="FF0000"/>
                </a:solidFill>
                <a:latin typeface="Comic Sans MS" panose="030F0702030302020204" pitchFamily="66" charset="0"/>
              </a:rPr>
              <a:t>. </a:t>
            </a:r>
            <a:endParaRPr lang="en-GB" sz="1600" dirty="0"/>
          </a:p>
        </p:txBody>
      </p:sp>
      <p:sp>
        <p:nvSpPr>
          <p:cNvPr id="11" name="TextBox 10"/>
          <p:cNvSpPr txBox="1"/>
          <p:nvPr/>
        </p:nvSpPr>
        <p:spPr>
          <a:xfrm>
            <a:off x="6075165" y="4098905"/>
            <a:ext cx="2118575" cy="338554"/>
          </a:xfrm>
          <a:prstGeom prst="rect">
            <a:avLst/>
          </a:prstGeom>
          <a:noFill/>
        </p:spPr>
        <p:txBody>
          <a:bodyPr wrap="square" rtlCol="0">
            <a:spAutoFit/>
          </a:bodyPr>
          <a:lstStyle/>
          <a:p>
            <a:r>
              <a:rPr lang="en-GB" sz="1600" u="sng" dirty="0">
                <a:solidFill>
                  <a:srgbClr val="FF0000"/>
                </a:solidFill>
                <a:latin typeface="Comic Sans MS" panose="030F0702030302020204" pitchFamily="66" charset="0"/>
              </a:rPr>
              <a:t>benefit financially. </a:t>
            </a:r>
            <a:r>
              <a:rPr lang="en-GB" sz="1600" u="sng" dirty="0">
                <a:solidFill>
                  <a:srgbClr val="002060"/>
                </a:solidFill>
                <a:latin typeface="Comic Sans MS" panose="030F0702030302020204" pitchFamily="66" charset="0"/>
              </a:rPr>
              <a:t>  </a:t>
            </a:r>
          </a:p>
        </p:txBody>
      </p:sp>
      <p:sp>
        <p:nvSpPr>
          <p:cNvPr id="12" name="TextBox 11"/>
          <p:cNvSpPr txBox="1"/>
          <p:nvPr/>
        </p:nvSpPr>
        <p:spPr>
          <a:xfrm>
            <a:off x="5022761" y="5226795"/>
            <a:ext cx="2665360" cy="338554"/>
          </a:xfrm>
          <a:prstGeom prst="rect">
            <a:avLst/>
          </a:prstGeom>
          <a:noFill/>
        </p:spPr>
        <p:txBody>
          <a:bodyPr wrap="square" rtlCol="0">
            <a:spAutoFit/>
          </a:bodyPr>
          <a:lstStyle/>
          <a:p>
            <a:r>
              <a:rPr lang="en-GB" sz="1600" u="sng" dirty="0">
                <a:solidFill>
                  <a:srgbClr val="FF0000"/>
                </a:solidFill>
                <a:latin typeface="Comic Sans MS" panose="030F0702030302020204" pitchFamily="66" charset="0"/>
              </a:rPr>
              <a:t>beliefs and customs</a:t>
            </a:r>
            <a:r>
              <a:rPr lang="en-GB" sz="1600" dirty="0">
                <a:solidFill>
                  <a:srgbClr val="FF0000"/>
                </a:solidFill>
                <a:latin typeface="Comic Sans MS" panose="030F0702030302020204" pitchFamily="66" charset="0"/>
              </a:rPr>
              <a:t>. </a:t>
            </a:r>
          </a:p>
        </p:txBody>
      </p:sp>
      <p:pic>
        <p:nvPicPr>
          <p:cNvPr id="15" name="Picture 2" descr="Image result for cartoon commun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706" y="1809822"/>
            <a:ext cx="1456605" cy="8742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unsafe working conditions carto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6044" y="2856569"/>
            <a:ext cx="971783" cy="9620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Image result for mone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6044" y="3916771"/>
            <a:ext cx="1082410" cy="9676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Image result for cultu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43706" y="4894960"/>
            <a:ext cx="2099205" cy="1057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60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1724" y="2511380"/>
            <a:ext cx="11011604"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Lets look at some examples of these.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859290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6140" y="0"/>
            <a:ext cx="9123010" cy="1200329"/>
          </a:xfrm>
          <a:prstGeom prst="rect">
            <a:avLst/>
          </a:prstGeom>
        </p:spPr>
        <p:txBody>
          <a:bodyPr wrap="none">
            <a:spAutoFit/>
          </a:bodyPr>
          <a:lstStyle/>
          <a:p>
            <a:r>
              <a:rPr lang="en-GB" sz="7200" dirty="0">
                <a:solidFill>
                  <a:srgbClr val="002060"/>
                </a:solidFill>
                <a:latin typeface="Comic Sans MS" panose="030F0702030302020204" pitchFamily="66" charset="0"/>
              </a:rPr>
              <a:t>Social responsibility </a:t>
            </a:r>
          </a:p>
        </p:txBody>
      </p:sp>
      <p:sp>
        <p:nvSpPr>
          <p:cNvPr id="5" name="Rectangle 4"/>
          <p:cNvSpPr/>
          <p:nvPr/>
        </p:nvSpPr>
        <p:spPr>
          <a:xfrm>
            <a:off x="680914" y="1039593"/>
            <a:ext cx="11748727" cy="1077218"/>
          </a:xfrm>
          <a:prstGeom prst="rect">
            <a:avLst/>
          </a:prstGeom>
        </p:spPr>
        <p:txBody>
          <a:bodyPr wrap="square">
            <a:spAutoFit/>
          </a:bodyPr>
          <a:lstStyle/>
          <a:p>
            <a:r>
              <a:rPr lang="en-GB" sz="3200" dirty="0">
                <a:solidFill>
                  <a:srgbClr val="002060"/>
                </a:solidFill>
                <a:latin typeface="Comic Sans MS" panose="030F0702030302020204" pitchFamily="66" charset="0"/>
              </a:rPr>
              <a:t>Designers have a responsibility to create products </a:t>
            </a:r>
            <a:r>
              <a:rPr lang="en-GB" sz="3200" dirty="0" smtClean="0">
                <a:solidFill>
                  <a:srgbClr val="002060"/>
                </a:solidFill>
                <a:latin typeface="Comic Sans MS" panose="030F0702030302020204" pitchFamily="66" charset="0"/>
              </a:rPr>
              <a:t>that </a:t>
            </a:r>
            <a:r>
              <a:rPr lang="en-GB" sz="3200" dirty="0" smtClean="0">
                <a:solidFill>
                  <a:srgbClr val="FF0000"/>
                </a:solidFill>
                <a:latin typeface="Comic Sans MS" panose="030F0702030302020204" pitchFamily="66" charset="0"/>
              </a:rPr>
              <a:t>benefit societies (communities) </a:t>
            </a:r>
            <a:endParaRPr lang="en-GB" sz="3200" dirty="0">
              <a:solidFill>
                <a:srgbClr val="FF0000"/>
              </a:solidFill>
              <a:latin typeface="Comic Sans MS" panose="030F0702030302020204" pitchFamily="66" charset="0"/>
            </a:endParaRPr>
          </a:p>
        </p:txBody>
      </p:sp>
      <p:pic>
        <p:nvPicPr>
          <p:cNvPr id="6" name="Picture 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1894" y="2303014"/>
            <a:ext cx="3170638" cy="2109785"/>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4406741" y="4638323"/>
            <a:ext cx="2980944" cy="14940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solidFill>
                  <a:srgbClr val="002060"/>
                </a:solidFill>
                <a:latin typeface="Comic Sans MS" panose="030F0702030302020204" pitchFamily="66" charset="0"/>
              </a:rPr>
              <a:t>Designers have a responsibility to </a:t>
            </a:r>
            <a:r>
              <a:rPr lang="en-GB" dirty="0">
                <a:solidFill>
                  <a:srgbClr val="002060"/>
                </a:solidFill>
                <a:latin typeface="Comic Sans MS" panose="030F0702030302020204" pitchFamily="66" charset="0"/>
              </a:rPr>
              <a:t>cause </a:t>
            </a:r>
            <a:r>
              <a:rPr lang="en-GB" dirty="0" smtClean="0">
                <a:solidFill>
                  <a:srgbClr val="002060"/>
                </a:solidFill>
                <a:latin typeface="Comic Sans MS" panose="030F0702030302020204" pitchFamily="66" charset="0"/>
              </a:rPr>
              <a:t>real positive </a:t>
            </a:r>
            <a:r>
              <a:rPr lang="en-GB" dirty="0">
                <a:solidFill>
                  <a:srgbClr val="002060"/>
                </a:solidFill>
                <a:latin typeface="Comic Sans MS" panose="030F0702030302020204" pitchFamily="66" charset="0"/>
              </a:rPr>
              <a:t>change in the world through good design</a:t>
            </a:r>
            <a:r>
              <a:rPr lang="en-GB" dirty="0"/>
              <a:t>. </a:t>
            </a:r>
            <a:endParaRPr lang="en-GB" dirty="0">
              <a:solidFill>
                <a:srgbClr val="002060"/>
              </a:solidFill>
              <a:latin typeface="Comic Sans MS" panose="030F0702030302020204" pitchFamily="66" charset="0"/>
            </a:endParaRPr>
          </a:p>
        </p:txBody>
      </p:sp>
      <p:pic>
        <p:nvPicPr>
          <p:cNvPr id="8" name="Picture 7" descr="Design Indaba, Cape Town, South Africa, sustainable design, green design, design events, Design Indaba Expo, green products, green gadgets, eco fashion, green bag, recycled materials, green design exhibition, socket ball, energy generating soccer bal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0133" y="2444867"/>
            <a:ext cx="2440445" cy="2024066"/>
          </a:xfrm>
          <a:prstGeom prst="rect">
            <a:avLst/>
          </a:prstGeom>
          <a:noFill/>
          <a:ln>
            <a:noFill/>
          </a:ln>
        </p:spPr>
      </p:pic>
      <p:sp>
        <p:nvSpPr>
          <p:cNvPr id="9" name="Rectangle 8"/>
          <p:cNvSpPr/>
          <p:nvPr/>
        </p:nvSpPr>
        <p:spPr>
          <a:xfrm>
            <a:off x="3445456" y="6301781"/>
            <a:ext cx="4767331" cy="369332"/>
          </a:xfrm>
          <a:prstGeom prst="rect">
            <a:avLst/>
          </a:prstGeom>
        </p:spPr>
        <p:txBody>
          <a:bodyPr wrap="none">
            <a:spAutoFit/>
          </a:bodyPr>
          <a:lstStyle/>
          <a:p>
            <a:r>
              <a:rPr lang="en-GB" dirty="0">
                <a:hlinkClick r:id="rId4"/>
              </a:rPr>
              <a:t>https://www.youtube.com/watch?v=oeb2fyHKirQ</a:t>
            </a:r>
            <a:endParaRPr lang="en-GB" dirty="0"/>
          </a:p>
        </p:txBody>
      </p:sp>
      <p:pic>
        <p:nvPicPr>
          <p:cNvPr id="10" name="Picture 9"/>
          <p:cNvPicPr/>
          <p:nvPr/>
        </p:nvPicPr>
        <p:blipFill rotWithShape="1">
          <a:blip r:embed="rId5">
            <a:extLst>
              <a:ext uri="{28A0092B-C50C-407E-A947-70E740481C1C}">
                <a14:useLocalDpi xmlns:a14="http://schemas.microsoft.com/office/drawing/2010/main" val="0"/>
              </a:ext>
            </a:extLst>
          </a:blip>
          <a:srcRect l="35314" t="18929" r="36794" b="15383"/>
          <a:stretch/>
        </p:blipFill>
        <p:spPr bwMode="auto">
          <a:xfrm>
            <a:off x="8845164" y="2239922"/>
            <a:ext cx="2018136" cy="26811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3893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4206" y="166283"/>
            <a:ext cx="7540847" cy="1015663"/>
          </a:xfrm>
          <a:prstGeom prst="rect">
            <a:avLst/>
          </a:prstGeom>
        </p:spPr>
        <p:txBody>
          <a:bodyPr wrap="none">
            <a:spAutoFit/>
          </a:bodyPr>
          <a:lstStyle/>
          <a:p>
            <a:r>
              <a:rPr lang="en-GB" sz="6000" dirty="0">
                <a:solidFill>
                  <a:srgbClr val="002060"/>
                </a:solidFill>
                <a:latin typeface="Comic Sans MS" panose="030F0702030302020204" pitchFamily="66" charset="0"/>
              </a:rPr>
              <a:t>Moral responsibility </a:t>
            </a:r>
          </a:p>
        </p:txBody>
      </p:sp>
      <p:sp>
        <p:nvSpPr>
          <p:cNvPr id="5" name="Rectangle 4"/>
          <p:cNvSpPr/>
          <p:nvPr/>
        </p:nvSpPr>
        <p:spPr>
          <a:xfrm>
            <a:off x="1053885" y="1134140"/>
            <a:ext cx="9887918" cy="1384995"/>
          </a:xfrm>
          <a:prstGeom prst="rect">
            <a:avLst/>
          </a:prstGeom>
        </p:spPr>
        <p:txBody>
          <a:bodyPr wrap="square">
            <a:spAutoFit/>
          </a:bodyPr>
          <a:lstStyle/>
          <a:p>
            <a:r>
              <a:rPr lang="en-GB" sz="2800" dirty="0">
                <a:solidFill>
                  <a:srgbClr val="002060"/>
                </a:solidFill>
                <a:latin typeface="Comic Sans MS" panose="030F0702030302020204" pitchFamily="66" charset="0"/>
              </a:rPr>
              <a:t>Designers/manufacturers have a responsibility do what is right to an individual or group of </a:t>
            </a:r>
            <a:r>
              <a:rPr lang="en-GB" sz="2800" dirty="0" smtClean="0">
                <a:solidFill>
                  <a:srgbClr val="002060"/>
                </a:solidFill>
                <a:latin typeface="Comic Sans MS" panose="030F0702030302020204" pitchFamily="66" charset="0"/>
              </a:rPr>
              <a:t>people and </a:t>
            </a:r>
            <a:r>
              <a:rPr lang="en-GB" sz="2800" dirty="0" smtClean="0">
                <a:solidFill>
                  <a:srgbClr val="FF0000"/>
                </a:solidFill>
                <a:latin typeface="Comic Sans MS" panose="030F0702030302020204" pitchFamily="66" charset="0"/>
              </a:rPr>
              <a:t>keep them from harm. </a:t>
            </a:r>
            <a:endParaRPr lang="en-GB" sz="2800" dirty="0">
              <a:solidFill>
                <a:srgbClr val="FF0000"/>
              </a:solidFill>
              <a:latin typeface="Comic Sans MS" panose="030F0702030302020204" pitchFamily="66" charset="0"/>
            </a:endParaRPr>
          </a:p>
        </p:txBody>
      </p:sp>
      <p:pic>
        <p:nvPicPr>
          <p:cNvPr id="7" name="Picture 2" descr="Image result for mining disast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673" y="2639660"/>
            <a:ext cx="2881970" cy="16824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stone washing  denim effect on workers"/>
          <p:cNvPicPr>
            <a:picLocks noChangeAspect="1" noChangeArrowheads="1"/>
          </p:cNvPicPr>
          <p:nvPr/>
        </p:nvPicPr>
        <p:blipFill rotWithShape="1">
          <a:blip r:embed="rId4">
            <a:extLst>
              <a:ext uri="{28A0092B-C50C-407E-A947-70E740481C1C}">
                <a14:useLocalDpi xmlns:a14="http://schemas.microsoft.com/office/drawing/2010/main" val="0"/>
              </a:ext>
            </a:extLst>
          </a:blip>
          <a:srcRect l="9377" r="42423"/>
          <a:stretch/>
        </p:blipFill>
        <p:spPr bwMode="auto">
          <a:xfrm>
            <a:off x="3646509" y="2659522"/>
            <a:ext cx="1485320" cy="16427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7588" y="4434540"/>
            <a:ext cx="4165211" cy="1200329"/>
          </a:xfrm>
          <a:prstGeom prst="rect">
            <a:avLst/>
          </a:prstGeom>
          <a:noFill/>
        </p:spPr>
        <p:txBody>
          <a:bodyPr wrap="square" rtlCol="0">
            <a:spAutoFit/>
          </a:bodyPr>
          <a:lstStyle/>
          <a:p>
            <a:r>
              <a:rPr lang="en-GB" sz="2400" dirty="0" smtClean="0"/>
              <a:t>From collapsing mines to </a:t>
            </a:r>
          </a:p>
          <a:p>
            <a:r>
              <a:rPr lang="en-GB" sz="2400" dirty="0"/>
              <a:t>l</a:t>
            </a:r>
            <a:r>
              <a:rPr lang="en-GB" sz="2400" dirty="0" smtClean="0"/>
              <a:t>ung disease from stone washing denim. </a:t>
            </a:r>
            <a:endParaRPr lang="en-GB" sz="2400" dirty="0"/>
          </a:p>
        </p:txBody>
      </p:sp>
      <p:sp>
        <p:nvSpPr>
          <p:cNvPr id="10" name="Rectangle 9"/>
          <p:cNvSpPr/>
          <p:nvPr/>
        </p:nvSpPr>
        <p:spPr>
          <a:xfrm>
            <a:off x="208234" y="5717283"/>
            <a:ext cx="3737326" cy="646331"/>
          </a:xfrm>
          <a:prstGeom prst="rect">
            <a:avLst/>
          </a:prstGeom>
        </p:spPr>
        <p:txBody>
          <a:bodyPr wrap="square">
            <a:spAutoFit/>
          </a:bodyPr>
          <a:lstStyle/>
          <a:p>
            <a:pPr>
              <a:spcBef>
                <a:spcPct val="0"/>
              </a:spcBef>
              <a:buFontTx/>
              <a:buNone/>
            </a:pPr>
            <a:r>
              <a:rPr lang="en-GB" altLang="en-US" dirty="0">
                <a:latin typeface="Arial" panose="020B0604020202020204" pitchFamily="34" charset="0"/>
                <a:hlinkClick r:id="rId5"/>
              </a:rPr>
              <a:t>https://www.youtube.com/watch?v=zfVOP5LViac</a:t>
            </a:r>
            <a:endParaRPr lang="en-GB" altLang="en-US" dirty="0">
              <a:latin typeface="Arial" panose="020B0604020202020204" pitchFamily="34" charset="0"/>
            </a:endParaRPr>
          </a:p>
        </p:txBody>
      </p:sp>
      <p:pic>
        <p:nvPicPr>
          <p:cNvPr id="13" name="Picture 4" descr="Image result for driving and using mobi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6272" y="2458576"/>
            <a:ext cx="3188781" cy="212405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936272" y="4706736"/>
            <a:ext cx="3294189" cy="1938992"/>
          </a:xfrm>
          <a:prstGeom prst="rect">
            <a:avLst/>
          </a:prstGeom>
          <a:noFill/>
        </p:spPr>
        <p:txBody>
          <a:bodyPr wrap="square" rtlCol="0">
            <a:spAutoFit/>
          </a:bodyPr>
          <a:lstStyle/>
          <a:p>
            <a:r>
              <a:rPr lang="en-GB" sz="2400" dirty="0" smtClean="0"/>
              <a:t>Fatal accidents caused by users</a:t>
            </a:r>
          </a:p>
          <a:p>
            <a:r>
              <a:rPr lang="en-GB" sz="2400" dirty="0" smtClean="0"/>
              <a:t>of mobile technology while driving, social media hate crime</a:t>
            </a:r>
            <a:r>
              <a:rPr lang="en-GB" dirty="0" smtClean="0"/>
              <a:t>.</a:t>
            </a:r>
          </a:p>
        </p:txBody>
      </p:sp>
    </p:spTree>
    <p:extLst>
      <p:ext uri="{BB962C8B-B14F-4D97-AF65-F5344CB8AC3E}">
        <p14:creationId xmlns:p14="http://schemas.microsoft.com/office/powerpoint/2010/main" val="2636469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18469" t="34125" r="54826" b="12375"/>
          <a:stretch/>
        </p:blipFill>
        <p:spPr>
          <a:xfrm>
            <a:off x="5746884" y="1942942"/>
            <a:ext cx="3118563" cy="3512487"/>
          </a:xfrm>
          <a:prstGeom prst="rect">
            <a:avLst/>
          </a:prstGeom>
        </p:spPr>
      </p:pic>
      <p:sp>
        <p:nvSpPr>
          <p:cNvPr id="6" name="Rectangle 5"/>
          <p:cNvSpPr/>
          <p:nvPr/>
        </p:nvSpPr>
        <p:spPr>
          <a:xfrm>
            <a:off x="5604009" y="5545019"/>
            <a:ext cx="3404315" cy="923330"/>
          </a:xfrm>
          <a:prstGeom prst="rect">
            <a:avLst/>
          </a:prstGeom>
        </p:spPr>
        <p:txBody>
          <a:bodyPr wrap="square">
            <a:spAutoFit/>
          </a:bodyPr>
          <a:lstStyle/>
          <a:p>
            <a:r>
              <a:rPr lang="en-GB" dirty="0">
                <a:hlinkClick r:id="rId4"/>
              </a:rPr>
              <a:t>http://schools.fairtrade.org.uk/resource/make-bananas-fair-a-film-for-schools/</a:t>
            </a:r>
            <a:endParaRPr lang="en-GB" dirty="0"/>
          </a:p>
        </p:txBody>
      </p:sp>
      <p:sp>
        <p:nvSpPr>
          <p:cNvPr id="15" name="Rectangle 14"/>
          <p:cNvSpPr/>
          <p:nvPr/>
        </p:nvSpPr>
        <p:spPr>
          <a:xfrm>
            <a:off x="1947497" y="10131"/>
            <a:ext cx="8779968" cy="1015663"/>
          </a:xfrm>
          <a:prstGeom prst="rect">
            <a:avLst/>
          </a:prstGeom>
        </p:spPr>
        <p:txBody>
          <a:bodyPr wrap="none">
            <a:spAutoFit/>
          </a:bodyPr>
          <a:lstStyle/>
          <a:p>
            <a:r>
              <a:rPr lang="en-GB" sz="6000" dirty="0">
                <a:solidFill>
                  <a:srgbClr val="002060"/>
                </a:solidFill>
                <a:latin typeface="Comic Sans MS" panose="030F0702030302020204" pitchFamily="66" charset="0"/>
              </a:rPr>
              <a:t>Economic responsibility </a:t>
            </a:r>
          </a:p>
        </p:txBody>
      </p:sp>
      <p:pic>
        <p:nvPicPr>
          <p:cNvPr id="18" name="Picture 2" descr="Image result for child labou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279" y="2465889"/>
            <a:ext cx="3362756" cy="168137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71495" y="4561506"/>
            <a:ext cx="3586540" cy="1815882"/>
          </a:xfrm>
          <a:prstGeom prst="rect">
            <a:avLst/>
          </a:prstGeom>
          <a:noFill/>
        </p:spPr>
        <p:txBody>
          <a:bodyPr wrap="square" rtlCol="0">
            <a:spAutoFit/>
          </a:bodyPr>
          <a:lstStyle/>
          <a:p>
            <a:r>
              <a:rPr lang="en-GB" sz="2800" dirty="0" smtClean="0"/>
              <a:t>There is estimated to be over 250 million child workers worldwide- starting at aged 5. </a:t>
            </a:r>
            <a:endParaRPr lang="en-GB" sz="2800" dirty="0"/>
          </a:p>
        </p:txBody>
      </p:sp>
      <p:pic>
        <p:nvPicPr>
          <p:cNvPr id="20" name="Picture 6" descr="Image result for mone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59784" y="1392012"/>
            <a:ext cx="2161608" cy="193234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584102" y="927279"/>
            <a:ext cx="8667482" cy="830997"/>
          </a:xfrm>
          <a:prstGeom prst="rect">
            <a:avLst/>
          </a:prstGeom>
          <a:noFill/>
        </p:spPr>
        <p:txBody>
          <a:bodyPr wrap="square" rtlCol="0">
            <a:spAutoFit/>
          </a:bodyPr>
          <a:lstStyle/>
          <a:p>
            <a:r>
              <a:rPr lang="en-GB" sz="2400" dirty="0">
                <a:solidFill>
                  <a:srgbClr val="002060"/>
                </a:solidFill>
                <a:latin typeface="Comic Sans MS" panose="030F0702030302020204" pitchFamily="66" charset="0"/>
              </a:rPr>
              <a:t>Designers have a responsibility to ensure that </a:t>
            </a:r>
            <a:r>
              <a:rPr lang="en-GB" sz="2400" dirty="0" smtClean="0">
                <a:solidFill>
                  <a:srgbClr val="002060"/>
                </a:solidFill>
                <a:latin typeface="Comic Sans MS" panose="030F0702030302020204" pitchFamily="66" charset="0"/>
              </a:rPr>
              <a:t>workers are paid a </a:t>
            </a:r>
            <a:r>
              <a:rPr lang="en-GB" sz="2400" dirty="0" smtClean="0">
                <a:solidFill>
                  <a:srgbClr val="FF0000"/>
                </a:solidFill>
                <a:latin typeface="Comic Sans MS" panose="030F0702030302020204" pitchFamily="66" charset="0"/>
              </a:rPr>
              <a:t>fair price </a:t>
            </a:r>
            <a:r>
              <a:rPr lang="en-GB" sz="2400" dirty="0" smtClean="0">
                <a:solidFill>
                  <a:srgbClr val="002060"/>
                </a:solidFill>
                <a:latin typeface="Comic Sans MS" panose="030F0702030302020204" pitchFamily="66" charset="0"/>
              </a:rPr>
              <a:t>and have </a:t>
            </a:r>
            <a:r>
              <a:rPr lang="en-GB" sz="2400" dirty="0" smtClean="0">
                <a:solidFill>
                  <a:srgbClr val="FF0000"/>
                </a:solidFill>
                <a:latin typeface="Comic Sans MS" panose="030F0702030302020204" pitchFamily="66" charset="0"/>
              </a:rPr>
              <a:t>decent working conditions. </a:t>
            </a:r>
            <a:endParaRPr lang="en-GB" sz="2400" u="sng"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937337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212" y="4882135"/>
            <a:ext cx="8331403" cy="954107"/>
          </a:xfrm>
          <a:prstGeom prst="rect">
            <a:avLst/>
          </a:prstGeom>
        </p:spPr>
        <p:txBody>
          <a:bodyPr wrap="square">
            <a:spAutoFit/>
          </a:bodyPr>
          <a:lstStyle/>
          <a:p>
            <a:r>
              <a:rPr lang="en-GB" sz="2800" dirty="0">
                <a:solidFill>
                  <a:srgbClr val="333333"/>
                </a:solidFill>
                <a:latin typeface="verdana" panose="020B0604030504040204" pitchFamily="34" charset="0"/>
              </a:rPr>
              <a:t> </a:t>
            </a:r>
            <a:r>
              <a:rPr lang="en-GB" sz="2800" dirty="0">
                <a:solidFill>
                  <a:srgbClr val="333333"/>
                </a:solidFill>
                <a:latin typeface="+mj-lt"/>
              </a:rPr>
              <a:t>This means that the designer has to be very aware of what is acceptable and what is not acceptable to society.</a:t>
            </a:r>
            <a:endParaRPr lang="en-GB" sz="2800" dirty="0">
              <a:latin typeface="+mj-lt"/>
            </a:endParaRPr>
          </a:p>
        </p:txBody>
      </p:sp>
      <p:pic>
        <p:nvPicPr>
          <p:cNvPr id="6" name="Picture 8" descr="Image result for cul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716" y="2345197"/>
            <a:ext cx="5036568" cy="25369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691654" y="5962390"/>
            <a:ext cx="4922630" cy="369332"/>
          </a:xfrm>
          <a:prstGeom prst="rect">
            <a:avLst/>
          </a:prstGeom>
        </p:spPr>
        <p:txBody>
          <a:bodyPr wrap="none">
            <a:spAutoFit/>
          </a:bodyPr>
          <a:lstStyle/>
          <a:p>
            <a:r>
              <a:rPr lang="en-GB" dirty="0">
                <a:hlinkClick r:id="rId4"/>
              </a:rPr>
              <a:t>https://www.youtube.com/watch?v=HxVN42BI0O4</a:t>
            </a:r>
            <a:endParaRPr lang="en-GB" dirty="0"/>
          </a:p>
        </p:txBody>
      </p:sp>
      <p:sp>
        <p:nvSpPr>
          <p:cNvPr id="9" name="Rectangle 8"/>
          <p:cNvSpPr/>
          <p:nvPr/>
        </p:nvSpPr>
        <p:spPr>
          <a:xfrm>
            <a:off x="1891646" y="125489"/>
            <a:ext cx="9106980" cy="1107996"/>
          </a:xfrm>
          <a:prstGeom prst="rect">
            <a:avLst/>
          </a:prstGeom>
        </p:spPr>
        <p:txBody>
          <a:bodyPr wrap="none">
            <a:spAutoFit/>
          </a:bodyPr>
          <a:lstStyle/>
          <a:p>
            <a:r>
              <a:rPr lang="en-GB" sz="6600" dirty="0">
                <a:solidFill>
                  <a:srgbClr val="002060"/>
                </a:solidFill>
                <a:latin typeface="Comic Sans MS" panose="030F0702030302020204" pitchFamily="66" charset="0"/>
              </a:rPr>
              <a:t>Cultural responsibility </a:t>
            </a:r>
          </a:p>
        </p:txBody>
      </p:sp>
      <p:sp>
        <p:nvSpPr>
          <p:cNvPr id="11" name="TextBox 10"/>
          <p:cNvSpPr txBox="1"/>
          <p:nvPr/>
        </p:nvSpPr>
        <p:spPr>
          <a:xfrm>
            <a:off x="1197735" y="931746"/>
            <a:ext cx="9800891" cy="954107"/>
          </a:xfrm>
          <a:prstGeom prst="rect">
            <a:avLst/>
          </a:prstGeom>
          <a:noFill/>
        </p:spPr>
        <p:txBody>
          <a:bodyPr wrap="square" rtlCol="0">
            <a:spAutoFit/>
          </a:bodyPr>
          <a:lstStyle/>
          <a:p>
            <a:r>
              <a:rPr lang="en-GB" sz="2800" dirty="0">
                <a:solidFill>
                  <a:srgbClr val="002060"/>
                </a:solidFill>
                <a:latin typeface="Comic Sans MS" panose="030F0702030302020204" pitchFamily="66" charset="0"/>
              </a:rPr>
              <a:t>Designers have a responsibility to respect different </a:t>
            </a:r>
            <a:r>
              <a:rPr lang="en-GB" sz="2800" b="1" dirty="0" smtClean="0">
                <a:solidFill>
                  <a:srgbClr val="FF0000"/>
                </a:solidFill>
                <a:latin typeface="Comic Sans MS" panose="030F0702030302020204" pitchFamily="66" charset="0"/>
              </a:rPr>
              <a:t>cultures beliefs and customs.  </a:t>
            </a:r>
            <a:endParaRPr lang="en-GB" sz="2800" b="1" dirty="0">
              <a:solidFill>
                <a:srgbClr val="FF0000"/>
              </a:solidFill>
              <a:latin typeface="Comic Sans MS" panose="030F0702030302020204" pitchFamily="66" charset="0"/>
            </a:endParaRPr>
          </a:p>
        </p:txBody>
      </p:sp>
      <p:pic>
        <p:nvPicPr>
          <p:cNvPr id="5122" name="Picture 2" descr="Image result for ethnic cultural beliefs and custom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434" y="1977266"/>
            <a:ext cx="2937556" cy="19534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ethnic cultural beliefs and custom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1010" y="1767005"/>
            <a:ext cx="2574203" cy="1850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116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49106" t="44266" r="27385" b="41568"/>
          <a:stretch/>
        </p:blipFill>
        <p:spPr>
          <a:xfrm rot="1831659">
            <a:off x="6215407" y="4023737"/>
            <a:ext cx="2731475" cy="92542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rotWithShape="1">
          <a:blip r:embed="rId2"/>
          <a:srcRect l="26214" t="58035" r="50461" b="28741"/>
          <a:stretch/>
        </p:blipFill>
        <p:spPr>
          <a:xfrm rot="800729">
            <a:off x="1253274" y="4736333"/>
            <a:ext cx="2617531" cy="83435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p:cNvPicPr>
            <a:picLocks noChangeAspect="1"/>
          </p:cNvPicPr>
          <p:nvPr/>
        </p:nvPicPr>
        <p:blipFill rotWithShape="1">
          <a:blip r:embed="rId2"/>
          <a:srcRect l="26214" t="14343" r="51784" b="73151"/>
          <a:stretch/>
        </p:blipFill>
        <p:spPr>
          <a:xfrm rot="20458104">
            <a:off x="394263" y="3543851"/>
            <a:ext cx="2230429" cy="71278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7"/>
          <p:cNvPicPr>
            <a:picLocks noChangeAspect="1"/>
          </p:cNvPicPr>
          <p:nvPr/>
        </p:nvPicPr>
        <p:blipFill rotWithShape="1">
          <a:blip r:embed="rId2"/>
          <a:srcRect l="26149" t="26932" r="50613" b="55234"/>
          <a:stretch/>
        </p:blipFill>
        <p:spPr>
          <a:xfrm rot="418147">
            <a:off x="3085410" y="3523368"/>
            <a:ext cx="2405577" cy="103789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 name="Picture 8"/>
          <p:cNvPicPr>
            <a:picLocks noChangeAspect="1"/>
          </p:cNvPicPr>
          <p:nvPr/>
        </p:nvPicPr>
        <p:blipFill rotWithShape="1">
          <a:blip r:embed="rId2"/>
          <a:srcRect l="26214" t="72003" r="50461" b="14664"/>
          <a:stretch/>
        </p:blipFill>
        <p:spPr>
          <a:xfrm rot="19908106">
            <a:off x="3749399" y="4987528"/>
            <a:ext cx="2495608" cy="8020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 name="Picture 9"/>
          <p:cNvPicPr>
            <a:picLocks noChangeAspect="1"/>
          </p:cNvPicPr>
          <p:nvPr/>
        </p:nvPicPr>
        <p:blipFill rotWithShape="1">
          <a:blip r:embed="rId2"/>
          <a:srcRect l="49106" t="44266" r="27385" b="41568"/>
          <a:stretch/>
        </p:blipFill>
        <p:spPr>
          <a:xfrm rot="20667022">
            <a:off x="6136700" y="5185435"/>
            <a:ext cx="2731475" cy="92542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1" name="Picture 10"/>
          <p:cNvPicPr>
            <a:picLocks noChangeAspect="1"/>
          </p:cNvPicPr>
          <p:nvPr/>
        </p:nvPicPr>
        <p:blipFill rotWithShape="1">
          <a:blip r:embed="rId2"/>
          <a:srcRect l="26149" t="26932" r="50613" b="55234"/>
          <a:stretch/>
        </p:blipFill>
        <p:spPr>
          <a:xfrm rot="20239324">
            <a:off x="9341812" y="4910064"/>
            <a:ext cx="2405577" cy="103789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2" name="Picture 11"/>
          <p:cNvPicPr>
            <a:picLocks noChangeAspect="1"/>
          </p:cNvPicPr>
          <p:nvPr/>
        </p:nvPicPr>
        <p:blipFill rotWithShape="1">
          <a:blip r:embed="rId2"/>
          <a:srcRect l="26214" t="58035" r="50461" b="28741"/>
          <a:stretch/>
        </p:blipFill>
        <p:spPr>
          <a:xfrm rot="20740330">
            <a:off x="8703589" y="3705049"/>
            <a:ext cx="2617531" cy="83435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3" name="Picture 12"/>
          <p:cNvPicPr>
            <a:picLocks noChangeAspect="1"/>
          </p:cNvPicPr>
          <p:nvPr/>
        </p:nvPicPr>
        <p:blipFill rotWithShape="1">
          <a:blip r:embed="rId2"/>
          <a:srcRect l="26214" t="14343" r="51784" b="73151"/>
          <a:stretch/>
        </p:blipFill>
        <p:spPr>
          <a:xfrm rot="20458104">
            <a:off x="896198" y="5531517"/>
            <a:ext cx="2230429" cy="71278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4" name="Rectangle 13"/>
          <p:cNvSpPr/>
          <p:nvPr/>
        </p:nvSpPr>
        <p:spPr>
          <a:xfrm>
            <a:off x="2679950" y="58502"/>
            <a:ext cx="5615192"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Personal Question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5" name="Rectangle 14"/>
          <p:cNvSpPr/>
          <p:nvPr/>
        </p:nvSpPr>
        <p:spPr>
          <a:xfrm>
            <a:off x="176201" y="2069085"/>
            <a:ext cx="3359189"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Answer </a:t>
            </a: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sym typeface="Wingdings" panose="05000000000000000000" pitchFamily="2" charset="2"/>
              </a:rPr>
              <a:t> </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026" name="Picture 2" descr="Image result for ques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201" y="62633"/>
            <a:ext cx="2032239" cy="2091359"/>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7010400" y="1735015"/>
            <a:ext cx="1488831" cy="4189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Alternate Process 3"/>
          <p:cNvSpPr/>
          <p:nvPr/>
        </p:nvSpPr>
        <p:spPr>
          <a:xfrm>
            <a:off x="8759586" y="1108312"/>
            <a:ext cx="3094892" cy="1601959"/>
          </a:xfrm>
          <a:prstGeom prst="flowChartAlternateProcess">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70C0"/>
                </a:solidFill>
                <a:latin typeface="Comic Sans MS" panose="030F0702030302020204" pitchFamily="66" charset="0"/>
              </a:rPr>
              <a:t>Fill in the sheet (meanings blank and add examples) from the answers that we hear. </a:t>
            </a:r>
            <a:endParaRPr lang="en-GB" dirty="0">
              <a:solidFill>
                <a:srgbClr val="0070C0"/>
              </a:solidFill>
              <a:latin typeface="Comic Sans MS" panose="030F0702030302020204" pitchFamily="66" charset="0"/>
            </a:endParaRPr>
          </a:p>
        </p:txBody>
      </p:sp>
      <p:pic>
        <p:nvPicPr>
          <p:cNvPr id="17" name="Picture 16"/>
          <p:cNvPicPr>
            <a:picLocks noChangeAspect="1"/>
          </p:cNvPicPr>
          <p:nvPr/>
        </p:nvPicPr>
        <p:blipFill rotWithShape="1">
          <a:blip r:embed="rId4"/>
          <a:srcRect l="24772" t="19311" r="26844" b="20593"/>
          <a:stretch/>
        </p:blipFill>
        <p:spPr>
          <a:xfrm>
            <a:off x="3624535" y="909312"/>
            <a:ext cx="3255687" cy="2273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8857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1993</TotalTime>
  <Words>524</Words>
  <Application>Microsoft Office PowerPoint</Application>
  <PresentationFormat>Widescreen</PresentationFormat>
  <Paragraphs>81</Paragraphs>
  <Slides>11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Comic Sans MS</vt:lpstr>
      <vt:lpstr>Fluffy Slacks BTN</vt:lpstr>
      <vt:lpstr>Tw Cen MT</vt:lpstr>
      <vt:lpstr>Verdana</vt:lpstr>
      <vt:lpstr>Verdana</vt:lpstr>
      <vt:lpstr>Wingdings</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Minsthorpe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Bradley</dc:creator>
  <cp:lastModifiedBy>Leanne Bradley</cp:lastModifiedBy>
  <cp:revision>124</cp:revision>
  <cp:lastPrinted>2017-08-17T13:16:38Z</cp:lastPrinted>
  <dcterms:created xsi:type="dcterms:W3CDTF">2017-07-31T10:34:28Z</dcterms:created>
  <dcterms:modified xsi:type="dcterms:W3CDTF">2018-07-10T17:11:09Z</dcterms:modified>
</cp:coreProperties>
</file>