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81" r:id="rId2"/>
    <p:sldId id="259" r:id="rId3"/>
    <p:sldId id="260" r:id="rId4"/>
    <p:sldId id="275" r:id="rId5"/>
    <p:sldId id="282" r:id="rId6"/>
    <p:sldId id="289" r:id="rId7"/>
    <p:sldId id="284" r:id="rId8"/>
    <p:sldId id="290" r:id="rId9"/>
    <p:sldId id="287" r:id="rId10"/>
    <p:sldId id="288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2059" autoAdjust="0"/>
  </p:normalViewPr>
  <p:slideViewPr>
    <p:cSldViewPr snapToGrid="0">
      <p:cViewPr>
        <p:scale>
          <a:sx n="60" d="100"/>
          <a:sy n="60" d="100"/>
        </p:scale>
        <p:origin x="20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9E8DE-98AC-4D89-889E-3E3527C50DC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F795-E79C-41AD-B25C-DF60F35FB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1680s, from Latin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deciduus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"that which falls off,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F795-E79C-41AD-B25C-DF60F35FBD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6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hardwoods have a higher density than most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softwoods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F795-E79C-41AD-B25C-DF60F35FBD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7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F795-E79C-41AD-B25C-DF60F35FBD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6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07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24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8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89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22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97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3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88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398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sessed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88549" y="116633"/>
            <a:ext cx="2355056" cy="1692697"/>
            <a:chOff x="141412" y="116632"/>
            <a:chExt cx="1828800" cy="1752600"/>
          </a:xfrm>
        </p:grpSpPr>
        <p:sp>
          <p:nvSpPr>
            <p:cNvPr id="7" name="Oval 6"/>
            <p:cNvSpPr/>
            <p:nvPr userDrawn="1"/>
          </p:nvSpPr>
          <p:spPr>
            <a:xfrm>
              <a:off x="179512" y="116632"/>
              <a:ext cx="1752600" cy="1752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141412" y="371527"/>
              <a:ext cx="1828800" cy="8604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GB" sz="2400" b="1" spc="150" baseline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Write </a:t>
              </a:r>
            </a:p>
            <a:p>
              <a:pPr algn="ctr"/>
              <a:r>
                <a:rPr lang="en-GB" sz="2400" b="1" spc="150" baseline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This Down</a:t>
              </a:r>
            </a:p>
          </p:txBody>
        </p:sp>
      </p:grp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311691" y="1628800"/>
            <a:ext cx="6299200" cy="4572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t="33521" r="43393" b="34348"/>
          <a:stretch>
            <a:fillRect/>
          </a:stretch>
        </p:blipFill>
        <p:spPr bwMode="auto">
          <a:xfrm>
            <a:off x="-1994638" y="1395948"/>
            <a:ext cx="1294393" cy="51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4" descr="http://icons.iconarchive.com/icons/umut-pulat/tulliana-2/128/package-edutainment-ic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825" y="530012"/>
            <a:ext cx="1154580" cy="8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 userDrawn="1"/>
        </p:nvPicPr>
        <p:blipFill>
          <a:blip r:embed="rId4" cstate="print">
            <a:clrChange>
              <a:clrFrom>
                <a:srgbClr val="CCB79C"/>
              </a:clrFrom>
              <a:clrTo>
                <a:srgbClr val="CCB7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825" y="2124670"/>
            <a:ext cx="1275232" cy="649056"/>
          </a:xfrm>
          <a:prstGeom prst="rect">
            <a:avLst/>
          </a:prstGeom>
        </p:spPr>
      </p:pic>
      <p:pic>
        <p:nvPicPr>
          <p:cNvPr id="13" name="Picture 9" descr="image0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825" y="2990606"/>
            <a:ext cx="76808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61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86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84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59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32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16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30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A066668-D3C0-4C4D-8707-8E5E21E0DCB3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9E86F1D-A64A-41FB-956F-F61F28002E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46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653" y="172225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KEY WORDS</a:t>
            </a:r>
          </a:p>
          <a:p>
            <a:pPr algn="ctr"/>
            <a:r>
              <a:rPr lang="en-GB" sz="3600" b="1" dirty="0">
                <a:latin typeface="Calibri" panose="020F0502020204030204" pitchFamily="34" charset="0"/>
              </a:rPr>
              <a:t>Timber</a:t>
            </a:r>
          </a:p>
          <a:p>
            <a:pPr algn="ctr"/>
            <a:r>
              <a:rPr lang="en-GB" sz="3600" b="1" dirty="0">
                <a:latin typeface="Calibri" panose="020F0502020204030204" pitchFamily="34" charset="0"/>
              </a:rPr>
              <a:t>Hardwood</a:t>
            </a:r>
          </a:p>
          <a:p>
            <a:pPr algn="ctr"/>
            <a:r>
              <a:rPr lang="en-GB" sz="3600" b="1" dirty="0">
                <a:latin typeface="Calibri" panose="020F0502020204030204" pitchFamily="34" charset="0"/>
              </a:rPr>
              <a:t>Softwood</a:t>
            </a:r>
          </a:p>
          <a:p>
            <a:pPr algn="ctr"/>
            <a:r>
              <a:rPr lang="en-GB" sz="3600" b="1" dirty="0">
                <a:latin typeface="Calibri" panose="020F0502020204030204" pitchFamily="34" charset="0"/>
              </a:rPr>
              <a:t>Deciduous</a:t>
            </a:r>
          </a:p>
          <a:p>
            <a:pPr algn="ctr"/>
            <a:r>
              <a:rPr lang="en-GB" sz="3600" b="1" dirty="0" smtClean="0">
                <a:latin typeface="Calibri" panose="020F0502020204030204" pitchFamily="34" charset="0"/>
              </a:rPr>
              <a:t>Evergreen</a:t>
            </a:r>
            <a:endParaRPr lang="en-GB" b="1" dirty="0">
              <a:latin typeface="Calibri" panose="020F0502020204030204" pitchFamily="34" charset="0"/>
            </a:endParaRPr>
          </a:p>
          <a:p>
            <a:pPr algn="ctr"/>
            <a:endParaRPr lang="en-GB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0673" y="322627"/>
            <a:ext cx="8087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LESSON OBJECTIVE – </a:t>
            </a:r>
            <a:r>
              <a:rPr lang="en-GB" sz="2400" dirty="0">
                <a:latin typeface="Comic Sans MS" panose="030F0702030302020204" pitchFamily="66" charset="0"/>
              </a:rPr>
              <a:t>TO UNDERSTAND ABOUT NATURAL TIMBERS</a:t>
            </a:r>
          </a:p>
        </p:txBody>
      </p:sp>
    </p:spTree>
    <p:extLst>
      <p:ext uri="{BB962C8B-B14F-4D97-AF65-F5344CB8AC3E}">
        <p14:creationId xmlns:p14="http://schemas.microsoft.com/office/powerpoint/2010/main" val="248727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3733" y="188966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416" y="926643"/>
            <a:ext cx="86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1) There are two types of timber- name them.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6862" y="1713603"/>
            <a:ext cx="86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) What's the difference between “deciduous” trees and “evergreen” trees.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9954" y="2595544"/>
            <a:ext cx="86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) Name a soft wood and give 2 properties or characterises 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6862" y="3263757"/>
            <a:ext cx="86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) Name a hard wood and give 2 properties or characterises 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9953" y="4620897"/>
            <a:ext cx="86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) What is a manufactured timber? 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9954" y="3963615"/>
            <a:ext cx="1046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) What's the difference between a “timber “plank” and a timber “board?” 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6862" y="5289246"/>
            <a:ext cx="86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  <a:r>
              <a:rPr lang="en-GB" dirty="0" smtClean="0"/>
              <a:t>) Name a manufactured timber and describe it.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6862" y="5870264"/>
            <a:ext cx="863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  <a:r>
              <a:rPr lang="en-GB" dirty="0" smtClean="0"/>
              <a:t>) Name a finish that could be applied to wood and give a reason why it would be applied.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9954" y="1315434"/>
            <a:ext cx="473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Hard wood and soft wood.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862" y="2022892"/>
            <a:ext cx="1137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Deciduous-Have broad leaves that they lose in winter/Evergreen have pines/cones and  are green all year round.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954" y="2935360"/>
            <a:ext cx="473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Pine    Cedar   Fir 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954" y="3566418"/>
            <a:ext cx="473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Beach Ask oak mahogany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954" y="4314114"/>
            <a:ext cx="473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Planks are thicker than boards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399" y="4967639"/>
            <a:ext cx="83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“Man made” by gluing together  wood layers or fibres.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936" y="5599214"/>
            <a:ext cx="83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MDF, Plywood , chipboard, hardboard.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491" y="6433294"/>
            <a:ext cx="83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Varnish, wax, stain, bleaching, seasoning, oil.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593" y="1378525"/>
            <a:ext cx="117130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WHAT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UNDERSTANDING ALL ABOUT NATURAL TIMBERS</a:t>
            </a:r>
          </a:p>
          <a:p>
            <a:pPr algn="ctr"/>
            <a:r>
              <a:rPr lang="en-GB" sz="24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S&amp;C 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GB" sz="24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omment on how can this help you when you are choosing your own materials</a:t>
            </a:r>
            <a:endParaRPr lang="en-GB" sz="2800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WHY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THIS ALLOWS YOU TO CHOOSE AND USE APPROPRIATE MATERIALS TO MAKE PRODUCTS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WHERE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WILL ALSO REQUIRE THIS KNOWLEDGE IN YOUR EXAMS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99991" y="5108458"/>
          <a:ext cx="8229600" cy="1539875"/>
        </p:xfrm>
        <a:graphic>
          <a:graphicData uri="http://schemas.openxmlformats.org/drawingml/2006/table">
            <a:tbl>
              <a:tblPr firstRow="1" bandRow="1"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1600" b="1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elieve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Approach the task positively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099" marB="410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0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600" b="1" kern="120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chieve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Try to exceed my target!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099" marB="410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600" b="1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ucceed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lang="en-GB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some exciting designs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099" marB="410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51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6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njoy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Have fun, but work Safely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099" marB="410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600" b="1" kern="12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upport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 independently and support each other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marT="41099" marB="410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197763" y="71377"/>
            <a:ext cx="1440160" cy="1007393"/>
            <a:chOff x="2915816" y="260648"/>
            <a:chExt cx="1440160" cy="1007393"/>
          </a:xfrm>
        </p:grpSpPr>
        <p:sp>
          <p:nvSpPr>
            <p:cNvPr id="8" name="Rounded Rectangle 7"/>
            <p:cNvSpPr/>
            <p:nvPr/>
          </p:nvSpPr>
          <p:spPr>
            <a:xfrm>
              <a:off x="2915816" y="260648"/>
              <a:ext cx="1440160" cy="100739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 </a:t>
              </a:r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439823"/>
              <a:ext cx="956481" cy="649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7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55" y="875099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latin typeface="Calibri" panose="020F0502020204030204" pitchFamily="34" charset="0"/>
              </a:rPr>
              <a:t>NATURAL TIMBER</a:t>
            </a:r>
            <a:endParaRPr lang="en-GB" sz="4800" b="1" dirty="0">
              <a:latin typeface="Calibri" panose="020F0502020204030204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0108383" y="588538"/>
            <a:ext cx="1342719" cy="13106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lowchart: Connector 35"/>
          <p:cNvSpPr/>
          <p:nvPr/>
        </p:nvSpPr>
        <p:spPr>
          <a:xfrm>
            <a:off x="10108383" y="588539"/>
            <a:ext cx="1340936" cy="1347005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119443" y="722042"/>
            <a:ext cx="4784211" cy="1477328"/>
          </a:xfrm>
          <a:prstGeom prst="rect">
            <a:avLst/>
          </a:prstGeom>
          <a:solidFill>
            <a:srgbClr val="F1FA98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</a:rPr>
              <a:t>There are two types of </a:t>
            </a:r>
            <a:r>
              <a:rPr lang="en-GB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natural timber</a:t>
            </a:r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</a:rPr>
              <a:t>, called </a:t>
            </a:r>
            <a:r>
              <a:rPr lang="en-GB" b="1" i="1" u="sng" dirty="0">
                <a:solidFill>
                  <a:srgbClr val="002060"/>
                </a:solidFill>
                <a:latin typeface="Calibri" panose="020F0502020204030204" pitchFamily="34" charset="0"/>
              </a:rPr>
              <a:t>hardwood</a:t>
            </a:r>
            <a:r>
              <a:rPr lang="en-GB" i="1" u="sng" dirty="0">
                <a:solidFill>
                  <a:srgbClr val="002060"/>
                </a:solidFill>
                <a:latin typeface="Calibri" panose="020F0502020204030204" pitchFamily="34" charset="0"/>
              </a:rPr>
              <a:t> </a:t>
            </a:r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</a:rPr>
              <a:t>and </a:t>
            </a:r>
            <a:r>
              <a:rPr lang="en-GB" b="1" i="1" u="sng" dirty="0">
                <a:solidFill>
                  <a:srgbClr val="002060"/>
                </a:solidFill>
                <a:latin typeface="Calibri" panose="020F0502020204030204" pitchFamily="34" charset="0"/>
              </a:rPr>
              <a:t>softwood</a:t>
            </a:r>
            <a:r>
              <a:rPr lang="en-GB" i="1" u="sng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</a:rPr>
              <a:t>These names do not refer to the properties of the wood: some softwoods can be hard and some hardwoods can be soft.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8806" y="5240999"/>
            <a:ext cx="2855741" cy="1353347"/>
          </a:xfrm>
          <a:prstGeom prst="roundRect">
            <a:avLst/>
          </a:prstGeom>
          <a:solidFill>
            <a:srgbClr val="F1FA9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DECIDUOUS TREES 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LOSE THEIR BROAD LEAVES IN THE AUTUMN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80512" y="2336502"/>
            <a:ext cx="2855741" cy="4257843"/>
            <a:chOff x="8286037" y="2352427"/>
            <a:chExt cx="2855741" cy="4257843"/>
          </a:xfrm>
        </p:grpSpPr>
        <p:pic>
          <p:nvPicPr>
            <p:cNvPr id="1028" name="Picture 4" descr="Image result for PINE TREE ANIMATED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2726" y="2352427"/>
              <a:ext cx="2082365" cy="3066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8286037" y="5240999"/>
              <a:ext cx="2855741" cy="1369271"/>
            </a:xfrm>
            <a:prstGeom prst="roundRect">
              <a:avLst/>
            </a:prstGeom>
            <a:solidFill>
              <a:srgbClr val="F1FA98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EVERGREEN </a:t>
              </a: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TREES ARE GREEN ALL YEAR ROUND AND THEY HAVE PINES AND CONES</a:t>
              </a:r>
              <a:endParaRPr lang="en-GB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84309" y="2658794"/>
            <a:ext cx="3474713" cy="3618478"/>
            <a:chOff x="2476973" y="2658795"/>
            <a:chExt cx="3209514" cy="3339232"/>
          </a:xfrm>
        </p:grpSpPr>
        <p:sp>
          <p:nvSpPr>
            <p:cNvPr id="9" name="Notched Right Arrow 8"/>
            <p:cNvSpPr/>
            <p:nvPr/>
          </p:nvSpPr>
          <p:spPr>
            <a:xfrm>
              <a:off x="2476973" y="3936413"/>
              <a:ext cx="1358026" cy="416537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77521" y="2658795"/>
              <a:ext cx="1808966" cy="3339232"/>
            </a:xfrm>
            <a:prstGeom prst="roundRect">
              <a:avLst/>
            </a:prstGeom>
            <a:solidFill>
              <a:srgbClr val="F1FA98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u="sng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HARDWOODS</a:t>
              </a:r>
              <a:r>
                <a:rPr lang="en-GB" sz="12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/>
              <a:endParaRPr lang="en-GB" sz="12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GB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COME FROM </a:t>
              </a:r>
              <a:r>
                <a:rPr lang="en-GB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DECIDUOUS</a:t>
              </a:r>
              <a:r>
                <a:rPr lang="en-GB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TREES &amp; </a:t>
              </a:r>
              <a:r>
                <a:rPr lang="en-GB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GROW SLOWLY</a:t>
              </a:r>
            </a:p>
            <a:p>
              <a:pPr algn="ctr"/>
              <a:endParaRPr lang="en-GB" sz="1050" dirty="0" smtClean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ASH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BEECH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OAK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MAHOGANY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MORE EXPENSIVE</a:t>
              </a:r>
              <a:endParaRPr lang="en-GB" sz="16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26309" y="2680890"/>
            <a:ext cx="3373759" cy="3479277"/>
            <a:chOff x="3841095" y="2664146"/>
            <a:chExt cx="3373759" cy="3479277"/>
          </a:xfrm>
          <a:solidFill>
            <a:srgbClr val="F1FA98"/>
          </a:solidFill>
        </p:grpSpPr>
        <p:sp>
          <p:nvSpPr>
            <p:cNvPr id="33" name="Notched Right Arrow 32"/>
            <p:cNvSpPr/>
            <p:nvPr/>
          </p:nvSpPr>
          <p:spPr>
            <a:xfrm flipH="1">
              <a:off x="5891533" y="3853136"/>
              <a:ext cx="1323321" cy="416537"/>
            </a:xfrm>
            <a:prstGeom prst="notchedRightArrow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841095" y="2664146"/>
              <a:ext cx="1946880" cy="3479277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u="sng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SOFTWOODS</a:t>
              </a:r>
              <a:r>
                <a:rPr lang="en-GB" sz="12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/>
              <a:endParaRPr lang="en-GB" sz="12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COME FROM </a:t>
              </a:r>
              <a:r>
                <a:rPr lang="en-GB" sz="16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EVERGREEN</a:t>
              </a:r>
              <a:r>
                <a:rPr lang="en-GB" sz="16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TREES &amp; </a:t>
              </a:r>
              <a:r>
                <a:rPr lang="en-GB" sz="16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GROW QUICKLY </a:t>
              </a:r>
            </a:p>
            <a:p>
              <a:pPr algn="ctr"/>
              <a:endParaRPr lang="en-GB" sz="105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  <a:p>
              <a:pPr algn="ctr"/>
              <a:endParaRPr lang="en-GB" sz="1050" dirty="0" smtClean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CEDAR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SCOTS PINE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PARANA PINE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SPRUCE</a:t>
              </a:r>
            </a:p>
          </p:txBody>
        </p:sp>
      </p:grpSp>
      <p:pic>
        <p:nvPicPr>
          <p:cNvPr id="23" name="Picture 6" descr="Image result for pine needles clear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51" y="2072676"/>
            <a:ext cx="857612" cy="8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pine cone clear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368" y="3310149"/>
            <a:ext cx="594390" cy="7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result for leaves  clear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9" y="1899138"/>
            <a:ext cx="1564634" cy="15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20793" y="2848857"/>
            <a:ext cx="1944443" cy="369332"/>
          </a:xfrm>
          <a:prstGeom prst="rect">
            <a:avLst/>
          </a:prstGeom>
          <a:solidFill>
            <a:srgbClr val="F1FA98"/>
          </a:solidFill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Has </a:t>
            </a:r>
            <a:r>
              <a:rPr lang="en-GB" dirty="0" smtClean="0">
                <a:latin typeface="Calibri" panose="020F0502020204030204" pitchFamily="34" charset="0"/>
              </a:rPr>
              <a:t>pines &amp; cones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489" y="3164856"/>
            <a:ext cx="1301466" cy="646331"/>
          </a:xfrm>
          <a:prstGeom prst="rect">
            <a:avLst/>
          </a:prstGeom>
          <a:solidFill>
            <a:srgbClr val="F1FA98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Have broad leaves</a:t>
            </a:r>
          </a:p>
        </p:txBody>
      </p:sp>
    </p:spTree>
    <p:extLst>
      <p:ext uri="{BB962C8B-B14F-4D97-AF65-F5344CB8AC3E}">
        <p14:creationId xmlns:p14="http://schemas.microsoft.com/office/powerpoint/2010/main" val="28925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pine 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0" y="2166020"/>
            <a:ext cx="3943674" cy="4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ir 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09" y="2299693"/>
            <a:ext cx="3459813" cy="43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edar 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00" y="2299693"/>
            <a:ext cx="3810000" cy="43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53077" y="446154"/>
            <a:ext cx="9653075" cy="88490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MATERIALS &amp; THEIR PROPERTIES - SOFTWOOD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7593" y="2438531"/>
            <a:ext cx="11224276" cy="3635087"/>
            <a:chOff x="136547" y="3055699"/>
            <a:chExt cx="11224276" cy="3635087"/>
          </a:xfrm>
        </p:grpSpPr>
        <p:sp>
          <p:nvSpPr>
            <p:cNvPr id="13" name="TextBox 12"/>
            <p:cNvSpPr txBox="1"/>
            <p:nvPr/>
          </p:nvSpPr>
          <p:spPr>
            <a:xfrm>
              <a:off x="136547" y="3274466"/>
              <a:ext cx="3728087" cy="3416320"/>
            </a:xfrm>
            <a:prstGeom prst="rect">
              <a:avLst/>
            </a:prstGeom>
            <a:solidFill>
              <a:srgbClr val="F1FA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u="sng" dirty="0" smtClean="0">
                  <a:latin typeface="Calibri" panose="020F0502020204030204" pitchFamily="34" charset="0"/>
                </a:rPr>
                <a:t>PINE</a:t>
              </a:r>
            </a:p>
            <a:p>
              <a:pPr algn="ctr"/>
              <a:r>
                <a:rPr lang="en-GB" b="1" u="sng" dirty="0" smtClean="0">
                  <a:latin typeface="Calibri" panose="020F0502020204030204" pitchFamily="34" charset="0"/>
                </a:rPr>
                <a:t>Colour </a:t>
              </a:r>
              <a:endParaRPr lang="en-GB" b="1" u="sng" dirty="0">
                <a:latin typeface="Calibri" panose="020F0502020204030204" pitchFamily="34" charset="0"/>
              </a:endParaRP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White or pale yellow</a:t>
              </a:r>
            </a:p>
            <a:p>
              <a:pPr algn="ctr"/>
              <a:endParaRPr lang="en-GB" b="1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GB" b="1" u="sng" dirty="0" smtClean="0">
                  <a:latin typeface="Calibri" panose="020F0502020204030204" pitchFamily="34" charset="0"/>
                </a:rPr>
                <a:t>Strength/durability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Easy to work </a:t>
              </a: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with/ </a:t>
              </a: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lightweight prone to </a:t>
              </a: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scratches/dents </a:t>
              </a:r>
            </a:p>
            <a:p>
              <a:pPr algn="ctr"/>
              <a:endParaRPr lang="en-GB" b="1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GB" b="1" u="sng" dirty="0" smtClean="0">
                  <a:latin typeface="Calibri" panose="020F0502020204030204" pitchFamily="34" charset="0"/>
                </a:rPr>
                <a:t>Used for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 F</a:t>
              </a:r>
              <a:r>
                <a:rPr lang="en-GB" b="1" dirty="0" smtClean="0">
                  <a:solidFill>
                    <a:srgbClr val="FF0000"/>
                  </a:solidFill>
                </a:rPr>
                <a:t>urniture</a:t>
              </a:r>
              <a:r>
                <a:rPr lang="en-GB" b="1" dirty="0">
                  <a:solidFill>
                    <a:srgbClr val="FF0000"/>
                  </a:solidFill>
                </a:rPr>
                <a:t>, window frames, panelling, </a:t>
              </a:r>
              <a:r>
                <a:rPr lang="en-GB" b="1" dirty="0" smtClean="0">
                  <a:solidFill>
                    <a:srgbClr val="FF0000"/>
                  </a:solidFill>
                </a:rPr>
                <a:t>and </a:t>
              </a:r>
              <a:r>
                <a:rPr lang="en-GB" b="1" dirty="0">
                  <a:solidFill>
                    <a:srgbClr val="FF0000"/>
                  </a:solidFill>
                </a:rPr>
                <a:t>roofing, </a:t>
              </a: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</a:p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32786" y="3371000"/>
              <a:ext cx="3525536" cy="2862322"/>
            </a:xfrm>
            <a:prstGeom prst="rect">
              <a:avLst/>
            </a:prstGeom>
            <a:solidFill>
              <a:srgbClr val="F1FA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u="sng" dirty="0" smtClean="0">
                  <a:latin typeface="Calibri" panose="020F0502020204030204" pitchFamily="34" charset="0"/>
                </a:rPr>
                <a:t>Cedar </a:t>
              </a:r>
            </a:p>
            <a:p>
              <a:pPr algn="ctr"/>
              <a:r>
                <a:rPr lang="en-GB" b="1" u="sng" dirty="0" smtClean="0">
                  <a:latin typeface="Calibri" panose="020F0502020204030204" pitchFamily="34" charset="0"/>
                </a:rPr>
                <a:t>Colour </a:t>
              </a:r>
              <a:endParaRPr lang="en-GB" b="1" u="sng" dirty="0">
                <a:latin typeface="Calibri" panose="020F0502020204030204" pitchFamily="34" charset="0"/>
              </a:endParaRP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Red/brown in colour</a:t>
              </a:r>
            </a:p>
            <a:p>
              <a:pPr algn="ctr"/>
              <a:endParaRPr lang="en-GB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b="1" dirty="0" smtClean="0">
                  <a:latin typeface="Calibri" panose="020F0502020204030204" pitchFamily="34" charset="0"/>
                </a:rPr>
                <a:t>Strength/durability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quite </a:t>
              </a: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strong and durable </a:t>
              </a: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endParaRPr lang="en-GB" b="1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algn="ctr"/>
              <a:endParaRPr lang="en-GB" b="1" i="1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b="1" i="1" dirty="0" smtClean="0">
                  <a:latin typeface="Calibri" panose="020F0502020204030204" pitchFamily="34" charset="0"/>
                </a:rPr>
                <a:t>used for</a:t>
              </a:r>
            </a:p>
            <a:p>
              <a:pPr algn="ctr"/>
              <a:r>
                <a:rPr lang="en-GB" i="1" dirty="0" smtClean="0">
                  <a:latin typeface="Calibri" panose="020F0502020204030204" pitchFamily="34" charset="0"/>
                </a:rPr>
                <a:t> </a:t>
              </a:r>
              <a:r>
                <a:rPr lang="en-GB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Musical instruments, furniture, decking, fence posts/ pencils  </a:t>
              </a:r>
              <a:endParaRPr lang="en-GB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25114" y="3055699"/>
              <a:ext cx="3135709" cy="3416320"/>
            </a:xfrm>
            <a:prstGeom prst="rect">
              <a:avLst/>
            </a:prstGeom>
            <a:solidFill>
              <a:srgbClr val="F1FA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u="sng" dirty="0" smtClean="0">
                  <a:latin typeface="Calibri" panose="020F0502020204030204" pitchFamily="34" charset="0"/>
                </a:rPr>
                <a:t>Fir </a:t>
              </a:r>
            </a:p>
            <a:p>
              <a:pPr algn="ctr"/>
              <a:r>
                <a:rPr lang="en-GB" b="1" u="sng" dirty="0" smtClean="0">
                  <a:latin typeface="Calibri" panose="020F0502020204030204" pitchFamily="34" charset="0"/>
                </a:rPr>
                <a:t>Colour </a:t>
              </a:r>
              <a:endParaRPr lang="en-GB" b="1" u="sng" dirty="0">
                <a:latin typeface="Calibri" panose="020F0502020204030204" pitchFamily="34" charset="0"/>
              </a:endParaRP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 reddish brown wood and </a:t>
              </a:r>
              <a:r>
                <a:rPr lang="en-GB" b="1" dirty="0" smtClean="0">
                  <a:solidFill>
                    <a:srgbClr val="FF0000"/>
                  </a:solidFill>
                </a:rPr>
                <a:t>fairly </a:t>
              </a:r>
              <a:r>
                <a:rPr lang="en-GB" b="1" dirty="0" smtClean="0">
                  <a:solidFill>
                    <a:srgbClr val="FF0000"/>
                  </a:solidFill>
                </a:rPr>
                <a:t>knot free</a:t>
              </a:r>
            </a:p>
            <a:p>
              <a:pPr algn="ctr"/>
              <a:endParaRPr lang="en-GB" b="1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b="1" dirty="0" smtClean="0">
                  <a:latin typeface="Calibri" panose="020F0502020204030204" pitchFamily="34" charset="0"/>
                </a:rPr>
                <a:t>Strength/durability</a:t>
              </a:r>
              <a:r>
                <a:rPr lang="en-GB" dirty="0" smtClean="0">
                  <a:latin typeface="Calibri" panose="020F0502020204030204" pitchFamily="34" charset="0"/>
                </a:rPr>
                <a:t>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It is a strong and durable.</a:t>
              </a:r>
            </a:p>
            <a:p>
              <a:pPr algn="ctr"/>
              <a:endParaRPr lang="en-GB" b="1" u="sng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b="1" u="sng" dirty="0" smtClean="0">
                  <a:latin typeface="Calibri" panose="020F0502020204030204" pitchFamily="34" charset="0"/>
                </a:rPr>
                <a:t>used for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I</a:t>
              </a:r>
              <a:r>
                <a:rPr lang="en-GB" b="1" dirty="0" smtClean="0">
                  <a:solidFill>
                    <a:srgbClr val="FF0000"/>
                  </a:solidFill>
                </a:rPr>
                <a:t>n </a:t>
              </a:r>
              <a:r>
                <a:rPr lang="en-GB" b="1" dirty="0">
                  <a:solidFill>
                    <a:srgbClr val="FF0000"/>
                  </a:solidFill>
                </a:rPr>
                <a:t>the production of plywood.</a:t>
              </a:r>
              <a:br>
                <a:rPr lang="en-GB" b="1" dirty="0">
                  <a:solidFill>
                    <a:srgbClr val="FF0000"/>
                  </a:solidFill>
                </a:rPr>
              </a:br>
              <a:r>
                <a:rPr lang="en-GB" b="1" dirty="0">
                  <a:solidFill>
                    <a:srgbClr val="FF0000"/>
                  </a:solidFill>
                </a:rPr>
                <a:t>R</a:t>
              </a:r>
              <a:r>
                <a:rPr lang="en-GB" b="1" dirty="0" smtClean="0">
                  <a:solidFill>
                    <a:srgbClr val="FF0000"/>
                  </a:solidFill>
                </a:rPr>
                <a:t>ange </a:t>
              </a:r>
              <a:r>
                <a:rPr lang="en-GB" b="1" dirty="0">
                  <a:solidFill>
                    <a:srgbClr val="FF0000"/>
                  </a:solidFill>
                </a:rPr>
                <a:t>of joinery work.</a:t>
              </a:r>
              <a:r>
                <a:rPr lang="en-GB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" name="Left-Right Arrow 1"/>
          <p:cNvSpPr/>
          <p:nvPr/>
        </p:nvSpPr>
        <p:spPr>
          <a:xfrm>
            <a:off x="229135" y="1536656"/>
            <a:ext cx="11255769" cy="688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7054" y="1720157"/>
            <a:ext cx="1378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HARD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80901" y="1720156"/>
            <a:ext cx="1378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SOFT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6997" y="1396594"/>
            <a:ext cx="9650627" cy="400110"/>
          </a:xfrm>
          <a:prstGeom prst="rect">
            <a:avLst/>
          </a:prstGeom>
          <a:solidFill>
            <a:srgbClr val="F1FA98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Softwoods are less expensive than hardwoods  due to </a:t>
            </a:r>
            <a:r>
              <a:rPr lang="en-GB" sz="2000" b="1" dirty="0" smtClean="0">
                <a:solidFill>
                  <a:srgbClr val="FF0000"/>
                </a:solidFill>
              </a:rPr>
              <a:t>growing faster.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915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53077" y="382481"/>
            <a:ext cx="9653075" cy="88490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MATERIALS &amp; THEIR PROPERTIES - HARDWOOD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311607" y="2229156"/>
            <a:ext cx="11255769" cy="688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2274" y="2419298"/>
            <a:ext cx="1378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AFFORDABLE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0003" y="2443126"/>
            <a:ext cx="1378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EXPENSIVE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120" name="Group 5119"/>
          <p:cNvGrpSpPr/>
          <p:nvPr/>
        </p:nvGrpSpPr>
        <p:grpSpPr>
          <a:xfrm>
            <a:off x="743939" y="2727075"/>
            <a:ext cx="10360355" cy="3971179"/>
            <a:chOff x="853563" y="3045127"/>
            <a:chExt cx="10360355" cy="3971179"/>
          </a:xfrm>
        </p:grpSpPr>
        <p:pic>
          <p:nvPicPr>
            <p:cNvPr id="21" name="Picture 7" descr="Oa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935" y="3068955"/>
              <a:ext cx="2492623" cy="3814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853563" y="3045127"/>
              <a:ext cx="10360355" cy="3971179"/>
              <a:chOff x="349980" y="2727075"/>
              <a:chExt cx="10360355" cy="397117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49980" y="2727075"/>
                <a:ext cx="2522009" cy="3971179"/>
                <a:chOff x="349980" y="2727075"/>
                <a:chExt cx="2522009" cy="3971179"/>
              </a:xfrm>
            </p:grpSpPr>
            <p:pic>
              <p:nvPicPr>
                <p:cNvPr id="16" name="Picture 5" descr="Beech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090" y="2727075"/>
                  <a:ext cx="2489899" cy="39711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349980" y="2927560"/>
                  <a:ext cx="2470269" cy="3570208"/>
                </a:xfrm>
                <a:prstGeom prst="rect">
                  <a:avLst/>
                </a:prstGeom>
                <a:solidFill>
                  <a:srgbClr val="F1FA98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u="sng" dirty="0" smtClean="0">
                      <a:latin typeface="Calibri" panose="020F0502020204030204" pitchFamily="34" charset="0"/>
                    </a:rPr>
                    <a:t>BEECH</a:t>
                  </a:r>
                </a:p>
                <a:p>
                  <a:pPr algn="ctr"/>
                  <a:r>
                    <a:rPr lang="en-GB" sz="1600" b="1" u="sng" dirty="0" smtClean="0">
                      <a:latin typeface="Calibri" panose="020F0502020204030204" pitchFamily="34" charset="0"/>
                    </a:rPr>
                    <a:t>Appearance</a:t>
                  </a:r>
                </a:p>
                <a:p>
                  <a:pPr algn="ctr"/>
                  <a:r>
                    <a:rPr lang="en-GB" sz="1600" dirty="0">
                      <a:latin typeface="Calibri" panose="020F0502020204030204" pitchFamily="34" charset="0"/>
                    </a:rPr>
                    <a:t>This wood has a very </a:t>
                  </a:r>
                  <a:r>
                    <a:rPr lang="en-GB" sz="1600" b="1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close straight grain 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which is </a:t>
                  </a:r>
                  <a:r>
                    <a:rPr lang="en-GB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White to pinkish-brown 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in colour</a:t>
                  </a:r>
                  <a:endParaRPr lang="en-GB" sz="1600" b="1" u="sng" dirty="0"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GB" sz="1600" b="1" u="sng" dirty="0" smtClean="0">
                      <a:latin typeface="Calibri" panose="020F0502020204030204" pitchFamily="34" charset="0"/>
                    </a:rPr>
                    <a:t>Strength</a:t>
                  </a:r>
                </a:p>
                <a:p>
                  <a:pPr algn="ctr"/>
                  <a:r>
                    <a:rPr lang="en-GB" sz="1600" b="1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Very hard</a:t>
                  </a:r>
                  <a:r>
                    <a:rPr lang="en-GB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but is also very </a:t>
                  </a:r>
                  <a:r>
                    <a:rPr lang="en-GB" sz="1600" b="1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easy to work with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. It does warp very easily.</a:t>
                  </a:r>
                  <a:endParaRPr lang="en-GB" sz="1600" b="1" u="sng" dirty="0"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GB" sz="1600" b="1" u="sng" dirty="0" smtClean="0">
                      <a:latin typeface="Calibri" panose="020F0502020204030204" pitchFamily="34" charset="0"/>
                    </a:rPr>
                    <a:t>Uses </a:t>
                  </a:r>
                </a:p>
                <a:p>
                  <a:pPr algn="ctr"/>
                  <a:r>
                    <a:rPr lang="en-GB" sz="1600" dirty="0">
                      <a:latin typeface="Calibri" panose="020F0502020204030204" pitchFamily="34" charset="0"/>
                    </a:rPr>
                    <a:t>It is often used for </a:t>
                  </a:r>
                  <a:r>
                    <a:rPr lang="en-GB" sz="1600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furniture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, </a:t>
                  </a:r>
                  <a:r>
                    <a:rPr lang="en-GB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toys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,</a:t>
                  </a:r>
                  <a:r>
                    <a:rPr lang="en-GB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 tool handles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. </a:t>
                  </a: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5489285" y="3079276"/>
                <a:ext cx="2591406" cy="3323987"/>
              </a:xfrm>
              <a:prstGeom prst="rect">
                <a:avLst/>
              </a:prstGeom>
              <a:solidFill>
                <a:srgbClr val="F1FA9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u="sng" dirty="0" smtClean="0">
                    <a:latin typeface="Calibri" panose="020F0502020204030204" pitchFamily="34" charset="0"/>
                  </a:rPr>
                  <a:t>OAK </a:t>
                </a:r>
                <a:endParaRPr lang="en-GB" dirty="0">
                  <a:latin typeface="Calibri" panose="020F0502020204030204" pitchFamily="34" charset="0"/>
                </a:endParaRPr>
              </a:p>
              <a:p>
                <a:pPr algn="ctr"/>
                <a:r>
                  <a:rPr lang="en-GB" sz="1600" b="1" u="sng" dirty="0" smtClean="0">
                    <a:latin typeface="Calibri" panose="020F0502020204030204" pitchFamily="34" charset="0"/>
                  </a:rPr>
                  <a:t>Appearance </a:t>
                </a:r>
              </a:p>
              <a:p>
                <a:pPr algn="ctr"/>
                <a:r>
                  <a:rPr lang="en-GB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Light </a:t>
                </a:r>
                <a:r>
                  <a:rPr lang="en-GB" sz="16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brown in colour</a:t>
                </a:r>
                <a:r>
                  <a:rPr lang="en-GB" sz="1600" dirty="0">
                    <a:latin typeface="Calibri" panose="020F0502020204030204" pitchFamily="34" charset="0"/>
                  </a:rPr>
                  <a:t>. It has an </a:t>
                </a:r>
                <a:r>
                  <a:rPr lang="en-GB" sz="1600" i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Open grain</a:t>
                </a:r>
                <a:r>
                  <a:rPr lang="en-GB" sz="16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.</a:t>
                </a:r>
                <a:endParaRPr lang="en-GB" sz="1600" u="sng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en-GB" sz="1600" b="1" u="sng" dirty="0" smtClean="0">
                    <a:latin typeface="Calibri" panose="020F0502020204030204" pitchFamily="34" charset="0"/>
                  </a:rPr>
                  <a:t>Strength </a:t>
                </a:r>
                <a:endParaRPr lang="en-GB" sz="1600" b="1" u="sng" dirty="0" smtClean="0"/>
              </a:p>
              <a:p>
                <a:pPr algn="ctr"/>
                <a:r>
                  <a:rPr lang="en-GB" sz="1600" dirty="0">
                    <a:latin typeface="Calibri" panose="020F0502020204030204" pitchFamily="34" charset="0"/>
                  </a:rPr>
                  <a:t>The timber </a:t>
                </a:r>
                <a:r>
                  <a:rPr lang="en-GB" sz="1600" dirty="0" smtClean="0">
                    <a:latin typeface="Calibri" panose="020F0502020204030204" pitchFamily="34" charset="0"/>
                  </a:rPr>
                  <a:t>is very   </a:t>
                </a:r>
                <a:r>
                  <a:rPr lang="en-GB" sz="1600" i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strong </a:t>
                </a:r>
                <a:r>
                  <a:rPr lang="en-GB" sz="16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and </a:t>
                </a:r>
                <a:r>
                  <a:rPr lang="en-GB" sz="1600" i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Hard</a:t>
                </a:r>
                <a:r>
                  <a:rPr lang="en-GB" sz="1600" dirty="0" smtClean="0">
                    <a:latin typeface="Calibri" panose="020F0502020204030204" pitchFamily="34" charset="0"/>
                  </a:rPr>
                  <a:t> </a:t>
                </a:r>
                <a:r>
                  <a:rPr lang="en-GB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to work with</a:t>
                </a:r>
                <a:r>
                  <a:rPr lang="en-GB" sz="1600" dirty="0" smtClean="0">
                    <a:latin typeface="Calibri" panose="020F0502020204030204" pitchFamily="34" charset="0"/>
                  </a:rPr>
                  <a:t>.</a:t>
                </a:r>
                <a:endParaRPr lang="en-GB" sz="1600" b="1" u="sng" dirty="0">
                  <a:latin typeface="Calibri" panose="020F0502020204030204" pitchFamily="34" charset="0"/>
                </a:endParaRPr>
              </a:p>
              <a:p>
                <a:pPr algn="ctr"/>
                <a:r>
                  <a:rPr lang="en-GB" sz="16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Uses</a:t>
                </a:r>
              </a:p>
              <a:p>
                <a:pPr algn="ctr"/>
                <a:r>
                  <a:rPr lang="en-GB" sz="1600" dirty="0">
                    <a:latin typeface="Calibri" panose="020F0502020204030204" pitchFamily="34" charset="0"/>
                  </a:rPr>
                  <a:t>The wood  </a:t>
                </a:r>
                <a:r>
                  <a:rPr lang="en-GB" sz="1600" b="1" i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corrodes steel</a:t>
                </a:r>
                <a:r>
                  <a:rPr lang="en-GB" sz="16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screws</a:t>
                </a:r>
                <a:r>
                  <a:rPr lang="en-GB" sz="1600" dirty="0">
                    <a:latin typeface="Calibri" panose="020F0502020204030204" pitchFamily="34" charset="0"/>
                  </a:rPr>
                  <a:t> and </a:t>
                </a:r>
                <a:r>
                  <a:rPr lang="en-GB" sz="16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fittings</a:t>
                </a:r>
                <a:r>
                  <a:rPr lang="en-GB" sz="1600" dirty="0">
                    <a:latin typeface="Calibri" panose="020F0502020204030204" pitchFamily="34" charset="0"/>
                  </a:rPr>
                  <a:t> therefore it is used mainly for </a:t>
                </a:r>
                <a:r>
                  <a:rPr lang="en-GB" sz="1600" b="1" i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Interior woodwork </a:t>
                </a:r>
                <a:r>
                  <a:rPr lang="en-GB" sz="16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and </a:t>
                </a:r>
                <a:r>
                  <a:rPr lang="en-GB" sz="1600" b="1" i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good quality </a:t>
                </a:r>
                <a:r>
                  <a:rPr lang="en-GB" sz="16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furniture</a:t>
                </a:r>
                <a:endParaRPr lang="en-GB" sz="1600" b="1" i="1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8217712" y="2750903"/>
                <a:ext cx="2492623" cy="3794467"/>
                <a:chOff x="8217712" y="2750903"/>
                <a:chExt cx="2492623" cy="3794467"/>
              </a:xfrm>
            </p:grpSpPr>
            <p:pic>
              <p:nvPicPr>
                <p:cNvPr id="25" name="Picture 9" descr="Mahogany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17712" y="2750903"/>
                  <a:ext cx="2492623" cy="37944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8336654" y="2996118"/>
                  <a:ext cx="2254738" cy="3323987"/>
                </a:xfrm>
                <a:prstGeom prst="rect">
                  <a:avLst/>
                </a:prstGeom>
                <a:solidFill>
                  <a:srgbClr val="F1FA98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u="sng" dirty="0" smtClean="0">
                      <a:latin typeface="Calibri" panose="020F0502020204030204" pitchFamily="34" charset="0"/>
                    </a:rPr>
                    <a:t>MAHOGANY</a:t>
                  </a:r>
                </a:p>
                <a:p>
                  <a:pPr algn="ctr"/>
                  <a:endParaRPr lang="en-GB" sz="1600" dirty="0"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GB" sz="1600" b="1" u="sng" dirty="0" smtClean="0">
                      <a:latin typeface="Calibri" panose="020F0502020204030204" pitchFamily="34" charset="0"/>
                    </a:rPr>
                    <a:t>Appearance</a:t>
                  </a:r>
                </a:p>
                <a:p>
                  <a:pPr algn="ctr"/>
                  <a:r>
                    <a:rPr lang="en-GB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H</a:t>
                  </a:r>
                  <a:r>
                    <a:rPr lang="en-GB" sz="16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as </a:t>
                  </a:r>
                  <a:r>
                    <a:rPr lang="en-GB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a  reddish brown </a:t>
                  </a:r>
                  <a:r>
                    <a:rPr lang="en-GB" sz="1600" b="1" i="1" dirty="0">
                      <a:latin typeface="Calibri" panose="020F0502020204030204" pitchFamily="34" charset="0"/>
                    </a:rPr>
                    <a:t>interlocking grain</a:t>
                  </a:r>
                  <a:endParaRPr lang="en-GB" sz="1600" b="1" u="sng" dirty="0"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GB" sz="1600" b="1" u="sng" dirty="0" smtClean="0">
                      <a:latin typeface="Calibri" panose="020F0502020204030204" pitchFamily="34" charset="0"/>
                    </a:rPr>
                    <a:t>Strength</a:t>
                  </a:r>
                </a:p>
                <a:p>
                  <a:pPr algn="ctr"/>
                  <a:r>
                    <a:rPr lang="en-GB" sz="1600" dirty="0">
                      <a:latin typeface="Calibri" panose="020F0502020204030204" pitchFamily="34" charset="0"/>
                    </a:rPr>
                    <a:t>It is </a:t>
                  </a:r>
                  <a:r>
                    <a:rPr lang="en-GB" sz="1600" b="1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fairly strong</a:t>
                  </a:r>
                  <a:r>
                    <a:rPr lang="en-GB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but  </a:t>
                  </a:r>
                  <a:r>
                    <a:rPr lang="en-GB" sz="1600" b="1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easy to work</a:t>
                  </a:r>
                  <a:endParaRPr lang="en-GB" sz="1600" b="1" u="sng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GB" sz="1600" b="1" u="sng" dirty="0" smtClean="0">
                      <a:latin typeface="Calibri" panose="020F0502020204030204" pitchFamily="34" charset="0"/>
                    </a:rPr>
                    <a:t>Uses </a:t>
                  </a:r>
                </a:p>
                <a:p>
                  <a:pPr algn="ctr"/>
                  <a:r>
                    <a:rPr lang="en-GB" sz="1600" dirty="0">
                      <a:latin typeface="Calibri" panose="020F0502020204030204" pitchFamily="34" charset="0"/>
                    </a:rPr>
                    <a:t>. This wood is very </a:t>
                  </a:r>
                  <a:r>
                    <a:rPr lang="en-GB" sz="1600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expensive</a:t>
                  </a:r>
                  <a:r>
                    <a:rPr lang="en-GB" sz="1600" i="1" dirty="0">
                      <a:latin typeface="Calibri" panose="020F0502020204030204" pitchFamily="34" charset="0"/>
                    </a:rPr>
                    <a:t>. It is 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used for </a:t>
                  </a:r>
                  <a:r>
                    <a:rPr lang="en-GB" sz="1600" b="1" i="1" dirty="0">
                      <a:latin typeface="Calibri" panose="020F0502020204030204" pitchFamily="34" charset="0"/>
                    </a:rPr>
                    <a:t>high </a:t>
                  </a:r>
                  <a:r>
                    <a:rPr lang="en-GB" sz="1600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quality indoor</a:t>
                  </a:r>
                  <a:r>
                    <a:rPr lang="en-GB" sz="1600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GB" sz="16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furniture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963296" y="2750903"/>
                <a:ext cx="2522009" cy="3820836"/>
                <a:chOff x="2963296" y="2750903"/>
                <a:chExt cx="2522009" cy="3820836"/>
              </a:xfrm>
            </p:grpSpPr>
            <p:pic>
              <p:nvPicPr>
                <p:cNvPr id="5122" name="Picture 2" descr="Image result for ASH WOO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4044" y="2750903"/>
                  <a:ext cx="2491261" cy="38044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2963296" y="2970753"/>
                  <a:ext cx="2510427" cy="3600986"/>
                </a:xfrm>
                <a:prstGeom prst="rect">
                  <a:avLst/>
                </a:prstGeom>
                <a:solidFill>
                  <a:srgbClr val="F1FA98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u="sng" dirty="0" smtClean="0">
                      <a:latin typeface="Calibri" panose="020F0502020204030204" pitchFamily="34" charset="0"/>
                    </a:rPr>
                    <a:t>ASH</a:t>
                  </a:r>
                  <a:endParaRPr lang="en-GB" sz="1600" b="1" u="sng" dirty="0"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GB" sz="1600" b="1" u="sng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Appearance</a:t>
                  </a:r>
                </a:p>
                <a:p>
                  <a:pPr algn="ctr"/>
                  <a:r>
                    <a:rPr lang="en-GB" sz="1600" dirty="0">
                      <a:latin typeface="Calibri" panose="020F0502020204030204" pitchFamily="34" charset="0"/>
                    </a:rPr>
                    <a:t>The timber has a </a:t>
                  </a:r>
                  <a:r>
                    <a:rPr lang="en-GB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Light, creamy-brown colour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, it is </a:t>
                  </a:r>
                  <a:r>
                    <a:rPr lang="en-GB" sz="1600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open-grained</a:t>
                  </a:r>
                  <a:endParaRPr lang="en-GB" sz="1600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en-GB" sz="1600" b="1" u="sng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Strength </a:t>
                  </a:r>
                </a:p>
                <a:p>
                  <a:pPr algn="ctr"/>
                  <a:r>
                    <a:rPr lang="en-GB" sz="1600" dirty="0">
                      <a:latin typeface="Calibri" panose="020F0502020204030204" pitchFamily="34" charset="0"/>
                    </a:rPr>
                    <a:t>The wood is </a:t>
                  </a:r>
                  <a:r>
                    <a:rPr lang="en-GB" sz="1600" b="1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tough</a:t>
                  </a:r>
                  <a:r>
                    <a:rPr lang="en-GB" sz="1600" dirty="0">
                      <a:latin typeface="Calibri" panose="020F0502020204030204" pitchFamily="34" charset="0"/>
                    </a:rPr>
                    <a:t> but </a:t>
                  </a:r>
                  <a:r>
                    <a:rPr lang="en-GB" sz="1600" b="1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flexible</a:t>
                  </a:r>
                  <a:r>
                    <a:rPr lang="en-GB" sz="1600" dirty="0" smtClean="0">
                      <a:latin typeface="Calibri" panose="020F0502020204030204" pitchFamily="34" charset="0"/>
                    </a:rPr>
                    <a:t>.</a:t>
                  </a:r>
                  <a:endParaRPr lang="en-GB" sz="1600" b="1" u="sng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en-GB" sz="1600" b="1" u="sng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Uses </a:t>
                  </a:r>
                </a:p>
                <a:p>
                  <a:pPr algn="ctr"/>
                  <a:r>
                    <a:rPr lang="en-GB" sz="1600" dirty="0">
                      <a:latin typeface="Calibri" panose="020F0502020204030204" pitchFamily="34" charset="0"/>
                    </a:rPr>
                    <a:t>make</a:t>
                  </a:r>
                </a:p>
                <a:p>
                  <a:pPr algn="ctr"/>
                  <a:r>
                    <a:rPr lang="en-GB" sz="1600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Sports equipment, wooden ladders, </a:t>
                  </a:r>
                  <a:r>
                    <a:rPr lang="en-GB" sz="1600" b="1" i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tool </a:t>
                  </a:r>
                  <a:r>
                    <a:rPr lang="en-GB" sz="1600" b="1" i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handles, cricket bats</a:t>
                  </a:r>
                  <a:endParaRPr lang="en-GB" sz="1600" b="1" i="1" u="sng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endParaRPr lang="en-GB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1196997" y="1396594"/>
            <a:ext cx="9650627" cy="830997"/>
          </a:xfrm>
          <a:prstGeom prst="rect">
            <a:avLst/>
          </a:prstGeom>
          <a:solidFill>
            <a:srgbClr val="F1FA98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Hardwoods are more expensive due to </a:t>
            </a:r>
            <a:r>
              <a:rPr lang="en-GB" sz="2400" b="1" dirty="0" smtClean="0">
                <a:solidFill>
                  <a:srgbClr val="FF0000"/>
                </a:solidFill>
              </a:rPr>
              <a:t>growing slowly </a:t>
            </a:r>
            <a:r>
              <a:rPr lang="en-GB" sz="2400" dirty="0" smtClean="0"/>
              <a:t>and </a:t>
            </a:r>
            <a:r>
              <a:rPr lang="en-GB" sz="2400" b="1" dirty="0" smtClean="0">
                <a:solidFill>
                  <a:srgbClr val="FF0000"/>
                </a:solidFill>
              </a:rPr>
              <a:t>travelling further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01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53077" y="382481"/>
            <a:ext cx="9653075" cy="88490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MATERIAL STOCK  FORMS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274" y="2419298"/>
            <a:ext cx="1378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AFFORDABLE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0003" y="2443126"/>
            <a:ext cx="1378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EXPENSIVE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 descr="Image result for TIMBER PL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5" y="4406024"/>
            <a:ext cx="1200819" cy="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559" y="4220065"/>
            <a:ext cx="1469767" cy="1140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492" y="4350194"/>
            <a:ext cx="1414326" cy="1010043"/>
          </a:xfrm>
          <a:prstGeom prst="rect">
            <a:avLst/>
          </a:prstGeom>
        </p:spPr>
      </p:pic>
      <p:pic>
        <p:nvPicPr>
          <p:cNvPr id="6148" name="Picture 4" descr="Image result for TIMBER SQUA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79" y="4193822"/>
            <a:ext cx="1582686" cy="13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426" y="4251809"/>
            <a:ext cx="1698225" cy="1206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114" y="5486399"/>
            <a:ext cx="137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Timber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planks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848" y="5401790"/>
            <a:ext cx="1378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Timber boards </a:t>
            </a:r>
          </a:p>
          <a:p>
            <a:pPr algn="ctr"/>
            <a:r>
              <a:rPr lang="en-GB" sz="1000" dirty="0" smtClean="0">
                <a:latin typeface="Comic Sans MS" panose="030F0702030302020204" pitchFamily="66" charset="0"/>
              </a:rPr>
              <a:t>(not as thick as planks)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1295" y="5594120"/>
            <a:ext cx="18136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Strip </a:t>
            </a: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(thin slices of wood- 3mm)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1798" y="5655676"/>
            <a:ext cx="137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Square timber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6152" y="5809564"/>
            <a:ext cx="137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Dowel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908" y="2419298"/>
            <a:ext cx="11033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Material stock forms are the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standardised sizes </a:t>
            </a:r>
            <a:r>
              <a:rPr lang="en-GB" sz="2400" dirty="0" smtClean="0">
                <a:latin typeface="Comic Sans MS" panose="030F0702030302020204" pitchFamily="66" charset="0"/>
              </a:rPr>
              <a:t>that different material can be bought in.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041301" y="2918180"/>
            <a:ext cx="3088537" cy="1275642"/>
          </a:xfrm>
          <a:prstGeom prst="wedgeEllipseCallout">
            <a:avLst>
              <a:gd name="adj1" fmla="val 570"/>
              <a:gd name="adj2" fmla="val -592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Regulated/ all the same.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5" y="2790127"/>
            <a:ext cx="103749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  <a:cs typeface="Calibri" panose="020F0502020204030204" pitchFamily="34" charset="0"/>
              </a:rPr>
              <a:t>Manufactured Board</a:t>
            </a:r>
            <a:r>
              <a:rPr lang="en-GB" sz="2400" u="sng" dirty="0">
                <a:latin typeface="Comic Sans MS" panose="030F0702030302020204" pitchFamily="66" charset="0"/>
                <a:cs typeface="Calibri" panose="020F0502020204030204" pitchFamily="34" charset="0"/>
              </a:rPr>
              <a:t> </a:t>
            </a:r>
            <a:r>
              <a:rPr lang="en-GB" sz="2400" b="1" u="sng" dirty="0">
                <a:latin typeface="Comic Sans MS" panose="030F0702030302020204" pitchFamily="66" charset="0"/>
                <a:cs typeface="Calibri" panose="020F0502020204030204" pitchFamily="34" charset="0"/>
              </a:rPr>
              <a:t>properties</a:t>
            </a:r>
            <a:r>
              <a:rPr lang="en-GB" sz="2400" u="sng" dirty="0">
                <a:latin typeface="Comic Sans MS" panose="030F0702030302020204" pitchFamily="66" charset="0"/>
                <a:cs typeface="Calibri" panose="020F0502020204030204" pitchFamily="34" charset="0"/>
              </a:rPr>
              <a:t>:</a:t>
            </a:r>
            <a:br>
              <a:rPr lang="en-GB" sz="2400" u="sng" dirty="0"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/>
            </a:r>
            <a:b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• </a:t>
            </a: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make 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use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of waste wood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materials </a:t>
            </a: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(i.e. saw dust for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MDF</a:t>
            </a: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)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/>
            </a:r>
            <a:b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•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 </a:t>
            </a: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Are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inexpensive</a:t>
            </a: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so are often used </a:t>
            </a: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instead of real woods. </a:t>
            </a:r>
            <a:b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• 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</a:t>
            </a: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owever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do not look as good as real woods look. </a:t>
            </a:r>
            <a:b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• 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O</a:t>
            </a: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ften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covered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with a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thin layer of real wood </a:t>
            </a:r>
            <a:r>
              <a:rPr lang="en-GB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which 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is called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veneer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this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improves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their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appearance.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4284" y="276726"/>
            <a:ext cx="69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Manufactured  boards </a:t>
            </a:r>
            <a:endParaRPr lang="en-GB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33449" y="1133371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Manufactured boards are timber sheets which are </a:t>
            </a:r>
            <a:r>
              <a:rPr lang="en-GB" sz="2400" b="1" dirty="0">
                <a:solidFill>
                  <a:srgbClr val="FF0000"/>
                </a:solidFill>
              </a:rPr>
              <a:t>produced by gluing wood layers or wood fibres together.</a:t>
            </a:r>
            <a:r>
              <a:rPr lang="en-GB" sz="2400" dirty="0"/>
              <a:t> Manufactured boards often </a:t>
            </a:r>
            <a:r>
              <a:rPr lang="en-GB" sz="2400" dirty="0" smtClean="0"/>
              <a:t>make </a:t>
            </a:r>
            <a:r>
              <a:rPr lang="en-GB" sz="2400" dirty="0"/>
              <a:t>use </a:t>
            </a:r>
            <a:r>
              <a:rPr lang="en-GB" sz="2400" b="1" dirty="0">
                <a:solidFill>
                  <a:srgbClr val="FF0000"/>
                </a:solidFill>
              </a:rPr>
              <a:t>of waste wood </a:t>
            </a:r>
            <a:r>
              <a:rPr lang="en-GB" sz="2400" b="1" dirty="0" smtClean="0">
                <a:solidFill>
                  <a:srgbClr val="FF0000"/>
                </a:solidFill>
              </a:rPr>
              <a:t>materials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104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1206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  <a:p>
            <a:pPr algn="ctr"/>
            <a:endParaRPr lang="en-GB" b="1" dirty="0">
              <a:latin typeface="Calibri" panose="020F0502020204030204" pitchFamily="34" charset="0"/>
            </a:endParaRPr>
          </a:p>
          <a:p>
            <a:pPr algn="ctr"/>
            <a:endParaRPr lang="en-GB" b="1" dirty="0">
              <a:latin typeface="Calibri" panose="020F0502020204030204" pitchFamily="34" charset="0"/>
            </a:endParaRPr>
          </a:p>
          <a:p>
            <a:pPr algn="ctr"/>
            <a:endParaRPr lang="en-GB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284" y="276726"/>
            <a:ext cx="69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Manufactured  boards </a:t>
            </a:r>
            <a:endParaRPr lang="en-GB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33449" y="929040"/>
            <a:ext cx="1032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Manufactured boards are timber sheets which are produced by gluing wood layers or wood fibres together. Manufactured boards often made use of waste wood </a:t>
            </a:r>
            <a:r>
              <a:rPr lang="en-GB" dirty="0" smtClean="0"/>
              <a:t>materials.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27253"/>
              </p:ext>
            </p:extLst>
          </p:nvPr>
        </p:nvGraphicFramePr>
        <p:xfrm>
          <a:off x="193431" y="1720839"/>
          <a:ext cx="11746523" cy="4600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081">
                  <a:extLst>
                    <a:ext uri="{9D8B030D-6E8A-4147-A177-3AD203B41FA5}">
                      <a16:colId xmlns:a16="http://schemas.microsoft.com/office/drawing/2014/main" val="1761205006"/>
                    </a:ext>
                  </a:extLst>
                </a:gridCol>
                <a:gridCol w="6108934">
                  <a:extLst>
                    <a:ext uri="{9D8B030D-6E8A-4147-A177-3AD203B41FA5}">
                      <a16:colId xmlns:a16="http://schemas.microsoft.com/office/drawing/2014/main" val="2881605752"/>
                    </a:ext>
                  </a:extLst>
                </a:gridCol>
                <a:gridCol w="3915508">
                  <a:extLst>
                    <a:ext uri="{9D8B030D-6E8A-4147-A177-3AD203B41FA5}">
                      <a16:colId xmlns:a16="http://schemas.microsoft.com/office/drawing/2014/main" val="3956346501"/>
                    </a:ext>
                  </a:extLst>
                </a:gridCol>
              </a:tblGrid>
              <a:tr h="6822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Manufactured</a:t>
                      </a:r>
                      <a:r>
                        <a:rPr lang="en-GB" sz="1800" baseline="0" dirty="0" smtClean="0"/>
                        <a:t> timber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Description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Uses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985333"/>
                  </a:ext>
                </a:extLst>
              </a:tr>
              <a:tr h="974678">
                <a:tc>
                  <a:txBody>
                    <a:bodyPr/>
                    <a:lstStyle/>
                    <a:p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MDF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Smooth,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 surface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Easily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machined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painted or stained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Furniture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interior panelling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ften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veneered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painted.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31784"/>
                  </a:ext>
                </a:extLst>
              </a:tr>
              <a:tr h="701839">
                <a:tc>
                  <a:txBody>
                    <a:bodyPr/>
                    <a:lstStyle/>
                    <a:p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Plywood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very strong board which is constructed of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layers 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are glued at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degrees 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each other.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board used in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Furniture making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5464"/>
                  </a:ext>
                </a:extLst>
              </a:tr>
              <a:tr h="1267082">
                <a:tc>
                  <a:txBody>
                    <a:bodyPr/>
                    <a:lstStyle/>
                    <a:p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Chipboard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 from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chips of wood glued together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Usually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veneered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covered in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laminate. 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for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kitchen/bedroom furniture/Shelving/DIY</a:t>
                      </a:r>
                      <a:r>
                        <a:rPr lang="en-GB" sz="1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work.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veneered or covered 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 plastic 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laminated.</a:t>
                      </a:r>
                      <a:r>
                        <a:rPr lang="en-GB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19480"/>
                  </a:ext>
                </a:extLst>
              </a:tr>
              <a:tr h="974678">
                <a:tc>
                  <a:txBody>
                    <a:bodyPr/>
                    <a:lstStyle/>
                    <a:p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Hardboard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cheap 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particle board which sometimes has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laminated plastic surface. 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for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furniture backs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covering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curved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structures, </a:t>
                      </a:r>
                      <a:r>
                        <a:rPr lang="en-GB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door panels.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644728"/>
                  </a:ext>
                </a:extLst>
              </a:tr>
            </a:tbl>
          </a:graphicData>
        </a:graphic>
      </p:graphicFrame>
      <p:pic>
        <p:nvPicPr>
          <p:cNvPr id="8" name="Picture 2" descr="M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8" y="2430320"/>
            <a:ext cx="815154" cy="81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ly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49" y="3386989"/>
            <a:ext cx="703383" cy="70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hip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14" y="4350315"/>
            <a:ext cx="959873" cy="9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ard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49" y="5696251"/>
            <a:ext cx="625140" cy="6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tructure of plyw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33" y="2089741"/>
            <a:ext cx="4571761" cy="29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5898" y="114526"/>
            <a:ext cx="9653075" cy="88490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FINISHING &amp; PROTECTING WOOD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8824" y="1444620"/>
            <a:ext cx="1772640" cy="1636295"/>
          </a:xfrm>
          <a:prstGeom prst="roundRect">
            <a:avLst/>
          </a:prstGeom>
          <a:solidFill>
            <a:srgbClr val="F1FA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Varnish 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33858" y="1444618"/>
            <a:ext cx="1764625" cy="1636295"/>
          </a:xfrm>
          <a:prstGeom prst="roundRect">
            <a:avLst/>
          </a:prstGeom>
          <a:solidFill>
            <a:srgbClr val="F1FA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Wax  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118973" y="1457478"/>
            <a:ext cx="1811474" cy="1636295"/>
          </a:xfrm>
          <a:prstGeom prst="roundRect">
            <a:avLst/>
          </a:prstGeom>
          <a:solidFill>
            <a:srgbClr val="F1FA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Oil  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62516" y="1434244"/>
            <a:ext cx="1632294" cy="1636295"/>
          </a:xfrm>
          <a:prstGeom prst="roundRect">
            <a:avLst/>
          </a:prstGeom>
          <a:solidFill>
            <a:srgbClr val="F1FA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Seasoning 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(remove moisture)  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50877" y="1444618"/>
            <a:ext cx="1716504" cy="1636295"/>
          </a:xfrm>
          <a:prstGeom prst="roundRect">
            <a:avLst/>
          </a:prstGeom>
          <a:solidFill>
            <a:srgbClr val="F1FA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Stain   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73558" y="1457478"/>
            <a:ext cx="1664795" cy="1636295"/>
          </a:xfrm>
          <a:prstGeom prst="roundRect">
            <a:avLst/>
          </a:prstGeom>
          <a:solidFill>
            <a:srgbClr val="F1FA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Bleaching   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Image result for varnish 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" y="3526102"/>
            <a:ext cx="1929946" cy="16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axing hardwood floors hardwood floors the screen and process waxing hardwood floors vide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16106"/>
          <a:stretch/>
        </p:blipFill>
        <p:spPr bwMode="auto">
          <a:xfrm>
            <a:off x="2215652" y="3471298"/>
            <a:ext cx="1935225" cy="17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taining  woo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7" r="19396" b="19362"/>
          <a:stretch/>
        </p:blipFill>
        <p:spPr bwMode="auto">
          <a:xfrm>
            <a:off x="4267145" y="3513408"/>
            <a:ext cx="2050580" cy="16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leaching wood before and af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25" y="3513408"/>
            <a:ext cx="1684421" cy="12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artoon water droplet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3"/>
          <a:stretch/>
        </p:blipFill>
        <p:spPr bwMode="auto">
          <a:xfrm>
            <a:off x="8368305" y="3275783"/>
            <a:ext cx="1613310" cy="169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oil finish on woo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15" y="3465469"/>
            <a:ext cx="1903716" cy="12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898" y="5536579"/>
            <a:ext cx="11105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Various functions/ purposes.</a:t>
            </a:r>
            <a:endParaRPr lang="en-GB" b="1" u="sng" dirty="0" smtClean="0"/>
          </a:p>
          <a:p>
            <a:r>
              <a:rPr lang="en-GB" dirty="0" smtClean="0"/>
              <a:t>Protect</a:t>
            </a:r>
            <a:r>
              <a:rPr lang="en-GB" dirty="0" smtClean="0"/>
              <a:t>, resistance to moisture, enhance grain, easier to clean, seal pores to prevent bacteria, look more expensive, prevent insect attacks.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8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3193</TotalTime>
  <Words>876</Words>
  <Application>Microsoft Office PowerPoint</Application>
  <PresentationFormat>Widescreen</PresentationFormat>
  <Paragraphs>181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Times New Roman</vt:lpstr>
      <vt:lpstr>Wingdings 3</vt:lpstr>
      <vt:lpstr>Ion Boardroom</vt:lpstr>
      <vt:lpstr>PowerPoint Presentation</vt:lpstr>
      <vt:lpstr>PowerPoint Presentation</vt:lpstr>
      <vt:lpstr>NATURAL TIMBER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Minsthorpe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Mallinson</dc:creator>
  <cp:lastModifiedBy>Leanne Bradley</cp:lastModifiedBy>
  <cp:revision>69</cp:revision>
  <cp:lastPrinted>2018-06-18T12:39:45Z</cp:lastPrinted>
  <dcterms:created xsi:type="dcterms:W3CDTF">2017-06-05T10:46:04Z</dcterms:created>
  <dcterms:modified xsi:type="dcterms:W3CDTF">2018-06-21T09:26:50Z</dcterms:modified>
</cp:coreProperties>
</file>