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8" r:id="rId2"/>
    <p:sldId id="279" r:id="rId3"/>
    <p:sldId id="280" r:id="rId4"/>
    <p:sldId id="263" r:id="rId5"/>
    <p:sldId id="264" r:id="rId6"/>
    <p:sldId id="268" r:id="rId7"/>
    <p:sldId id="274" r:id="rId8"/>
    <p:sldId id="265" r:id="rId9"/>
    <p:sldId id="266" r:id="rId10"/>
    <p:sldId id="273" r:id="rId11"/>
    <p:sldId id="267" r:id="rId12"/>
    <p:sldId id="270" r:id="rId13"/>
    <p:sldId id="272" r:id="rId14"/>
    <p:sldId id="269" r:id="rId15"/>
    <p:sldId id="275" r:id="rId16"/>
    <p:sldId id="281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941" autoAdjust="0"/>
  </p:normalViewPr>
  <p:slideViewPr>
    <p:cSldViewPr snapToGrid="0">
      <p:cViewPr varScale="1">
        <p:scale>
          <a:sx n="75" d="100"/>
          <a:sy n="75" d="100"/>
        </p:scale>
        <p:origin x="11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AFB4B-8A6A-4F78-8189-282DEC51137D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4A62B-D063-44C6-8531-54A564EC4A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19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fld id="{0A876C99-8C5D-4BD8-A90C-73D5B3647024}" type="slidenum">
              <a:rPr lang="en-GB" smtClean="0"/>
              <a:pPr eaLnBrk="1" hangingPunct="1"/>
              <a:t>1</a:t>
            </a:fld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8047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429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69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474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001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6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4A62B-D063-44C6-8531-54A564EC4A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602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07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142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Glass</a:t>
            </a:r>
            <a:r>
              <a:rPr lang="en-GB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reinforced plastic </a:t>
            </a:r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less stiff and far less brittle than carbon fibre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GRP is composed of strands of glass. Each individual glass fibre is very fine with a small diameter, and they are woven to form a flexible fabric. The fabric is normally placed in a mould, for instance a mould for a canoe and polyester resin is added, The process is repeated so that there are many layers of fibre glass and resin and allowed to dry.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resulting material is strong and light. Glass Reinforced Plastic can be sanded for a smooth finish and painted.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b="1" dirty="0" smtClean="0"/>
              <a:t>Phase changing materials </a:t>
            </a:r>
          </a:p>
          <a:p>
            <a:endParaRPr lang="en-GB" dirty="0" smtClean="0"/>
          </a:p>
          <a:p>
            <a:r>
              <a:rPr lang="en-GB" dirty="0" smtClean="0"/>
              <a:t>Maintains a constant body temperature. </a:t>
            </a:r>
          </a:p>
          <a:p>
            <a:endParaRPr lang="en-GB" dirty="0" smtClean="0"/>
          </a:p>
          <a:p>
            <a:r>
              <a:rPr lang="en-GB" dirty="0" smtClean="0"/>
              <a:t>Phase changing materials are able to transform from solid to liquid and back whilst storing and releasing heat, large amounts of heat are absorbed and released.</a:t>
            </a:r>
          </a:p>
          <a:p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6 </a:t>
            </a:r>
            <a:r>
              <a:rPr lang="en-GB" b="1" dirty="0" smtClean="0"/>
              <a:t>Geotextiles</a:t>
            </a:r>
            <a:r>
              <a:rPr lang="en-GB" b="1" baseline="0" dirty="0" smtClean="0"/>
              <a:t> </a:t>
            </a:r>
            <a:r>
              <a:rPr lang="en-GB" b="1" dirty="0" smtClean="0"/>
              <a:t>Permeable</a:t>
            </a:r>
            <a:r>
              <a:rPr lang="en-GB" b="1" baseline="0" dirty="0" smtClean="0"/>
              <a:t> </a:t>
            </a:r>
            <a:r>
              <a:rPr lang="en-GB" baseline="0" dirty="0" smtClean="0"/>
              <a:t>–absorbent –liquids can pass through them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356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73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895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Permeable</a:t>
            </a:r>
            <a:r>
              <a:rPr lang="en-GB" baseline="0" dirty="0" smtClean="0"/>
              <a:t> –absorbent –liquids can pass through them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467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Permeable</a:t>
            </a:r>
            <a:r>
              <a:rPr lang="en-GB" baseline="0" dirty="0" smtClean="0"/>
              <a:t> –absorbent –liquids can pass through them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991BE-D87B-44FE-B674-3AB4D23CCB0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2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01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16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398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190626" y="1151931"/>
            <a:ext cx="9810751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190626" y="3536156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453734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05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911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8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300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56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58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79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34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15D34-B063-4C81-AC51-06061E28D233}" type="datetimeFigureOut">
              <a:rPr lang="en-GB" smtClean="0"/>
              <a:t>22/02/2018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82CC7-401A-4828-BAE0-10CC811E1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88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CrmzEwUrY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0" y="315914"/>
            <a:ext cx="4598988" cy="20327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u="sng" dirty="0">
                <a:solidFill>
                  <a:srgbClr val="002060"/>
                </a:solidFill>
                <a:latin typeface="Fluffy Slacks BTN" pitchFamily="34" charset="0"/>
              </a:rPr>
              <a:t>What are you doing?</a:t>
            </a:r>
          </a:p>
          <a:p>
            <a:pPr algn="ctr">
              <a:defRPr/>
            </a:pPr>
            <a:endParaRPr lang="en-GB" sz="1600" dirty="0">
              <a:solidFill>
                <a:srgbClr val="002060"/>
              </a:solidFill>
              <a:latin typeface="Fluffy Slacks BTN" pitchFamily="34" charset="0"/>
            </a:endParaRPr>
          </a:p>
          <a:p>
            <a:pPr algn="ctr">
              <a:defRPr/>
            </a:pPr>
            <a:r>
              <a:rPr lang="en-GB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Learn about modern materials</a:t>
            </a:r>
            <a:endParaRPr lang="en-GB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33794" y="252189"/>
            <a:ext cx="4545012" cy="21602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u="sng" dirty="0">
                <a:solidFill>
                  <a:srgbClr val="002060"/>
                </a:solidFill>
                <a:latin typeface="Fluffy Slacks BTN" pitchFamily="34" charset="0"/>
              </a:rPr>
              <a:t>Where does it fit in?</a:t>
            </a:r>
          </a:p>
          <a:p>
            <a:pPr algn="ctr">
              <a:defRPr/>
            </a:pPr>
            <a:endParaRPr lang="en-GB" sz="2000" dirty="0">
              <a:solidFill>
                <a:srgbClr val="002060"/>
              </a:solidFill>
              <a:latin typeface="Fluffy Slacks BTN" pitchFamily="34" charset="0"/>
            </a:endParaRPr>
          </a:p>
          <a:p>
            <a:pPr algn="ctr">
              <a:defRPr/>
            </a:pPr>
            <a:r>
              <a:rPr lang="en-GB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You will be tested on this topic. </a:t>
            </a:r>
            <a:endParaRPr lang="en-GB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en-GB" dirty="0">
              <a:solidFill>
                <a:srgbClr val="002060"/>
              </a:solidFill>
              <a:latin typeface="Fluffy Slacks BTN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52771" y="2437948"/>
            <a:ext cx="8137525" cy="24606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u="sng" dirty="0">
                <a:solidFill>
                  <a:srgbClr val="002060"/>
                </a:solidFill>
                <a:latin typeface="Fluffy Slacks BTN" pitchFamily="34" charset="0"/>
              </a:rPr>
              <a:t>Why are you learning this</a:t>
            </a:r>
            <a:r>
              <a:rPr lang="en-GB" u="sng" dirty="0">
                <a:solidFill>
                  <a:srgbClr val="002060"/>
                </a:solidFill>
                <a:latin typeface="Fluffy Slacks BTN" pitchFamily="34" charset="0"/>
              </a:rPr>
              <a:t>?</a:t>
            </a:r>
          </a:p>
          <a:p>
            <a:pPr algn="ctr">
              <a:defRPr/>
            </a:pPr>
            <a:endParaRPr lang="en-GB" sz="2000" dirty="0">
              <a:solidFill>
                <a:srgbClr val="002060"/>
              </a:solidFill>
              <a:latin typeface="Fluffy Slacks BTN" pitchFamily="34" charset="0"/>
            </a:endParaRPr>
          </a:p>
          <a:p>
            <a:pPr algn="ctr">
              <a:defRPr/>
            </a:pPr>
            <a:r>
              <a:rPr lang="en-GB" sz="2000" dirty="0" smtClean="0">
                <a:solidFill>
                  <a:srgbClr val="002060"/>
                </a:solidFill>
                <a:latin typeface="Fluffy Slacks BTN" pitchFamily="34" charset="0"/>
              </a:rPr>
              <a:t>Modern materials are changing the future possibilities of D&amp;T.   </a:t>
            </a:r>
            <a:endParaRPr lang="en-GB" dirty="0">
              <a:solidFill>
                <a:srgbClr val="002060"/>
              </a:solidFill>
              <a:latin typeface="Fluffy Slacks BTN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524000" y="5013176"/>
          <a:ext cx="9144000" cy="17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0080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</a:t>
                      </a:r>
                      <a:r>
                        <a:rPr lang="en-GB" sz="180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elieve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Approach the task</a:t>
                      </a:r>
                      <a:r>
                        <a:rPr lang="en-GB" sz="1800" b="1" baseline="0" dirty="0" smtClean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positively</a:t>
                      </a:r>
                      <a:endParaRPr lang="en-GB" sz="1800" b="1" dirty="0" smtClean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  <a:p>
                      <a:endParaRPr lang="en-GB" sz="1800" dirty="0">
                        <a:solidFill>
                          <a:srgbClr val="0070C0"/>
                        </a:solidFill>
                      </a:endParaRPr>
                    </a:p>
                  </a:txBody>
                  <a:tcPr marT="45703" marB="4570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</a:t>
                      </a:r>
                      <a:r>
                        <a:rPr lang="en-GB" sz="1800" dirty="0" smtClean="0">
                          <a:solidFill>
                            <a:srgbClr val="FF3300"/>
                          </a:solidFill>
                        </a:rPr>
                        <a:t>chieve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Learn as many new things as you can!</a:t>
                      </a:r>
                    </a:p>
                    <a:p>
                      <a:endParaRPr lang="en-GB" sz="1800" dirty="0">
                        <a:solidFill>
                          <a:srgbClr val="FF3300"/>
                        </a:solidFill>
                      </a:endParaRPr>
                    </a:p>
                  </a:txBody>
                  <a:tcPr marT="45703" marB="45703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GB" sz="18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ucceed</a:t>
                      </a:r>
                    </a:p>
                    <a:p>
                      <a:r>
                        <a:rPr lang="en-GB" sz="18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omic Sans MS" panose="030F0702030302020204" pitchFamily="66" charset="0"/>
                        </a:rPr>
                        <a:t>Take quality notes and</a:t>
                      </a:r>
                      <a:r>
                        <a:rPr lang="en-GB" sz="18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Comic Sans MS" panose="030F0702030302020204" pitchFamily="66" charset="0"/>
                        </a:rPr>
                        <a:t> focus on the task. </a:t>
                      </a:r>
                      <a:endParaRPr lang="en-GB" sz="18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T="45703" marB="45703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</a:t>
                      </a:r>
                      <a:r>
                        <a:rPr lang="en-GB" sz="1800" dirty="0" smtClean="0">
                          <a:solidFill>
                            <a:srgbClr val="FFBDBD"/>
                          </a:solidFill>
                        </a:rPr>
                        <a:t>njoy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Have fun, but work Safely</a:t>
                      </a:r>
                    </a:p>
                    <a:p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 marT="45703" marB="45703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</a:t>
                      </a:r>
                      <a:r>
                        <a:rPr lang="en-GB" sz="1800" dirty="0" smtClean="0">
                          <a:solidFill>
                            <a:srgbClr val="FFFF00"/>
                          </a:solidFill>
                        </a:rPr>
                        <a:t>upport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Work independently and support each other</a:t>
                      </a:r>
                    </a:p>
                    <a:p>
                      <a:endParaRPr lang="en-GB" sz="1800" dirty="0">
                        <a:solidFill>
                          <a:srgbClr val="92D050"/>
                        </a:solidFill>
                      </a:endParaRPr>
                    </a:p>
                  </a:txBody>
                  <a:tcPr marT="45703" marB="45703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7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4" y="-144463"/>
            <a:ext cx="75848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AutoShape 4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262553"/>
              </p:ext>
            </p:extLst>
          </p:nvPr>
        </p:nvGraphicFramePr>
        <p:xfrm>
          <a:off x="460375" y="1066801"/>
          <a:ext cx="11308292" cy="5656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28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What is it?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An electronic display that uses liquid crystals.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What does it look like?</a:t>
                      </a:r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4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Properties</a:t>
                      </a:r>
                    </a:p>
                    <a:p>
                      <a:endParaRPr lang="en-GB" dirty="0" smtClean="0"/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LCD’s  can block or allow light to pass through,  depending on the amount of electricity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applied. </a:t>
                      </a:r>
                    </a:p>
                    <a:p>
                      <a:endParaRPr lang="en-GB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LCDs allow displays to be much thinner and 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consume less power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(better for portable appliances as battery life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can be extended. ) Better display of imagery. </a:t>
                      </a:r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u="sng" dirty="0" smtClean="0"/>
                    </a:p>
                    <a:p>
                      <a:r>
                        <a:rPr lang="en-GB" u="sng" dirty="0" smtClean="0"/>
                        <a:t>What its used for</a:t>
                      </a:r>
                    </a:p>
                    <a:p>
                      <a:endParaRPr lang="en-GB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Displays information such as text, imagery and moving picture for computers, calculator , digital camera’s, laptops, </a:t>
                      </a:r>
                    </a:p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TV’s and mobile phones.</a:t>
                      </a:r>
                    </a:p>
                    <a:p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66123" y="224660"/>
            <a:ext cx="6641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LCD (Liquid crystal display) 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Image result for lcd screen calculato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35" y="1583181"/>
            <a:ext cx="2235955" cy="85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lcd displ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590" y="1335311"/>
            <a:ext cx="1596325" cy="159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LCD screen iphon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8" r="35283"/>
          <a:stretch/>
        </p:blipFill>
        <p:spPr bwMode="auto">
          <a:xfrm>
            <a:off x="9918915" y="1583181"/>
            <a:ext cx="1531368" cy="129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88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4" y="-144463"/>
            <a:ext cx="75848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AutoShape 4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96925"/>
              </p:ext>
            </p:extLst>
          </p:nvPr>
        </p:nvGraphicFramePr>
        <p:xfrm>
          <a:off x="305829" y="718066"/>
          <a:ext cx="11555614" cy="59475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7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7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8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is it?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none" dirty="0" smtClean="0">
                          <a:latin typeface="Comic Sans MS" panose="030F0702030302020204" pitchFamily="66" charset="0"/>
                        </a:rPr>
                        <a:t>Contains</a:t>
                      </a:r>
                      <a:r>
                        <a:rPr lang="en-GB" u="none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u="none" dirty="0" smtClean="0">
                          <a:latin typeface="Comic Sans MS" panose="030F0702030302020204" pitchFamily="66" charset="0"/>
                        </a:rPr>
                        <a:t> an antibacterial substance.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none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antibacterial</a:t>
                      </a:r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substance is</a:t>
                      </a: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added in the heart of the fibre and prevents the development of bacteria that form during any bodily activity.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none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none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non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does it look like?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28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Properties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Long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lasting antibacterial resilience 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Easy to care for.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Continues to be antibacterial, even after washing material.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its used for</a:t>
                      </a:r>
                    </a:p>
                    <a:p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u="none" dirty="0" smtClean="0">
                          <a:latin typeface="Comic Sans MS" panose="030F0702030302020204" pitchFamily="66" charset="0"/>
                        </a:rPr>
                        <a:t>Bedding</a:t>
                      </a:r>
                    </a:p>
                    <a:p>
                      <a:r>
                        <a:rPr lang="en-GB" u="none" dirty="0" smtClean="0">
                          <a:latin typeface="Comic Sans MS" panose="030F0702030302020204" pitchFamily="66" charset="0"/>
                        </a:rPr>
                        <a:t>Underwear</a:t>
                      </a:r>
                    </a:p>
                    <a:p>
                      <a:r>
                        <a:rPr lang="en-GB" u="none" dirty="0" smtClean="0">
                          <a:latin typeface="Comic Sans MS" panose="030F0702030302020204" pitchFamily="66" charset="0"/>
                        </a:rPr>
                        <a:t>Socks</a:t>
                      </a:r>
                    </a:p>
                    <a:p>
                      <a:r>
                        <a:rPr lang="en-GB" u="none" dirty="0" smtClean="0">
                          <a:latin typeface="Comic Sans MS" panose="030F0702030302020204" pitchFamily="66" charset="0"/>
                        </a:rPr>
                        <a:t>Child care ( clothing)</a:t>
                      </a:r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874263" y="133291"/>
            <a:ext cx="6418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Comic Sans MS" panose="030F0702030302020204" pitchFamily="66" charset="0"/>
              </a:rPr>
              <a:t>Rhovyl </a:t>
            </a:r>
            <a:r>
              <a:rPr lang="en-GB" sz="3200" dirty="0">
                <a:latin typeface="Comic Sans MS" panose="030F0702030302020204" pitchFamily="66" charset="0"/>
              </a:rPr>
              <a:t>as an antibacterial fibre.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368" t="34838" r="57118" b="14236"/>
          <a:stretch/>
        </p:blipFill>
        <p:spPr>
          <a:xfrm>
            <a:off x="8754533" y="1153460"/>
            <a:ext cx="1778000" cy="2300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549" t="39005" r="54861" b="18171"/>
          <a:stretch/>
        </p:blipFill>
        <p:spPr>
          <a:xfrm>
            <a:off x="7230803" y="1778001"/>
            <a:ext cx="1632464" cy="14731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42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4" y="-144463"/>
            <a:ext cx="75848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571871"/>
              </p:ext>
            </p:extLst>
          </p:nvPr>
        </p:nvGraphicFramePr>
        <p:xfrm>
          <a:off x="460375" y="1066801"/>
          <a:ext cx="11308292" cy="51325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29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is it?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none" dirty="0" smtClean="0">
                          <a:latin typeface="Comic Sans MS" panose="030F0702030302020204" pitchFamily="66" charset="0"/>
                        </a:rPr>
                        <a:t>Lets</a:t>
                      </a:r>
                      <a:r>
                        <a:rPr lang="en-GB" u="none" baseline="0" dirty="0" smtClean="0">
                          <a:latin typeface="Comic Sans MS" panose="030F0702030302020204" pitchFamily="66" charset="0"/>
                        </a:rPr>
                        <a:t> sweat (perspiration) out but not rain in, thus allowing the fabric to “breath” </a:t>
                      </a:r>
                      <a:endParaRPr lang="en-GB" u="none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does it look like?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9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Properties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Absorbs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 &amp; releases sweat quickly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Many can be made to repel water for outdoor clothing 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 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its used for</a:t>
                      </a:r>
                    </a:p>
                    <a:p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Sports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wear, outdoor clothing 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Gortex is a good example</a:t>
                      </a:r>
                      <a:r>
                        <a:rPr lang="en-GB" baseline="0" dirty="0" smtClean="0"/>
                        <a:t>.</a:t>
                      </a:r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366447" y="160338"/>
            <a:ext cx="77171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 smtClean="0">
                <a:latin typeface="Comic Sans MS" panose="030F0702030302020204" pitchFamily="66" charset="0"/>
              </a:rPr>
              <a:t>Breathable materials</a:t>
            </a:r>
            <a:endParaRPr lang="en-GB" sz="60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144" t="41423" r="24136" b="35705"/>
          <a:stretch/>
        </p:blipFill>
        <p:spPr>
          <a:xfrm>
            <a:off x="8634203" y="4526165"/>
            <a:ext cx="2898842" cy="1673157"/>
          </a:xfrm>
          <a:prstGeom prst="rect">
            <a:avLst/>
          </a:prstGeom>
        </p:spPr>
      </p:pic>
      <p:pic>
        <p:nvPicPr>
          <p:cNvPr id="9" name="Picture 2" descr="http://www.winyangtex.com/images/Category/304_CategoryIntroPhoto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203" y="1254908"/>
            <a:ext cx="2717912" cy="192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winyangtex.com/images/Category/304_CategoryIntroPhoto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679" y="1032493"/>
            <a:ext cx="7552794" cy="5337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427" y="244238"/>
            <a:ext cx="2443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 smtClean="0">
                <a:latin typeface="Comic Sans MS" panose="030F0702030302020204" pitchFamily="66" charset="0"/>
              </a:rPr>
              <a:t>Breathable materials</a:t>
            </a:r>
            <a:endParaRPr lang="en-GB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2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4" y="-144463"/>
            <a:ext cx="75848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223902"/>
              </p:ext>
            </p:extLst>
          </p:nvPr>
        </p:nvGraphicFramePr>
        <p:xfrm>
          <a:off x="460375" y="1066801"/>
          <a:ext cx="11308292" cy="51170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6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is it?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none" dirty="0" smtClean="0">
                          <a:latin typeface="Comic Sans MS" panose="030F0702030302020204" pitchFamily="66" charset="0"/>
                        </a:rPr>
                        <a:t>Clothing that protects the skin from UV rays from the sun.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none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does it look like?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Properties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Pre-treated with UV-preventing ingredients during manufacture to enhance their effectiveness. (titanium dioxide)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its used for</a:t>
                      </a:r>
                    </a:p>
                    <a:p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Hats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beach wear –especially for children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UV beach tents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131813" y="297360"/>
            <a:ext cx="63001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u="sng" dirty="0" smtClean="0">
                <a:latin typeface="Comic Sans MS" panose="030F0702030302020204" pitchFamily="66" charset="0"/>
              </a:rPr>
              <a:t>UV protective clothing </a:t>
            </a:r>
            <a:endParaRPr lang="en-GB" sz="4400" u="sng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521" t="45023" r="27083" b="20487"/>
          <a:stretch/>
        </p:blipFill>
        <p:spPr>
          <a:xfrm>
            <a:off x="10248828" y="4682636"/>
            <a:ext cx="1158355" cy="1337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320" t="36388" r="50039" b="18909"/>
          <a:stretch/>
        </p:blipFill>
        <p:spPr>
          <a:xfrm>
            <a:off x="10060657" y="3440623"/>
            <a:ext cx="1708009" cy="1140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0789" t="39777" r="40391" b="34957"/>
          <a:stretch/>
        </p:blipFill>
        <p:spPr>
          <a:xfrm>
            <a:off x="8958450" y="1139220"/>
            <a:ext cx="2448733" cy="184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54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4" y="-144463"/>
            <a:ext cx="75848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216743"/>
              </p:ext>
            </p:extLst>
          </p:nvPr>
        </p:nvGraphicFramePr>
        <p:xfrm>
          <a:off x="460375" y="1066801"/>
          <a:ext cx="11308292" cy="53252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62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is it?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none" dirty="0" smtClean="0">
                          <a:latin typeface="Comic Sans MS" panose="030F0702030302020204" pitchFamily="66" charset="0"/>
                        </a:rPr>
                        <a:t>Polyester</a:t>
                      </a:r>
                      <a:r>
                        <a:rPr lang="en-GB" u="none" baseline="0" dirty="0" smtClean="0">
                          <a:latin typeface="Comic Sans MS" panose="030F0702030302020204" pitchFamily="66" charset="0"/>
                        </a:rPr>
                        <a:t> or nylon microfibres are 60-100 times finer than one human hair (technical definition is less than one denier thick) </a:t>
                      </a:r>
                      <a:endParaRPr lang="en-GB" u="none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does it look like?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Properties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Ultra fine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Soft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High strength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Comfortable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Breathable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Quick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drying 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Absorbent but dries very fast. 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its used for</a:t>
                      </a:r>
                    </a:p>
                    <a:p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Active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sportswear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Underwear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Cleaning products (the structure traps dirt and absorbs liquids) 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Towels (specialist) </a:t>
                      </a:r>
                    </a:p>
                    <a:p>
                      <a:endParaRPr lang="en-GB" baseline="0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baseline="0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86374" y="143471"/>
            <a:ext cx="42562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u="sng" dirty="0" smtClean="0">
                <a:latin typeface="Comic Sans MS" panose="030F0702030302020204" pitchFamily="66" charset="0"/>
              </a:rPr>
              <a:t>Microfibres </a:t>
            </a:r>
          </a:p>
        </p:txBody>
      </p:sp>
      <p:pic>
        <p:nvPicPr>
          <p:cNvPr id="9" name="Picture 4" descr="http://maximmart.com/images/what-is-microfi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485" y="1474790"/>
            <a:ext cx="3558241" cy="1707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icrofiber maximm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832" y="5099483"/>
            <a:ext cx="2054894" cy="102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2677" t="35751" r="47657" b="21028"/>
          <a:stretch/>
        </p:blipFill>
        <p:spPr>
          <a:xfrm>
            <a:off x="8985832" y="3317028"/>
            <a:ext cx="2169763" cy="13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73983" y="0"/>
            <a:ext cx="2520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Plenary 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2407" y="923330"/>
            <a:ext cx="1001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Around your tables, discuss and agree on the best modern material to use for the following products. You will be asked to justify why you have chosen the material. </a:t>
            </a:r>
            <a:endParaRPr lang="en-GB" dirty="0">
              <a:latin typeface="Comic Sans MS" panose="030F0702030302020204" pitchFamily="66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851717"/>
              </p:ext>
            </p:extLst>
          </p:nvPr>
        </p:nvGraphicFramePr>
        <p:xfrm>
          <a:off x="709983" y="1846658"/>
          <a:ext cx="11006736" cy="4383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6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8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8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9183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3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0908" t="38294" r="41225" b="32257"/>
          <a:stretch/>
        </p:blipFill>
        <p:spPr>
          <a:xfrm>
            <a:off x="8853109" y="1905542"/>
            <a:ext cx="2106593" cy="1952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088" t="41681" r="45677" b="13600"/>
          <a:stretch/>
        </p:blipFill>
        <p:spPr>
          <a:xfrm>
            <a:off x="4597758" y="4214118"/>
            <a:ext cx="3271232" cy="1818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234" t="35344" r="49835" b="15537"/>
          <a:stretch/>
        </p:blipFill>
        <p:spPr>
          <a:xfrm>
            <a:off x="1210613" y="4108580"/>
            <a:ext cx="2640169" cy="202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7105" t="32704" r="53003" b="13071"/>
          <a:stretch/>
        </p:blipFill>
        <p:spPr>
          <a:xfrm>
            <a:off x="9028090" y="4059910"/>
            <a:ext cx="2037413" cy="207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3541" t="33056" r="49538" b="14480"/>
          <a:stretch/>
        </p:blipFill>
        <p:spPr>
          <a:xfrm>
            <a:off x="4915650" y="1905542"/>
            <a:ext cx="2589940" cy="206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2354" t="33582" r="48250" b="15890"/>
          <a:stretch/>
        </p:blipFill>
        <p:spPr>
          <a:xfrm>
            <a:off x="1036747" y="1846658"/>
            <a:ext cx="2987899" cy="21545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9983" y="3670479"/>
            <a:ext cx="19559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Nomex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351410" y="3646733"/>
            <a:ext cx="19559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Geotextiles  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008719" y="3631917"/>
            <a:ext cx="19559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Kevlar   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74752" y="5880267"/>
            <a:ext cx="19559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Phase changing    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351409" y="5860986"/>
            <a:ext cx="33565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   GRP (Glass reinforced plastic 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8050118" y="5809832"/>
            <a:ext cx="19559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Rhovyl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89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3717" y="2424410"/>
            <a:ext cx="8651631" cy="206210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They do not react to changes in environment like smart materials however they do have clever and often ground-breaking properties themselves</a:t>
            </a:r>
            <a:r>
              <a:rPr lang="en-GB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779306"/>
            <a:ext cx="5248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Modern materials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8296296" y="3967089"/>
            <a:ext cx="453809" cy="1167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6-Point Star 5"/>
          <p:cNvSpPr/>
          <p:nvPr/>
        </p:nvSpPr>
        <p:spPr>
          <a:xfrm>
            <a:off x="3910818" y="4670474"/>
            <a:ext cx="4385478" cy="1856935"/>
          </a:xfrm>
          <a:prstGeom prst="star6">
            <a:avLst/>
          </a:prstGeom>
          <a:solidFill>
            <a:srgbClr val="FDF3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Characteristics/features  </a:t>
            </a:r>
            <a:endParaRPr lang="en-GB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624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564" t="22193" r="23120" b="11917"/>
          <a:stretch/>
        </p:blipFill>
        <p:spPr>
          <a:xfrm>
            <a:off x="108488" y="0"/>
            <a:ext cx="7486527" cy="510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087" t="26218" r="23120" b="13189"/>
          <a:stretch/>
        </p:blipFill>
        <p:spPr>
          <a:xfrm>
            <a:off x="4938794" y="2285998"/>
            <a:ext cx="7129220" cy="4432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64609" y="906649"/>
            <a:ext cx="6385303" cy="15696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Information sheets have been placed around the classroom on modern materials. </a:t>
            </a:r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4608" y="3539701"/>
            <a:ext cx="6385303" cy="15696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Read through the information, to answer the questions on the worksheet provided. </a:t>
            </a:r>
            <a:endParaRPr lang="en-GB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69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4" y="-144463"/>
            <a:ext cx="75848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AutoShape 4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639776"/>
              </p:ext>
            </p:extLst>
          </p:nvPr>
        </p:nvGraphicFramePr>
        <p:xfrm>
          <a:off x="534818" y="1130036"/>
          <a:ext cx="10999676" cy="542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97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2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7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What is it?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/>
                    </a:p>
                    <a:p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Kevlar® is a very strong artificial fibre. </a:t>
                      </a:r>
                    </a:p>
                    <a:p>
                      <a:endParaRPr lang="en-GB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woven to make a material that is best</a:t>
                      </a:r>
                      <a:r>
                        <a:rPr lang="en-GB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known</a:t>
                      </a: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being</a:t>
                      </a:r>
                      <a:r>
                        <a:rPr lang="en-GB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used for</a:t>
                      </a: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light and flexible body armour.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What does it look like?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Its molecules can pack closely together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Properties</a:t>
                      </a:r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Very</a:t>
                      </a:r>
                      <a:r>
                        <a:rPr lang="en-GB" baseline="0" dirty="0" smtClean="0"/>
                        <a:t> strong  and durable.</a:t>
                      </a:r>
                    </a:p>
                    <a:p>
                      <a:r>
                        <a:rPr lang="en-GB" baseline="0" dirty="0" smtClean="0"/>
                        <a:t>5x stronger than steel</a:t>
                      </a:r>
                    </a:p>
                    <a:p>
                      <a:r>
                        <a:rPr lang="en-GB" baseline="0" dirty="0" smtClean="0"/>
                        <a:t>Can withstand high temperatures. </a:t>
                      </a:r>
                    </a:p>
                    <a:p>
                      <a:r>
                        <a:rPr lang="en-GB" baseline="0" dirty="0" smtClean="0"/>
                        <a:t>Resist chemicals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 smtClean="0"/>
                        <a:t>What its used for</a:t>
                      </a:r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Cables in civil engineering  </a:t>
                      </a:r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Cut resistant gloves. </a:t>
                      </a:r>
                    </a:p>
                    <a:p>
                      <a:r>
                        <a:rPr lang="en-GB" dirty="0" smtClean="0"/>
                        <a:t> </a:t>
                      </a:r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bullet proof vests. 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975" t="39921" r="53497" b="21170"/>
          <a:stretch/>
        </p:blipFill>
        <p:spPr>
          <a:xfrm>
            <a:off x="9669531" y="1712251"/>
            <a:ext cx="1766213" cy="1456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569" t="24558" r="53695" b="24033"/>
          <a:stretch/>
        </p:blipFill>
        <p:spPr>
          <a:xfrm>
            <a:off x="9968582" y="4998824"/>
            <a:ext cx="1207703" cy="1356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4261" t="34947" r="47729" b="14877"/>
          <a:stretch/>
        </p:blipFill>
        <p:spPr>
          <a:xfrm>
            <a:off x="9709124" y="3411143"/>
            <a:ext cx="1726620" cy="1281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2351" t="34991" r="54586" b="19410"/>
          <a:stretch/>
        </p:blipFill>
        <p:spPr>
          <a:xfrm>
            <a:off x="4138238" y="3411143"/>
            <a:ext cx="1416677" cy="15747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89297" y="7937"/>
            <a:ext cx="32127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b="1" i="0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Kevlar </a:t>
            </a:r>
            <a:endParaRPr lang="en-GB" sz="6000" b="1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1730" t="69227" r="65763" b="9375"/>
          <a:stretch/>
        </p:blipFill>
        <p:spPr>
          <a:xfrm>
            <a:off x="8438263" y="4876267"/>
            <a:ext cx="1270861" cy="1222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586" t="23784" r="65090" b="52171"/>
          <a:stretch/>
        </p:blipFill>
        <p:spPr>
          <a:xfrm>
            <a:off x="6841936" y="1760576"/>
            <a:ext cx="1596327" cy="14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4" y="-144463"/>
            <a:ext cx="75848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AutoShape 4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457053"/>
              </p:ext>
            </p:extLst>
          </p:nvPr>
        </p:nvGraphicFramePr>
        <p:xfrm>
          <a:off x="460375" y="1066801"/>
          <a:ext cx="11308292" cy="53295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0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What is it?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Carbon in the form of graphite is soft, slippery and easily broken. But very thin filaments of carbon are very stiff</a:t>
                      </a:r>
                      <a:r>
                        <a:rPr lang="en-GB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are used as a strengthening material.</a:t>
                      </a:r>
                      <a:endParaRPr lang="en-GB" u="sng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What does it look like?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63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Properties</a:t>
                      </a:r>
                    </a:p>
                    <a:p>
                      <a:endParaRPr lang="en-GB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Its molecules can pack closely together to make it very strong.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Its rigid.</a:t>
                      </a:r>
                      <a:r>
                        <a:rPr lang="en-GB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Lightweight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Flame proof.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 stronger than steel with ¼ weight.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cost. </a:t>
                      </a:r>
                      <a:endParaRPr lang="en-GB" sz="1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 smtClean="0"/>
                        <a:t>What its used for</a:t>
                      </a:r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Helmets   </a:t>
                      </a:r>
                    </a:p>
                    <a:p>
                      <a:r>
                        <a:rPr lang="en-GB" dirty="0" smtClean="0"/>
                        <a:t>Racing</a:t>
                      </a:r>
                      <a:r>
                        <a:rPr lang="en-GB" baseline="0" dirty="0" smtClean="0"/>
                        <a:t> cars </a:t>
                      </a:r>
                      <a:r>
                        <a:rPr lang="en-GB" dirty="0" smtClean="0"/>
                        <a:t> </a:t>
                      </a:r>
                    </a:p>
                    <a:p>
                      <a:r>
                        <a:rPr lang="en-GB" dirty="0" smtClean="0"/>
                        <a:t>Aircraft frames</a:t>
                      </a:r>
                    </a:p>
                    <a:p>
                      <a:r>
                        <a:rPr lang="en-GB" dirty="0" smtClean="0"/>
                        <a:t>High performance sport equipment.</a:t>
                      </a:r>
                      <a:r>
                        <a:rPr lang="en-GB" baseline="0" dirty="0" smtClean="0"/>
                        <a:t> </a:t>
                      </a:r>
                      <a:endParaRPr lang="en-GB" dirty="0" smtClean="0"/>
                    </a:p>
                    <a:p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Carbon fibres are useful for reinforcing other materials to make them tougher.</a:t>
                      </a:r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8" name="Picture 2" descr="http://www.easycomposites.co.uk/images/products/large/240-carbon-fibre-22-twill-in-hand-close-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789" y="1139435"/>
            <a:ext cx="2927975" cy="19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9084" t="34796" r="52310" b="16085"/>
          <a:stretch/>
        </p:blipFill>
        <p:spPr>
          <a:xfrm>
            <a:off x="10479038" y="3544649"/>
            <a:ext cx="1004552" cy="969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8985" t="43090" r="52112" b="24340"/>
          <a:stretch/>
        </p:blipFill>
        <p:spPr>
          <a:xfrm>
            <a:off x="8234460" y="3451296"/>
            <a:ext cx="1880316" cy="11912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56928" y="7937"/>
            <a:ext cx="59955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b="1" i="0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Carbon fibres</a:t>
            </a:r>
            <a:endParaRPr lang="en-GB" sz="6000" b="1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9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4" y="-144463"/>
            <a:ext cx="75848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AutoShape 4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48447"/>
              </p:ext>
            </p:extLst>
          </p:nvPr>
        </p:nvGraphicFramePr>
        <p:xfrm>
          <a:off x="534818" y="1130036"/>
          <a:ext cx="10999676" cy="542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97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2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7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What is it?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What does it look like?</a:t>
                      </a:r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0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/>
                        <a:t>Properties</a:t>
                      </a:r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Resistant</a:t>
                      </a:r>
                      <a:r>
                        <a:rPr lang="en-GB" baseline="0" dirty="0" smtClean="0"/>
                        <a:t> to water and corrosion</a:t>
                      </a:r>
                    </a:p>
                    <a:p>
                      <a:r>
                        <a:rPr lang="en-GB" baseline="0" dirty="0" smtClean="0"/>
                        <a:t>Lightweight </a:t>
                      </a:r>
                    </a:p>
                    <a:p>
                      <a:r>
                        <a:rPr lang="en-GB" baseline="0" dirty="0" smtClean="0"/>
                        <a:t>Very Strong</a:t>
                      </a:r>
                    </a:p>
                    <a:p>
                      <a:r>
                        <a:rPr lang="en-GB" baseline="0" dirty="0" smtClean="0"/>
                        <a:t>Less stiff and brittle than carbon fibre 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 smtClean="0"/>
                        <a:t>What its used for</a:t>
                      </a:r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 </a:t>
                      </a:r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65204" y="160338"/>
            <a:ext cx="110129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i="0" dirty="0" smtClean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GRP (Glass reinforced plastic)  </a:t>
            </a:r>
            <a:endParaRPr lang="en-GB" sz="4800" b="1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4818" y="1499368"/>
            <a:ext cx="4353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Is a composite material made of plastic reinforced by fine fibres of glass. </a:t>
            </a:r>
          </a:p>
          <a:p>
            <a:endParaRPr lang="en-GB" dirty="0"/>
          </a:p>
          <a:p>
            <a:r>
              <a:rPr lang="en-GB" dirty="0" smtClean="0"/>
              <a:t>Also known as “fibre glass”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168777" y="3771948"/>
            <a:ext cx="40524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Wind turbine blades</a:t>
            </a:r>
          </a:p>
          <a:p>
            <a:r>
              <a:rPr lang="en-GB" dirty="0" smtClean="0"/>
              <a:t>Boat hulls</a:t>
            </a:r>
          </a:p>
          <a:p>
            <a:r>
              <a:rPr lang="en-GB" dirty="0" smtClean="0"/>
              <a:t>Bath tubs</a:t>
            </a:r>
          </a:p>
          <a:p>
            <a:r>
              <a:rPr lang="en-GB" dirty="0" smtClean="0"/>
              <a:t>Swimming pools/water slides</a:t>
            </a:r>
          </a:p>
          <a:p>
            <a:r>
              <a:rPr lang="en-GB" dirty="0" smtClean="0"/>
              <a:t>Sport cars</a:t>
            </a:r>
          </a:p>
          <a:p>
            <a:r>
              <a:rPr lang="en-GB" dirty="0" smtClean="0"/>
              <a:t>Canoe </a:t>
            </a:r>
          </a:p>
          <a:p>
            <a:r>
              <a:rPr lang="en-GB" dirty="0" smtClean="0"/>
              <a:t>Surf boards</a:t>
            </a:r>
          </a:p>
          <a:p>
            <a:r>
              <a:rPr lang="en-GB" dirty="0" smtClean="0"/>
              <a:t>Aeroplanes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8691" t="43442" r="44787" b="27157"/>
          <a:stretch/>
        </p:blipFill>
        <p:spPr>
          <a:xfrm>
            <a:off x="8622404" y="1499368"/>
            <a:ext cx="2532770" cy="8999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0756" t="55413" r="47273" b="7923"/>
          <a:stretch/>
        </p:blipFill>
        <p:spPr>
          <a:xfrm>
            <a:off x="6284890" y="1500467"/>
            <a:ext cx="1635617" cy="10545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84890" y="2699697"/>
            <a:ext cx="4675031" cy="45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177710" y="2555010"/>
            <a:ext cx="510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Easily moulded into complex shapes. Can be woven into a flexible fabric. It can be any thickness. </a:t>
            </a:r>
            <a:endParaRPr lang="en-GB" dirty="0"/>
          </a:p>
        </p:txBody>
      </p:sp>
      <p:pic>
        <p:nvPicPr>
          <p:cNvPr id="19" name="Picture 2" descr="Image result for fibreglass products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34" y="5041222"/>
            <a:ext cx="2774041" cy="129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8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4" y="-144463"/>
            <a:ext cx="75848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AutoShape 4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54921"/>
              </p:ext>
            </p:extLst>
          </p:nvPr>
        </p:nvGraphicFramePr>
        <p:xfrm>
          <a:off x="460375" y="507249"/>
          <a:ext cx="11349332" cy="62422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4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4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2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is it?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hlinkClick r:id="rId3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hlinkClick r:id="rId3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hlinkClick r:id="rId3"/>
                        </a:rPr>
                        <a:t>https://www.youtube.com/watch?v=YCrmzEwUrYY</a:t>
                      </a:r>
                      <a:endParaRPr lang="en-GB" u="sng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does it look like?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18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Properties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When you are too warm-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materials stores the excess heat. </a:t>
                      </a:r>
                    </a:p>
                    <a:p>
                      <a:endParaRPr lang="en-GB" baseline="0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baseline="0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baseline="0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As the skin cools, the absorbed heat is released back to the body. 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its used for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Bedding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Wheel chair cushions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Footwear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Ski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wear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Outwear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Sleeping bags</a:t>
                      </a:r>
                    </a:p>
                    <a:p>
                      <a:endParaRPr lang="en-GB" baseline="0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355544" y="0"/>
            <a:ext cx="5311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i="0" dirty="0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Phase changing materials </a:t>
            </a:r>
            <a:endParaRPr lang="en-GB" sz="3200" b="1" i="0" dirty="0">
              <a:solidFill>
                <a:srgbClr val="333333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9479" y="1301857"/>
            <a:ext cx="5176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Originally developed by NASA,  </a:t>
            </a:r>
            <a:r>
              <a:rPr lang="en-GB" dirty="0">
                <a:latin typeface="Comic Sans MS" panose="030F0702030302020204" pitchFamily="66" charset="0"/>
              </a:rPr>
              <a:t>t</a:t>
            </a:r>
            <a:r>
              <a:rPr lang="en-GB" dirty="0" smtClean="0">
                <a:latin typeface="Comic Sans MS" panose="030F0702030302020204" pitchFamily="66" charset="0"/>
              </a:rPr>
              <a:t>he material absorbs, stores and releases heat to maintain body 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temperature.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583" t="32362" r="50635" b="12976"/>
          <a:stretch/>
        </p:blipFill>
        <p:spPr>
          <a:xfrm>
            <a:off x="8789069" y="507248"/>
            <a:ext cx="2898182" cy="2560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988" t="45498" r="48491" b="28230"/>
          <a:stretch/>
        </p:blipFill>
        <p:spPr>
          <a:xfrm>
            <a:off x="3363843" y="3210856"/>
            <a:ext cx="1808610" cy="711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41261" r="76602" b="45392"/>
          <a:stretch/>
        </p:blipFill>
        <p:spPr>
          <a:xfrm>
            <a:off x="3097220" y="5938433"/>
            <a:ext cx="2075233" cy="66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4" y="-144463"/>
            <a:ext cx="75848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AutoShape 4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028348"/>
              </p:ext>
            </p:extLst>
          </p:nvPr>
        </p:nvGraphicFramePr>
        <p:xfrm>
          <a:off x="460375" y="1066801"/>
          <a:ext cx="11308292" cy="55143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83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is it?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>
                        <a:latin typeface="Comic Sans MS" panose="030F0702030302020204" pitchFamily="66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none" dirty="0" smtClean="0">
                          <a:latin typeface="Comic Sans MS" panose="030F0702030302020204" pitchFamily="66" charset="0"/>
                        </a:rPr>
                        <a:t>It is</a:t>
                      </a:r>
                      <a:r>
                        <a:rPr lang="en-GB" u="none" baseline="0" dirty="0" smtClean="0">
                          <a:latin typeface="Comic Sans MS" panose="030F0702030302020204" pitchFamily="66" charset="0"/>
                        </a:rPr>
                        <a:t> a registered trademark for flame-resistant material developed in 1960’s by DuPont. </a:t>
                      </a:r>
                      <a:endParaRPr lang="en-GB" u="none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does it look like?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5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Properties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Heat resistant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Flame resistant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Spark resistant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Durable 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Synthetic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fibre 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Light weight 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its used for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Racing car drivers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clothes       </a:t>
                      </a:r>
                    </a:p>
                    <a:p>
                      <a:endParaRPr lang="en-GB" baseline="0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Oven gloves</a:t>
                      </a:r>
                    </a:p>
                    <a:p>
                      <a:endParaRPr lang="en-GB" baseline="0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Protective clothing</a:t>
                      </a:r>
                    </a:p>
                    <a:p>
                      <a:endParaRPr lang="en-GB" baseline="0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Fire fighters, astronauts) 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87" t="47801" r="48958" b="27894"/>
          <a:stretch/>
        </p:blipFill>
        <p:spPr>
          <a:xfrm>
            <a:off x="6726263" y="1550443"/>
            <a:ext cx="4232159" cy="1664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2456" r="77056" b="6206"/>
          <a:stretch/>
        </p:blipFill>
        <p:spPr>
          <a:xfrm>
            <a:off x="8697823" y="4304675"/>
            <a:ext cx="1064479" cy="2121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1658" t="46963" r="55675" b="26980"/>
          <a:stretch/>
        </p:blipFill>
        <p:spPr>
          <a:xfrm>
            <a:off x="9633397" y="3523949"/>
            <a:ext cx="1661374" cy="1073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6505" t="19498" r="43302" b="17474"/>
          <a:stretch/>
        </p:blipFill>
        <p:spPr>
          <a:xfrm>
            <a:off x="10464084" y="4691233"/>
            <a:ext cx="988678" cy="17350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46703" y="160338"/>
            <a:ext cx="26949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b="1" i="0" dirty="0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Nomex</a:t>
            </a:r>
            <a:endParaRPr lang="en-GB" sz="6000" b="1" i="0" dirty="0">
              <a:solidFill>
                <a:srgbClr val="333333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4" y="-144463"/>
            <a:ext cx="758489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8" name="AutoShape 4" descr="http://reibert.info/attachments/639000560_218-jpg.36112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782869"/>
              </p:ext>
            </p:extLst>
          </p:nvPr>
        </p:nvGraphicFramePr>
        <p:xfrm>
          <a:off x="460375" y="1066801"/>
          <a:ext cx="11308292" cy="5247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28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is it?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u="sng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none" dirty="0" smtClean="0">
                          <a:latin typeface="Comic Sans MS" panose="030F0702030302020204" pitchFamily="66" charset="0"/>
                        </a:rPr>
                        <a:t>Is</a:t>
                      </a:r>
                      <a:r>
                        <a:rPr lang="en-GB" u="none" baseline="0" dirty="0" smtClean="0">
                          <a:latin typeface="Comic Sans MS" panose="030F0702030302020204" pitchFamily="66" charset="0"/>
                        </a:rPr>
                        <a:t> a term used for textile materials that are </a:t>
                      </a:r>
                      <a:r>
                        <a:rPr lang="en-GB" u="none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used in civil engineering </a:t>
                      </a:r>
                      <a:r>
                        <a:rPr lang="en-GB" u="none" baseline="0" dirty="0" smtClean="0">
                          <a:latin typeface="Comic Sans MS" panose="030F0702030302020204" pitchFamily="66" charset="0"/>
                        </a:rPr>
                        <a:t>. (industry term used for the construction of</a:t>
                      </a:r>
                      <a:r>
                        <a:rPr lang="en-GB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 roads, bridges, canals, dams, and buildings)</a:t>
                      </a:r>
                      <a:endParaRPr lang="en-GB" u="none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does it look like?</a:t>
                      </a:r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48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Properties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Permeable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/absorbent. </a:t>
                      </a:r>
                    </a:p>
                    <a:p>
                      <a:endParaRPr lang="en-GB" baseline="0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Used in soil- can separate, filter, reinforce, protect and drain. 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u="sng" dirty="0" smtClean="0"/>
                    </a:p>
                    <a:p>
                      <a:r>
                        <a:rPr lang="en-GB" u="sng" dirty="0" smtClean="0">
                          <a:latin typeface="Comic Sans MS" panose="030F0702030302020204" pitchFamily="66" charset="0"/>
                        </a:rPr>
                        <a:t>What its used for</a:t>
                      </a:r>
                    </a:p>
                    <a:p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Can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be used under plants or soil 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so no 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weeds can grow  but water can get in and out.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They can also be used to protect and strengthen river embankments from erosion. </a:t>
                      </a:r>
                    </a:p>
                    <a:p>
                      <a:endParaRPr lang="en-GB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058603" y="267438"/>
            <a:ext cx="6763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Geotextiles for landscaping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556" t="28588" r="46527" b="35185"/>
          <a:stretch/>
        </p:blipFill>
        <p:spPr>
          <a:xfrm>
            <a:off x="9356880" y="1591732"/>
            <a:ext cx="2157787" cy="1473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805" t="44097" r="56076" b="24653"/>
          <a:stretch/>
        </p:blipFill>
        <p:spPr>
          <a:xfrm>
            <a:off x="6330191" y="1432466"/>
            <a:ext cx="2455334" cy="17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1232</Words>
  <Application>Microsoft Office PowerPoint</Application>
  <PresentationFormat>Widescreen</PresentationFormat>
  <Paragraphs>304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Fluffy Slacks BTN</vt:lpstr>
      <vt:lpstr>Verdana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Minsthorpe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Bradley</dc:creator>
  <cp:lastModifiedBy>Leanne Bradley</cp:lastModifiedBy>
  <cp:revision>33</cp:revision>
  <cp:lastPrinted>2018-02-16T08:12:48Z</cp:lastPrinted>
  <dcterms:created xsi:type="dcterms:W3CDTF">2017-08-25T11:25:04Z</dcterms:created>
  <dcterms:modified xsi:type="dcterms:W3CDTF">2018-02-22T20:16:18Z</dcterms:modified>
</cp:coreProperties>
</file>