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0"/>
  </p:notesMasterIdLst>
  <p:sldIdLst>
    <p:sldId id="267" r:id="rId2"/>
    <p:sldId id="268" r:id="rId3"/>
    <p:sldId id="272" r:id="rId4"/>
    <p:sldId id="276" r:id="rId5"/>
    <p:sldId id="274" r:id="rId6"/>
    <p:sldId id="270" r:id="rId7"/>
    <p:sldId id="273" r:id="rId8"/>
    <p:sldId id="271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DF321"/>
    <a:srgbClr val="25FC14"/>
    <a:srgbClr val="F3FFFE"/>
    <a:srgbClr val="FF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074" autoAdjust="0"/>
  </p:normalViewPr>
  <p:slideViewPr>
    <p:cSldViewPr snapToGrid="0">
      <p:cViewPr varScale="1">
        <p:scale>
          <a:sx n="65" d="100"/>
          <a:sy n="65" d="100"/>
        </p:scale>
        <p:origin x="6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C5EF1-33DF-4280-AEB9-D4BE611C8F70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B6BC9-4DCC-4CF2-92BC-30BEB0DDD4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21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A876C99-8C5D-4BD8-A90C-73D5B3647024}" type="slidenum">
              <a:rPr lang="en-GB" smtClean="0"/>
              <a:pPr eaLnBrk="1" hangingPunct="1"/>
              <a:t>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3597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B6BC9-4DCC-4CF2-92BC-30BEB0DDD47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1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E29BBC-2545-4440-B00C-334BFC198624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6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B6BC9-4DCC-4CF2-92BC-30BEB0DDD47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216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Packaging accounts for almost 10 % of the environmental impact of anything bought.</a:t>
            </a:r>
            <a:endParaRPr lang="en-GB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DCFC6D-35D1-4CB4-A02D-98E1334BF2E6}" type="slidenum">
              <a:rPr lang="en-GB" altLang="en-US" smtClean="0">
                <a:latin typeface="Calibri" panose="020F0502020204030204" pitchFamily="34" charset="0"/>
              </a:rPr>
              <a:pPr/>
              <a:t>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8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B6BC9-4DCC-4CF2-92BC-30BEB0DDD47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73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01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09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41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17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06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22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29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161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44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69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86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13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47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2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4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89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72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357A84-026A-48DC-9974-48B48E94C7A2}" type="datetimeFigureOut">
              <a:rPr lang="en-GB" smtClean="0"/>
              <a:t>09/11/2017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266E9D-A3DA-452E-B456-64CCE57D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10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lfhtIr2g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315914"/>
            <a:ext cx="4598988" cy="20327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u="sng" dirty="0">
                <a:solidFill>
                  <a:srgbClr val="002060"/>
                </a:solidFill>
                <a:latin typeface="Fluffy Slacks BTN" pitchFamily="34" charset="0"/>
              </a:rPr>
              <a:t>What are you doing?</a:t>
            </a:r>
          </a:p>
          <a:p>
            <a:pPr algn="ctr">
              <a:defRPr/>
            </a:pPr>
            <a:endParaRPr lang="en-GB" sz="1600" dirty="0">
              <a:solidFill>
                <a:srgbClr val="002060"/>
              </a:solidFill>
              <a:latin typeface="Fluffy Slacks BTN" pitchFamily="34" charset="0"/>
            </a:endParaRPr>
          </a:p>
          <a:p>
            <a:pPr algn="ctr">
              <a:defRPr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Learn about the LCA of a product.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33794" y="252189"/>
            <a:ext cx="4545012" cy="21602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u="sng" dirty="0">
                <a:solidFill>
                  <a:srgbClr val="002060"/>
                </a:solidFill>
                <a:latin typeface="Fluffy Slacks BTN" pitchFamily="34" charset="0"/>
              </a:rPr>
              <a:t>Where does it fit in?</a:t>
            </a:r>
          </a:p>
          <a:p>
            <a:pPr algn="ctr">
              <a:defRPr/>
            </a:pPr>
            <a:endParaRPr lang="en-GB" sz="2000" dirty="0">
              <a:solidFill>
                <a:srgbClr val="002060"/>
              </a:solidFill>
              <a:latin typeface="Fluffy Slacks BTN" pitchFamily="34" charset="0"/>
            </a:endParaRPr>
          </a:p>
          <a:p>
            <a:pPr algn="ctr">
              <a:defRPr/>
            </a:pPr>
            <a:r>
              <a:rPr lang="en-GB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You will be tested on this topic. </a:t>
            </a:r>
            <a:endParaRPr lang="en-GB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dirty="0">
              <a:solidFill>
                <a:srgbClr val="002060"/>
              </a:solidFill>
              <a:latin typeface="Fluffy Slacks BTN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52771" y="2437948"/>
            <a:ext cx="8137525" cy="24606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u="sng" dirty="0">
                <a:solidFill>
                  <a:srgbClr val="002060"/>
                </a:solidFill>
                <a:latin typeface="Fluffy Slacks BTN" pitchFamily="34" charset="0"/>
              </a:rPr>
              <a:t>Why are you learning this</a:t>
            </a:r>
            <a:r>
              <a:rPr lang="en-GB" u="sng" dirty="0">
                <a:solidFill>
                  <a:srgbClr val="002060"/>
                </a:solidFill>
                <a:latin typeface="Fluffy Slacks BTN" pitchFamily="34" charset="0"/>
              </a:rPr>
              <a:t>?</a:t>
            </a:r>
          </a:p>
          <a:p>
            <a:pPr algn="ctr">
              <a:defRPr/>
            </a:pPr>
            <a:r>
              <a:rPr lang="en-GB" sz="2000" dirty="0" smtClean="0">
                <a:solidFill>
                  <a:srgbClr val="002060"/>
                </a:solidFill>
                <a:latin typeface="Fluffy Slacks BTN" pitchFamily="34" charset="0"/>
              </a:rPr>
              <a:t>. </a:t>
            </a:r>
            <a:endParaRPr lang="en-GB" u="sng" dirty="0">
              <a:solidFill>
                <a:srgbClr val="002060"/>
              </a:solidFill>
              <a:latin typeface="Fluffy Slacks BTN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It is important to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be 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aware of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environmental impacts of products. 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24000" y="5013176"/>
          <a:ext cx="9144000" cy="173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70080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</a:t>
                      </a:r>
                      <a:r>
                        <a:rPr lang="en-GB" sz="18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elieve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Approach the task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positively</a:t>
                      </a:r>
                      <a:endParaRPr lang="en-GB" sz="1800" b="1" dirty="0" smtClean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  <a:p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03" marB="457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</a:t>
                      </a:r>
                      <a:r>
                        <a:rPr lang="en-GB" sz="1800" dirty="0" smtClean="0">
                          <a:solidFill>
                            <a:srgbClr val="FF3300"/>
                          </a:solidFill>
                        </a:rPr>
                        <a:t>chieve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Learn as many new things as you can!</a:t>
                      </a:r>
                    </a:p>
                    <a:p>
                      <a:endParaRPr lang="en-GB" sz="1800" dirty="0">
                        <a:solidFill>
                          <a:srgbClr val="FF3300"/>
                        </a:solidFill>
                      </a:endParaRPr>
                    </a:p>
                  </a:txBody>
                  <a:tcPr marT="45703" marB="4570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GB" sz="18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ucceed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omic Sans MS" panose="030F0702030302020204" pitchFamily="66" charset="0"/>
                        </a:rPr>
                        <a:t>Take quality notes and</a:t>
                      </a:r>
                      <a:r>
                        <a:rPr lang="en-GB" sz="1800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omic Sans MS" panose="030F0702030302020204" pitchFamily="66" charset="0"/>
                        </a:rPr>
                        <a:t> focus on the task. </a:t>
                      </a:r>
                      <a:endParaRPr lang="en-GB" sz="180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03" marB="45703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</a:t>
                      </a:r>
                      <a:r>
                        <a:rPr lang="en-GB" sz="1800" dirty="0" smtClean="0">
                          <a:solidFill>
                            <a:srgbClr val="FFBDBD"/>
                          </a:solidFill>
                        </a:rPr>
                        <a:t>njoy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Have fun, but work Safely</a:t>
                      </a:r>
                    </a:p>
                    <a:p>
                      <a:endParaRPr lang="en-GB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03" marB="4570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</a:t>
                      </a:r>
                      <a:r>
                        <a:rPr lang="en-GB" sz="1800" dirty="0" smtClean="0">
                          <a:solidFill>
                            <a:srgbClr val="FFFF00"/>
                          </a:solidFill>
                        </a:rPr>
                        <a:t>upport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Work independently and support each other</a:t>
                      </a:r>
                    </a:p>
                    <a:p>
                      <a:endParaRPr lang="en-GB" sz="1800" dirty="0">
                        <a:solidFill>
                          <a:srgbClr val="92D050"/>
                        </a:solidFill>
                      </a:endParaRPr>
                    </a:p>
                  </a:txBody>
                  <a:tcPr marT="45703" marB="45703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0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227" y="294587"/>
            <a:ext cx="6357554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45454"/>
                </a:solidFill>
                <a:latin typeface="Comic Sans MS" panose="030F0702030302020204" pitchFamily="66" charset="0"/>
              </a:rPr>
              <a:t> </a:t>
            </a:r>
            <a:r>
              <a:rPr lang="en-GB" sz="2400" dirty="0" smtClean="0">
                <a:solidFill>
                  <a:srgbClr val="545454"/>
                </a:solidFill>
                <a:latin typeface="Comic Sans MS" panose="030F0702030302020204" pitchFamily="66" charset="0"/>
              </a:rPr>
              <a:t>What % of mobile phone users recycle their phone</a:t>
            </a:r>
            <a:r>
              <a:rPr lang="en-GB" dirty="0" smtClean="0">
                <a:solidFill>
                  <a:srgbClr val="545454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2793" y="387666"/>
            <a:ext cx="3650226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What is the average time spent on social media in a persons life time (YouTube, face book, snap chat, twitter, Instagram)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438" t="45665" r="35529" b="19657"/>
          <a:stretch/>
        </p:blipFill>
        <p:spPr>
          <a:xfrm>
            <a:off x="7482637" y="1770838"/>
            <a:ext cx="3558049" cy="169056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75402" y="1633153"/>
            <a:ext cx="6096000" cy="646331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</a:rPr>
              <a:t>How many times per day,  does the average user pick up their mobile phones?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402" y="3346701"/>
            <a:ext cx="6096000" cy="523220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axis"/>
              </a:rPr>
              <a:t>What does “Nomophobia” mean?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7482637" y="5395617"/>
            <a:ext cx="4439264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axis"/>
              </a:rPr>
              <a:t>More people in the world have mobile phones than </a:t>
            </a:r>
            <a:r>
              <a:rPr lang="en-GB" sz="2000" dirty="0" smtClean="0">
                <a:solidFill>
                  <a:srgbClr val="002060"/>
                </a:solidFill>
                <a:latin typeface="axis"/>
              </a:rPr>
              <a:t>what? 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5670" y="788221"/>
            <a:ext cx="88186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3% 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25373" y="2329847"/>
            <a:ext cx="206781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85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times a DAY - twice as often as they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realise.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02484" y="3947795"/>
            <a:ext cx="352334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2C2016"/>
                </a:solidFill>
                <a:latin typeface="axis"/>
              </a:rPr>
              <a:t>It is  </a:t>
            </a:r>
            <a:r>
              <a:rPr lang="en-GB" sz="1600" dirty="0">
                <a:solidFill>
                  <a:srgbClr val="2C2016"/>
                </a:solidFill>
                <a:latin typeface="axis"/>
              </a:rPr>
              <a:t>the fear of being without your mobile phone or losing </a:t>
            </a:r>
            <a:r>
              <a:rPr lang="en-GB" sz="1600" dirty="0" smtClean="0">
                <a:solidFill>
                  <a:srgbClr val="2C2016"/>
                </a:solidFill>
                <a:latin typeface="axis"/>
              </a:rPr>
              <a:t>your signal.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83996" y="6254668"/>
            <a:ext cx="352334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2C2016"/>
                </a:solidFill>
                <a:latin typeface="axis"/>
              </a:rPr>
              <a:t>On average its over 4 hours a day.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588766" y="6405977"/>
            <a:ext cx="194526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Toilets 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75401" y="4777601"/>
            <a:ext cx="6164401" cy="138499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How much </a:t>
            </a:r>
            <a:r>
              <a:rPr lang="en-US" alt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time (per day) </a:t>
            </a:r>
            <a:r>
              <a:rPr lang="en-US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do people spend on their mobile </a:t>
            </a:r>
            <a:r>
              <a:rPr lang="en-US" altLang="en-US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phones in</a:t>
            </a:r>
            <a:r>
              <a:rPr lang="en-US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 2017?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39803" y="3869921"/>
            <a:ext cx="5643716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Open Sans"/>
              </a:rPr>
              <a:t>How many different types of metals are used to make the average mobile?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24620" y="4532570"/>
            <a:ext cx="235529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62, including 16 of the 17 “rare earth metals”  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382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2924" y="260648"/>
            <a:ext cx="72047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LCA (Life cycle analysis)</a:t>
            </a:r>
          </a:p>
        </p:txBody>
      </p:sp>
      <p:pic>
        <p:nvPicPr>
          <p:cNvPr id="58371" name="Picture 2" descr="http://c4.diapers.com/images/products/p/GE/GE-112_1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1" y="2276475"/>
            <a:ext cx="14509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6" descr="http://img1.wikia.nocookie.net/__cb20130902192536/scribblenauts/images/a/ae/Equal_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1" y="2336800"/>
            <a:ext cx="15589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 descr="http://upload.wikimedia.org/wikipedia/commons/9/94/Military_grave_WW1_in_the_Hong_Kong_Cemet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39939"/>
            <a:ext cx="12827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11450" y="4437064"/>
            <a:ext cx="7056438" cy="13684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Working out the total impact a product has on the environment by looking at each stage of its “life” </a:t>
            </a:r>
          </a:p>
        </p:txBody>
      </p:sp>
    </p:spTree>
    <p:extLst>
      <p:ext uri="{BB962C8B-B14F-4D97-AF65-F5344CB8AC3E}">
        <p14:creationId xmlns:p14="http://schemas.microsoft.com/office/powerpoint/2010/main" val="14470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81" t="16751" r="44241" b="12805"/>
          <a:stretch/>
        </p:blipFill>
        <p:spPr>
          <a:xfrm rot="5400000">
            <a:off x="2887216" y="-526452"/>
            <a:ext cx="6087365" cy="8178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0193" y="2802235"/>
            <a:ext cx="7166256" cy="1200329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pairs, discuss what each of these 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eadings mean. </a:t>
            </a:r>
          </a:p>
        </p:txBody>
      </p:sp>
    </p:spTree>
    <p:extLst>
      <p:ext uri="{BB962C8B-B14F-4D97-AF65-F5344CB8AC3E}">
        <p14:creationId xmlns:p14="http://schemas.microsoft.com/office/powerpoint/2010/main" val="4940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5278" y="943899"/>
            <a:ext cx="7757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Just as living things are born, get older, and </a:t>
            </a:r>
            <a:r>
              <a:rPr lang="en-GB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die, products </a:t>
            </a: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also complete a life cycle. Each stage of </a:t>
            </a:r>
            <a:r>
              <a:rPr lang="en-GB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product's </a:t>
            </a: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life cycle can affect the environment </a:t>
            </a:r>
            <a:r>
              <a:rPr lang="en-GB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different ways.</a:t>
            </a:r>
            <a:r>
              <a:rPr lang="en-GB" sz="3600" dirty="0" smtClean="0">
                <a:solidFill>
                  <a:srgbClr val="000000"/>
                </a:solidFill>
                <a:latin typeface="HBHPK F+ Univers"/>
              </a:rPr>
              <a:t> </a:t>
            </a:r>
            <a:endParaRPr lang="en-GB" sz="3600" dirty="0">
              <a:solidFill>
                <a:srgbClr val="000000"/>
              </a:solidFill>
              <a:latin typeface="HBHPK F+ Univer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252" y="5028889"/>
            <a:ext cx="45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https://www.youtube.com/watch?v=4lfhtIr2gmE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7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26202" r="11610" b="41698"/>
          <a:stretch>
            <a:fillRect/>
          </a:stretch>
        </p:blipFill>
        <p:spPr bwMode="auto">
          <a:xfrm>
            <a:off x="1601789" y="66675"/>
            <a:ext cx="8958261" cy="66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2001838" y="3789364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latin typeface="Sluicebox"/>
              </a:rPr>
              <a:t> </a:t>
            </a:r>
            <a:endParaRPr lang="en-GB" altLang="en-US" sz="1800">
              <a:latin typeface="TradeGothic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680326" y="188913"/>
            <a:ext cx="2879725" cy="1223962"/>
          </a:xfrm>
          <a:prstGeom prst="wedgeEllipseCallout">
            <a:avLst>
              <a:gd name="adj1" fmla="val -49649"/>
              <a:gd name="adj2" fmla="val 5198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What was used to make the product? (e.g. plastics, metals, fabric</a:t>
            </a:r>
          </a:p>
          <a:p>
            <a:pPr>
              <a:defRPr/>
            </a:pPr>
            <a:endParaRPr lang="en-GB" sz="1200" dirty="0">
              <a:solidFill>
                <a:schemeClr val="tx1"/>
              </a:solidFill>
              <a:latin typeface="TradeGothic"/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5303839" y="1916113"/>
            <a:ext cx="2808287" cy="1225550"/>
          </a:xfrm>
          <a:prstGeom prst="wedgeEllipseCallout">
            <a:avLst>
              <a:gd name="adj1" fmla="val -62674"/>
              <a:gd name="adj2" fmla="val 3819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How and where was</a:t>
            </a:r>
          </a:p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it produced? (in the 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UK  or 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overseas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?) How do the processes effect the environment? 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 flipH="1">
            <a:off x="4783139" y="3817938"/>
            <a:ext cx="2808287" cy="1223962"/>
          </a:xfrm>
          <a:prstGeom prst="wedgeEllipseCallout">
            <a:avLst>
              <a:gd name="adj1" fmla="val -62674"/>
              <a:gd name="adj2" fmla="val 3819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How was it transported</a:t>
            </a:r>
          </a:p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at each stage of the lifecycle? (ship,</a:t>
            </a:r>
          </a:p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lorry, train</a:t>
            </a:r>
            <a:r>
              <a:rPr lang="en-GB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What packaging is used? </a:t>
            </a: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Callout 10"/>
          <p:cNvSpPr/>
          <p:nvPr/>
        </p:nvSpPr>
        <p:spPr>
          <a:xfrm flipH="1">
            <a:off x="1601789" y="5300664"/>
            <a:ext cx="2808287" cy="1317625"/>
          </a:xfrm>
          <a:prstGeom prst="wedgeEllipseCallout">
            <a:avLst>
              <a:gd name="adj1" fmla="val -62173"/>
              <a:gd name="adj2" fmla="val -777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What was the product’s impact</a:t>
            </a:r>
          </a:p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during the use stage? (use of energy,</a:t>
            </a:r>
          </a:p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water)</a:t>
            </a:r>
          </a:p>
        </p:txBody>
      </p:sp>
      <p:sp>
        <p:nvSpPr>
          <p:cNvPr id="13" name="Oval Callout 12"/>
          <p:cNvSpPr/>
          <p:nvPr/>
        </p:nvSpPr>
        <p:spPr>
          <a:xfrm flipH="1">
            <a:off x="1703389" y="2147889"/>
            <a:ext cx="2808287" cy="1317625"/>
          </a:xfrm>
          <a:prstGeom prst="wedgeEllipseCallout">
            <a:avLst>
              <a:gd name="adj1" fmla="val 443"/>
              <a:gd name="adj2" fmla="val 8619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How can it be disposed</a:t>
            </a:r>
          </a:p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of? (charity shop, recycled, landfill)</a:t>
            </a:r>
          </a:p>
        </p:txBody>
      </p:sp>
    </p:spTree>
    <p:extLst>
      <p:ext uri="{BB962C8B-B14F-4D97-AF65-F5344CB8AC3E}">
        <p14:creationId xmlns:p14="http://schemas.microsoft.com/office/powerpoint/2010/main" val="12208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11961" y="145061"/>
            <a:ext cx="4129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Read the information on the sheet provided.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Fill in the blanks from the information on the sheet given, into the correct stage.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365" t="24093" r="25667" b="12802"/>
          <a:stretch/>
        </p:blipFill>
        <p:spPr>
          <a:xfrm>
            <a:off x="0" y="1"/>
            <a:ext cx="6282813" cy="4552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798" t="24295" r="26007" b="13810"/>
          <a:stretch/>
        </p:blipFill>
        <p:spPr>
          <a:xfrm>
            <a:off x="6068745" y="2260600"/>
            <a:ext cx="5930297" cy="419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t="33521" r="43393" b="34348"/>
          <a:stretch>
            <a:fillRect/>
          </a:stretch>
        </p:blipFill>
        <p:spPr bwMode="auto">
          <a:xfrm>
            <a:off x="510084" y="4968845"/>
            <a:ext cx="2057400" cy="10699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656384" y="5115490"/>
            <a:ext cx="23114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 your own words, write a paragraph that explains what a LCA is.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309716" y="3229896"/>
            <a:ext cx="3421625" cy="3333136"/>
          </a:xfrm>
          <a:prstGeom prst="star6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does LCA stand for?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5491316" y="3524864"/>
            <a:ext cx="3421625" cy="3333136"/>
          </a:xfrm>
          <a:prstGeom prst="star6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Name the 5 stages 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of a LCA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3116826" y="1381431"/>
            <a:ext cx="3421625" cy="3333136"/>
          </a:xfrm>
          <a:prstGeom prst="star6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does LCA mean? 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8475407" y="1587908"/>
            <a:ext cx="3421625" cy="3333136"/>
          </a:xfrm>
          <a:prstGeom prst="star6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Explain the impact a mobile phone can have for one of the stages. 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6065" y="309716"/>
            <a:ext cx="886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Discuss and answer these questions around your tables. 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1271</TotalTime>
  <Words>493</Words>
  <Application>Microsoft Office PowerPoint</Application>
  <PresentationFormat>Widescreen</PresentationFormat>
  <Paragraphs>66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axis</vt:lpstr>
      <vt:lpstr>Calibri</vt:lpstr>
      <vt:lpstr>Comic Sans MS</vt:lpstr>
      <vt:lpstr>Fluffy Slacks BTN</vt:lpstr>
      <vt:lpstr>HBHPK F+ Univers</vt:lpstr>
      <vt:lpstr>Open Sans</vt:lpstr>
      <vt:lpstr>Sluicebox</vt:lpstr>
      <vt:lpstr>TradeGothic</vt:lpstr>
      <vt:lpstr>Tw Cen MT</vt:lpstr>
      <vt:lpstr>Verdana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Minsthorpe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Bradley</dc:creator>
  <cp:lastModifiedBy>Leanne Bradley</cp:lastModifiedBy>
  <cp:revision>76</cp:revision>
  <cp:lastPrinted>2017-08-17T13:16:38Z</cp:lastPrinted>
  <dcterms:created xsi:type="dcterms:W3CDTF">2017-07-31T10:34:28Z</dcterms:created>
  <dcterms:modified xsi:type="dcterms:W3CDTF">2017-11-09T14:31:14Z</dcterms:modified>
</cp:coreProperties>
</file>