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2" r:id="rId4"/>
    <p:sldId id="283" r:id="rId5"/>
    <p:sldId id="281" r:id="rId6"/>
    <p:sldId id="274" r:id="rId7"/>
    <p:sldId id="290" r:id="rId8"/>
    <p:sldId id="284" r:id="rId9"/>
    <p:sldId id="285" r:id="rId10"/>
    <p:sldId id="270" r:id="rId11"/>
    <p:sldId id="271" r:id="rId12"/>
    <p:sldId id="28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10" autoAdjust="0"/>
  </p:normalViewPr>
  <p:slideViewPr>
    <p:cSldViewPr snapToGrid="0">
      <p:cViewPr varScale="1">
        <p:scale>
          <a:sx n="62" d="100"/>
          <a:sy n="6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3504-35D1-478D-BAA7-CBFAAD8632ED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E826-30B3-464B-8C41-B1E0ED7612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56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 students together and has a class go through what students have found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826-30B3-464B-8C41-B1E0ED76125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18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826-30B3-464B-8C41-B1E0ED76125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92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these definitions to fill in the gaps on the worksheet.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D044B-E072-44BA-9E00-23357DD7314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77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6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5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0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8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7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7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10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1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70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20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2288-260C-470B-9A70-BE38C88D12D0}" type="datetimeFigureOut">
              <a:rPr lang="en-GB" smtClean="0"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B2FA-1193-4EF9-8737-B2C7C7C6ED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3491A-30AA-4D9B-BA38-1C0E79DC3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0024" y="2190043"/>
            <a:ext cx="4645527" cy="48491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A27E98-EF33-4F90-BC03-2FCCB2D126CB}"/>
              </a:ext>
            </a:extLst>
          </p:cNvPr>
          <p:cNvSpPr txBox="1"/>
          <p:nvPr/>
        </p:nvSpPr>
        <p:spPr>
          <a:xfrm>
            <a:off x="632458" y="5630134"/>
            <a:ext cx="88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2"/>
                </a:solidFill>
              </a:rPr>
              <a:t>upport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E7D647-765E-4A4C-A300-560ACAD7B43B}"/>
              </a:ext>
            </a:extLst>
          </p:cNvPr>
          <p:cNvGrpSpPr/>
          <p:nvPr/>
        </p:nvGrpSpPr>
        <p:grpSpPr>
          <a:xfrm>
            <a:off x="1160533" y="1092789"/>
            <a:ext cx="2690039" cy="5109544"/>
            <a:chOff x="2711301" y="340165"/>
            <a:chExt cx="3338625" cy="573703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BC087C4-447D-42F2-9596-458BD905C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" t="33676" r="51719" b="32755"/>
            <a:stretch/>
          </p:blipFill>
          <p:spPr>
            <a:xfrm>
              <a:off x="2711301" y="340165"/>
              <a:ext cx="3296093" cy="176500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F5A0A14-BB9B-4E46-866F-3021C57E7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18" t="34126" r="1820" b="33114"/>
            <a:stretch/>
          </p:blipFill>
          <p:spPr>
            <a:xfrm>
              <a:off x="2711301" y="2343767"/>
              <a:ext cx="3264195" cy="17224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6631210-A304-4119-B38A-F109AAF21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" t="67188" r="51719"/>
            <a:stretch/>
          </p:blipFill>
          <p:spPr>
            <a:xfrm>
              <a:off x="2785731" y="4352017"/>
              <a:ext cx="3264195" cy="172517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97E500A-1416-400F-AF70-AAAF087296CE}"/>
              </a:ext>
            </a:extLst>
          </p:cNvPr>
          <p:cNvSpPr txBox="1"/>
          <p:nvPr/>
        </p:nvSpPr>
        <p:spPr>
          <a:xfrm>
            <a:off x="4032735" y="1390706"/>
            <a:ext cx="6347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Learn about natural and manufactured fibres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6470CB-55DC-4E20-B915-79C59FBA086E}"/>
              </a:ext>
            </a:extLst>
          </p:cNvPr>
          <p:cNvSpPr txBox="1"/>
          <p:nvPr/>
        </p:nvSpPr>
        <p:spPr>
          <a:xfrm>
            <a:off x="4032735" y="3250362"/>
            <a:ext cx="515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will enable you to understand the reasoning behind fabric choices.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FA0653-DD68-407F-9A5B-097223D927D3}"/>
              </a:ext>
            </a:extLst>
          </p:cNvPr>
          <p:cNvSpPr txBox="1"/>
          <p:nvPr/>
        </p:nvSpPr>
        <p:spPr>
          <a:xfrm>
            <a:off x="4002151" y="5080146"/>
            <a:ext cx="541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Key theory that will be covered in your GCSE exam.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8403" y="190685"/>
            <a:ext cx="9831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Natural, Synthetic, Blended and Mixed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ibres.</a:t>
            </a:r>
          </a:p>
        </p:txBody>
      </p:sp>
    </p:spTree>
    <p:extLst>
      <p:ext uri="{BB962C8B-B14F-4D97-AF65-F5344CB8AC3E}">
        <p14:creationId xmlns:p14="http://schemas.microsoft.com/office/powerpoint/2010/main" val="12569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4162" y="888531"/>
            <a:ext cx="3816990" cy="535971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Microfibre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These are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really thin fibres.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less than 1 denier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 </a:t>
            </a:r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(60x finer than one human hair)</a:t>
            </a:r>
            <a:endParaRPr lang="en-GB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Denier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: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unit of weight for determining the fineness or thickness of the fabric. The lower the value the more fragile and sheer the fabric.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74" y="-34799"/>
            <a:ext cx="32075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Microfibre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402" y="5047916"/>
            <a:ext cx="582500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Microfibres have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smooth round shape. </a:t>
            </a:r>
            <a:r>
              <a:rPr lang="en-GB" sz="2400" dirty="0" smtClean="0">
                <a:latin typeface="Comic Sans MS" panose="030F0702030302020204" pitchFamily="66" charset="0"/>
              </a:rPr>
              <a:t>This creates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friction </a:t>
            </a:r>
            <a:r>
              <a:rPr lang="en-GB" sz="2400" dirty="0" smtClean="0">
                <a:latin typeface="Comic Sans MS" panose="030F0702030302020204" pitchFamily="66" charset="0"/>
              </a:rPr>
              <a:t>and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tension</a:t>
            </a:r>
            <a:r>
              <a:rPr lang="en-GB" sz="2400" dirty="0" smtClean="0">
                <a:latin typeface="Comic Sans MS" panose="030F0702030302020204" pitchFamily="66" charset="0"/>
              </a:rPr>
              <a:t> and leads to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soft fabrics. </a:t>
            </a:r>
            <a:r>
              <a:rPr lang="en-GB" sz="2400" dirty="0" smtClean="0">
                <a:latin typeface="Comic Sans MS" panose="030F0702030302020204" pitchFamily="66" charset="0"/>
              </a:rPr>
              <a:t>(Tactel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&amp; tencel are examples)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maximmart.com/images/what-is-microf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0" y="2061276"/>
            <a:ext cx="4402460" cy="211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microfibre tow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13" y="284179"/>
            <a:ext cx="2405106" cy="17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icrofiber underwe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 b="20410"/>
          <a:stretch/>
        </p:blipFill>
        <p:spPr bwMode="auto">
          <a:xfrm>
            <a:off x="5907723" y="310234"/>
            <a:ext cx="1921830" cy="17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icrofiber spectacle cleaning clot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22018" r="17332" b="21937"/>
          <a:stretch/>
        </p:blipFill>
        <p:spPr bwMode="auto">
          <a:xfrm>
            <a:off x="5628793" y="2433234"/>
            <a:ext cx="2200760" cy="19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67E634-FC89-4961-8F39-443916C12D69}"/>
              </a:ext>
            </a:extLst>
          </p:cNvPr>
          <p:cNvSpPr/>
          <p:nvPr/>
        </p:nvSpPr>
        <p:spPr>
          <a:xfrm>
            <a:off x="1380693" y="1207347"/>
            <a:ext cx="3422082" cy="15809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Blends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E55AA7-3BC3-41D0-BDA4-C546D50CCE5E}"/>
              </a:ext>
            </a:extLst>
          </p:cNvPr>
          <p:cNvSpPr/>
          <p:nvPr/>
        </p:nvSpPr>
        <p:spPr>
          <a:xfrm>
            <a:off x="7526854" y="1159454"/>
            <a:ext cx="3422082" cy="1580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Mixed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9747B-AFCA-4573-AAC3-4039550D20E7}"/>
              </a:ext>
            </a:extLst>
          </p:cNvPr>
          <p:cNvSpPr/>
          <p:nvPr/>
        </p:nvSpPr>
        <p:spPr>
          <a:xfrm>
            <a:off x="1649349" y="141972"/>
            <a:ext cx="7598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do we mean by these terms?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A40C4-938E-4DDC-8DF6-3A7938FB734E}"/>
              </a:ext>
            </a:extLst>
          </p:cNvPr>
          <p:cNvSpPr/>
          <p:nvPr/>
        </p:nvSpPr>
        <p:spPr>
          <a:xfrm>
            <a:off x="734937" y="2958635"/>
            <a:ext cx="4713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combining of 2 or more </a:t>
            </a:r>
            <a:r>
              <a:rPr lang="en-GB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fibres together to make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yarn.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Usually combining a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natural</a:t>
            </a:r>
            <a:r>
              <a:rPr lang="en-GB" sz="2400" dirty="0">
                <a:latin typeface="Comic Sans MS" panose="030F0702030302020204" pitchFamily="66" charset="0"/>
              </a:rPr>
              <a:t> fibre with a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synthetic</a:t>
            </a:r>
            <a:r>
              <a:rPr lang="en-GB" sz="2400" dirty="0">
                <a:latin typeface="Comic Sans MS" panose="030F0702030302020204" pitchFamily="66" charset="0"/>
              </a:rPr>
              <a:t> fibre.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2794" y="2862849"/>
            <a:ext cx="4652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This is when a fabric is made from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sz="2400" dirty="0">
                <a:latin typeface="Comic Sans MS" panose="030F0702030302020204" pitchFamily="66" charset="0"/>
              </a:rPr>
              <a:t> or more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</a:t>
            </a:r>
            <a:r>
              <a:rPr lang="en-US" sz="2400" dirty="0">
                <a:latin typeface="Comic Sans MS" panose="030F0702030302020204" pitchFamily="66" charset="0"/>
              </a:rPr>
              <a:t> types of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yarn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sz="2400" dirty="0">
                <a:latin typeface="Comic Sans MS" panose="030F0702030302020204" pitchFamily="66" charset="0"/>
              </a:rPr>
              <a:t> different yarns can be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knitted</a:t>
            </a:r>
            <a:r>
              <a:rPr lang="en-US" sz="2400" dirty="0">
                <a:latin typeface="Comic Sans MS" panose="030F0702030302020204" pitchFamily="66" charset="0"/>
              </a:rPr>
              <a:t> or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woven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together to make a fabric.</a:t>
            </a:r>
            <a:endParaRPr lang="en-US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D9747B-AFCA-4573-AAC3-4039550D20E7}"/>
              </a:ext>
            </a:extLst>
          </p:cNvPr>
          <p:cNvSpPr/>
          <p:nvPr/>
        </p:nvSpPr>
        <p:spPr>
          <a:xfrm>
            <a:off x="3366964" y="247327"/>
            <a:ext cx="4807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 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they are ble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nded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360" y="3280605"/>
            <a:ext cx="92905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GB" sz="24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Polyester/cotton blend</a:t>
            </a:r>
            <a:r>
              <a:rPr lang="en-GB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: shirts are more easy-care and crease-resistant than shirts made from 100 percent cotton.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Cotton/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lycra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blend</a:t>
            </a:r>
            <a:r>
              <a:rPr lang="en-GB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: jeans are more comfortable, stretchy and fit better than cotton jeans.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Acrylic/wool blend</a:t>
            </a:r>
            <a:r>
              <a:rPr lang="en-GB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: trousers are less expensive than 100 percent wool trousers.</a:t>
            </a:r>
            <a:endParaRPr lang="en-GB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148E70-E53A-4DAF-8D78-FBB23BF61286}"/>
              </a:ext>
            </a:extLst>
          </p:cNvPr>
          <p:cNvGrpSpPr/>
          <p:nvPr/>
        </p:nvGrpSpPr>
        <p:grpSpPr>
          <a:xfrm>
            <a:off x="1474491" y="1042246"/>
            <a:ext cx="1753638" cy="1530473"/>
            <a:chOff x="1343809" y="1427283"/>
            <a:chExt cx="1320163" cy="10723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E2316-3754-4E9C-8EF4-9D257D46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09" y="1427283"/>
              <a:ext cx="1313070" cy="10723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23E0C4-043D-442D-9B2F-AA61F5200198}"/>
                </a:ext>
              </a:extLst>
            </p:cNvPr>
            <p:cNvSpPr/>
            <p:nvPr/>
          </p:nvSpPr>
          <p:spPr>
            <a:xfrm>
              <a:off x="1350901" y="1502394"/>
              <a:ext cx="1313071" cy="5822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Improve </a:t>
              </a:r>
              <a:r>
                <a:rPr lang="en-US" sz="2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appearance</a:t>
              </a:r>
              <a:endPara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148E70-E53A-4DAF-8D78-FBB23BF61286}"/>
              </a:ext>
            </a:extLst>
          </p:cNvPr>
          <p:cNvGrpSpPr/>
          <p:nvPr/>
        </p:nvGrpSpPr>
        <p:grpSpPr>
          <a:xfrm>
            <a:off x="3659182" y="1042246"/>
            <a:ext cx="1919206" cy="1530473"/>
            <a:chOff x="1343809" y="1427283"/>
            <a:chExt cx="1444805" cy="1072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1E2316-3754-4E9C-8EF4-9D257D46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09" y="1427283"/>
              <a:ext cx="1313070" cy="10723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23E0C4-043D-442D-9B2F-AA61F5200198}"/>
                </a:ext>
              </a:extLst>
            </p:cNvPr>
            <p:cNvSpPr/>
            <p:nvPr/>
          </p:nvSpPr>
          <p:spPr>
            <a:xfrm>
              <a:off x="1350901" y="1502394"/>
              <a:ext cx="1437713" cy="5822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Improve </a:t>
              </a:r>
              <a:r>
                <a:rPr lang="en-US" sz="2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Performance</a:t>
              </a:r>
              <a:endPara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148E70-E53A-4DAF-8D78-FBB23BF61286}"/>
              </a:ext>
            </a:extLst>
          </p:cNvPr>
          <p:cNvGrpSpPr/>
          <p:nvPr/>
        </p:nvGrpSpPr>
        <p:grpSpPr>
          <a:xfrm>
            <a:off x="5841872" y="1042246"/>
            <a:ext cx="1919206" cy="1530473"/>
            <a:chOff x="1343809" y="1427283"/>
            <a:chExt cx="1444805" cy="10723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1E2316-3754-4E9C-8EF4-9D257D46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09" y="1427283"/>
              <a:ext cx="1313070" cy="10723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23E0C4-043D-442D-9B2F-AA61F5200198}"/>
                </a:ext>
              </a:extLst>
            </p:cNvPr>
            <p:cNvSpPr/>
            <p:nvPr/>
          </p:nvSpPr>
          <p:spPr>
            <a:xfrm>
              <a:off x="1350901" y="1502394"/>
              <a:ext cx="1437713" cy="5822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Improve 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algn="ctr"/>
              <a:r>
                <a:rPr lang="en-US" sz="2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comfort</a:t>
              </a:r>
              <a:endPara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148E70-E53A-4DAF-8D78-FBB23BF61286}"/>
              </a:ext>
            </a:extLst>
          </p:cNvPr>
          <p:cNvGrpSpPr/>
          <p:nvPr/>
        </p:nvGrpSpPr>
        <p:grpSpPr>
          <a:xfrm>
            <a:off x="8113057" y="1042246"/>
            <a:ext cx="1919206" cy="1530473"/>
            <a:chOff x="1343809" y="1427283"/>
            <a:chExt cx="1444805" cy="10723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1E2316-3754-4E9C-8EF4-9D257D46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09" y="1427283"/>
              <a:ext cx="1313070" cy="10723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23E0C4-043D-442D-9B2F-AA61F5200198}"/>
                </a:ext>
              </a:extLst>
            </p:cNvPr>
            <p:cNvSpPr/>
            <p:nvPr/>
          </p:nvSpPr>
          <p:spPr>
            <a:xfrm>
              <a:off x="1350901" y="1502394"/>
              <a:ext cx="1437713" cy="3234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Reduce cost</a:t>
              </a:r>
              <a:endPara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13670" y="2961189"/>
            <a:ext cx="3612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Common fibres blends 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169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28" t="36388" r="22246" b="24417"/>
          <a:stretch/>
        </p:blipFill>
        <p:spPr>
          <a:xfrm>
            <a:off x="402955" y="559459"/>
            <a:ext cx="4246535" cy="220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10" t="38294" r="21452" b="23359"/>
          <a:stretch/>
        </p:blipFill>
        <p:spPr>
          <a:xfrm>
            <a:off x="2727702" y="2824650"/>
            <a:ext cx="4262034" cy="211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028" t="38294" r="22723" b="25265"/>
          <a:stretch/>
        </p:blipFill>
        <p:spPr>
          <a:xfrm>
            <a:off x="7411435" y="426994"/>
            <a:ext cx="4274287" cy="2076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505" t="35540" r="21292" b="32469"/>
          <a:stretch/>
        </p:blipFill>
        <p:spPr>
          <a:xfrm>
            <a:off x="6862503" y="3590415"/>
            <a:ext cx="5067946" cy="212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1664" t="39354" r="21928" b="26747"/>
          <a:stretch/>
        </p:blipFill>
        <p:spPr>
          <a:xfrm>
            <a:off x="836907" y="4206662"/>
            <a:ext cx="4773477" cy="215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21187" t="31939" r="21769" b="30561"/>
          <a:stretch/>
        </p:blipFill>
        <p:spPr>
          <a:xfrm>
            <a:off x="4616872" y="1154076"/>
            <a:ext cx="4745727" cy="233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505" t="35116" r="22245" b="29502"/>
          <a:stretch/>
        </p:blipFill>
        <p:spPr>
          <a:xfrm>
            <a:off x="4370522" y="4266071"/>
            <a:ext cx="4680488" cy="220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23647" y="1828800"/>
            <a:ext cx="5687878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have been given a fibre card, with a list of what the fibre is commonly used for and some properties of that fibre. 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Read through your card and write why you think that particular fibre is suitable for one of the products stated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Horizontal Scroll 12"/>
          <p:cNvSpPr/>
          <p:nvPr/>
        </p:nvSpPr>
        <p:spPr>
          <a:xfrm>
            <a:off x="1534332" y="4206662"/>
            <a:ext cx="5718872" cy="2151427"/>
          </a:xfrm>
          <a:prstGeom prst="horizontalScroll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</a:t>
            </a:r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Example ………..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Wool is suitable for a winter hat as it is  insulating and will prevent heat from escaping from the wearers head. It is also soft so will feel nice and be comfortable for the wearer.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DAE942-1473-4F4D-98E1-6D07857A9607}"/>
              </a:ext>
            </a:extLst>
          </p:cNvPr>
          <p:cNvSpPr/>
          <p:nvPr/>
        </p:nvSpPr>
        <p:spPr>
          <a:xfrm>
            <a:off x="1474132" y="1405493"/>
            <a:ext cx="3690188" cy="15991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Natural Fibres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EB52D5-F2CD-4BF4-A9F8-08D1E32F5CF3}"/>
              </a:ext>
            </a:extLst>
          </p:cNvPr>
          <p:cNvSpPr/>
          <p:nvPr/>
        </p:nvSpPr>
        <p:spPr>
          <a:xfrm>
            <a:off x="7023085" y="1396308"/>
            <a:ext cx="3955331" cy="1599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Manufactured  Fibres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819BEA-F960-41F8-8E68-92C3F00AEE77}"/>
              </a:ext>
            </a:extLst>
          </p:cNvPr>
          <p:cNvSpPr/>
          <p:nvPr/>
        </p:nvSpPr>
        <p:spPr>
          <a:xfrm>
            <a:off x="2192633" y="3874953"/>
            <a:ext cx="3217167" cy="16735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Fibre Blends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F36BDE-8E3D-4D36-9AB7-2CF3B2554D3F}"/>
              </a:ext>
            </a:extLst>
          </p:cNvPr>
          <p:cNvSpPr/>
          <p:nvPr/>
        </p:nvSpPr>
        <p:spPr>
          <a:xfrm>
            <a:off x="6765983" y="3874952"/>
            <a:ext cx="3217167" cy="16735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Mixed Fibres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D2435-9661-4752-B1FF-23771E63C4DF}"/>
              </a:ext>
            </a:extLst>
          </p:cNvPr>
          <p:cNvSpPr/>
          <p:nvPr/>
        </p:nvSpPr>
        <p:spPr>
          <a:xfrm>
            <a:off x="4720" y="95746"/>
            <a:ext cx="6012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will look at:</a:t>
            </a:r>
          </a:p>
        </p:txBody>
      </p:sp>
    </p:spTree>
    <p:extLst>
      <p:ext uri="{BB962C8B-B14F-4D97-AF65-F5344CB8AC3E}">
        <p14:creationId xmlns:p14="http://schemas.microsoft.com/office/powerpoint/2010/main" val="22288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DAE942-1473-4F4D-98E1-6D07857A9607}"/>
              </a:ext>
            </a:extLst>
          </p:cNvPr>
          <p:cNvSpPr/>
          <p:nvPr/>
        </p:nvSpPr>
        <p:spPr>
          <a:xfrm>
            <a:off x="1122828" y="1239690"/>
            <a:ext cx="3773103" cy="21271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Natural Fibres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EB52D5-F2CD-4BF4-A9F8-08D1E32F5CF3}"/>
              </a:ext>
            </a:extLst>
          </p:cNvPr>
          <p:cNvSpPr/>
          <p:nvPr/>
        </p:nvSpPr>
        <p:spPr>
          <a:xfrm>
            <a:off x="6834304" y="1286785"/>
            <a:ext cx="4477731" cy="21271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Manufactured  Fibre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E9BA6-E793-4FC7-9667-25996EBDF14F}"/>
              </a:ext>
            </a:extLst>
          </p:cNvPr>
          <p:cNvSpPr/>
          <p:nvPr/>
        </p:nvSpPr>
        <p:spPr>
          <a:xfrm>
            <a:off x="493333" y="97098"/>
            <a:ext cx="11290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Fabrics are manufactured from various raw-materials which are available from nature or artificially generated or mix of both.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0FB88-78A6-4A6F-86B9-BCE7D16F5F29}"/>
              </a:ext>
            </a:extLst>
          </p:cNvPr>
          <p:cNvSpPr/>
          <p:nvPr/>
        </p:nvSpPr>
        <p:spPr>
          <a:xfrm>
            <a:off x="5956668" y="3509543"/>
            <a:ext cx="6308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Manufactured </a:t>
            </a:r>
            <a:r>
              <a:rPr lang="en-GB" sz="2400" dirty="0" smtClean="0">
                <a:latin typeface="Comic Sans MS" panose="030F0702030302020204" pitchFamily="66" charset="0"/>
              </a:rPr>
              <a:t>are </a:t>
            </a:r>
            <a:r>
              <a:rPr lang="en-GB" sz="2400" dirty="0">
                <a:latin typeface="Comic Sans MS" panose="030F0702030302020204" pitchFamily="66" charset="0"/>
              </a:rPr>
              <a:t>man-made fibres </a:t>
            </a:r>
            <a:r>
              <a:rPr lang="en-GB" sz="2400" dirty="0" smtClean="0">
                <a:latin typeface="Comic Sans MS" panose="030F0702030302020204" pitchFamily="66" charset="0"/>
              </a:rPr>
              <a:t>that are </a:t>
            </a:r>
            <a:r>
              <a:rPr lang="en-GB" sz="2400" dirty="0">
                <a:latin typeface="Comic Sans MS" panose="030F0702030302020204" pitchFamily="66" charset="0"/>
              </a:rPr>
              <a:t>either completely made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non-organic (not living) </a:t>
            </a:r>
            <a:r>
              <a:rPr lang="en-GB" sz="2400" dirty="0" smtClean="0">
                <a:latin typeface="Comic Sans MS" panose="030F0702030302020204" pitchFamily="66" charset="0"/>
              </a:rPr>
              <a:t>materials or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materials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combined</a:t>
            </a:r>
            <a:r>
              <a:rPr lang="en-GB" sz="2400" dirty="0">
                <a:latin typeface="Comic Sans MS" panose="030F0702030302020204" pitchFamily="66" charset="0"/>
              </a:rPr>
              <a:t> with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chemicals.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D91C5-EEAB-4B65-87E9-FD79DE098676}"/>
              </a:ext>
            </a:extLst>
          </p:cNvPr>
          <p:cNvSpPr/>
          <p:nvPr/>
        </p:nvSpPr>
        <p:spPr>
          <a:xfrm>
            <a:off x="384501" y="3743209"/>
            <a:ext cx="4981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Natural </a:t>
            </a:r>
            <a:r>
              <a:rPr lang="en-GB" sz="2800" dirty="0" smtClean="0">
                <a:latin typeface="Comic Sans MS" panose="030F0702030302020204" pitchFamily="66" charset="0"/>
              </a:rPr>
              <a:t>fibres are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either from plants or animals that appear in nature. 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22543"/>
              </p:ext>
            </p:extLst>
          </p:nvPr>
        </p:nvGraphicFramePr>
        <p:xfrm>
          <a:off x="3798570" y="1435501"/>
          <a:ext cx="10515600" cy="365760"/>
        </p:xfrm>
        <a:graphic>
          <a:graphicData uri="http://schemas.openxmlformats.org/drawingml/2006/table">
            <a:tbl>
              <a:tblPr/>
              <a:tblGrid>
                <a:gridCol w="4323290">
                  <a:extLst>
                    <a:ext uri="{9D8B030D-6E8A-4147-A177-3AD203B41FA5}">
                      <a16:colId xmlns:a16="http://schemas.microsoft.com/office/drawing/2014/main" val="765927839"/>
                    </a:ext>
                  </a:extLst>
                </a:gridCol>
                <a:gridCol w="6192310">
                  <a:extLst>
                    <a:ext uri="{9D8B030D-6E8A-4147-A177-3AD203B41FA5}">
                      <a16:colId xmlns:a16="http://schemas.microsoft.com/office/drawing/2014/main" val="2951301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GB" i="1" dirty="0">
                        <a:effectLst/>
                      </a:endParaRP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1A0DAB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65643"/>
                  </a:ext>
                </a:extLst>
              </a:tr>
            </a:tbl>
          </a:graphicData>
        </a:graphic>
      </p:graphicFrame>
      <p:pic>
        <p:nvPicPr>
          <p:cNvPr id="4098" name="Picture 2" descr="Image result for cartoon cotton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" y="1435501"/>
            <a:ext cx="1857032" cy="14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cartoon lea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6"/>
          <a:stretch/>
        </p:blipFill>
        <p:spPr bwMode="auto">
          <a:xfrm>
            <a:off x="351386" y="5644131"/>
            <a:ext cx="154948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61C42-B2A2-4971-9E36-C9A2746D7F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09" t="1321" r="26153" b="84809"/>
          <a:stretch/>
        </p:blipFill>
        <p:spPr>
          <a:xfrm>
            <a:off x="3531894" y="5172676"/>
            <a:ext cx="1364037" cy="1375380"/>
          </a:xfrm>
          <a:prstGeom prst="rect">
            <a:avLst/>
          </a:prstGeom>
        </p:spPr>
      </p:pic>
      <p:pic>
        <p:nvPicPr>
          <p:cNvPr id="15" name="Picture 6" descr="Image result for cartoon chemical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0349"/>
          <a:stretch/>
        </p:blipFill>
        <p:spPr bwMode="auto">
          <a:xfrm>
            <a:off x="10893382" y="5088684"/>
            <a:ext cx="890120" cy="15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rubber 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7633"/>
          <a:stretch/>
        </p:blipFill>
        <p:spPr bwMode="auto">
          <a:xfrm>
            <a:off x="5948546" y="5131731"/>
            <a:ext cx="1403538" cy="13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toon co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92" y="5378884"/>
            <a:ext cx="1001414" cy="10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artoon oi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2"/>
          <a:stretch/>
        </p:blipFill>
        <p:spPr bwMode="auto">
          <a:xfrm>
            <a:off x="7898319" y="5293628"/>
            <a:ext cx="1286923" cy="13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64" t="22829" r="13348" b="18061"/>
          <a:stretch/>
        </p:blipFill>
        <p:spPr>
          <a:xfrm>
            <a:off x="1208868" y="923330"/>
            <a:ext cx="9655444" cy="5793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084" y="123986"/>
            <a:ext cx="280831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Regenerated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fibres from tree’s but changed through chemicals.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5509" y="262485"/>
            <a:ext cx="280831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Synthetic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fibres derived from coal or oil </a:t>
            </a:r>
          </a:p>
        </p:txBody>
      </p:sp>
    </p:spTree>
    <p:extLst>
      <p:ext uri="{BB962C8B-B14F-4D97-AF65-F5344CB8AC3E}">
        <p14:creationId xmlns:p14="http://schemas.microsoft.com/office/powerpoint/2010/main" val="33579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915" y="284077"/>
            <a:ext cx="516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Aramid fibres 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6" name="Picture 8" descr="Image result for what is  a aramid f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1" y="2067419"/>
            <a:ext cx="8153898" cy="44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742" y="1145539"/>
            <a:ext cx="7623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A6A6A"/>
                </a:solidFill>
                <a:latin typeface="Comic Sans MS" panose="030F0702030302020204" pitchFamily="66" charset="0"/>
              </a:rPr>
              <a:t>Aramid </a:t>
            </a:r>
            <a:r>
              <a:rPr lang="en-GB" b="1" dirty="0" smtClean="0">
                <a:solidFill>
                  <a:srgbClr val="6A6A6A"/>
                </a:solidFill>
                <a:latin typeface="Comic Sans MS" panose="030F0702030302020204" pitchFamily="66" charset="0"/>
              </a:rPr>
              <a:t>fibres</a:t>
            </a:r>
            <a:r>
              <a:rPr lang="en-GB" dirty="0">
                <a:solidFill>
                  <a:srgbClr val="545454"/>
                </a:solidFill>
                <a:latin typeface="Comic Sans MS" panose="030F0702030302020204" pitchFamily="66" charset="0"/>
              </a:rPr>
              <a:t> are a class of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heat-resistant and strong synthetic 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fibres</a:t>
            </a:r>
            <a:r>
              <a:rPr lang="en-GB" dirty="0" smtClean="0">
                <a:solidFill>
                  <a:srgbClr val="545454"/>
                </a:solidFill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545454"/>
                </a:solidFill>
                <a:latin typeface="Comic Sans MS" panose="030F0702030302020204" pitchFamily="66" charset="0"/>
              </a:rPr>
              <a:t>They are used in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aerospace and military </a:t>
            </a:r>
            <a:r>
              <a:rPr lang="en-GB" dirty="0" smtClean="0">
                <a:solidFill>
                  <a:srgbClr val="545454"/>
                </a:solidFill>
                <a:latin typeface="Comic Sans MS" panose="030F0702030302020204" pitchFamily="66" charset="0"/>
              </a:rPr>
              <a:t>applications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Kevlar and Nomex </a:t>
            </a:r>
            <a:r>
              <a:rPr lang="en-GB" dirty="0" smtClean="0">
                <a:solidFill>
                  <a:srgbClr val="545454"/>
                </a:solidFill>
                <a:latin typeface="Comic Sans MS" panose="030F0702030302020204" pitchFamily="66" charset="0"/>
              </a:rPr>
              <a:t>are examples)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2013" y="3154445"/>
            <a:ext cx="27200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Properties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Strong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Heat 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Abrasion resistant. </a:t>
            </a:r>
          </a:p>
          <a:p>
            <a:endParaRPr lang="en-GB" dirty="0"/>
          </a:p>
        </p:txBody>
      </p:sp>
      <p:sp>
        <p:nvSpPr>
          <p:cNvPr id="6" name="6-Point Star 5"/>
          <p:cNvSpPr/>
          <p:nvPr/>
        </p:nvSpPr>
        <p:spPr>
          <a:xfrm>
            <a:off x="7940232" y="0"/>
            <a:ext cx="4054997" cy="282885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U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sually 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manufactured by spinning in a chemical solution, know as wet spinning.</a:t>
            </a:r>
          </a:p>
        </p:txBody>
      </p:sp>
      <p:pic>
        <p:nvPicPr>
          <p:cNvPr id="2054" name="Picture 6" descr="Image result for what is  a aramid f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87" y="5678213"/>
            <a:ext cx="1025041" cy="8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aramid fi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33" y="2129287"/>
            <a:ext cx="1555748" cy="15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C8E55AA7-3BC3-41D0-BDA4-C546D50CCE5E}"/>
              </a:ext>
            </a:extLst>
          </p:cNvPr>
          <p:cNvSpPr/>
          <p:nvPr/>
        </p:nvSpPr>
        <p:spPr>
          <a:xfrm>
            <a:off x="9347200" y="84046"/>
            <a:ext cx="2737097" cy="548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Key Words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956"/>
            <a:ext cx="62297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Properties of Materials: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88633"/>
              </p:ext>
            </p:extLst>
          </p:nvPr>
        </p:nvGraphicFramePr>
        <p:xfrm>
          <a:off x="878876" y="1181687"/>
          <a:ext cx="10647077" cy="485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831">
                  <a:extLst>
                    <a:ext uri="{9D8B030D-6E8A-4147-A177-3AD203B41FA5}">
                      <a16:colId xmlns:a16="http://schemas.microsoft.com/office/drawing/2014/main" val="1853645057"/>
                    </a:ext>
                  </a:extLst>
                </a:gridCol>
                <a:gridCol w="2393245">
                  <a:extLst>
                    <a:ext uri="{9D8B030D-6E8A-4147-A177-3AD203B41FA5}">
                      <a16:colId xmlns:a16="http://schemas.microsoft.com/office/drawing/2014/main" val="236136445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873954056"/>
                    </a:ext>
                  </a:extLst>
                </a:gridCol>
              </a:tblGrid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Strength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soaks up liquid or moisture.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3573621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Elasticity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hydrophobic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 material that is completely resistant to water.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700884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Absorbency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 of Materials: the behaviour of materials when forces are applied to them (pulled, tension, stress).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9467793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 lasting and hard wearing a material is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22162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Insulation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material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does not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build-up of static electricity.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0136101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Flammability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prevention or reduction of losing heat.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3175270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Water – repellence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much a material can stretch and then return to its original position.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640119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Anti-static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well a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can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stop or prevent reacting to something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E.g..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Bleach,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sunlight,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chemical…..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297825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Resistance to…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ability to ignite and burns rapidly with a flame.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780858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6F621445-6185-4CBF-94A8-E0B0DE358ED0}"/>
              </a:ext>
            </a:extLst>
          </p:cNvPr>
          <p:cNvSpPr/>
          <p:nvPr/>
        </p:nvSpPr>
        <p:spPr>
          <a:xfrm>
            <a:off x="6229718" y="170513"/>
            <a:ext cx="2729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match the properties to their definition?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119BE7-8C33-4B51-BEC2-788F8136696C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CCB79C"/>
              </a:clrFrom>
              <a:clrTo>
                <a:srgbClr val="CCB7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4" y="358112"/>
            <a:ext cx="810119" cy="6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C8E55AA7-3BC3-41D0-BDA4-C546D50CCE5E}"/>
              </a:ext>
            </a:extLst>
          </p:cNvPr>
          <p:cNvSpPr/>
          <p:nvPr/>
        </p:nvSpPr>
        <p:spPr>
          <a:xfrm>
            <a:off x="9347200" y="84046"/>
            <a:ext cx="2737097" cy="548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Key Words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956"/>
            <a:ext cx="62297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Properties of Materials: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88633"/>
              </p:ext>
            </p:extLst>
          </p:nvPr>
        </p:nvGraphicFramePr>
        <p:xfrm>
          <a:off x="878876" y="1181687"/>
          <a:ext cx="10647077" cy="485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831">
                  <a:extLst>
                    <a:ext uri="{9D8B030D-6E8A-4147-A177-3AD203B41FA5}">
                      <a16:colId xmlns:a16="http://schemas.microsoft.com/office/drawing/2014/main" val="1853645057"/>
                    </a:ext>
                  </a:extLst>
                </a:gridCol>
                <a:gridCol w="2393245">
                  <a:extLst>
                    <a:ext uri="{9D8B030D-6E8A-4147-A177-3AD203B41FA5}">
                      <a16:colId xmlns:a16="http://schemas.microsoft.com/office/drawing/2014/main" val="236136445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873954056"/>
                    </a:ext>
                  </a:extLst>
                </a:gridCol>
              </a:tblGrid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Strength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soaks up liquid or moisture.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3573621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Elasticity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hydrophobic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 material that is completely resistant to water.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700884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Absorbency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 of Materials: the behaviour of materials when forces are applied to them (pulled, tension, stress).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9467793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 lasting and hard wearing a material is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22162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Insulation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material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does not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build-up of static electricity.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0136101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Flammability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prevention or reduction of losing heat.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3175270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Water – repellence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much a material can stretch and then return to its original position.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640119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Anti-static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well a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can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stop or prevent reacting to something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E.g..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Bleach,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sunlight,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chemical…..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2978255"/>
                  </a:ext>
                </a:extLst>
              </a:tr>
              <a:tr h="45856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Resistance to…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ability to ignite and burns rapidly with a flame.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780858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BC70A3-DC26-4321-9876-AFE488EE3145}"/>
              </a:ext>
            </a:extLst>
          </p:cNvPr>
          <p:cNvCxnSpPr>
            <a:cxnSpLocks/>
          </p:cNvCxnSpPr>
          <p:nvPr/>
        </p:nvCxnSpPr>
        <p:spPr>
          <a:xfrm>
            <a:off x="3036707" y="1388530"/>
            <a:ext cx="2348089" cy="1240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A17E4-6D16-4098-8DF0-D525F6FFC928}"/>
              </a:ext>
            </a:extLst>
          </p:cNvPr>
          <p:cNvCxnSpPr>
            <a:cxnSpLocks/>
          </p:cNvCxnSpPr>
          <p:nvPr/>
        </p:nvCxnSpPr>
        <p:spPr>
          <a:xfrm>
            <a:off x="3047994" y="2008681"/>
            <a:ext cx="2393247" cy="25750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424544-C555-4B24-AE57-17DFDECDAE91}"/>
              </a:ext>
            </a:extLst>
          </p:cNvPr>
          <p:cNvCxnSpPr>
            <a:cxnSpLocks/>
          </p:cNvCxnSpPr>
          <p:nvPr/>
        </p:nvCxnSpPr>
        <p:spPr>
          <a:xfrm flipV="1">
            <a:off x="3036706" y="1388530"/>
            <a:ext cx="2370668" cy="11086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C86B6A-C9CD-4DBE-A3FA-AFC1010F6B8A}"/>
              </a:ext>
            </a:extLst>
          </p:cNvPr>
          <p:cNvCxnSpPr>
            <a:cxnSpLocks/>
          </p:cNvCxnSpPr>
          <p:nvPr/>
        </p:nvCxnSpPr>
        <p:spPr>
          <a:xfrm>
            <a:off x="3047993" y="3157211"/>
            <a:ext cx="2370670" cy="55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0B5592-FE9F-4283-9001-E14076FAFA04}"/>
              </a:ext>
            </a:extLst>
          </p:cNvPr>
          <p:cNvCxnSpPr>
            <a:cxnSpLocks/>
          </p:cNvCxnSpPr>
          <p:nvPr/>
        </p:nvCxnSpPr>
        <p:spPr>
          <a:xfrm flipV="1">
            <a:off x="3047993" y="5260175"/>
            <a:ext cx="2336803" cy="541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82EC7-162C-4446-AB4C-61CB1DEADC92}"/>
              </a:ext>
            </a:extLst>
          </p:cNvPr>
          <p:cNvCxnSpPr>
            <a:cxnSpLocks/>
          </p:cNvCxnSpPr>
          <p:nvPr/>
        </p:nvCxnSpPr>
        <p:spPr>
          <a:xfrm>
            <a:off x="3047995" y="3564610"/>
            <a:ext cx="2336801" cy="56378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5DEA0F-059A-4C82-B26A-0FFEEB1DE155}"/>
              </a:ext>
            </a:extLst>
          </p:cNvPr>
          <p:cNvCxnSpPr>
            <a:cxnSpLocks/>
          </p:cNvCxnSpPr>
          <p:nvPr/>
        </p:nvCxnSpPr>
        <p:spPr>
          <a:xfrm flipV="1">
            <a:off x="3036706" y="1885240"/>
            <a:ext cx="2393246" cy="267138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FB20D8-1718-40D3-94C3-ED56A4248AC5}"/>
              </a:ext>
            </a:extLst>
          </p:cNvPr>
          <p:cNvCxnSpPr>
            <a:cxnSpLocks/>
          </p:cNvCxnSpPr>
          <p:nvPr/>
        </p:nvCxnSpPr>
        <p:spPr>
          <a:xfrm flipV="1">
            <a:off x="3047993" y="3552887"/>
            <a:ext cx="2438404" cy="16318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C0A753-7C15-46F7-A2BA-A8594286EE90}"/>
              </a:ext>
            </a:extLst>
          </p:cNvPr>
          <p:cNvCxnSpPr>
            <a:cxnSpLocks/>
          </p:cNvCxnSpPr>
          <p:nvPr/>
        </p:nvCxnSpPr>
        <p:spPr>
          <a:xfrm>
            <a:off x="3047995" y="4076054"/>
            <a:ext cx="2393246" cy="172601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F621445-6185-4CBF-94A8-E0B0DE358ED0}"/>
              </a:ext>
            </a:extLst>
          </p:cNvPr>
          <p:cNvSpPr/>
          <p:nvPr/>
        </p:nvSpPr>
        <p:spPr>
          <a:xfrm>
            <a:off x="6229718" y="170513"/>
            <a:ext cx="2729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match the properties to their definition?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119BE7-8C33-4B51-BEC2-788F8136696C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CCB79C"/>
              </a:clrFrom>
              <a:clrTo>
                <a:srgbClr val="CCB7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4" y="358112"/>
            <a:ext cx="810119" cy="6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34AAA-BD72-4467-AD1B-F6E4084F6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51" t="2972" r="34037" b="83158"/>
          <a:stretch/>
        </p:blipFill>
        <p:spPr>
          <a:xfrm>
            <a:off x="99748" y="344882"/>
            <a:ext cx="2720051" cy="2162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ABBCB-162D-466B-A666-4A53E12FD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4" t="2972" r="25637" b="83158"/>
          <a:stretch/>
        </p:blipFill>
        <p:spPr>
          <a:xfrm>
            <a:off x="9602612" y="193085"/>
            <a:ext cx="2328419" cy="216274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A21474-4426-4613-8762-15F82C9D869A}"/>
              </a:ext>
            </a:extLst>
          </p:cNvPr>
          <p:cNvSpPr/>
          <p:nvPr/>
        </p:nvSpPr>
        <p:spPr>
          <a:xfrm>
            <a:off x="3154987" y="344882"/>
            <a:ext cx="6224907" cy="21271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Natural </a:t>
            </a:r>
            <a:r>
              <a:rPr lang="en-GB" sz="5400" dirty="0" smtClean="0"/>
              <a:t>Fibres</a:t>
            </a:r>
          </a:p>
          <a:p>
            <a:pPr algn="ctr"/>
            <a:r>
              <a:rPr lang="en-GB" sz="5400" dirty="0" smtClean="0"/>
              <a:t>Properties </a:t>
            </a:r>
            <a:endParaRPr lang="en-GB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838F3-5184-418D-8BAC-1310F6B0AD84}"/>
              </a:ext>
            </a:extLst>
          </p:cNvPr>
          <p:cNvSpPr/>
          <p:nvPr/>
        </p:nvSpPr>
        <p:spPr>
          <a:xfrm>
            <a:off x="648493" y="2079867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23EE4-1050-461E-8586-5CDB3279A77D}"/>
              </a:ext>
            </a:extLst>
          </p:cNvPr>
          <p:cNvSpPr/>
          <p:nvPr/>
        </p:nvSpPr>
        <p:spPr>
          <a:xfrm>
            <a:off x="9715083" y="1894117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952" y="3072348"/>
            <a:ext cx="11432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These fibres come from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renewable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They are also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biodegradable</a:t>
            </a:r>
            <a:r>
              <a:rPr lang="en-US" sz="2400" dirty="0" smtClean="0">
                <a:latin typeface="Comic Sans MS" panose="030F0702030302020204" pitchFamily="66" charset="0"/>
              </a:rPr>
              <a:t> (</a:t>
            </a:r>
            <a:r>
              <a:rPr lang="en-GB" sz="2400" dirty="0">
                <a:latin typeface="Comic Sans MS" panose="030F0702030302020204" pitchFamily="66" charset="0"/>
              </a:rPr>
              <a:t>Something that will decay (break down) over </a:t>
            </a:r>
            <a:r>
              <a:rPr lang="en-GB" sz="2400" dirty="0" smtClean="0">
                <a:latin typeface="Comic Sans MS" panose="030F0702030302020204" pitchFamily="66" charset="0"/>
              </a:rPr>
              <a:t>time)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Generally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absorbent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resistance to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damage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Durable</a:t>
            </a:r>
            <a:r>
              <a:rPr lang="en-US" sz="2400" dirty="0" smtClean="0">
                <a:latin typeface="Comic Sans MS" panose="030F0702030302020204" pitchFamily="66" charset="0"/>
              </a:rPr>
              <a:t> – especially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animal</a:t>
            </a:r>
            <a:r>
              <a:rPr lang="en-US" sz="2400" dirty="0" smtClean="0">
                <a:latin typeface="Comic Sans MS" panose="030F0702030302020204" pitchFamily="66" charset="0"/>
              </a:rPr>
              <a:t> fibres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352DA7-60FD-4C45-B313-4B4B3200CE8F}"/>
              </a:ext>
            </a:extLst>
          </p:cNvPr>
          <p:cNvSpPr/>
          <p:nvPr/>
        </p:nvSpPr>
        <p:spPr>
          <a:xfrm>
            <a:off x="2987830" y="186184"/>
            <a:ext cx="6103106" cy="15424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Manufactured Fibre</a:t>
            </a:r>
          </a:p>
        </p:txBody>
      </p:sp>
      <p:pic>
        <p:nvPicPr>
          <p:cNvPr id="16" name="Picture 2" descr="Image result for cartoon o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2"/>
          <a:stretch/>
        </p:blipFill>
        <p:spPr bwMode="auto">
          <a:xfrm>
            <a:off x="9427117" y="234535"/>
            <a:ext cx="1286923" cy="13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cartoon chemic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0349"/>
          <a:stretch/>
        </p:blipFill>
        <p:spPr bwMode="auto">
          <a:xfrm>
            <a:off x="1761529" y="132063"/>
            <a:ext cx="890120" cy="15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toon co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221" y="234535"/>
            <a:ext cx="1001414" cy="10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rtoon  rubber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2" y="30524"/>
            <a:ext cx="1345026" cy="21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3489" y="2591902"/>
            <a:ext cx="10694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absorbent </a:t>
            </a:r>
            <a:r>
              <a:rPr lang="en-GB" sz="2400" dirty="0">
                <a:latin typeface="Comic Sans MS" panose="030F0702030302020204" pitchFamily="66" charset="0"/>
              </a:rPr>
              <a:t>than natural fibres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Wrinkle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</a:t>
            </a:r>
            <a:r>
              <a:rPr lang="en-GB" sz="2400" dirty="0" smtClean="0">
                <a:latin typeface="Comic Sans MS" panose="030F0702030302020204" pitchFamily="66" charset="0"/>
              </a:rPr>
              <a:t> than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plant</a:t>
            </a:r>
            <a:r>
              <a:rPr lang="en-GB" sz="2400" dirty="0" smtClean="0">
                <a:latin typeface="Comic Sans MS" panose="030F0702030302020204" pitchFamily="66" charset="0"/>
              </a:rPr>
              <a:t> fibres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Easier to care </a:t>
            </a:r>
            <a:r>
              <a:rPr lang="en-GB" sz="2400" dirty="0" smtClean="0">
                <a:latin typeface="Comic Sans MS" panose="030F0702030302020204" pitchFamily="66" charset="0"/>
              </a:rPr>
              <a:t>for than natural fibres (ie wash/clean)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Resistant to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moths/insects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Durable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824</Words>
  <Application>Microsoft Office PowerPoint</Application>
  <PresentationFormat>Widescreen</PresentationFormat>
  <Paragraphs>135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Minsthorpe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Purdy</dc:creator>
  <cp:lastModifiedBy>Leanne Bradley</cp:lastModifiedBy>
  <cp:revision>61</cp:revision>
  <dcterms:created xsi:type="dcterms:W3CDTF">2017-10-20T07:07:49Z</dcterms:created>
  <dcterms:modified xsi:type="dcterms:W3CDTF">2018-07-12T15:33:20Z</dcterms:modified>
</cp:coreProperties>
</file>