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7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754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888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2352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20/11/2018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36" y="657261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is it made of?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65792" y="904888"/>
            <a:ext cx="3944196" cy="5366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800"/>
              </a:spcBef>
              <a:spcAft>
                <a:spcPts val="800"/>
              </a:spcAft>
              <a:defRPr/>
            </a:pPr>
            <a:endParaRPr lang="en-GB" sz="1600" dirty="0" smtClean="0"/>
          </a:p>
          <a:p>
            <a:pPr lvl="0">
              <a:spcBef>
                <a:spcPts val="800"/>
              </a:spcBef>
              <a:spcAft>
                <a:spcPts val="800"/>
              </a:spcAft>
              <a:defRPr/>
            </a:pPr>
            <a:r>
              <a:rPr lang="en-GB" sz="1600" dirty="0" smtClean="0"/>
              <a:t>You </a:t>
            </a:r>
            <a:r>
              <a:rPr lang="en-GB" sz="1600" dirty="0"/>
              <a:t>are going to use a light microscope to investigate whether samples from different organisms are made </a:t>
            </a:r>
            <a:r>
              <a:rPr lang="en-GB" sz="1600" dirty="0" smtClean="0"/>
              <a:t>of. </a:t>
            </a:r>
          </a:p>
          <a:p>
            <a:pPr lvl="0">
              <a:spcBef>
                <a:spcPts val="800"/>
              </a:spcBef>
              <a:spcAft>
                <a:spcPts val="800"/>
              </a:spcAft>
              <a:defRPr/>
            </a:pPr>
            <a:endParaRPr lang="en-GB" sz="1600" dirty="0" smtClean="0"/>
          </a:p>
          <a:p>
            <a:pPr lvl="0">
              <a:spcBef>
                <a:spcPts val="800"/>
              </a:spcBef>
              <a:spcAft>
                <a:spcPts val="800"/>
              </a:spcAft>
              <a:defRPr/>
            </a:pPr>
            <a:r>
              <a:rPr lang="en-GB" sz="1600" dirty="0" smtClean="0"/>
              <a:t>Can you find out whether they’re made of cells?</a:t>
            </a:r>
            <a:endParaRPr lang="en-GB" sz="16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787" y="1060163"/>
            <a:ext cx="2461917" cy="467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36" y="657261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is it made of?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65791" y="904888"/>
            <a:ext cx="5251597" cy="5366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600"/>
              </a:spcBef>
              <a:defRPr/>
            </a:pPr>
            <a:endParaRPr lang="en-GB" sz="1600" dirty="0"/>
          </a:p>
          <a:p>
            <a:pPr lvl="0">
              <a:spcBef>
                <a:spcPts val="800"/>
              </a:spcBef>
              <a:spcAft>
                <a:spcPts val="800"/>
              </a:spcAft>
              <a:defRPr/>
            </a:pPr>
            <a:r>
              <a:rPr lang="en-GB" sz="1600" b="1" dirty="0"/>
              <a:t>Safety</a:t>
            </a:r>
          </a:p>
          <a:p>
            <a:pPr marL="285750" lvl="0" indent="-285750"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 smtClean="0"/>
              <a:t>Be </a:t>
            </a:r>
            <a:r>
              <a:rPr lang="en-GB" sz="1600" dirty="0"/>
              <a:t>very careful when handling glass slides.</a:t>
            </a:r>
          </a:p>
          <a:p>
            <a:pPr marL="285750" lvl="0" indent="-285750"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 smtClean="0"/>
              <a:t>If </a:t>
            </a:r>
            <a:r>
              <a:rPr lang="en-GB" sz="1600" dirty="0"/>
              <a:t>your microscope has a mirror, </a:t>
            </a:r>
            <a:r>
              <a:rPr lang="en-GB" sz="1600" b="1" dirty="0"/>
              <a:t>never</a:t>
            </a:r>
            <a:r>
              <a:rPr lang="en-GB" sz="1600" dirty="0"/>
              <a:t> use it to reflect direct sunlight.</a:t>
            </a:r>
          </a:p>
          <a:p>
            <a:pPr marL="285750" lvl="0" indent="-285750"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 smtClean="0"/>
              <a:t>If </a:t>
            </a:r>
            <a:r>
              <a:rPr lang="en-GB" sz="1600" dirty="0"/>
              <a:t>your microscope has a light, </a:t>
            </a:r>
            <a:r>
              <a:rPr lang="en-GB" sz="1600" b="1" dirty="0"/>
              <a:t>never</a:t>
            </a:r>
            <a:r>
              <a:rPr lang="en-GB" sz="1600" dirty="0"/>
              <a:t> look down the eyepiece without a slide on the stage.</a:t>
            </a:r>
          </a:p>
          <a:p>
            <a:pPr marL="285750" lvl="0" indent="-285750">
              <a:spcBef>
                <a:spcPts val="800"/>
              </a:spcBef>
              <a:spcAft>
                <a:spcPts val="800"/>
              </a:spcAft>
              <a:buFont typeface="Arial" panose="020B0604020202020204" pitchFamily="34" charset="0"/>
              <a:buChar char="•"/>
              <a:defRPr/>
            </a:pPr>
            <a:r>
              <a:rPr lang="en-GB" sz="1600" dirty="0" smtClean="0"/>
              <a:t>Always </a:t>
            </a:r>
            <a:r>
              <a:rPr lang="en-GB" sz="1600" dirty="0"/>
              <a:t>start with the slide near the objective lens and then move it away from the lens, so that the lens does not smash the slide.</a:t>
            </a:r>
          </a:p>
          <a:p>
            <a:pPr lvl="0">
              <a:spcBef>
                <a:spcPts val="800"/>
              </a:spcBef>
              <a:spcAft>
                <a:spcPts val="800"/>
              </a:spcAft>
              <a:defRPr/>
            </a:pPr>
            <a:endParaRPr lang="en-GB" sz="1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787" y="1060163"/>
            <a:ext cx="2461917" cy="467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58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36" y="657261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is it made of?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65791" y="725109"/>
            <a:ext cx="4915167" cy="33034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  <a:defRPr/>
            </a:pPr>
            <a:r>
              <a:rPr lang="en-GB" sz="1600" dirty="0" smtClean="0"/>
              <a:t>Turn </a:t>
            </a:r>
            <a:r>
              <a:rPr lang="en-GB" sz="1600" dirty="0"/>
              <a:t>the turret until the lowest power objective lens clicks into position.</a:t>
            </a:r>
          </a:p>
          <a:p>
            <a:pPr marL="342900" lvl="0" indent="-342900"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  <a:defRPr/>
            </a:pPr>
            <a:r>
              <a:rPr lang="en-GB" sz="1600" dirty="0" smtClean="0"/>
              <a:t>Place </a:t>
            </a:r>
            <a:r>
              <a:rPr lang="en-GB" sz="1600" dirty="0"/>
              <a:t>the slide on the stage and fasten it with the stage clips.</a:t>
            </a:r>
          </a:p>
          <a:p>
            <a:pPr marL="342900" lvl="0" indent="-342900"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  <a:defRPr/>
            </a:pPr>
            <a:r>
              <a:rPr lang="en-GB" sz="1600" dirty="0" smtClean="0"/>
              <a:t>Look </a:t>
            </a:r>
            <a:r>
              <a:rPr lang="en-GB" sz="1600" b="1" dirty="0"/>
              <a:t>from the side</a:t>
            </a:r>
            <a:r>
              <a:rPr lang="en-GB" sz="1600" dirty="0"/>
              <a:t> and turn the focus knob to move the objective lens closer to the stage. </a:t>
            </a:r>
            <a:r>
              <a:rPr lang="en-GB" sz="1600" b="1" dirty="0"/>
              <a:t>Stop</a:t>
            </a:r>
            <a:r>
              <a:rPr lang="en-GB" sz="1600" dirty="0"/>
              <a:t> before the objective lens touches the slide.</a:t>
            </a:r>
          </a:p>
          <a:p>
            <a:pPr marL="342900" lvl="0" indent="-342900"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  <a:defRPr/>
            </a:pPr>
            <a:r>
              <a:rPr lang="en-GB" sz="1600" dirty="0" smtClean="0"/>
              <a:t>Look </a:t>
            </a:r>
            <a:r>
              <a:rPr lang="en-GB" sz="1600" dirty="0"/>
              <a:t>through the eyepiece</a:t>
            </a:r>
            <a:r>
              <a:rPr lang="en-GB" sz="1600" dirty="0" smtClean="0"/>
              <a:t>.</a:t>
            </a:r>
          </a:p>
          <a:p>
            <a:pPr marL="342900" lvl="0" indent="-342900"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  <a:defRPr/>
            </a:pPr>
            <a:endParaRPr lang="en-GB" sz="1600" dirty="0"/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5564038" y="725109"/>
            <a:ext cx="3752642" cy="3550572"/>
            <a:chOff x="5902933" y="1218450"/>
            <a:chExt cx="2896308" cy="274034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17922" y="1296194"/>
              <a:ext cx="1401742" cy="2662605"/>
            </a:xfrm>
            <a:prstGeom prst="rect">
              <a:avLst/>
            </a:prstGeom>
          </p:spPr>
        </p:pic>
        <p:sp>
          <p:nvSpPr>
            <p:cNvPr id="6" name="Text Box 11"/>
            <p:cNvSpPr txBox="1"/>
            <p:nvPr/>
          </p:nvSpPr>
          <p:spPr>
            <a:xfrm>
              <a:off x="5996462" y="1218450"/>
              <a:ext cx="745852" cy="227612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eyepiece</a:t>
              </a:r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6718859" y="1349195"/>
              <a:ext cx="691437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625330" y="1954290"/>
              <a:ext cx="47847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873019" y="2586833"/>
              <a:ext cx="177003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7869506" y="2946716"/>
              <a:ext cx="19482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 Box 19"/>
            <p:cNvSpPr txBox="1"/>
            <p:nvPr/>
          </p:nvSpPr>
          <p:spPr>
            <a:xfrm>
              <a:off x="5902933" y="1823232"/>
              <a:ext cx="745852" cy="227612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focus knob</a:t>
              </a:r>
            </a:p>
          </p:txBody>
        </p:sp>
        <p:sp>
          <p:nvSpPr>
            <p:cNvPr id="14" name="Text Box 20"/>
            <p:cNvSpPr txBox="1"/>
            <p:nvPr/>
          </p:nvSpPr>
          <p:spPr>
            <a:xfrm>
              <a:off x="8032822" y="2454837"/>
              <a:ext cx="745852" cy="386939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objective lens</a:t>
              </a:r>
            </a:p>
          </p:txBody>
        </p:sp>
        <p:sp>
          <p:nvSpPr>
            <p:cNvPr id="15" name="Text Box 21"/>
            <p:cNvSpPr txBox="1"/>
            <p:nvPr/>
          </p:nvSpPr>
          <p:spPr>
            <a:xfrm>
              <a:off x="8053389" y="2814720"/>
              <a:ext cx="745852" cy="227612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stage</a:t>
              </a:r>
            </a:p>
          </p:txBody>
        </p:sp>
        <p:sp>
          <p:nvSpPr>
            <p:cNvPr id="16" name="Text Box 22"/>
            <p:cNvSpPr txBox="1"/>
            <p:nvPr/>
          </p:nvSpPr>
          <p:spPr>
            <a:xfrm>
              <a:off x="5914816" y="2745525"/>
              <a:ext cx="745852" cy="227612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stage clip</a:t>
              </a:r>
            </a:p>
          </p:txBody>
        </p:sp>
        <p:sp>
          <p:nvSpPr>
            <p:cNvPr id="17" name="Text Box 23"/>
            <p:cNvSpPr txBox="1"/>
            <p:nvPr/>
          </p:nvSpPr>
          <p:spPr>
            <a:xfrm>
              <a:off x="7954182" y="3151060"/>
              <a:ext cx="745852" cy="227612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mirror</a:t>
              </a:r>
            </a:p>
          </p:txBody>
        </p:sp>
        <p:sp>
          <p:nvSpPr>
            <p:cNvPr id="18" name="Text Box 7"/>
            <p:cNvSpPr txBox="1"/>
            <p:nvPr/>
          </p:nvSpPr>
          <p:spPr>
            <a:xfrm>
              <a:off x="8016725" y="2191333"/>
              <a:ext cx="745852" cy="227612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turret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V="1">
              <a:off x="7791562" y="2333336"/>
              <a:ext cx="237046" cy="5160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6648785" y="2875958"/>
              <a:ext cx="569474" cy="4378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6648785" y="2875958"/>
              <a:ext cx="569474" cy="43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7546074" y="3284933"/>
              <a:ext cx="425620" cy="65672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7546074" y="3284933"/>
              <a:ext cx="425620" cy="6567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 Placeholder 16"/>
          <p:cNvSpPr txBox="1">
            <a:spLocks/>
          </p:cNvSpPr>
          <p:nvPr/>
        </p:nvSpPr>
        <p:spPr>
          <a:xfrm>
            <a:off x="165791" y="4041919"/>
            <a:ext cx="8798697" cy="235888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0" indent="-342900">
              <a:spcBef>
                <a:spcPts val="800"/>
              </a:spcBef>
              <a:spcAft>
                <a:spcPts val="800"/>
              </a:spcAft>
              <a:buFont typeface="+mj-lt"/>
              <a:buAutoNum type="arabicPeriod" startAt="5"/>
              <a:defRPr/>
            </a:pPr>
            <a:r>
              <a:rPr lang="en-GB" sz="1600" dirty="0" smtClean="0"/>
              <a:t>Turn </a:t>
            </a:r>
            <a:r>
              <a:rPr lang="en-GB" sz="1600" dirty="0"/>
              <a:t>the focus knob until the image is sharp and clear.</a:t>
            </a:r>
          </a:p>
          <a:p>
            <a:pPr marL="342900" lvl="0" indent="-342900">
              <a:spcBef>
                <a:spcPts val="800"/>
              </a:spcBef>
              <a:spcAft>
                <a:spcPts val="800"/>
              </a:spcAft>
              <a:buFont typeface="+mj-lt"/>
              <a:buAutoNum type="arabicPeriod" startAt="5"/>
              <a:defRPr/>
            </a:pPr>
            <a:r>
              <a:rPr lang="en-GB" sz="1600" dirty="0" smtClean="0"/>
              <a:t>Move </a:t>
            </a:r>
            <a:r>
              <a:rPr lang="en-GB" sz="1600" dirty="0"/>
              <a:t>the mirror to reflect more light through the sample, if needed.</a:t>
            </a:r>
          </a:p>
          <a:p>
            <a:pPr marL="342900" lvl="0" indent="-342900">
              <a:spcBef>
                <a:spcPts val="800"/>
              </a:spcBef>
              <a:spcAft>
                <a:spcPts val="800"/>
              </a:spcAft>
              <a:buFont typeface="+mj-lt"/>
              <a:buAutoNum type="arabicPeriod" startAt="5"/>
              <a:defRPr/>
            </a:pPr>
            <a:r>
              <a:rPr lang="en-GB" sz="1600" dirty="0" smtClean="0"/>
              <a:t>Turn </a:t>
            </a:r>
            <a:r>
              <a:rPr lang="en-GB" sz="1600" dirty="0"/>
              <a:t>the turret until the medium power objective lens clicks into position, then re-focus the image.</a:t>
            </a:r>
          </a:p>
          <a:p>
            <a:pPr marL="342900" lvl="0" indent="-342900">
              <a:spcBef>
                <a:spcPts val="800"/>
              </a:spcBef>
              <a:spcAft>
                <a:spcPts val="800"/>
              </a:spcAft>
              <a:buFont typeface="+mj-lt"/>
              <a:buAutoNum type="arabicPeriod" startAt="5"/>
              <a:defRPr/>
            </a:pPr>
            <a:r>
              <a:rPr lang="en-GB" sz="1600" dirty="0" smtClean="0"/>
              <a:t>When </a:t>
            </a:r>
            <a:r>
              <a:rPr lang="en-GB" sz="1600" dirty="0"/>
              <a:t>finished, use the focus knob to move the objective lens away from the stage, and then remove the slide from the stage.</a:t>
            </a:r>
          </a:p>
          <a:p>
            <a:pPr marL="342900" lvl="0" indent="-342900">
              <a:spcBef>
                <a:spcPts val="800"/>
              </a:spcBef>
              <a:spcAft>
                <a:spcPts val="800"/>
              </a:spcAft>
              <a:buFont typeface="+mj-lt"/>
              <a:buAutoNum type="arabicPeriod" startAt="5"/>
              <a:defRPr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0366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236" y="657261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is it made of?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165791" y="904888"/>
            <a:ext cx="5268851" cy="53665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Bef>
                <a:spcPts val="800"/>
              </a:spcBef>
              <a:spcAft>
                <a:spcPts val="800"/>
              </a:spcAft>
              <a:defRPr/>
            </a:pPr>
            <a:endParaRPr lang="en-GB" sz="1600" b="1" dirty="0" smtClean="0"/>
          </a:p>
          <a:p>
            <a:pPr lvl="0">
              <a:spcBef>
                <a:spcPts val="800"/>
              </a:spcBef>
              <a:spcAft>
                <a:spcPts val="800"/>
              </a:spcAft>
              <a:defRPr/>
            </a:pPr>
            <a:r>
              <a:rPr lang="en-GB" sz="1600" b="1" dirty="0" smtClean="0"/>
              <a:t>To </a:t>
            </a:r>
            <a:r>
              <a:rPr lang="en-GB" sz="1600" b="1" dirty="0" smtClean="0"/>
              <a:t>answer</a:t>
            </a:r>
          </a:p>
          <a:p>
            <a:pPr lvl="0">
              <a:spcBef>
                <a:spcPts val="800"/>
              </a:spcBef>
              <a:spcAft>
                <a:spcPts val="800"/>
              </a:spcAft>
              <a:defRPr/>
            </a:pPr>
            <a:endParaRPr lang="en-GB" sz="1600" b="1" dirty="0"/>
          </a:p>
          <a:p>
            <a:pPr marL="342900" lvl="0" indent="-342900"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  <a:defRPr/>
            </a:pPr>
            <a:r>
              <a:rPr lang="en-GB" sz="1600" dirty="0" smtClean="0"/>
              <a:t>Were </a:t>
            </a:r>
            <a:r>
              <a:rPr lang="en-GB" sz="1600" dirty="0"/>
              <a:t>all of the samples made of cells?</a:t>
            </a:r>
          </a:p>
          <a:p>
            <a:pPr marL="342900" lvl="0" indent="-342900"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  <a:defRPr/>
            </a:pPr>
            <a:endParaRPr lang="en-GB" sz="1600" dirty="0"/>
          </a:p>
          <a:p>
            <a:pPr marL="342900" lvl="0" indent="-342900"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  <a:defRPr/>
            </a:pPr>
            <a:r>
              <a:rPr lang="en-GB" sz="1600" dirty="0" smtClean="0"/>
              <a:t>How </a:t>
            </a:r>
            <a:r>
              <a:rPr lang="en-GB" sz="1600" dirty="0"/>
              <a:t>were the cells of the samples </a:t>
            </a:r>
            <a:r>
              <a:rPr lang="en-GB" sz="1600" b="1" dirty="0"/>
              <a:t>different</a:t>
            </a:r>
            <a:r>
              <a:rPr lang="en-GB" sz="1600" dirty="0"/>
              <a:t>?</a:t>
            </a:r>
          </a:p>
          <a:p>
            <a:pPr marL="342900" lvl="0" indent="-342900"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  <a:defRPr/>
            </a:pPr>
            <a:endParaRPr lang="en-GB" sz="1600" dirty="0"/>
          </a:p>
          <a:p>
            <a:pPr marL="342900" lvl="0" indent="-342900">
              <a:spcBef>
                <a:spcPts val="800"/>
              </a:spcBef>
              <a:spcAft>
                <a:spcPts val="800"/>
              </a:spcAft>
              <a:buFont typeface="+mj-lt"/>
              <a:buAutoNum type="arabicPeriod"/>
              <a:defRPr/>
            </a:pPr>
            <a:r>
              <a:rPr lang="en-GB" sz="1600" dirty="0" smtClean="0"/>
              <a:t>How </a:t>
            </a:r>
            <a:r>
              <a:rPr lang="en-GB" sz="1600" dirty="0"/>
              <a:t>were the cells of the samples </a:t>
            </a:r>
            <a:r>
              <a:rPr lang="en-GB" sz="1600" b="1" dirty="0"/>
              <a:t>similar</a:t>
            </a:r>
            <a:r>
              <a:rPr lang="en-GB" sz="1600" dirty="0"/>
              <a:t>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787" y="1060163"/>
            <a:ext cx="2461917" cy="467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999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14</TotalTime>
  <Words>297</Words>
  <Application>Microsoft Office PowerPoint</Application>
  <PresentationFormat>On-screen Show (4:3)</PresentationFormat>
  <Paragraphs>41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7</cp:revision>
  <dcterms:created xsi:type="dcterms:W3CDTF">2018-11-19T18:40:30Z</dcterms:created>
  <dcterms:modified xsi:type="dcterms:W3CDTF">2018-11-20T09:59:36Z</dcterms:modified>
</cp:coreProperties>
</file>