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100" d="100"/>
          <a:sy n="100" d="100"/>
        </p:scale>
        <p:origin x="84" y="1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function of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8285163" cy="1466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/>
              <a:t>Some children have been learning about the genome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lang="en-GB" dirty="0" smtClean="0"/>
          </a:p>
          <a:p>
            <a:pPr lvl="0">
              <a:defRPr/>
            </a:pPr>
            <a:r>
              <a:rPr lang="en-GB" dirty="0" smtClean="0"/>
              <a:t>They </a:t>
            </a:r>
            <a:r>
              <a:rPr lang="en-GB" dirty="0"/>
              <a:t>suggest what the genome does</a:t>
            </a:r>
            <a:r>
              <a:rPr lang="en-GB" dirty="0" smtClean="0"/>
              <a:t>.</a:t>
            </a:r>
            <a:endParaRPr lang="en-GB" dirty="0"/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133616" y="4726874"/>
            <a:ext cx="659021" cy="847313"/>
            <a:chOff x="0" y="0"/>
            <a:chExt cx="527901" cy="688156"/>
          </a:xfrm>
        </p:grpSpPr>
        <p:sp>
          <p:nvSpPr>
            <p:cNvPr id="17" name="Freeform 16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6" name="Rounded Rectangular Callout 5"/>
          <p:cNvSpPr/>
          <p:nvPr/>
        </p:nvSpPr>
        <p:spPr>
          <a:xfrm>
            <a:off x="519997" y="3793333"/>
            <a:ext cx="2593851" cy="1246773"/>
          </a:xfrm>
          <a:prstGeom prst="wedgeRoundRectCallout">
            <a:avLst>
              <a:gd name="adj1" fmla="val 62201"/>
              <a:gd name="adj2" fmla="val 3625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Alfie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It stores genetic information.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657607" y="4913406"/>
            <a:ext cx="659021" cy="847313"/>
            <a:chOff x="0" y="0"/>
            <a:chExt cx="527901" cy="688156"/>
          </a:xfrm>
        </p:grpSpPr>
        <p:sp>
          <p:nvSpPr>
            <p:cNvPr id="15" name="Freeform 1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sp>
        <p:nvSpPr>
          <p:cNvPr id="8" name="Rounded Rectangular Callout 7"/>
          <p:cNvSpPr/>
          <p:nvPr/>
        </p:nvSpPr>
        <p:spPr>
          <a:xfrm>
            <a:off x="5964464" y="4137652"/>
            <a:ext cx="2808000" cy="1404000"/>
          </a:xfrm>
          <a:prstGeom prst="wedgeRoundRectCallout">
            <a:avLst>
              <a:gd name="adj1" fmla="val -71230"/>
              <a:gd name="adj2" fmla="val 25036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Tia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It carries information from parents to their offspring.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9" name="Rounded Rectangular Callout 8"/>
          <p:cNvSpPr/>
          <p:nvPr/>
        </p:nvSpPr>
        <p:spPr>
          <a:xfrm flipH="1">
            <a:off x="3274908" y="2686748"/>
            <a:ext cx="3024000" cy="1246773"/>
          </a:xfrm>
          <a:prstGeom prst="wedgeRoundRectCallout">
            <a:avLst>
              <a:gd name="adj1" fmla="val 13825"/>
              <a:gd name="adj2" fmla="val 9482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Emily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It affects an organism’s characteristics.</a:t>
            </a:r>
            <a:endParaRPr lang="en-GB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609624" y="4916925"/>
            <a:ext cx="659021" cy="843795"/>
            <a:chOff x="0" y="0"/>
            <a:chExt cx="475615" cy="609416"/>
          </a:xfrm>
        </p:grpSpPr>
        <p:sp>
          <p:nvSpPr>
            <p:cNvPr id="13" name="Freeform 12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/>
              <a:t>The function of the genome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3200400"/>
            <a:ext cx="8285163" cy="4751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Who do you think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is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right?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69069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71123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37105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503087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79657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79424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of them.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45638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45405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two of them.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511620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511387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one of them.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76967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76734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None of them.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Rounded Rectangular Callout 17"/>
          <p:cNvSpPr/>
          <p:nvPr/>
        </p:nvSpPr>
        <p:spPr>
          <a:xfrm>
            <a:off x="749339" y="1526540"/>
            <a:ext cx="2186543" cy="899795"/>
          </a:xfrm>
          <a:prstGeom prst="wedgeRoundRectCallout">
            <a:avLst>
              <a:gd name="adj1" fmla="val 71819"/>
              <a:gd name="adj2" fmla="val 43365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Alfie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It stores genetic information.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2" name="Rounded Rectangular Callout 31"/>
          <p:cNvSpPr/>
          <p:nvPr/>
        </p:nvSpPr>
        <p:spPr>
          <a:xfrm>
            <a:off x="5912214" y="1522455"/>
            <a:ext cx="2518554" cy="1105719"/>
          </a:xfrm>
          <a:prstGeom prst="wedgeRoundRectCallout">
            <a:avLst>
              <a:gd name="adj1" fmla="val -67322"/>
              <a:gd name="adj2" fmla="val 41969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Tia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It carries information from parents to their offspring.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3" name="Rounded Rectangular Callout 32"/>
          <p:cNvSpPr/>
          <p:nvPr/>
        </p:nvSpPr>
        <p:spPr>
          <a:xfrm flipH="1">
            <a:off x="3081527" y="835787"/>
            <a:ext cx="2688335" cy="899795"/>
          </a:xfrm>
          <a:prstGeom prst="wedgeRoundRectCallout">
            <a:avLst>
              <a:gd name="adj1" fmla="val 9894"/>
              <a:gd name="adj2" fmla="val 85291"/>
              <a:gd name="adj3" fmla="val 16667"/>
            </a:avLst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>
              <a:spcAft>
                <a:spcPts val="600"/>
              </a:spcAft>
            </a:pPr>
            <a:r>
              <a:rPr lang="en-US" sz="1600" b="1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Emily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1600" kern="1200" dirty="0">
                <a:solidFill>
                  <a:srgbClr val="000000"/>
                </a:solidFill>
                <a:effectLst/>
                <a:latin typeface="Verdana" panose="020B0604030504040204" pitchFamily="34" charset="0"/>
                <a:ea typeface="Verdana" panose="020B0604030504040204" pitchFamily="34" charset="0"/>
                <a:cs typeface="Times New Roman"/>
              </a:rPr>
              <a:t>It affects an organism’s characteristics.</a:t>
            </a:r>
            <a:endParaRPr lang="en-GB" sz="1600" dirty="0">
              <a:effectLst/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41" name="Group 40"/>
          <p:cNvGrpSpPr>
            <a:grpSpLocks noChangeAspect="1"/>
          </p:cNvGrpSpPr>
          <p:nvPr/>
        </p:nvGrpSpPr>
        <p:grpSpPr>
          <a:xfrm>
            <a:off x="4105736" y="1976437"/>
            <a:ext cx="659021" cy="847313"/>
            <a:chOff x="0" y="0"/>
            <a:chExt cx="527901" cy="688156"/>
          </a:xfrm>
        </p:grpSpPr>
        <p:sp>
          <p:nvSpPr>
            <p:cNvPr id="42" name="Freeform 41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44" name="Group 43"/>
          <p:cNvGrpSpPr>
            <a:grpSpLocks noChangeAspect="1"/>
          </p:cNvGrpSpPr>
          <p:nvPr/>
        </p:nvGrpSpPr>
        <p:grpSpPr>
          <a:xfrm>
            <a:off x="3629727" y="2162969"/>
            <a:ext cx="659021" cy="847313"/>
            <a:chOff x="0" y="0"/>
            <a:chExt cx="527901" cy="688156"/>
          </a:xfrm>
        </p:grpSpPr>
        <p:sp>
          <p:nvSpPr>
            <p:cNvPr id="45" name="Freeform 44"/>
            <p:cNvSpPr/>
            <p:nvPr/>
          </p:nvSpPr>
          <p:spPr>
            <a:xfrm>
              <a:off x="0" y="334638"/>
              <a:ext cx="527901" cy="353518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70701" y="0"/>
              <a:ext cx="386499" cy="3864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4581744" y="2166488"/>
            <a:ext cx="659021" cy="843795"/>
            <a:chOff x="0" y="0"/>
            <a:chExt cx="475615" cy="609416"/>
          </a:xfrm>
        </p:grpSpPr>
        <p:sp>
          <p:nvSpPr>
            <p:cNvPr id="48" name="Freeform 47"/>
            <p:cNvSpPr/>
            <p:nvPr/>
          </p:nvSpPr>
          <p:spPr>
            <a:xfrm>
              <a:off x="0" y="295275"/>
              <a:ext cx="475615" cy="314141"/>
            </a:xfrm>
            <a:custGeom>
              <a:avLst/>
              <a:gdLst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28"/>
                <a:gd name="connsiteY0" fmla="*/ 377072 h 377072"/>
                <a:gd name="connsiteX1" fmla="*/ 537328 w 537328"/>
                <a:gd name="connsiteY1" fmla="*/ 18853 h 377072"/>
                <a:gd name="connsiteX2" fmla="*/ 9427 w 537328"/>
                <a:gd name="connsiteY2" fmla="*/ 18853 h 377072"/>
                <a:gd name="connsiteX3" fmla="*/ 9427 w 537328"/>
                <a:gd name="connsiteY3" fmla="*/ 0 h 377072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32"/>
                <a:gd name="connsiteY0" fmla="*/ 384069 h 384069"/>
                <a:gd name="connsiteX1" fmla="*/ 537328 w 537332"/>
                <a:gd name="connsiteY1" fmla="*/ 25850 h 384069"/>
                <a:gd name="connsiteX2" fmla="*/ 9427 w 537332"/>
                <a:gd name="connsiteY2" fmla="*/ 25850 h 384069"/>
                <a:gd name="connsiteX3" fmla="*/ 9427 w 537332"/>
                <a:gd name="connsiteY3" fmla="*/ 6997 h 384069"/>
                <a:gd name="connsiteX0" fmla="*/ 0 w 537328"/>
                <a:gd name="connsiteY0" fmla="*/ 710852 h 710852"/>
                <a:gd name="connsiteX1" fmla="*/ 537328 w 537328"/>
                <a:gd name="connsiteY1" fmla="*/ 352633 h 710852"/>
                <a:gd name="connsiteX2" fmla="*/ 9427 w 537328"/>
                <a:gd name="connsiteY2" fmla="*/ 352633 h 710852"/>
                <a:gd name="connsiteX3" fmla="*/ 9427 w 537328"/>
                <a:gd name="connsiteY3" fmla="*/ 333780 h 710852"/>
                <a:gd name="connsiteX0" fmla="*/ 0 w 537328"/>
                <a:gd name="connsiteY0" fmla="*/ 1461154 h 1461154"/>
                <a:gd name="connsiteX1" fmla="*/ 537328 w 537328"/>
                <a:gd name="connsiteY1" fmla="*/ 1102935 h 1461154"/>
                <a:gd name="connsiteX2" fmla="*/ 9427 w 537328"/>
                <a:gd name="connsiteY2" fmla="*/ 1102935 h 1461154"/>
                <a:gd name="connsiteX3" fmla="*/ 160256 w 537328"/>
                <a:gd name="connsiteY3" fmla="*/ 0 h 1461154"/>
                <a:gd name="connsiteX0" fmla="*/ 0 w 537328"/>
                <a:gd name="connsiteY0" fmla="*/ 710853 h 710853"/>
                <a:gd name="connsiteX1" fmla="*/ 537328 w 537328"/>
                <a:gd name="connsiteY1" fmla="*/ 352634 h 710853"/>
                <a:gd name="connsiteX2" fmla="*/ 9427 w 537328"/>
                <a:gd name="connsiteY2" fmla="*/ 352634 h 710853"/>
                <a:gd name="connsiteX0" fmla="*/ 0 w 537328"/>
                <a:gd name="connsiteY0" fmla="*/ 836552 h 836552"/>
                <a:gd name="connsiteX1" fmla="*/ 537328 w 537328"/>
                <a:gd name="connsiteY1" fmla="*/ 478333 h 836552"/>
                <a:gd name="connsiteX2" fmla="*/ 9427 w 537328"/>
                <a:gd name="connsiteY2" fmla="*/ 478333 h 836552"/>
                <a:gd name="connsiteX0" fmla="*/ 0 w 537328"/>
                <a:gd name="connsiteY0" fmla="*/ 737239 h 737239"/>
                <a:gd name="connsiteX1" fmla="*/ 537328 w 537328"/>
                <a:gd name="connsiteY1" fmla="*/ 379020 h 737239"/>
                <a:gd name="connsiteX2" fmla="*/ 9427 w 537328"/>
                <a:gd name="connsiteY2" fmla="*/ 379020 h 737239"/>
                <a:gd name="connsiteX0" fmla="*/ 527957 w 527957"/>
                <a:gd name="connsiteY0" fmla="*/ 379020 h 379020"/>
                <a:gd name="connsiteX1" fmla="*/ 56 w 527957"/>
                <a:gd name="connsiteY1" fmla="*/ 379020 h 379020"/>
                <a:gd name="connsiteX0" fmla="*/ 527957 w 527957"/>
                <a:gd name="connsiteY0" fmla="*/ 390136 h 390136"/>
                <a:gd name="connsiteX1" fmla="*/ 56 w 527957"/>
                <a:gd name="connsiteY1" fmla="*/ 390136 h 390136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0" fmla="*/ 527901 w 527901"/>
                <a:gd name="connsiteY0" fmla="*/ 438358 h 438358"/>
                <a:gd name="connsiteX1" fmla="*/ 0 w 527901"/>
                <a:gd name="connsiteY1" fmla="*/ 438358 h 438358"/>
                <a:gd name="connsiteX2" fmla="*/ 527901 w 527901"/>
                <a:gd name="connsiteY2" fmla="*/ 438358 h 438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27901" h="438358">
                  <a:moveTo>
                    <a:pt x="527901" y="438358"/>
                  </a:moveTo>
                  <a:cubicBezTo>
                    <a:pt x="520044" y="-139818"/>
                    <a:pt x="3142" y="-152389"/>
                    <a:pt x="0" y="438358"/>
                  </a:cubicBezTo>
                  <a:lnTo>
                    <a:pt x="527901" y="4383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66675" y="0"/>
              <a:ext cx="348218" cy="34344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latin typeface="Verdana" panose="020B0604030504040204" pitchFamily="34" charset="0"/>
                <a:ea typeface="Verdan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010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102</Words>
  <Application>Microsoft Office PowerPoint</Application>
  <PresentationFormat>On-screen Show (4:3)</PresentationFormat>
  <Paragraphs>27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Verdana</vt:lpstr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2018-12-16T19:27:57Z</dcterms:created>
  <dcterms:modified xsi:type="dcterms:W3CDTF">2018-12-17T09:39:02Z</dcterms:modified>
</cp:coreProperties>
</file>