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notesSlides/notesSlide7.xml" ContentType="application/vnd.openxmlformats-officedocument.presentationml.notesSlide+xml"/>
  <Override PartName="/ppt/activeX/activeX2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8" r:id="rId4"/>
    <p:sldId id="269" r:id="rId5"/>
    <p:sldId id="270" r:id="rId6"/>
    <p:sldId id="271" r:id="rId7"/>
    <p:sldId id="272" r:id="rId8"/>
    <p:sldId id="278" r:id="rId9"/>
    <p:sldId id="283" r:id="rId10"/>
    <p:sldId id="286" r:id="rId11"/>
    <p:sldId id="287" r:id="rId12"/>
    <p:sldId id="274" r:id="rId13"/>
    <p:sldId id="276" r:id="rId14"/>
    <p:sldId id="279" r:id="rId15"/>
    <p:sldId id="280" r:id="rId16"/>
    <p:sldId id="281" r:id="rId17"/>
    <p:sldId id="284" r:id="rId18"/>
    <p:sldId id="28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80" autoAdjust="0"/>
  </p:normalViewPr>
  <p:slideViewPr>
    <p:cSldViewPr>
      <p:cViewPr>
        <p:scale>
          <a:sx n="120" d="100"/>
          <a:sy n="120" d="100"/>
        </p:scale>
        <p:origin x="534" y="-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0CA1F-48ED-4F97-A814-A091DB336F70}" type="datetimeFigureOut">
              <a:rPr lang="en-GB" smtClean="0"/>
              <a:t>16/07/2018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3F166-C0B4-48AF-AE94-2AD58C19D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0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F166-C0B4-48AF-AE94-2AD58C19D6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91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AE71A-D481-46BB-8A8F-2E986A4A6986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57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39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Odd one out plastic bucket and umbrella</a:t>
            </a:r>
            <a:r>
              <a:rPr lang="en-GB" baseline="0" dirty="0" smtClean="0"/>
              <a:t>, they do not come from renewable sources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F166-C0B4-48AF-AE94-2AD58C19D6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66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Students to note key points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F166-C0B4-48AF-AE94-2AD58C19D6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2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F166-C0B4-48AF-AE94-2AD58C19D6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807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Card sort activity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F166-C0B4-48AF-AE94-2AD58C19D6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09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E6485-2A09-4443-ACA2-5750CAFB6745}" type="slidenum">
              <a:rPr lang="en-US"/>
              <a:pPr/>
              <a:t>7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out diagrams to students and get them to label,</a:t>
            </a:r>
            <a:r>
              <a:rPr lang="en-US" baseline="0" dirty="0" smtClean="0"/>
              <a:t> more able can draw a diagram if they wish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58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F9807-B20D-4439-91ED-CE06058A697E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688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FF57C4-683B-443D-8B75-351865E42D8F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Ask students to try and match the correct paper types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1574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Get students to draw the paper size diagram in their books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F166-C0B4-48AF-AE94-2AD58C19D65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29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G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8"/>
          <p:cNvSpPr/>
          <p:nvPr/>
        </p:nvSpPr>
        <p:spPr>
          <a:xfrm>
            <a:off x="178394" y="619476"/>
            <a:ext cx="2445715" cy="764704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GB" sz="4000" b="1" cap="none" spc="150" dirty="0" smtClean="0">
                <a:ln w="11430"/>
                <a:solidFill>
                  <a:srgbClr val="7030A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r>
              <a:rPr lang="en-GB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hat</a:t>
            </a:r>
            <a:endParaRPr lang="en-GB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842692" y="619476"/>
            <a:ext cx="6048672" cy="1080120"/>
          </a:xfrm>
        </p:spPr>
        <p:txBody>
          <a:bodyPr>
            <a:normAutofit/>
          </a:bodyPr>
          <a:lstStyle>
            <a:lvl1pPr marL="457200" indent="-457200">
              <a:buFont typeface="Courier New" pitchFamily="49" charset="0"/>
              <a:buChar char="o"/>
              <a:defRPr sz="2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Type Learning Goal here</a:t>
            </a:r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6084168" y="0"/>
            <a:ext cx="3059832" cy="36004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Product Design </a:t>
            </a:r>
            <a:endParaRPr lang="en-GB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178394" y="2109938"/>
            <a:ext cx="2445715" cy="764704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GB" sz="4000" b="1" cap="none" spc="150" dirty="0" smtClean="0">
                <a:ln w="11430"/>
                <a:solidFill>
                  <a:srgbClr val="7030A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r>
              <a:rPr lang="en-GB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hy</a:t>
            </a:r>
            <a:endParaRPr lang="en-GB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ound Diagonal Corner Rectangle 6"/>
          <p:cNvSpPr/>
          <p:nvPr userDrawn="1"/>
        </p:nvSpPr>
        <p:spPr>
          <a:xfrm>
            <a:off x="178394" y="3717032"/>
            <a:ext cx="2445715" cy="764704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GB" sz="4000" b="1" cap="none" spc="150" dirty="0" smtClean="0">
                <a:ln w="11430"/>
                <a:solidFill>
                  <a:srgbClr val="7030A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</a:t>
            </a:r>
            <a:r>
              <a:rPr lang="en-GB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here</a:t>
            </a:r>
            <a:endParaRPr lang="en-GB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884016" y="2109938"/>
            <a:ext cx="6048672" cy="1080120"/>
          </a:xfrm>
        </p:spPr>
        <p:txBody>
          <a:bodyPr>
            <a:normAutofit/>
          </a:bodyPr>
          <a:lstStyle>
            <a:lvl1pPr marL="457200" indent="-457200">
              <a:buFont typeface="Courier New" pitchFamily="49" charset="0"/>
              <a:buChar char="o"/>
              <a:defRPr sz="2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Type Learning Goal here</a:t>
            </a:r>
            <a:endParaRPr lang="en-GB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44428" y="3717032"/>
            <a:ext cx="6048672" cy="1080120"/>
          </a:xfrm>
        </p:spPr>
        <p:txBody>
          <a:bodyPr>
            <a:normAutofit/>
          </a:bodyPr>
          <a:lstStyle>
            <a:lvl1pPr marL="457200" indent="-457200">
              <a:buFont typeface="Courier New" pitchFamily="49" charset="0"/>
              <a:buChar char="o"/>
              <a:defRPr sz="2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Type Learning Goal here</a:t>
            </a:r>
            <a:endParaRPr lang="en-GB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5571874"/>
              </p:ext>
            </p:extLst>
          </p:nvPr>
        </p:nvGraphicFramePr>
        <p:xfrm>
          <a:off x="0" y="5014168"/>
          <a:ext cx="9144000" cy="1889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55192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Believe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/>
                      </a:r>
                      <a:br>
                        <a:rPr lang="en-GB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endParaRPr lang="en-GB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Approach the task</a:t>
                      </a:r>
                      <a:r>
                        <a:rPr lang="en-GB" sz="18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positively</a:t>
                      </a:r>
                      <a:endParaRPr lang="en-GB" sz="18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650" marB="456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Achieve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/>
                      </a:r>
                      <a:br>
                        <a:rPr lang="en-GB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endParaRPr lang="en-GB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Try to exceed my target!</a:t>
                      </a:r>
                    </a:p>
                  </a:txBody>
                  <a:tcPr marT="45650" marB="456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Succeed</a:t>
                      </a:r>
                    </a:p>
                  </a:txBody>
                  <a:tcPr marT="45650" marB="4565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Enjoy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/>
                      </a:r>
                      <a:br>
                        <a:rPr lang="en-GB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endParaRPr lang="en-GB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Have fun, but work Safely</a:t>
                      </a:r>
                    </a:p>
                  </a:txBody>
                  <a:tcPr marT="45650" marB="4565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Support</a:t>
                      </a:r>
                      <a:br>
                        <a:rPr lang="en-GB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endParaRPr lang="en-GB" sz="18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Work independently and support each other</a:t>
                      </a:r>
                    </a:p>
                    <a:p>
                      <a:endParaRPr lang="en-GB" sz="1800" dirty="0">
                        <a:solidFill>
                          <a:srgbClr val="92D050"/>
                        </a:solidFill>
                        <a:latin typeface="+mn-lt"/>
                      </a:endParaRPr>
                    </a:p>
                  </a:txBody>
                  <a:tcPr marT="45650" marB="4565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489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745F-3BB0-4688-BAB1-FA064F4AE3C6}" type="datetimeFigureOut">
              <a:rPr lang="en-GB" smtClean="0"/>
              <a:t>16/07/2018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97495-B4BB-4ADE-91FE-06F079C17ED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7516" y="476672"/>
            <a:ext cx="9144000" cy="7200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7516" y="544324"/>
            <a:ext cx="8884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dirty="0" smtClean="0">
                <a:solidFill>
                  <a:schemeClr val="bg1"/>
                </a:solidFill>
              </a:rPr>
              <a:t>Big Objective -  </a:t>
            </a:r>
            <a:endParaRPr lang="en-GB" sz="3200" b="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0" y="1340768"/>
            <a:ext cx="9144000" cy="1621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3840" y="1485250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Today’s lesson Title is:</a:t>
            </a:r>
            <a:endParaRPr lang="en-GB" baseline="0" dirty="0" smtClean="0">
              <a:solidFill>
                <a:schemeClr val="bg1"/>
              </a:solidFill>
            </a:endParaRPr>
          </a:p>
          <a:p>
            <a:endParaRPr lang="en-GB" baseline="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 userDrawn="1"/>
        </p:nvSpPr>
        <p:spPr>
          <a:xfrm>
            <a:off x="-12954" y="3116085"/>
            <a:ext cx="9156954" cy="16090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0886" y="3210587"/>
            <a:ext cx="30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bg1"/>
                </a:solidFill>
              </a:rPr>
              <a:t>Key Words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" name="Picture 4" descr="http://icons.iconarchive.com/icons/umut-pulat/tulliana-2/128/package-edutainment-ico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1" y="3150145"/>
            <a:ext cx="1162372" cy="116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 userDrawn="1"/>
        </p:nvSpPr>
        <p:spPr>
          <a:xfrm>
            <a:off x="-12954" y="4881035"/>
            <a:ext cx="6169130" cy="1976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 userDrawn="1"/>
        </p:nvSpPr>
        <p:spPr>
          <a:xfrm>
            <a:off x="59506" y="4952676"/>
            <a:ext cx="30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0" dirty="0" smtClean="0">
                <a:solidFill>
                  <a:schemeClr val="bg1"/>
                </a:solidFill>
              </a:rPr>
              <a:t>Numeracy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3" name="Picture 9" descr="image00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98244"/>
            <a:ext cx="988831" cy="9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4"/>
          <a:srcRect l="2283" t="4228" r="9157" b="4741"/>
          <a:stretch/>
        </p:blipFill>
        <p:spPr>
          <a:xfrm>
            <a:off x="6473656" y="5113770"/>
            <a:ext cx="2292687" cy="145001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 userDrawn="1"/>
        </p:nvSpPr>
        <p:spPr>
          <a:xfrm>
            <a:off x="5508104" y="146212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Today’s date is: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8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61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36128" y="116632"/>
            <a:ext cx="1752600" cy="17526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15640" y="66531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GB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Plenary </a:t>
            </a:r>
            <a:endParaRPr lang="en-GB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824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9512" y="188640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Keywords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Write these down in your book </a:t>
            </a:r>
            <a:endParaRPr lang="en-GB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5" t="33521" r="43393" b="34348"/>
          <a:stretch>
            <a:fillRect/>
          </a:stretch>
        </p:blipFill>
        <p:spPr bwMode="auto">
          <a:xfrm>
            <a:off x="-1495979" y="1395948"/>
            <a:ext cx="970795" cy="51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4" descr="http://icons.iconarchive.com/icons/umut-pulat/tulliana-2/128/package-edutainment-ico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119" y="530012"/>
            <a:ext cx="865935" cy="86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 userDrawn="1"/>
        </p:nvPicPr>
        <p:blipFill>
          <a:blip r:embed="rId4" cstate="print">
            <a:clrChange>
              <a:clrFrom>
                <a:srgbClr val="CCB79C"/>
              </a:clrFrom>
              <a:clrTo>
                <a:srgbClr val="CCB7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119" y="2124670"/>
            <a:ext cx="956424" cy="649056"/>
          </a:xfrm>
          <a:prstGeom prst="rect">
            <a:avLst/>
          </a:prstGeom>
        </p:spPr>
      </p:pic>
      <p:pic>
        <p:nvPicPr>
          <p:cNvPr id="8" name="Picture 9" descr="image00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119" y="2990606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00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9B39F2-4281-4A7F-AFC8-FEA8FA2622B8}" type="datetime1">
              <a:rPr lang="en-GB" altLang="en-US"/>
              <a:pPr/>
              <a:t>16/07/2018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2F990-1D9E-4EFF-8980-B5365DD053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799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853BA-8F53-4D8A-8A51-EB74FB84BF97}" type="datetimeFigureOut">
              <a:rPr lang="en-GB" smtClean="0"/>
              <a:t>16/07/2018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79D71-0106-497A-B969-B2282A3DF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91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5745F-3BB0-4688-BAB1-FA064F4AE3C6}" type="datetimeFigureOut">
              <a:rPr lang="en-GB" smtClean="0"/>
              <a:t>16/07/2018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97495-B4BB-4ADE-91FE-06F079C17ED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Round Diagonal Corner Rectangle 8"/>
          <p:cNvSpPr/>
          <p:nvPr/>
        </p:nvSpPr>
        <p:spPr>
          <a:xfrm>
            <a:off x="6084168" y="0"/>
            <a:ext cx="3059832" cy="360040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Year 7 Product Design</a:t>
            </a:r>
            <a:endParaRPr lang="en-GB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84168" y="0"/>
            <a:ext cx="3059832" cy="3600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Year 7 Product Design</a:t>
            </a:r>
            <a:endParaRPr lang="en-GB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84168" y="0"/>
            <a:ext cx="3059832" cy="36004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Product</a:t>
            </a:r>
            <a:r>
              <a:rPr lang="en-GB" b="1" cap="none" spc="0" baseline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Design </a:t>
            </a:r>
            <a:endParaRPr lang="en-GB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971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8" r:id="rId2"/>
    <p:sldLayoutId id="2147483669" r:id="rId3"/>
    <p:sldLayoutId id="2147483665" r:id="rId4"/>
    <p:sldLayoutId id="2147483666" r:id="rId5"/>
    <p:sldLayoutId id="2147483670" r:id="rId6"/>
    <p:sldLayoutId id="2147483671" r:id="rId7"/>
    <p:sldLayoutId id="2147483672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0Y4ilkA3Qw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To understand how paper is made </a:t>
            </a:r>
            <a:endParaRPr lang="en-GB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14690" y="2060848"/>
            <a:ext cx="6048672" cy="1080120"/>
          </a:xfrm>
        </p:spPr>
        <p:txBody>
          <a:bodyPr/>
          <a:lstStyle/>
          <a:p>
            <a:r>
              <a:rPr lang="en-GB" dirty="0" smtClean="0"/>
              <a:t>You will need to know these topics for you exam. </a:t>
            </a:r>
            <a:endParaRPr lang="en-GB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14690" y="3717032"/>
            <a:ext cx="6048672" cy="1080120"/>
          </a:xfrm>
        </p:spPr>
        <p:txBody>
          <a:bodyPr/>
          <a:lstStyle/>
          <a:p>
            <a:r>
              <a:rPr lang="en-GB" dirty="0" smtClean="0"/>
              <a:t>This topic will feature in your end of module test. 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779912" y="566298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Complete all tasks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5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9" name="Text Box 5"/>
          <p:cNvSpPr txBox="1">
            <a:spLocks noChangeArrowheads="1"/>
          </p:cNvSpPr>
          <p:nvPr/>
        </p:nvSpPr>
        <p:spPr bwMode="auto">
          <a:xfrm>
            <a:off x="228600" y="1676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44360" y="5517232"/>
            <a:ext cx="792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down the paper type and use in your book make sure your spellings are correct. </a:t>
            </a:r>
            <a:endParaRPr lang="en-GB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149" name="ShockwaveFlash1" r:id="rId2" imgW="7378560" imgH="4824360"/>
        </mc:Choice>
        <mc:Fallback>
          <p:control name="ShockwaveFlash1" r:id="rId2" imgW="7378560" imgH="4824360">
            <p:pic>
              <p:nvPicPr>
                <p:cNvPr id="472126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971600" y="548680"/>
                  <a:ext cx="7377906" cy="4824536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3124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968776"/>
              </p:ext>
            </p:extLst>
          </p:nvPr>
        </p:nvGraphicFramePr>
        <p:xfrm>
          <a:off x="53732" y="802605"/>
          <a:ext cx="8280920" cy="285355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65354">
                  <a:extLst>
                    <a:ext uri="{9D8B030D-6E8A-4147-A177-3AD203B41FA5}">
                      <a16:colId xmlns:a16="http://schemas.microsoft.com/office/drawing/2014/main" val="2150928479"/>
                    </a:ext>
                  </a:extLst>
                </a:gridCol>
                <a:gridCol w="3163601">
                  <a:extLst>
                    <a:ext uri="{9D8B030D-6E8A-4147-A177-3AD203B41FA5}">
                      <a16:colId xmlns:a16="http://schemas.microsoft.com/office/drawing/2014/main" val="2854919853"/>
                    </a:ext>
                  </a:extLst>
                </a:gridCol>
                <a:gridCol w="3551965">
                  <a:extLst>
                    <a:ext uri="{9D8B030D-6E8A-4147-A177-3AD203B41FA5}">
                      <a16:colId xmlns:a16="http://schemas.microsoft.com/office/drawing/2014/main" val="1466509921"/>
                    </a:ext>
                  </a:extLst>
                </a:gridCol>
              </a:tblGrid>
              <a:tr h="48286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600" kern="1400" dirty="0">
                          <a:ln>
                            <a:noFill/>
                          </a:ln>
                          <a:effectLst/>
                        </a:rPr>
                        <a:t>Type of </a:t>
                      </a:r>
                      <a:r>
                        <a:rPr lang="en-GB" sz="1600" kern="1400" dirty="0" smtClean="0">
                          <a:ln>
                            <a:noFill/>
                          </a:ln>
                          <a:effectLst/>
                        </a:rPr>
                        <a:t>Board</a:t>
                      </a:r>
                      <a:r>
                        <a:rPr lang="en-GB" sz="1600" kern="140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GB" sz="1600" kern="140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lang="en-GB" sz="16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600" kern="1400">
                          <a:ln>
                            <a:noFill/>
                          </a:ln>
                          <a:effectLst/>
                        </a:rPr>
                        <a:t>Use 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600" kern="1400">
                          <a:ln>
                            <a:noFill/>
                          </a:ln>
                          <a:effectLst/>
                        </a:rPr>
                        <a:t>Properties </a:t>
                      </a:r>
                      <a:endParaRPr lang="en-GB" sz="10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5265921"/>
                  </a:ext>
                </a:extLst>
              </a:tr>
              <a:tr h="90478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000" kern="14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b="1" kern="1400" dirty="0" smtClean="0">
                          <a:ln>
                            <a:noFill/>
                          </a:ln>
                          <a:effectLst/>
                        </a:rPr>
                        <a:t>Corrugated card</a:t>
                      </a:r>
                      <a:r>
                        <a:rPr lang="en-GB" sz="1000" b="1" kern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en-GB" sz="10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  <a: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be made into boxes for packaging electrical goods, books </a:t>
                      </a:r>
                      <a:r>
                        <a:rPr lang="en-GB" sz="1400" kern="140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etc</a:t>
                      </a:r>
                      <a: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</a:t>
                      </a:r>
                      <a:r>
                        <a:rPr lang="en-GB" sz="1400" b="1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wavy </a:t>
                      </a:r>
                      <a:r>
                        <a:rPr lang="en-GB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  <a: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inside is called fluting </a:t>
                      </a:r>
                      <a:b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which is design to absorb impact. </a:t>
                      </a:r>
                      <a:b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Lightweight, can be printed on.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3759459"/>
                  </a:ext>
                </a:extLst>
              </a:tr>
              <a:tr h="75821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000" kern="14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b="1" kern="1400" dirty="0" smtClean="0">
                          <a:ln>
                            <a:noFill/>
                          </a:ln>
                          <a:effectLst/>
                        </a:rPr>
                        <a:t>Mounting</a:t>
                      </a:r>
                      <a:r>
                        <a:rPr lang="en-GB" sz="1200" b="1" kern="1400" baseline="0" dirty="0" smtClean="0">
                          <a:ln>
                            <a:noFill/>
                          </a:ln>
                          <a:effectLst/>
                        </a:rPr>
                        <a:t> Board </a:t>
                      </a:r>
                      <a:r>
                        <a:rPr lang="en-GB" sz="1200" kern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en-GB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 mounting work or for high quality models 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Thick and stiff,</a:t>
                      </a:r>
                      <a: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available in a range of</a:t>
                      </a:r>
                      <a:b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colours 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4033703"/>
                  </a:ext>
                </a:extLst>
              </a:tr>
              <a:tr h="70768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GB" sz="1000" kern="14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b="1" kern="1400" dirty="0" smtClean="0">
                          <a:ln>
                            <a:noFill/>
                          </a:ln>
                          <a:effectLst/>
                        </a:rPr>
                        <a:t>Folding Boxboard </a:t>
                      </a:r>
                      <a:r>
                        <a:rPr lang="en-GB" sz="1000" kern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en-GB" sz="10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quality packaging,</a:t>
                      </a:r>
                      <a: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display stands food packaging </a:t>
                      </a:r>
                      <a:endParaRPr lang="en-GB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 be</a:t>
                      </a:r>
                      <a: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single or multi layered folds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kern="14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very easily can be printed on. </a:t>
                      </a: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571297"/>
                  </a:ext>
                </a:extLst>
              </a:tr>
            </a:tbl>
          </a:graphicData>
        </a:graphic>
      </p:graphicFrame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 rot="21600000">
            <a:off x="1511300" y="2863850"/>
            <a:ext cx="7267575" cy="32702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39552" y="436069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Corrugated Card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2676" y="436069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Mounting Board 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86387" y="439748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Folding Boxboard </a:t>
            </a:r>
            <a:endParaRPr lang="en-GB" b="1" dirty="0"/>
          </a:p>
        </p:txBody>
      </p:sp>
      <p:pic>
        <p:nvPicPr>
          <p:cNvPr id="7171" name="Picture 3" descr="Image result for corrugated card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35" y="1339180"/>
            <a:ext cx="1469975" cy="7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Image result for mounting bo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75" y="2229381"/>
            <a:ext cx="894642" cy="6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Image result for folding boxboa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718" y="3018827"/>
            <a:ext cx="1067891" cy="5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flipV="1">
            <a:off x="107504" y="1467831"/>
            <a:ext cx="1440160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107504" y="2345969"/>
            <a:ext cx="1440160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114319" y="3098901"/>
            <a:ext cx="1440160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1/13/Standard_paper-siz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50" y="2492896"/>
            <a:ext cx="4667691" cy="3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018" y="204972"/>
            <a:ext cx="400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 Paper size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6422" y="753807"/>
            <a:ext cx="75608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dirty="0"/>
              <a:t>Most materials are supplied in </a:t>
            </a:r>
            <a:r>
              <a:rPr lang="en-GB" b="1" dirty="0"/>
              <a:t>standard stock forms. 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dirty="0"/>
              <a:t>When specifying paper and cardboard you would choose the size </a:t>
            </a:r>
            <a:r>
              <a:rPr lang="en-GB" b="1" dirty="0"/>
              <a:t>(A1, A2, A3, A4 etc.) </a:t>
            </a:r>
            <a:endParaRPr lang="en-GB" b="1" dirty="0" smtClean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987699" y="602128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The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smaller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/>
              <a:t>the number the </a:t>
            </a:r>
            <a:r>
              <a:rPr lang="en-GB" b="1" dirty="0" smtClean="0">
                <a:solidFill>
                  <a:srgbClr val="FF0000"/>
                </a:solidFill>
              </a:rPr>
              <a:t>bigger</a:t>
            </a:r>
            <a:r>
              <a:rPr lang="en-GB" b="1" dirty="0" smtClean="0"/>
              <a:t> the size of paper. 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>
            <a:off x="0" y="2492896"/>
            <a:ext cx="547260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A6 105mm x 148mm (Twice the size of </a:t>
            </a:r>
            <a:r>
              <a:rPr lang="en-GB" sz="1600" dirty="0" smtClean="0"/>
              <a:t>A7</a:t>
            </a:r>
            <a:br>
              <a:rPr lang="en-GB" sz="1600" dirty="0" smtClean="0"/>
            </a:br>
            <a:r>
              <a:rPr lang="en-GB" sz="1600" dirty="0" smtClean="0"/>
              <a:t> </a:t>
            </a:r>
            <a:endParaRPr lang="en-GB" sz="1600" dirty="0"/>
          </a:p>
          <a:p>
            <a:r>
              <a:rPr lang="en-GB" sz="1600" dirty="0"/>
              <a:t>A5 148mm x 210mm (Twice the size of A6</a:t>
            </a:r>
            <a:r>
              <a:rPr lang="en-GB" sz="1600" dirty="0" smtClean="0"/>
              <a:t>)</a:t>
            </a:r>
            <a:br>
              <a:rPr lang="en-GB" sz="1600" dirty="0" smtClean="0"/>
            </a:br>
            <a:endParaRPr lang="en-GB" sz="1600" dirty="0"/>
          </a:p>
          <a:p>
            <a:r>
              <a:rPr lang="en-GB" sz="1600" dirty="0"/>
              <a:t>A4 210mm x 297mm (Twice the size of A5</a:t>
            </a:r>
            <a:r>
              <a:rPr lang="en-GB" sz="1600" dirty="0" smtClean="0"/>
              <a:t>)</a:t>
            </a:r>
            <a:br>
              <a:rPr lang="en-GB" sz="1600" dirty="0" smtClean="0"/>
            </a:br>
            <a:endParaRPr lang="en-GB" sz="1600" dirty="0"/>
          </a:p>
          <a:p>
            <a:r>
              <a:rPr lang="en-GB" sz="1600" dirty="0"/>
              <a:t>A3 297mm x 420mm (Twice the size of A4</a:t>
            </a:r>
            <a:r>
              <a:rPr lang="en-GB" sz="1600" dirty="0" smtClean="0"/>
              <a:t>)</a:t>
            </a:r>
            <a:br>
              <a:rPr lang="en-GB" sz="1600" dirty="0" smtClean="0"/>
            </a:br>
            <a:endParaRPr lang="en-GB" sz="1600" dirty="0"/>
          </a:p>
          <a:p>
            <a:r>
              <a:rPr lang="en-GB" sz="1600" dirty="0"/>
              <a:t>A2 420mm x 594mm (Twice the size of A3</a:t>
            </a:r>
            <a:r>
              <a:rPr lang="en-GB" sz="1600" dirty="0" smtClean="0"/>
              <a:t>)</a:t>
            </a:r>
            <a:br>
              <a:rPr lang="en-GB" sz="1600" dirty="0" smtClean="0"/>
            </a:br>
            <a:endParaRPr lang="en-GB" sz="1600" dirty="0"/>
          </a:p>
          <a:p>
            <a:r>
              <a:rPr lang="en-GB" sz="1600" dirty="0"/>
              <a:t>A1 594mm x 841mm (Twice the size of A2</a:t>
            </a:r>
            <a:r>
              <a:rPr lang="en-GB" sz="1600" dirty="0" smtClean="0"/>
              <a:t>)</a:t>
            </a:r>
            <a:br>
              <a:rPr lang="en-GB" sz="1600" dirty="0" smtClean="0"/>
            </a:br>
            <a:endParaRPr lang="en-GB" sz="1600" dirty="0"/>
          </a:p>
          <a:p>
            <a:r>
              <a:rPr lang="en-GB" sz="1600" dirty="0"/>
              <a:t>A0 841mm x 1189mm (Twice the size of A1)</a:t>
            </a:r>
          </a:p>
        </p:txBody>
      </p:sp>
    </p:spTree>
    <p:extLst>
      <p:ext uri="{BB962C8B-B14F-4D97-AF65-F5344CB8AC3E}">
        <p14:creationId xmlns:p14="http://schemas.microsoft.com/office/powerpoint/2010/main" val="207474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36" y="2204864"/>
            <a:ext cx="3734462" cy="4310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801" y="332656"/>
            <a:ext cx="400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 Paper Weight 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836712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Paper and card weigh is measured in </a:t>
            </a:r>
            <a:r>
              <a:rPr lang="en-GB" b="1" dirty="0" smtClean="0">
                <a:solidFill>
                  <a:srgbClr val="FF0000"/>
                </a:solidFill>
              </a:rPr>
              <a:t>g/m2 (grams per sq. metre)</a:t>
            </a:r>
            <a:endParaRPr lang="en-GB" b="1" dirty="0">
              <a:solidFill>
                <a:srgbClr val="FF0000"/>
              </a:solidFill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The bigger the g/m2 the thicker the paper</a:t>
            </a:r>
            <a:r>
              <a:rPr lang="en-GB" b="1" dirty="0" smtClean="0"/>
              <a:t>  </a:t>
            </a:r>
            <a:r>
              <a:rPr lang="en-GB" dirty="0" smtClean="0"/>
              <a:t>or card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When paper is </a:t>
            </a:r>
            <a:r>
              <a:rPr lang="en-GB" b="1" dirty="0" smtClean="0">
                <a:solidFill>
                  <a:srgbClr val="FF0000"/>
                </a:solidFill>
              </a:rPr>
              <a:t>over 200 gm/2 </a:t>
            </a:r>
            <a:r>
              <a:rPr lang="en-GB" dirty="0" smtClean="0"/>
              <a:t>it is </a:t>
            </a:r>
            <a:r>
              <a:rPr lang="en-GB" b="1" dirty="0" smtClean="0"/>
              <a:t>classed as a board </a:t>
            </a:r>
            <a:endParaRPr lang="en-GB" b="1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270414" y="2448764"/>
            <a:ext cx="416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Tracing paper 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70414" y="3356992"/>
            <a:ext cx="416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Photocopier paper 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41924" y="4265220"/>
            <a:ext cx="472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Inkjet paper (special paper for printers) 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36694" y="5173448"/>
            <a:ext cx="472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Glossy paper (special paper for printers) 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70414" y="6064436"/>
            <a:ext cx="472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Recycled paper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502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7" name="Text Box 3"/>
          <p:cNvSpPr txBox="1">
            <a:spLocks noChangeArrowheads="1"/>
          </p:cNvSpPr>
          <p:nvPr/>
        </p:nvSpPr>
        <p:spPr bwMode="auto">
          <a:xfrm>
            <a:off x="227700" y="1752606"/>
            <a:ext cx="86598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/>
              <a:t>Boards are often mixed with other materials to produce </a:t>
            </a:r>
            <a:r>
              <a:rPr lang="en-GB" altLang="en-US" b="1" dirty="0">
                <a:solidFill>
                  <a:srgbClr val="FF6600"/>
                </a:solidFill>
              </a:rPr>
              <a:t>composite</a:t>
            </a:r>
            <a:r>
              <a:rPr lang="en-GB" altLang="en-US" dirty="0"/>
              <a:t> products with new </a:t>
            </a:r>
            <a:r>
              <a:rPr lang="en-GB" altLang="en-US" b="1" dirty="0">
                <a:solidFill>
                  <a:srgbClr val="FF6600"/>
                </a:solidFill>
              </a:rPr>
              <a:t>properties</a:t>
            </a:r>
            <a:r>
              <a:rPr lang="en-GB" altLang="en-US" dirty="0"/>
              <a:t>.</a:t>
            </a:r>
          </a:p>
        </p:txBody>
      </p:sp>
      <p:pic>
        <p:nvPicPr>
          <p:cNvPr id="569352" name="Picture 8" descr="cup a sou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32" y="4226196"/>
            <a:ext cx="2376488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9353" name="Picture 9" descr="orange juice carton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09" y="2891803"/>
            <a:ext cx="2041525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9354" name="Text Box 10"/>
          <p:cNvSpPr txBox="1">
            <a:spLocks noChangeArrowheads="1"/>
          </p:cNvSpPr>
          <p:nvPr/>
        </p:nvSpPr>
        <p:spPr bwMode="auto">
          <a:xfrm>
            <a:off x="6372200" y="2877445"/>
            <a:ext cx="30257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/>
              <a:t>Paper sachets often have a </a:t>
            </a:r>
            <a:r>
              <a:rPr lang="en-GB" altLang="en-US" b="1" dirty="0">
                <a:solidFill>
                  <a:srgbClr val="FF6600"/>
                </a:solidFill>
              </a:rPr>
              <a:t>plastic</a:t>
            </a:r>
            <a:r>
              <a:rPr lang="en-GB" altLang="en-US" dirty="0"/>
              <a:t> lining to make them more durable.</a:t>
            </a:r>
          </a:p>
        </p:txBody>
      </p:sp>
      <p:sp>
        <p:nvSpPr>
          <p:cNvPr id="569355" name="Text Box 11"/>
          <p:cNvSpPr txBox="1">
            <a:spLocks noChangeArrowheads="1"/>
          </p:cNvSpPr>
          <p:nvPr/>
        </p:nvSpPr>
        <p:spPr bwMode="auto">
          <a:xfrm>
            <a:off x="2426099" y="2597949"/>
            <a:ext cx="37449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/>
              <a:t>Juice cartons are often lined with </a:t>
            </a:r>
            <a:r>
              <a:rPr lang="en-GB" altLang="en-US" b="1" dirty="0">
                <a:solidFill>
                  <a:srgbClr val="FF6600"/>
                </a:solidFill>
              </a:rPr>
              <a:t>foil</a:t>
            </a:r>
            <a:r>
              <a:rPr lang="en-GB" altLang="en-US" dirty="0"/>
              <a:t> on the inside to make them water-tight.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058" y="23149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Paper &amp; Board Composites  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7700" y="817723"/>
            <a:ext cx="820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composite material is </a:t>
            </a:r>
            <a:r>
              <a:rPr lang="en-GB" b="1" dirty="0" smtClean="0">
                <a:solidFill>
                  <a:srgbClr val="FF0000"/>
                </a:solidFill>
              </a:rPr>
              <a:t>defined as a material made up of two other materials with different properties.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41" y="3653732"/>
            <a:ext cx="3661446" cy="30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6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6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6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354" grpId="0"/>
      <p:bldP spid="5693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0466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Paper Laminating 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908720"/>
            <a:ext cx="851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Paper can be laminated this improves its  </a:t>
            </a:r>
            <a:r>
              <a:rPr lang="en-GB" b="1" dirty="0" smtClean="0"/>
              <a:t>strength, finish and appearance  </a:t>
            </a:r>
            <a:endParaRPr lang="en-GB" b="1" dirty="0"/>
          </a:p>
        </p:txBody>
      </p:sp>
      <p:pic>
        <p:nvPicPr>
          <p:cNvPr id="6148" name="Picture 4" descr="Image result for paper lamina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914775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paper lamina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46660"/>
            <a:ext cx="3170573" cy="317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294348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The paper laminating machine uses head to seal the laminated to the paper 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970769" y="5294348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The paper is put inside the laminates.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8897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08720"/>
            <a:ext cx="6984776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buFontTx/>
              <a:buBlip>
                <a:blip r:embed="rId2"/>
              </a:buBlip>
            </a:pPr>
            <a:r>
              <a:rPr lang="en-GB" altLang="en-US" dirty="0">
                <a:cs typeface="Arial" panose="020B0604020202020204" pitchFamily="34" charset="0"/>
              </a:rPr>
              <a:t>Paper is made from pulped wood</a:t>
            </a:r>
            <a:r>
              <a:rPr lang="en-GB" altLang="en-US" dirty="0" smtClean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30000"/>
              </a:spcBef>
            </a:pPr>
            <a:endParaRPr lang="en-GB" altLang="en-US" dirty="0">
              <a:cs typeface="Arial" panose="020B0604020202020204" pitchFamily="34" charset="0"/>
            </a:endParaRPr>
          </a:p>
          <a:p>
            <a:pPr>
              <a:spcBef>
                <a:spcPct val="30000"/>
              </a:spcBef>
              <a:buFontTx/>
              <a:buBlip>
                <a:blip r:embed="rId2"/>
              </a:buBlip>
            </a:pPr>
            <a:r>
              <a:rPr lang="en-GB" altLang="en-US" dirty="0">
                <a:cs typeface="Arial" panose="020B0604020202020204" pitchFamily="34" charset="0"/>
              </a:rPr>
              <a:t>Paper is measured in g/m</a:t>
            </a:r>
            <a:r>
              <a:rPr lang="en-GB" altLang="en-US" baseline="30000" dirty="0">
                <a:cs typeface="Arial" panose="020B0604020202020204" pitchFamily="34" charset="0"/>
              </a:rPr>
              <a:t>2</a:t>
            </a:r>
            <a:r>
              <a:rPr lang="en-GB" altLang="en-US" dirty="0" smtClean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30000"/>
              </a:spcBef>
            </a:pPr>
            <a:endParaRPr lang="en-GB" altLang="en-US" dirty="0">
              <a:cs typeface="Arial" panose="020B0604020202020204" pitchFamily="34" charset="0"/>
            </a:endParaRPr>
          </a:p>
          <a:p>
            <a:pPr>
              <a:spcBef>
                <a:spcPct val="30000"/>
              </a:spcBef>
              <a:buFontTx/>
              <a:buBlip>
                <a:blip r:embed="rId2"/>
              </a:buBlip>
            </a:pPr>
            <a:r>
              <a:rPr lang="en-GB" altLang="en-US" dirty="0">
                <a:cs typeface="Arial" panose="020B0604020202020204" pitchFamily="34" charset="0"/>
              </a:rPr>
              <a:t>Thick paper is called card</a:t>
            </a:r>
            <a:r>
              <a:rPr lang="en-GB" altLang="en-US" dirty="0" smtClean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30000"/>
              </a:spcBef>
            </a:pPr>
            <a:endParaRPr lang="en-GB" altLang="en-US" dirty="0">
              <a:cs typeface="Arial" panose="020B0604020202020204" pitchFamily="34" charset="0"/>
            </a:endParaRPr>
          </a:p>
          <a:p>
            <a:pPr>
              <a:spcBef>
                <a:spcPct val="30000"/>
              </a:spcBef>
              <a:buFontTx/>
              <a:buBlip>
                <a:blip r:embed="rId2"/>
              </a:buBlip>
            </a:pPr>
            <a:r>
              <a:rPr lang="en-GB" altLang="en-US" dirty="0">
                <a:cs typeface="Arial" panose="020B0604020202020204" pitchFamily="34" charset="0"/>
              </a:rPr>
              <a:t>Thick card is called board and is measured in microns</a:t>
            </a:r>
            <a:r>
              <a:rPr lang="en-GB" altLang="en-US" dirty="0" smtClean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30000"/>
              </a:spcBef>
            </a:pPr>
            <a:endParaRPr lang="en-GB" altLang="en-US" dirty="0">
              <a:cs typeface="Arial" panose="020B0604020202020204" pitchFamily="34" charset="0"/>
            </a:endParaRPr>
          </a:p>
          <a:p>
            <a:pPr>
              <a:spcBef>
                <a:spcPct val="30000"/>
              </a:spcBef>
              <a:buFontTx/>
              <a:buBlip>
                <a:blip r:embed="rId2"/>
              </a:buBlip>
            </a:pPr>
            <a:r>
              <a:rPr lang="en-GB" altLang="en-US" dirty="0">
                <a:cs typeface="Arial" panose="020B0604020202020204" pitchFamily="34" charset="0"/>
              </a:rPr>
              <a:t>The most common paper sizes are in the ‘A series</a:t>
            </a:r>
            <a:r>
              <a:rPr lang="en-GB" altLang="en-US" dirty="0" smtClean="0">
                <a:cs typeface="Arial" panose="020B0604020202020204" pitchFamily="34" charset="0"/>
              </a:rPr>
              <a:t>’.</a:t>
            </a:r>
          </a:p>
          <a:p>
            <a:pPr>
              <a:spcBef>
                <a:spcPct val="30000"/>
              </a:spcBef>
            </a:pPr>
            <a:endParaRPr lang="en-GB" altLang="en-US" dirty="0">
              <a:cs typeface="Arial" panose="020B0604020202020204" pitchFamily="34" charset="0"/>
            </a:endParaRPr>
          </a:p>
          <a:p>
            <a:pPr>
              <a:spcBef>
                <a:spcPct val="30000"/>
              </a:spcBef>
              <a:buFontTx/>
              <a:buBlip>
                <a:blip r:embed="rId2"/>
              </a:buBlip>
            </a:pPr>
            <a:r>
              <a:rPr lang="en-GB" altLang="en-US" dirty="0">
                <a:cs typeface="Arial" panose="020B0604020202020204" pitchFamily="34" charset="0"/>
              </a:rPr>
              <a:t>Many paper based boards are composites. Board is combined with other materials to produce new properties suited to different purposes</a:t>
            </a:r>
            <a:r>
              <a:rPr lang="en-GB" altLang="en-US" dirty="0" smtClean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30000"/>
              </a:spcBef>
              <a:buFontTx/>
              <a:buBlip>
                <a:blip r:embed="rId2"/>
              </a:buBlip>
            </a:pPr>
            <a:endParaRPr lang="en-GB" altLang="en-US" dirty="0">
              <a:cs typeface="Arial" panose="020B0604020202020204" pitchFamily="34" charset="0"/>
            </a:endParaRPr>
          </a:p>
          <a:p>
            <a:pPr>
              <a:spcBef>
                <a:spcPct val="30000"/>
              </a:spcBef>
              <a:buFontTx/>
              <a:buBlip>
                <a:blip r:embed="rId2"/>
              </a:buBlip>
            </a:pPr>
            <a:r>
              <a:rPr lang="en-GB" altLang="en-US" dirty="0" smtClean="0">
                <a:cs typeface="Arial" panose="020B0604020202020204" pitchFamily="34" charset="0"/>
              </a:rPr>
              <a:t>Paper can be laminated to improve its strength finish and appearance </a:t>
            </a:r>
            <a:endParaRPr lang="en-GB" altLang="en-US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8864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Key Points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79468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656" y="890300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1). What does paper consist of</a:t>
            </a:r>
            <a:r>
              <a:rPr lang="en-GB" dirty="0" smtClean="0">
                <a:latin typeface="+mj-lt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895" y="40466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Extension Questions </a:t>
            </a:r>
            <a:endParaRPr lang="en-GB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37848" y="1263273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Wood pulp, bleach and chemicals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560" y="1653487"/>
            <a:ext cx="833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2.) What is the most common material source to make paper from?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128" y="204734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Trees with bark removed.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344" y="2438356"/>
            <a:ext cx="803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3.) What are the main stages involved in making paper?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311" y="2793497"/>
            <a:ext cx="846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Cut &amp; remove bark, add water to wood chips, boil chips, bleach/chemicals, flatten and squeeze water out, dries, rolls cut into strips.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344" y="3422425"/>
            <a:ext cx="803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4) What </a:t>
            </a:r>
            <a:r>
              <a:rPr lang="en-GB" dirty="0"/>
              <a:t>paper size is twice the size of A4 paper?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5616" y="376350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A3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6183" y="4112766"/>
            <a:ext cx="4450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5 ) </a:t>
            </a:r>
            <a:r>
              <a:rPr lang="en-GB" dirty="0"/>
              <a:t>How is board different from paper?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311" y="4498837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Over 200 grams per </a:t>
            </a:r>
            <a:r>
              <a:rPr lang="en-GB" b="1" dirty="0" err="1" smtClean="0">
                <a:solidFill>
                  <a:srgbClr val="FF0000"/>
                </a:solidFill>
              </a:rPr>
              <a:t>sq</a:t>
            </a:r>
            <a:r>
              <a:rPr lang="en-GB" b="1" dirty="0" smtClean="0">
                <a:solidFill>
                  <a:srgbClr val="FF0000"/>
                </a:solidFill>
              </a:rPr>
              <a:t> metre. 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6731" y="4893644"/>
            <a:ext cx="5355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6</a:t>
            </a:r>
            <a:r>
              <a:rPr lang="en-GB" dirty="0" smtClean="0"/>
              <a:t> ) What does a “composite material mean?” 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96838" y="5234721"/>
            <a:ext cx="845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Defined </a:t>
            </a:r>
            <a:r>
              <a:rPr lang="en-GB" b="1" dirty="0">
                <a:solidFill>
                  <a:srgbClr val="FF0000"/>
                </a:solidFill>
              </a:rPr>
              <a:t>as a material made up of two other materials with different properties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6183" y="5846293"/>
            <a:ext cx="8111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7</a:t>
            </a:r>
            <a:r>
              <a:rPr lang="en-GB" dirty="0" smtClean="0"/>
              <a:t> ) Name a composite material and what product is could be used for.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44311" y="6215625"/>
            <a:ext cx="86041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400" b="1" dirty="0">
                <a:solidFill>
                  <a:srgbClr val="FF0000"/>
                </a:solidFill>
              </a:rPr>
              <a:t>Juice cartons are often lined with foil on the inside to make them </a:t>
            </a:r>
            <a:r>
              <a:rPr lang="en-GB" altLang="en-US" sz="1400" b="1" dirty="0" smtClean="0">
                <a:solidFill>
                  <a:srgbClr val="FF0000"/>
                </a:solidFill>
              </a:rPr>
              <a:t>water-tight or </a:t>
            </a:r>
            <a:r>
              <a:rPr lang="en-GB" altLang="en-US" sz="1400" b="1" dirty="0">
                <a:solidFill>
                  <a:srgbClr val="FF0000"/>
                </a:solidFill>
              </a:rPr>
              <a:t>Paper sachets often have a plastic lining to make them more durable.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832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2" grpId="0"/>
      <p:bldP spid="14" grpId="0"/>
      <p:bldP spid="15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1580" y="2204864"/>
            <a:ext cx="7560840" cy="244827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2"/>
              </a:rPr>
              <a:t>https://www.youtube.com/watch?v=N0Y4ilkA3Qw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628800" y="908720"/>
            <a:ext cx="588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Comic Sans MS" panose="030F0702030302020204" pitchFamily="66" charset="0"/>
              </a:rPr>
              <a:t>Facts </a:t>
            </a:r>
            <a:r>
              <a:rPr lang="en-GB" sz="3200" dirty="0">
                <a:latin typeface="Comic Sans MS" panose="030F0702030302020204" pitchFamily="66" charset="0"/>
              </a:rPr>
              <a:t>about paper wastage you never knew</a:t>
            </a:r>
            <a:endParaRPr lang="en-GB" sz="3200" b="0" i="0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88840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    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CB3B2-F722-4636-B98E-D654DED257E6}" type="datetime1">
              <a:rPr lang="en-GB" smtClean="0"/>
              <a:t>16/07/2018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436096" y="1861083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637CB81-4AAF-46A1-93EC-271C77F3A41C}" type="datetime2">
              <a:rPr lang="en-GB" b="1" smtClean="0">
                <a:solidFill>
                  <a:schemeClr val="bg1"/>
                </a:solidFill>
              </a:rPr>
              <a:pPr algn="ctr"/>
              <a:t>Monday, 16 July 2018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3848" y="548680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To develop an understanding of how paper is made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9888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How paper is made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717032"/>
            <a:ext cx="6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Wood Pulp,  Fibres, Chippings, Chemicals 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28746"/>
            <a:ext cx="2558710" cy="2198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ool jump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4" y="3845522"/>
            <a:ext cx="2587752" cy="2587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lastic 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45522"/>
            <a:ext cx="2580579" cy="2580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wooden to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45522"/>
            <a:ext cx="2881937" cy="2587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umbre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77" y="1328747"/>
            <a:ext cx="2895011" cy="2198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2580579" cy="2209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7" y="645705"/>
            <a:ext cx="6221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Which pictures are the odd one out and why?</a:t>
            </a:r>
            <a:endParaRPr lang="en-GB" sz="2000" dirty="0"/>
          </a:p>
        </p:txBody>
      </p:sp>
      <p:sp>
        <p:nvSpPr>
          <p:cNvPr id="5" name="Multiply 4"/>
          <p:cNvSpPr/>
          <p:nvPr/>
        </p:nvSpPr>
        <p:spPr>
          <a:xfrm>
            <a:off x="3264147" y="3912994"/>
            <a:ext cx="2520280" cy="252028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Multiply 11"/>
          <p:cNvSpPr/>
          <p:nvPr/>
        </p:nvSpPr>
        <p:spPr>
          <a:xfrm>
            <a:off x="6236977" y="1045815"/>
            <a:ext cx="2520280" cy="252028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07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handprint.com/HP/WCL/IMG/sh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7"/>
            <a:ext cx="3888432" cy="59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3968" y="61258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What does this picture show?</a:t>
            </a:r>
            <a:endParaRPr lang="en-GB" b="1" dirty="0"/>
          </a:p>
        </p:txBody>
      </p:sp>
      <p:pic>
        <p:nvPicPr>
          <p:cNvPr id="2050" name="Picture 2" descr="Image result for paper close u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9"/>
          <a:stretch/>
        </p:blipFill>
        <p:spPr bwMode="auto">
          <a:xfrm>
            <a:off x="611560" y="3284984"/>
            <a:ext cx="4884671" cy="34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09998" y="981919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Paper under the microscope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1556792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Paper is a web like material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Paper </a:t>
            </a:r>
            <a:r>
              <a:rPr lang="en-GB" b="1" dirty="0" smtClean="0">
                <a:solidFill>
                  <a:srgbClr val="FF0000"/>
                </a:solidFill>
              </a:rPr>
              <a:t>is made from fibres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fibres come from </a:t>
            </a:r>
            <a:r>
              <a:rPr lang="en-GB" b="1" dirty="0" smtClean="0">
                <a:solidFill>
                  <a:srgbClr val="FF0000"/>
                </a:solidFill>
              </a:rPr>
              <a:t>wood pulp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8183" y="3447584"/>
            <a:ext cx="3585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Paper making has been around for </a:t>
            </a:r>
            <a:r>
              <a:rPr lang="en-GB" b="1" dirty="0" smtClean="0"/>
              <a:t>2000 years but now it is fully automated </a:t>
            </a:r>
            <a:endParaRPr lang="en-GB" b="1" dirty="0"/>
          </a:p>
        </p:txBody>
      </p:sp>
      <p:pic>
        <p:nvPicPr>
          <p:cNvPr id="2052" name="Picture 4" descr="Image result for old paper mak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81" y="4370914"/>
            <a:ext cx="3084619" cy="18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32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ducational video for kids How Paper  Is Ma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1412776"/>
            <a:ext cx="7848872" cy="4414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64" y="476672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Watch the video and write down as many steps to making paper as you can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20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492896"/>
            <a:ext cx="8229600" cy="3096344"/>
          </a:xfrm>
        </p:spPr>
        <p:txBody>
          <a:bodyPr/>
          <a:lstStyle/>
          <a:p>
            <a:r>
              <a:rPr lang="en-GB" sz="1800" b="1" dirty="0" smtClean="0"/>
              <a:t>Trees are cut down</a:t>
            </a:r>
          </a:p>
          <a:p>
            <a:r>
              <a:rPr lang="en-GB" sz="1800" b="1" dirty="0" smtClean="0"/>
              <a:t>Bark is removed and cut into chippings</a:t>
            </a:r>
          </a:p>
          <a:p>
            <a:r>
              <a:rPr lang="en-GB" sz="1800" b="1" dirty="0" smtClean="0"/>
              <a:t>Wood chips are mixed with water </a:t>
            </a:r>
          </a:p>
          <a:p>
            <a:r>
              <a:rPr lang="en-GB" sz="1800" dirty="0" smtClean="0"/>
              <a:t>Boiled into a paste called wood pulp</a:t>
            </a:r>
          </a:p>
          <a:p>
            <a:r>
              <a:rPr lang="en-GB" sz="1800" b="1" dirty="0" smtClean="0"/>
              <a:t>The paper is bleached and other chemicals added to give strength</a:t>
            </a:r>
          </a:p>
          <a:p>
            <a:r>
              <a:rPr lang="en-GB" sz="1800" dirty="0" smtClean="0"/>
              <a:t>The paste is flattened out and the water is squeezed out </a:t>
            </a:r>
          </a:p>
          <a:p>
            <a:r>
              <a:rPr lang="en-GB" sz="1800" b="1" dirty="0" smtClean="0"/>
              <a:t>The flattened paste dries and becomes paper </a:t>
            </a:r>
          </a:p>
          <a:p>
            <a:r>
              <a:rPr lang="en-GB" sz="1800" b="1" dirty="0" smtClean="0"/>
              <a:t>The strips of paper are cut into smaller sheets 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62068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Task: </a:t>
            </a:r>
            <a:r>
              <a:rPr lang="en-GB" dirty="0" smtClean="0"/>
              <a:t>Sort the cards into the correct order from the notes you have taken.</a:t>
            </a:r>
            <a:endParaRPr lang="en-GB" dirty="0"/>
          </a:p>
        </p:txBody>
      </p:sp>
      <p:pic>
        <p:nvPicPr>
          <p:cNvPr id="5124" name="Picture 4" descr="Image result for card s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89" y="979675"/>
            <a:ext cx="2361431" cy="1768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6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3515998" y="835062"/>
            <a:ext cx="2700338" cy="78483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/>
              <a:t>2) Water added</a:t>
            </a:r>
          </a:p>
          <a:p>
            <a:pPr>
              <a:spcBef>
                <a:spcPct val="50000"/>
              </a:spcBef>
            </a:pPr>
            <a:r>
              <a:rPr lang="en-GB" dirty="0"/>
              <a:t>t</a:t>
            </a:r>
            <a:r>
              <a:rPr lang="en-GB" dirty="0" smtClean="0"/>
              <a:t>o wood chips</a:t>
            </a:r>
            <a:endParaRPr lang="en-US" dirty="0"/>
          </a:p>
        </p:txBody>
      </p:sp>
      <p:pic>
        <p:nvPicPr>
          <p:cNvPr id="3076" name="Picture 4" descr="Image result for how paper is ma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"/>
          <a:stretch/>
        </p:blipFill>
        <p:spPr bwMode="auto">
          <a:xfrm>
            <a:off x="2267744" y="1628800"/>
            <a:ext cx="450292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827584" y="1539637"/>
            <a:ext cx="2607766" cy="78483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/>
              <a:t>1) Trees </a:t>
            </a:r>
            <a:r>
              <a:rPr lang="en-GB" dirty="0"/>
              <a:t>cut &amp; </a:t>
            </a:r>
            <a:r>
              <a:rPr lang="en-GB" dirty="0" smtClean="0"/>
              <a:t>bark</a:t>
            </a:r>
          </a:p>
          <a:p>
            <a:pPr>
              <a:spcBef>
                <a:spcPct val="50000"/>
              </a:spcBef>
            </a:pPr>
            <a:r>
              <a:rPr lang="en-GB" dirty="0" smtClean="0"/>
              <a:t>Is removed</a:t>
            </a:r>
            <a:endParaRPr lang="en-US" dirty="0"/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964270" y="1615612"/>
            <a:ext cx="3124200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/>
              <a:t>3)Boiled </a:t>
            </a:r>
            <a:r>
              <a:rPr lang="en-GB" dirty="0"/>
              <a:t>up to make wood pulp</a:t>
            </a:r>
            <a:endParaRPr lang="en-US" dirty="0"/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2279928" y="2826315"/>
            <a:ext cx="3372192" cy="78483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/>
              <a:t>5)The paper is flattened out</a:t>
            </a:r>
          </a:p>
          <a:p>
            <a:pPr>
              <a:spcBef>
                <a:spcPct val="50000"/>
              </a:spcBef>
            </a:pPr>
            <a:r>
              <a:rPr lang="en-GB" dirty="0"/>
              <a:t>a</a:t>
            </a:r>
            <a:r>
              <a:rPr lang="en-GB" dirty="0" smtClean="0"/>
              <a:t>nd water squeezed out  </a:t>
            </a:r>
            <a:endParaRPr lang="en-US" dirty="0"/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6637189" y="2396763"/>
            <a:ext cx="2667000" cy="92333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/>
              <a:t>4)The paper is bleached and chemicals added </a:t>
            </a:r>
            <a:endParaRPr lang="en-US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63670" y="3897052"/>
            <a:ext cx="2667000" cy="106182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/>
              <a:t>6)The flattened </a:t>
            </a:r>
          </a:p>
          <a:p>
            <a:pPr>
              <a:spcBef>
                <a:spcPct val="50000"/>
              </a:spcBef>
            </a:pPr>
            <a:r>
              <a:rPr lang="en-GB" dirty="0" smtClean="0"/>
              <a:t>Paper dries and becomes paper </a:t>
            </a:r>
            <a:endParaRPr lang="en-US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218606" y="4958881"/>
            <a:ext cx="2667000" cy="92333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/>
              <a:t>7) The rolls of paper are then cut into smaller strips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1622" y="645165"/>
            <a:ext cx="3099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Add labels to the diagram </a:t>
            </a:r>
            <a:endParaRPr lang="en-GB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5" t="33521" r="43393" b="34348"/>
          <a:stretch>
            <a:fillRect/>
          </a:stretch>
        </p:blipFill>
        <p:spPr bwMode="auto">
          <a:xfrm>
            <a:off x="172319" y="5973757"/>
            <a:ext cx="991592" cy="52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7176" y="6165304"/>
            <a:ext cx="5879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Explain how  old paper can be turned into paper 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78221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4" grpId="0" animBg="1"/>
      <p:bldP spid="97286" grpId="0" animBg="1"/>
      <p:bldP spid="97288" grpId="0" animBg="1"/>
      <p:bldP spid="97287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302" name="Rectangle 30"/>
          <p:cNvSpPr>
            <a:spLocks noGrp="1" noChangeArrowheads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rmAutofit/>
          </a:bodyPr>
          <a:lstStyle/>
          <a:p>
            <a:r>
              <a:rPr lang="en-GB" altLang="en-US" sz="3200" dirty="0"/>
              <a:t>Paper size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37" name="ShockwaveFlash1" r:id="rId2" imgW="8255160" imgH="5143680"/>
        </mc:Choice>
        <mc:Fallback>
          <p:control name="ShockwaveFlash1" r:id="rId2" imgW="8255160" imgH="5143680">
            <p:pic>
              <p:nvPicPr>
                <p:cNvPr id="566301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39750" y="908050"/>
                  <a:ext cx="8255000" cy="51435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8833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777" t="16733" r="14564" b="21251"/>
          <a:stretch/>
        </p:blipFill>
        <p:spPr>
          <a:xfrm>
            <a:off x="395535" y="980728"/>
            <a:ext cx="775971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1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ear9">
  <a:themeElements>
    <a:clrScheme name="Custom 3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BFBFBF"/>
      </a:hlink>
      <a:folHlink>
        <a:srgbClr val="BFBFB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Year9</Template>
  <TotalTime>2644</TotalTime>
  <Words>912</Words>
  <Application>Microsoft Office PowerPoint</Application>
  <PresentationFormat>On-screen Show (4:3)</PresentationFormat>
  <Paragraphs>139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Comic Sans MS</vt:lpstr>
      <vt:lpstr>Courier New</vt:lpstr>
      <vt:lpstr>Year9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Paper size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Holmes</dc:creator>
  <cp:lastModifiedBy>Richard Ritucci</cp:lastModifiedBy>
  <cp:revision>136</cp:revision>
  <dcterms:created xsi:type="dcterms:W3CDTF">2013-08-29T09:59:39Z</dcterms:created>
  <dcterms:modified xsi:type="dcterms:W3CDTF">2018-07-16T12:46:24Z</dcterms:modified>
</cp:coreProperties>
</file>