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4" r:id="rId2"/>
  </p:sldMasterIdLst>
  <p:notesMasterIdLst>
    <p:notesMasterId r:id="rId10"/>
  </p:notesMasterIdLst>
  <p:sldIdLst>
    <p:sldId id="256" r:id="rId3"/>
    <p:sldId id="269" r:id="rId4"/>
    <p:sldId id="277" r:id="rId5"/>
    <p:sldId id="278" r:id="rId6"/>
    <p:sldId id="276" r:id="rId7"/>
    <p:sldId id="275" r:id="rId8"/>
    <p:sldId id="27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9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44" autoAdjust="0"/>
    <p:restoredTop sz="82627" autoAdjust="0"/>
  </p:normalViewPr>
  <p:slideViewPr>
    <p:cSldViewPr snapToObjects="1" showGuides="1">
      <p:cViewPr varScale="1">
        <p:scale>
          <a:sx n="59" d="100"/>
          <a:sy n="59" d="100"/>
        </p:scale>
        <p:origin x="211" y="72"/>
      </p:cViewPr>
      <p:guideLst>
        <p:guide orient="horz"/>
        <p:guide/>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549028-C136-4B59-AFEB-A2A783CA1FA5}" type="datetimeFigureOut">
              <a:rPr lang="en-GB" smtClean="0"/>
              <a:pPr/>
              <a:t>12/09/2018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513D1-043E-4418-B60F-DDDC6CA78FAA}" type="slidenum">
              <a:rPr lang="en-GB" smtClean="0"/>
              <a:pPr/>
              <a:t>‹#›</a:t>
            </a:fld>
            <a:endParaRPr lang="en-GB"/>
          </a:p>
        </p:txBody>
      </p:sp>
    </p:spTree>
    <p:extLst>
      <p:ext uri="{BB962C8B-B14F-4D97-AF65-F5344CB8AC3E}">
        <p14:creationId xmlns:p14="http://schemas.microsoft.com/office/powerpoint/2010/main" val="2523456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5513D1-043E-4418-B60F-DDDC6CA78FAA}" type="slidenum">
              <a:rPr lang="en-GB" smtClean="0"/>
              <a:pPr/>
              <a:t>1</a:t>
            </a:fld>
            <a:endParaRPr lang="en-GB"/>
          </a:p>
        </p:txBody>
      </p:sp>
    </p:spTree>
    <p:extLst>
      <p:ext uri="{BB962C8B-B14F-4D97-AF65-F5344CB8AC3E}">
        <p14:creationId xmlns:p14="http://schemas.microsoft.com/office/powerpoint/2010/main" val="138325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If available show examples of magnets and magnetic materials. The IET Faraday resource ‘Magnetic Materials’ explores magnetic and non-magnetic materials further and can be used as an introductory lesson to this activity.</a:t>
            </a:r>
          </a:p>
        </p:txBody>
      </p:sp>
      <p:sp>
        <p:nvSpPr>
          <p:cNvPr id="4" name="Slide Number Placeholder 3"/>
          <p:cNvSpPr>
            <a:spLocks noGrp="1"/>
          </p:cNvSpPr>
          <p:nvPr>
            <p:ph type="sldNum" sz="quarter" idx="10"/>
          </p:nvPr>
        </p:nvSpPr>
        <p:spPr/>
        <p:txBody>
          <a:bodyPr/>
          <a:lstStyle/>
          <a:p>
            <a:fld id="{F05513D1-043E-4418-B60F-DDDC6CA78FAA}" type="slidenum">
              <a:rPr lang="en-GB" smtClean="0"/>
              <a:pPr/>
              <a:t>2</a:t>
            </a:fld>
            <a:endParaRPr lang="en-GB"/>
          </a:p>
        </p:txBody>
      </p:sp>
    </p:spTree>
    <p:extLst>
      <p:ext uri="{BB962C8B-B14F-4D97-AF65-F5344CB8AC3E}">
        <p14:creationId xmlns:p14="http://schemas.microsoft.com/office/powerpoint/2010/main" val="266280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Demonstrate by showing two magnets and how they attract or repel each other.</a:t>
            </a:r>
          </a:p>
        </p:txBody>
      </p:sp>
      <p:sp>
        <p:nvSpPr>
          <p:cNvPr id="4" name="Slide Number Placeholder 3"/>
          <p:cNvSpPr>
            <a:spLocks noGrp="1"/>
          </p:cNvSpPr>
          <p:nvPr>
            <p:ph type="sldNum" sz="quarter" idx="10"/>
          </p:nvPr>
        </p:nvSpPr>
        <p:spPr/>
        <p:txBody>
          <a:bodyPr/>
          <a:lstStyle/>
          <a:p>
            <a:fld id="{F05513D1-043E-4418-B60F-DDDC6CA78FAA}" type="slidenum">
              <a:rPr lang="en-GB" smtClean="0"/>
              <a:pPr/>
              <a:t>3</a:t>
            </a:fld>
            <a:endParaRPr lang="en-GB"/>
          </a:p>
        </p:txBody>
      </p:sp>
    </p:spTree>
    <p:extLst>
      <p:ext uri="{BB962C8B-B14F-4D97-AF65-F5344CB8AC3E}">
        <p14:creationId xmlns:p14="http://schemas.microsoft.com/office/powerpoint/2010/main" val="177438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Demonstrate by showing two magnets and how they attract or repel each other.</a:t>
            </a:r>
          </a:p>
        </p:txBody>
      </p:sp>
      <p:sp>
        <p:nvSpPr>
          <p:cNvPr id="4" name="Slide Number Placeholder 3"/>
          <p:cNvSpPr>
            <a:spLocks noGrp="1"/>
          </p:cNvSpPr>
          <p:nvPr>
            <p:ph type="sldNum" sz="quarter" idx="10"/>
          </p:nvPr>
        </p:nvSpPr>
        <p:spPr/>
        <p:txBody>
          <a:bodyPr/>
          <a:lstStyle/>
          <a:p>
            <a:fld id="{F05513D1-043E-4418-B60F-DDDC6CA78FAA}" type="slidenum">
              <a:rPr lang="en-GB" smtClean="0"/>
              <a:pPr/>
              <a:t>4</a:t>
            </a:fld>
            <a:endParaRPr lang="en-GB"/>
          </a:p>
        </p:txBody>
      </p:sp>
    </p:spTree>
    <p:extLst>
      <p:ext uri="{BB962C8B-B14F-4D97-AF65-F5344CB8AC3E}">
        <p14:creationId xmlns:p14="http://schemas.microsoft.com/office/powerpoint/2010/main" val="3718475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This could ether be done as a whole class activity (guided by the teacher if necessary), where responses are written on the whiteboard, or completed by learners in small groups and then feeding back to the whole class. </a:t>
            </a:r>
          </a:p>
          <a:p>
            <a:r>
              <a:rPr lang="en-GB" dirty="0"/>
              <a:t>Examples could include hoverboards, MAGLEV trains, fridge magnets, magnetic whiteboards, bag clasps, magnetic locks for doors, toys and games etc. Try and get learners to think about products that use magnets in an interesting way.</a:t>
            </a:r>
          </a:p>
        </p:txBody>
      </p:sp>
      <p:sp>
        <p:nvSpPr>
          <p:cNvPr id="4" name="Slide Number Placeholder 3"/>
          <p:cNvSpPr>
            <a:spLocks noGrp="1"/>
          </p:cNvSpPr>
          <p:nvPr>
            <p:ph type="sldNum" sz="quarter" idx="10"/>
          </p:nvPr>
        </p:nvSpPr>
        <p:spPr/>
        <p:txBody>
          <a:bodyPr/>
          <a:lstStyle/>
          <a:p>
            <a:fld id="{F05513D1-043E-4418-B60F-DDDC6CA78FAA}" type="slidenum">
              <a:rPr lang="en-GB" smtClean="0"/>
              <a:pPr/>
              <a:t>5</a:t>
            </a:fld>
            <a:endParaRPr lang="en-GB"/>
          </a:p>
        </p:txBody>
      </p:sp>
    </p:spTree>
    <p:extLst>
      <p:ext uri="{BB962C8B-B14F-4D97-AF65-F5344CB8AC3E}">
        <p14:creationId xmlns:p14="http://schemas.microsoft.com/office/powerpoint/2010/main" val="3549461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This slide can be printed for learners to sketch their idea, or they can use A4 paper. Encourage learners to think about how the design uses magnets to make it work. Encourage them to be creative!</a:t>
            </a:r>
          </a:p>
        </p:txBody>
      </p:sp>
      <p:sp>
        <p:nvSpPr>
          <p:cNvPr id="4" name="Slide Number Placeholder 3"/>
          <p:cNvSpPr>
            <a:spLocks noGrp="1"/>
          </p:cNvSpPr>
          <p:nvPr>
            <p:ph type="sldNum" sz="quarter" idx="10"/>
          </p:nvPr>
        </p:nvSpPr>
        <p:spPr/>
        <p:txBody>
          <a:bodyPr/>
          <a:lstStyle/>
          <a:p>
            <a:fld id="{F05513D1-043E-4418-B60F-DDDC6CA78FAA}" type="slidenum">
              <a:rPr lang="en-GB" smtClean="0"/>
              <a:pPr/>
              <a:t>6</a:t>
            </a:fld>
            <a:endParaRPr lang="en-GB"/>
          </a:p>
        </p:txBody>
      </p:sp>
    </p:spTree>
    <p:extLst>
      <p:ext uri="{BB962C8B-B14F-4D97-AF65-F5344CB8AC3E}">
        <p14:creationId xmlns:p14="http://schemas.microsoft.com/office/powerpoint/2010/main" val="2227356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slide can be printed for learners to sketch their idea, or they can use A4 paper. Encourage learners to think about how the design uses magnets to make it work. Encourage them to be creative!</a:t>
            </a:r>
          </a:p>
        </p:txBody>
      </p:sp>
      <p:sp>
        <p:nvSpPr>
          <p:cNvPr id="4" name="Slide Number Placeholder 3"/>
          <p:cNvSpPr>
            <a:spLocks noGrp="1"/>
          </p:cNvSpPr>
          <p:nvPr>
            <p:ph type="sldNum" sz="quarter" idx="10"/>
          </p:nvPr>
        </p:nvSpPr>
        <p:spPr/>
        <p:txBody>
          <a:bodyPr/>
          <a:lstStyle/>
          <a:p>
            <a:fld id="{F05513D1-043E-4418-B60F-DDDC6CA78FAA}" type="slidenum">
              <a:rPr lang="en-GB" smtClean="0"/>
              <a:pPr/>
              <a:t>7</a:t>
            </a:fld>
            <a:endParaRPr lang="en-GB"/>
          </a:p>
        </p:txBody>
      </p:sp>
    </p:spTree>
    <p:extLst>
      <p:ext uri="{BB962C8B-B14F-4D97-AF65-F5344CB8AC3E}">
        <p14:creationId xmlns:p14="http://schemas.microsoft.com/office/powerpoint/2010/main" val="168651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25A7-1FCF-4218-B6CF-653056D0AAC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F8BA6E-02EE-4B15-A4E6-05734FA5B6D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682F4F-CFA7-4E19-B4FE-00788CFC7816}"/>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2B62784F-07F3-4BEB-90B5-6D835F9D6C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B2E747-6920-41A8-B783-1CE4BB4816A5}"/>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3054723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ED71-AF02-49C8-99B1-EAD22473A5C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B0719B-FB10-474C-B863-6E05E9CF326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2D224D-A115-4B9B-AC4D-1231CE3A0B14}"/>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23CEDD1A-54B6-4337-8E56-85CFA6BBF9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61CE53-A9C4-43C2-A397-8043F22E114E}"/>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387684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2C6C72-4BE9-4350-9645-89CB9844423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3BF05-212A-4C62-9DBD-23DAE21129F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721974-F671-486D-ADB7-528DAC5A3545}"/>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5B8FCBFB-82BE-4831-A1C8-C8882EB3B6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F80C6E-0714-48E1-AC85-9E8E1B1757F8}"/>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1299150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55ADD6-F8CE-1748-83D1-037D91A2E22A}"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658349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2006069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5ADD6-F8CE-1748-83D1-037D91A2E22A}"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1266230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55ADD6-F8CE-1748-83D1-037D91A2E22A}"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2816625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55ADD6-F8CE-1748-83D1-037D91A2E22A}" type="datetimeFigureOut">
              <a:rPr lang="en-US" smtClean="0"/>
              <a:pPr/>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3875805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55ADD6-F8CE-1748-83D1-037D91A2E22A}" type="datetimeFigureOut">
              <a:rPr lang="en-US" smtClean="0"/>
              <a:pPr/>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28868966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5ADD6-F8CE-1748-83D1-037D91A2E22A}" type="datetimeFigureOut">
              <a:rPr lang="en-US" smtClean="0"/>
              <a:pPr/>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814880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55ADD6-F8CE-1748-83D1-037D91A2E22A}"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80480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55AA0-9E44-4569-9715-F41D1A5495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813DA0-9077-456D-BD3C-C34E8A408A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70C380-F0FD-4A5F-AE3E-C45111BCABFB}"/>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5C153528-18AB-44A9-8AFA-8EA03299CB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65A775-BBC8-41F0-9C7F-D92609B24F13}"/>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3509612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55ADD6-F8CE-1748-83D1-037D91A2E22A}"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3835022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38784608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a:p>
        </p:txBody>
      </p:sp>
    </p:spTree>
    <p:extLst>
      <p:ext uri="{BB962C8B-B14F-4D97-AF65-F5344CB8AC3E}">
        <p14:creationId xmlns:p14="http://schemas.microsoft.com/office/powerpoint/2010/main" val="403914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48CDC-BEB6-48DD-9C34-D56F53FB6B9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7ACC29-344C-4E95-ABFE-07B31F06345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ED376F-EB65-4E1D-813D-DC7C4DD06BC0}"/>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2B03E503-04D4-4F29-9722-1E253CC720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35B51-12FA-4847-80AD-E4618AB9F37E}"/>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427061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25855-7149-4909-B4F9-AEC74BBFA2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A322DF-C295-40DB-A586-53424A731541}"/>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B6F80E0-0D3F-4C2B-AB08-597A981385B8}"/>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8B66487-24A9-46CF-92AB-69C2194DC36F}"/>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6" name="Footer Placeholder 5">
            <a:extLst>
              <a:ext uri="{FF2B5EF4-FFF2-40B4-BE49-F238E27FC236}">
                <a16:creationId xmlns:a16="http://schemas.microsoft.com/office/drawing/2014/main" id="{B3F79E76-39E5-4E92-B246-F94784FD18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B2C0F0-6056-45C4-A78B-2F069ED86810}"/>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279795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341B3-7194-41CD-9A09-974119464620}"/>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ACE4BA-25CC-4401-B2C4-266295BB12D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B4D051-1364-4BB9-9B16-950D262A28DD}"/>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0F6878-690F-4975-8FDC-25FFF3F0B5B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AE439E-F4C6-449E-AB06-3986347D84CC}"/>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45EB58-E76E-44F5-8E90-E1BBCBDFE007}"/>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8" name="Footer Placeholder 7">
            <a:extLst>
              <a:ext uri="{FF2B5EF4-FFF2-40B4-BE49-F238E27FC236}">
                <a16:creationId xmlns:a16="http://schemas.microsoft.com/office/drawing/2014/main" id="{AF98111F-C0CB-437A-9E91-4B57C39E54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171246-A391-49BC-B8B2-34EB273C24FE}"/>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356310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7E4B-080B-4098-B45F-2FB51C47F4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9A1489A-B93A-4732-B23B-0714064D9D16}"/>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4" name="Footer Placeholder 3">
            <a:extLst>
              <a:ext uri="{FF2B5EF4-FFF2-40B4-BE49-F238E27FC236}">
                <a16:creationId xmlns:a16="http://schemas.microsoft.com/office/drawing/2014/main" id="{0D8952CA-5CFB-4D2D-B228-5B2AC4C32B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FB201A-E422-4CFC-A078-B1813BFF1636}"/>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98778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A7614B-4BA6-4647-8922-17C90E4BAB32}"/>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3" name="Footer Placeholder 2">
            <a:extLst>
              <a:ext uri="{FF2B5EF4-FFF2-40B4-BE49-F238E27FC236}">
                <a16:creationId xmlns:a16="http://schemas.microsoft.com/office/drawing/2014/main" id="{3C3066E7-8C36-4E7B-8FDF-93F3EC3748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EFB072-02C0-424D-AC90-486B4E6D1A37}"/>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235206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81FB7-1BF1-4B5E-8C69-EEB48EB4C68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042B0F-FE14-471D-8AF0-36D1C3CAE30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A25AADD-BA24-46CB-94CD-C2BB58EA5C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BAB4A9-585F-45D0-967B-30D92EE2B198}"/>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6" name="Footer Placeholder 5">
            <a:extLst>
              <a:ext uri="{FF2B5EF4-FFF2-40B4-BE49-F238E27FC236}">
                <a16:creationId xmlns:a16="http://schemas.microsoft.com/office/drawing/2014/main" id="{9F9E0003-F7CB-4A26-95EF-5253A8D1D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A6690E-E82C-4AF5-BA1E-3785E4A91858}"/>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244512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6FAA3-1618-466F-A0E8-D8F96CFD0A3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7920A5-318C-42AF-9027-4ED134D45AF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3AE4F9D-C849-4BDA-9959-E4D0E5D4CAA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F8E3A2-D649-4843-9A1C-2EB87167F0F3}"/>
              </a:ext>
            </a:extLst>
          </p:cNvPr>
          <p:cNvSpPr>
            <a:spLocks noGrp="1"/>
          </p:cNvSpPr>
          <p:nvPr>
            <p:ph type="dt" sz="half" idx="10"/>
          </p:nvPr>
        </p:nvSpPr>
        <p:spPr/>
        <p:txBody>
          <a:bodyPr/>
          <a:lstStyle/>
          <a:p>
            <a:fld id="{9DC9449B-2E27-418B-91DE-5CAA555BBF07}" type="datetimeFigureOut">
              <a:rPr lang="en-GB" smtClean="0"/>
              <a:t>12/09/2018</a:t>
            </a:fld>
            <a:endParaRPr lang="en-GB"/>
          </a:p>
        </p:txBody>
      </p:sp>
      <p:sp>
        <p:nvSpPr>
          <p:cNvPr id="6" name="Footer Placeholder 5">
            <a:extLst>
              <a:ext uri="{FF2B5EF4-FFF2-40B4-BE49-F238E27FC236}">
                <a16:creationId xmlns:a16="http://schemas.microsoft.com/office/drawing/2014/main" id="{B90979A3-BD7F-4AD7-BE1F-32E005387A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292BE2-BECA-429B-8C62-9E7FFDCE7345}"/>
              </a:ext>
            </a:extLst>
          </p:cNvPr>
          <p:cNvSpPr>
            <a:spLocks noGrp="1"/>
          </p:cNvSpPr>
          <p:nvPr>
            <p:ph type="sldNum" sz="quarter" idx="12"/>
          </p:nvPr>
        </p:nvSpPr>
        <p:spPr/>
        <p:txBody>
          <a:bodyPr/>
          <a:lstStyle/>
          <a:p>
            <a:fld id="{9102E7FB-CF86-43A1-B235-544D89561BB4}" type="slidenum">
              <a:rPr lang="en-GB" smtClean="0"/>
              <a:t>‹#›</a:t>
            </a:fld>
            <a:endParaRPr lang="en-GB"/>
          </a:p>
        </p:txBody>
      </p:sp>
    </p:spTree>
    <p:extLst>
      <p:ext uri="{BB962C8B-B14F-4D97-AF65-F5344CB8AC3E}">
        <p14:creationId xmlns:p14="http://schemas.microsoft.com/office/powerpoint/2010/main" val="291058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0118D3-B488-4A9E-A602-143EDF65345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2D01A5-E65E-4020-A8AD-803061A5807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585184-AA2A-4AE6-9F06-3576EA301D0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9449B-2E27-418B-91DE-5CAA555BBF07}" type="datetimeFigureOut">
              <a:rPr lang="en-GB" smtClean="0"/>
              <a:t>12/09/2018</a:t>
            </a:fld>
            <a:endParaRPr lang="en-GB"/>
          </a:p>
        </p:txBody>
      </p:sp>
      <p:sp>
        <p:nvSpPr>
          <p:cNvPr id="5" name="Footer Placeholder 4">
            <a:extLst>
              <a:ext uri="{FF2B5EF4-FFF2-40B4-BE49-F238E27FC236}">
                <a16:creationId xmlns:a16="http://schemas.microsoft.com/office/drawing/2014/main" id="{22039341-FB01-49F3-9763-722F36FAF5A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EA139B-3922-4387-A320-585E1688F08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2E7FB-CF86-43A1-B235-544D89561BB4}" type="slidenum">
              <a:rPr lang="en-GB" smtClean="0"/>
              <a:t>‹#›</a:t>
            </a:fld>
            <a:endParaRPr lang="en-GB"/>
          </a:p>
        </p:txBody>
      </p:sp>
    </p:spTree>
    <p:extLst>
      <p:ext uri="{BB962C8B-B14F-4D97-AF65-F5344CB8AC3E}">
        <p14:creationId xmlns:p14="http://schemas.microsoft.com/office/powerpoint/2010/main" val="2305595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9449B-2E27-418B-91DE-5CAA555BBF07}" type="datetimeFigureOut">
              <a:rPr lang="en-GB" smtClean="0"/>
              <a:t>12/09/2018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2E7FB-CF86-43A1-B235-544D89561BB4}" type="slidenum">
              <a:rPr lang="en-GB" smtClean="0"/>
              <a:t>‹#›</a:t>
            </a:fld>
            <a:endParaRPr lang="en-GB"/>
          </a:p>
        </p:txBody>
      </p:sp>
    </p:spTree>
    <p:extLst>
      <p:ext uri="{BB962C8B-B14F-4D97-AF65-F5344CB8AC3E}">
        <p14:creationId xmlns:p14="http://schemas.microsoft.com/office/powerpoint/2010/main" val="21877528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71600" y="2813447"/>
            <a:ext cx="7128792" cy="830997"/>
          </a:xfrm>
          <a:prstGeom prst="rect">
            <a:avLst/>
          </a:prstGeom>
          <a:noFill/>
        </p:spPr>
        <p:txBody>
          <a:bodyPr wrap="square" rtlCol="0">
            <a:spAutoFit/>
          </a:bodyPr>
          <a:lstStyle/>
          <a:p>
            <a:pPr algn="ctr"/>
            <a:r>
              <a:rPr lang="en-GB" sz="4800" b="1" dirty="0">
                <a:solidFill>
                  <a:srgbClr val="0093D3"/>
                </a:solidFill>
                <a:latin typeface="Arial"/>
                <a:cs typeface="Arial"/>
              </a:rPr>
              <a:t>Marvellous Magnets</a:t>
            </a:r>
          </a:p>
        </p:txBody>
      </p:sp>
      <p:sp>
        <p:nvSpPr>
          <p:cNvPr id="3" name="TextBox 2">
            <a:extLst>
              <a:ext uri="{FF2B5EF4-FFF2-40B4-BE49-F238E27FC236}">
                <a16:creationId xmlns:a16="http://schemas.microsoft.com/office/drawing/2014/main" id="{86983557-E0FA-4717-BC03-55234762300F}"/>
              </a:ext>
            </a:extLst>
          </p:cNvPr>
          <p:cNvSpPr txBox="1"/>
          <p:nvPr/>
        </p:nvSpPr>
        <p:spPr>
          <a:xfrm>
            <a:off x="1691680" y="3717032"/>
            <a:ext cx="5616624" cy="830997"/>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Creating designs for novel products using magnets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5F7D4F-C388-41B2-8156-098AD28184B2}"/>
              </a:ext>
            </a:extLst>
          </p:cNvPr>
          <p:cNvSpPr txBox="1"/>
          <p:nvPr/>
        </p:nvSpPr>
        <p:spPr>
          <a:xfrm>
            <a:off x="124339" y="1250335"/>
            <a:ext cx="7703190" cy="646331"/>
          </a:xfrm>
          <a:prstGeom prst="rect">
            <a:avLst/>
          </a:prstGeom>
          <a:noFill/>
        </p:spPr>
        <p:txBody>
          <a:bodyPr wrap="square" rtlCol="0">
            <a:spAutoFit/>
          </a:bodyPr>
          <a:lstStyle/>
          <a:p>
            <a:r>
              <a:rPr lang="en-GB" sz="3600" b="1" dirty="0"/>
              <a:t>What are magnets?</a:t>
            </a:r>
          </a:p>
        </p:txBody>
      </p:sp>
      <p:sp>
        <p:nvSpPr>
          <p:cNvPr id="6" name="TextBox 5">
            <a:extLst>
              <a:ext uri="{FF2B5EF4-FFF2-40B4-BE49-F238E27FC236}">
                <a16:creationId xmlns:a16="http://schemas.microsoft.com/office/drawing/2014/main" id="{9178DBF1-CD54-4289-AFD0-A4B78114B42D}"/>
              </a:ext>
            </a:extLst>
          </p:cNvPr>
          <p:cNvSpPr txBox="1"/>
          <p:nvPr/>
        </p:nvSpPr>
        <p:spPr>
          <a:xfrm>
            <a:off x="98579" y="1923695"/>
            <a:ext cx="9036496" cy="1538883"/>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sz="2800" dirty="0"/>
              <a:t>Magnets are made from materials such as </a:t>
            </a:r>
            <a:r>
              <a:rPr lang="en-GB" sz="2800" b="1" dirty="0"/>
              <a:t>iron</a:t>
            </a:r>
            <a:r>
              <a:rPr lang="en-GB" sz="2800" dirty="0"/>
              <a:t> and </a:t>
            </a:r>
            <a:r>
              <a:rPr lang="en-GB" sz="2800" b="1" dirty="0"/>
              <a:t>nickel.</a:t>
            </a:r>
          </a:p>
          <a:p>
            <a:pPr marL="457200" indent="-457200">
              <a:spcAft>
                <a:spcPts val="600"/>
              </a:spcAft>
              <a:buFont typeface="Arial" panose="020B0604020202020204" pitchFamily="34" charset="0"/>
              <a:buChar char="•"/>
            </a:pPr>
            <a:r>
              <a:rPr lang="en-GB" sz="2800" dirty="0"/>
              <a:t>They can </a:t>
            </a:r>
            <a:r>
              <a:rPr lang="en-GB" sz="2800" b="1" dirty="0"/>
              <a:t>stick</a:t>
            </a:r>
            <a:r>
              <a:rPr lang="en-GB" sz="2800" dirty="0"/>
              <a:t> to some </a:t>
            </a:r>
            <a:r>
              <a:rPr lang="en-GB" sz="2800" b="1" dirty="0"/>
              <a:t>metals</a:t>
            </a:r>
            <a:r>
              <a:rPr lang="en-GB" sz="2800" dirty="0"/>
              <a:t>, but not others.</a:t>
            </a:r>
          </a:p>
          <a:p>
            <a:pPr marL="457200" indent="-457200">
              <a:spcAft>
                <a:spcPts val="600"/>
              </a:spcAft>
              <a:buFont typeface="Arial" panose="020B0604020202020204" pitchFamily="34" charset="0"/>
              <a:buChar char="•"/>
            </a:pPr>
            <a:r>
              <a:rPr lang="en-GB" sz="2800" dirty="0"/>
              <a:t>Magnets have a </a:t>
            </a:r>
            <a:r>
              <a:rPr lang="en-GB" sz="2800" b="1" dirty="0"/>
              <a:t>north pole </a:t>
            </a:r>
            <a:r>
              <a:rPr lang="en-GB" sz="2800" dirty="0"/>
              <a:t>and a </a:t>
            </a:r>
            <a:r>
              <a:rPr lang="en-GB" sz="2800" b="1" dirty="0"/>
              <a:t>south pole.</a:t>
            </a:r>
          </a:p>
        </p:txBody>
      </p:sp>
      <p:grpSp>
        <p:nvGrpSpPr>
          <p:cNvPr id="7" name="Group 6">
            <a:extLst>
              <a:ext uri="{FF2B5EF4-FFF2-40B4-BE49-F238E27FC236}">
                <a16:creationId xmlns:a16="http://schemas.microsoft.com/office/drawing/2014/main" id="{41EE4947-B05E-4491-A4DF-0DC90FC51075}"/>
              </a:ext>
            </a:extLst>
          </p:cNvPr>
          <p:cNvGrpSpPr/>
          <p:nvPr/>
        </p:nvGrpSpPr>
        <p:grpSpPr>
          <a:xfrm>
            <a:off x="1369774" y="3933056"/>
            <a:ext cx="6048672" cy="1296144"/>
            <a:chOff x="5508104" y="1988840"/>
            <a:chExt cx="1728192" cy="504056"/>
          </a:xfrm>
        </p:grpSpPr>
        <p:sp>
          <p:nvSpPr>
            <p:cNvPr id="2" name="Rectangle 1">
              <a:extLst>
                <a:ext uri="{FF2B5EF4-FFF2-40B4-BE49-F238E27FC236}">
                  <a16:creationId xmlns:a16="http://schemas.microsoft.com/office/drawing/2014/main" id="{5A81205D-67C0-478C-9D4B-9A9005B5FADE}"/>
                </a:ext>
              </a:extLst>
            </p:cNvPr>
            <p:cNvSpPr/>
            <p:nvPr/>
          </p:nvSpPr>
          <p:spPr>
            <a:xfrm>
              <a:off x="5508104" y="1988840"/>
              <a:ext cx="1728192"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 name="Rectangle 2">
              <a:extLst>
                <a:ext uri="{FF2B5EF4-FFF2-40B4-BE49-F238E27FC236}">
                  <a16:creationId xmlns:a16="http://schemas.microsoft.com/office/drawing/2014/main" id="{E6AB3ABE-FD5C-4DFF-945C-1F06AA31BC3F}"/>
                </a:ext>
              </a:extLst>
            </p:cNvPr>
            <p:cNvSpPr/>
            <p:nvPr/>
          </p:nvSpPr>
          <p:spPr>
            <a:xfrm>
              <a:off x="6372200" y="1988840"/>
              <a:ext cx="864096"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4" name="TextBox 3">
              <a:extLst>
                <a:ext uri="{FF2B5EF4-FFF2-40B4-BE49-F238E27FC236}">
                  <a16:creationId xmlns:a16="http://schemas.microsoft.com/office/drawing/2014/main" id="{F0B83727-DE4F-4E71-8C47-799DDA7B2C0B}"/>
                </a:ext>
              </a:extLst>
            </p:cNvPr>
            <p:cNvSpPr txBox="1"/>
            <p:nvPr/>
          </p:nvSpPr>
          <p:spPr>
            <a:xfrm>
              <a:off x="5508104" y="2056202"/>
              <a:ext cx="432048" cy="369332"/>
            </a:xfrm>
            <a:prstGeom prst="rect">
              <a:avLst/>
            </a:prstGeom>
            <a:noFill/>
          </p:spPr>
          <p:txBody>
            <a:bodyPr wrap="square" rtlCol="0">
              <a:spAutoFit/>
            </a:bodyPr>
            <a:lstStyle/>
            <a:p>
              <a:r>
                <a:rPr lang="en-GB" sz="5400" dirty="0"/>
                <a:t>N</a:t>
              </a:r>
            </a:p>
          </p:txBody>
        </p:sp>
        <p:sp>
          <p:nvSpPr>
            <p:cNvPr id="8" name="TextBox 7">
              <a:extLst>
                <a:ext uri="{FF2B5EF4-FFF2-40B4-BE49-F238E27FC236}">
                  <a16:creationId xmlns:a16="http://schemas.microsoft.com/office/drawing/2014/main" id="{8C3F96BD-7E10-4EA6-9E09-61FE474A431F}"/>
                </a:ext>
              </a:extLst>
            </p:cNvPr>
            <p:cNvSpPr txBox="1"/>
            <p:nvPr/>
          </p:nvSpPr>
          <p:spPr>
            <a:xfrm>
              <a:off x="6804248" y="2049962"/>
              <a:ext cx="432048" cy="369332"/>
            </a:xfrm>
            <a:prstGeom prst="rect">
              <a:avLst/>
            </a:prstGeom>
            <a:noFill/>
          </p:spPr>
          <p:txBody>
            <a:bodyPr wrap="square" rtlCol="0">
              <a:spAutoFit/>
            </a:bodyPr>
            <a:lstStyle/>
            <a:p>
              <a:pPr algn="r"/>
              <a:r>
                <a:rPr lang="en-GB" sz="5400" dirty="0"/>
                <a:t>S</a:t>
              </a:r>
            </a:p>
          </p:txBody>
        </p:sp>
      </p:grpSp>
    </p:spTree>
    <p:extLst>
      <p:ext uri="{BB962C8B-B14F-4D97-AF65-F5344CB8AC3E}">
        <p14:creationId xmlns:p14="http://schemas.microsoft.com/office/powerpoint/2010/main" val="3696925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5F7D4F-C388-41B2-8156-098AD28184B2}"/>
              </a:ext>
            </a:extLst>
          </p:cNvPr>
          <p:cNvSpPr txBox="1"/>
          <p:nvPr/>
        </p:nvSpPr>
        <p:spPr>
          <a:xfrm>
            <a:off x="124339" y="1250335"/>
            <a:ext cx="7703190" cy="646331"/>
          </a:xfrm>
          <a:prstGeom prst="rect">
            <a:avLst/>
          </a:prstGeom>
          <a:noFill/>
        </p:spPr>
        <p:txBody>
          <a:bodyPr wrap="square" rtlCol="0">
            <a:spAutoFit/>
          </a:bodyPr>
          <a:lstStyle/>
          <a:p>
            <a:r>
              <a:rPr lang="en-GB" sz="3600" b="1" dirty="0"/>
              <a:t>Magnets that attract</a:t>
            </a:r>
          </a:p>
        </p:txBody>
      </p:sp>
      <p:sp>
        <p:nvSpPr>
          <p:cNvPr id="6" name="TextBox 5">
            <a:extLst>
              <a:ext uri="{FF2B5EF4-FFF2-40B4-BE49-F238E27FC236}">
                <a16:creationId xmlns:a16="http://schemas.microsoft.com/office/drawing/2014/main" id="{9178DBF1-CD54-4289-AFD0-A4B78114B42D}"/>
              </a:ext>
            </a:extLst>
          </p:cNvPr>
          <p:cNvSpPr txBox="1"/>
          <p:nvPr/>
        </p:nvSpPr>
        <p:spPr>
          <a:xfrm>
            <a:off x="107504" y="2005303"/>
            <a:ext cx="8712968" cy="1384995"/>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sz="2800" dirty="0"/>
              <a:t>When the </a:t>
            </a:r>
            <a:r>
              <a:rPr lang="en-GB" sz="2800" b="1" dirty="0"/>
              <a:t>north pole </a:t>
            </a:r>
            <a:r>
              <a:rPr lang="en-GB" sz="2800" dirty="0"/>
              <a:t>of a magnet is placed near the </a:t>
            </a:r>
            <a:r>
              <a:rPr lang="en-GB" sz="2800" b="1" dirty="0"/>
              <a:t>south pole </a:t>
            </a:r>
            <a:r>
              <a:rPr lang="en-GB" sz="2800" dirty="0"/>
              <a:t>of another magnet, they will </a:t>
            </a:r>
            <a:r>
              <a:rPr lang="en-GB" sz="2800" b="1" dirty="0"/>
              <a:t>attract</a:t>
            </a:r>
            <a:r>
              <a:rPr lang="en-GB" sz="2800" dirty="0"/>
              <a:t> each other.</a:t>
            </a:r>
          </a:p>
        </p:txBody>
      </p:sp>
      <p:grpSp>
        <p:nvGrpSpPr>
          <p:cNvPr id="9" name="Group 8">
            <a:extLst>
              <a:ext uri="{FF2B5EF4-FFF2-40B4-BE49-F238E27FC236}">
                <a16:creationId xmlns:a16="http://schemas.microsoft.com/office/drawing/2014/main" id="{B3DAF67C-818E-4A26-BE2D-D56539F878CE}"/>
              </a:ext>
            </a:extLst>
          </p:cNvPr>
          <p:cNvGrpSpPr/>
          <p:nvPr/>
        </p:nvGrpSpPr>
        <p:grpSpPr>
          <a:xfrm>
            <a:off x="1169622" y="4041422"/>
            <a:ext cx="6588732" cy="743988"/>
            <a:chOff x="4788024" y="2016656"/>
            <a:chExt cx="4104456" cy="504056"/>
          </a:xfrm>
        </p:grpSpPr>
        <p:cxnSp>
          <p:nvCxnSpPr>
            <p:cNvPr id="16" name="Straight Arrow Connector 15">
              <a:extLst>
                <a:ext uri="{FF2B5EF4-FFF2-40B4-BE49-F238E27FC236}">
                  <a16:creationId xmlns:a16="http://schemas.microsoft.com/office/drawing/2014/main" id="{32A0797F-3861-4A8F-B323-CB8253D261F1}"/>
                </a:ext>
              </a:extLst>
            </p:cNvPr>
            <p:cNvCxnSpPr>
              <a:cxnSpLocks/>
            </p:cNvCxnSpPr>
            <p:nvPr/>
          </p:nvCxnSpPr>
          <p:spPr>
            <a:xfrm>
              <a:off x="6516216" y="2084018"/>
              <a:ext cx="30706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E4E3B445-56F4-46C8-A27D-E9B80E800429}"/>
                </a:ext>
              </a:extLst>
            </p:cNvPr>
            <p:cNvCxnSpPr>
              <a:cxnSpLocks/>
            </p:cNvCxnSpPr>
            <p:nvPr/>
          </p:nvCxnSpPr>
          <p:spPr>
            <a:xfrm flipH="1">
              <a:off x="6876256" y="2090258"/>
              <a:ext cx="28803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109C9DF3-1FDF-416E-898B-C4361F72F7F8}"/>
                </a:ext>
              </a:extLst>
            </p:cNvPr>
            <p:cNvCxnSpPr/>
            <p:nvPr/>
          </p:nvCxnSpPr>
          <p:spPr>
            <a:xfrm>
              <a:off x="6535249" y="2268684"/>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00E576AF-11E2-4015-A03C-A45D2D20BE32}"/>
                </a:ext>
              </a:extLst>
            </p:cNvPr>
            <p:cNvCxnSpPr>
              <a:cxnSpLocks/>
            </p:cNvCxnSpPr>
            <p:nvPr/>
          </p:nvCxnSpPr>
          <p:spPr>
            <a:xfrm flipH="1" flipV="1">
              <a:off x="6876256" y="2268684"/>
              <a:ext cx="307065" cy="62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0A93453A-E137-4C4B-AEA9-61F6C9A86A8A}"/>
                </a:ext>
              </a:extLst>
            </p:cNvPr>
            <p:cNvCxnSpPr/>
            <p:nvPr/>
          </p:nvCxnSpPr>
          <p:spPr>
            <a:xfrm>
              <a:off x="6535249" y="2456470"/>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A5CDDF7B-B668-42BE-B4D9-F3FD6A6081E9}"/>
                </a:ext>
              </a:extLst>
            </p:cNvPr>
            <p:cNvCxnSpPr>
              <a:cxnSpLocks/>
            </p:cNvCxnSpPr>
            <p:nvPr/>
          </p:nvCxnSpPr>
          <p:spPr>
            <a:xfrm flipH="1" flipV="1">
              <a:off x="6876256" y="2456470"/>
              <a:ext cx="307065" cy="62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41EE4947-B05E-4491-A4DF-0DC90FC51075}"/>
                </a:ext>
              </a:extLst>
            </p:cNvPr>
            <p:cNvGrpSpPr/>
            <p:nvPr/>
          </p:nvGrpSpPr>
          <p:grpSpPr>
            <a:xfrm>
              <a:off x="4788024" y="2016656"/>
              <a:ext cx="1728192" cy="504056"/>
              <a:chOff x="5508104" y="1988840"/>
              <a:chExt cx="1728192" cy="504056"/>
            </a:xfrm>
          </p:grpSpPr>
          <p:sp>
            <p:nvSpPr>
              <p:cNvPr id="2" name="Rectangle 1">
                <a:extLst>
                  <a:ext uri="{FF2B5EF4-FFF2-40B4-BE49-F238E27FC236}">
                    <a16:creationId xmlns:a16="http://schemas.microsoft.com/office/drawing/2014/main" id="{5A81205D-67C0-478C-9D4B-9A9005B5FADE}"/>
                  </a:ext>
                </a:extLst>
              </p:cNvPr>
              <p:cNvSpPr/>
              <p:nvPr/>
            </p:nvSpPr>
            <p:spPr>
              <a:xfrm>
                <a:off x="5508104" y="1988840"/>
                <a:ext cx="1728192"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 name="Rectangle 2">
                <a:extLst>
                  <a:ext uri="{FF2B5EF4-FFF2-40B4-BE49-F238E27FC236}">
                    <a16:creationId xmlns:a16="http://schemas.microsoft.com/office/drawing/2014/main" id="{E6AB3ABE-FD5C-4DFF-945C-1F06AA31BC3F}"/>
                  </a:ext>
                </a:extLst>
              </p:cNvPr>
              <p:cNvSpPr/>
              <p:nvPr/>
            </p:nvSpPr>
            <p:spPr>
              <a:xfrm>
                <a:off x="6372200" y="1988840"/>
                <a:ext cx="864096"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4" name="TextBox 3">
                <a:extLst>
                  <a:ext uri="{FF2B5EF4-FFF2-40B4-BE49-F238E27FC236}">
                    <a16:creationId xmlns:a16="http://schemas.microsoft.com/office/drawing/2014/main" id="{F0B83727-DE4F-4E71-8C47-799DDA7B2C0B}"/>
                  </a:ext>
                </a:extLst>
              </p:cNvPr>
              <p:cNvSpPr txBox="1"/>
              <p:nvPr/>
            </p:nvSpPr>
            <p:spPr>
              <a:xfrm>
                <a:off x="5508104" y="2056202"/>
                <a:ext cx="432048" cy="396188"/>
              </a:xfrm>
              <a:prstGeom prst="rect">
                <a:avLst/>
              </a:prstGeom>
              <a:noFill/>
            </p:spPr>
            <p:txBody>
              <a:bodyPr wrap="square" rtlCol="0">
                <a:spAutoFit/>
              </a:bodyPr>
              <a:lstStyle/>
              <a:p>
                <a:r>
                  <a:rPr lang="en-GB" sz="3200" dirty="0"/>
                  <a:t>N</a:t>
                </a:r>
              </a:p>
            </p:txBody>
          </p:sp>
          <p:sp>
            <p:nvSpPr>
              <p:cNvPr id="8" name="TextBox 7">
                <a:extLst>
                  <a:ext uri="{FF2B5EF4-FFF2-40B4-BE49-F238E27FC236}">
                    <a16:creationId xmlns:a16="http://schemas.microsoft.com/office/drawing/2014/main" id="{8C3F96BD-7E10-4EA6-9E09-61FE474A431F}"/>
                  </a:ext>
                </a:extLst>
              </p:cNvPr>
              <p:cNvSpPr txBox="1"/>
              <p:nvPr/>
            </p:nvSpPr>
            <p:spPr>
              <a:xfrm>
                <a:off x="6804248" y="2049962"/>
                <a:ext cx="432048" cy="396188"/>
              </a:xfrm>
              <a:prstGeom prst="rect">
                <a:avLst/>
              </a:prstGeom>
              <a:noFill/>
            </p:spPr>
            <p:txBody>
              <a:bodyPr wrap="square" rtlCol="0">
                <a:spAutoFit/>
              </a:bodyPr>
              <a:lstStyle/>
              <a:p>
                <a:pPr algn="r"/>
                <a:r>
                  <a:rPr lang="en-GB" sz="3200" dirty="0"/>
                  <a:t>S</a:t>
                </a:r>
              </a:p>
            </p:txBody>
          </p:sp>
        </p:grpSp>
        <p:grpSp>
          <p:nvGrpSpPr>
            <p:cNvPr id="10" name="Group 9">
              <a:extLst>
                <a:ext uri="{FF2B5EF4-FFF2-40B4-BE49-F238E27FC236}">
                  <a16:creationId xmlns:a16="http://schemas.microsoft.com/office/drawing/2014/main" id="{CBB53E73-0AAC-4C4A-8D68-A32F1313C3B4}"/>
                </a:ext>
              </a:extLst>
            </p:cNvPr>
            <p:cNvGrpSpPr/>
            <p:nvPr/>
          </p:nvGrpSpPr>
          <p:grpSpPr>
            <a:xfrm>
              <a:off x="7164288" y="2016656"/>
              <a:ext cx="1728192" cy="504056"/>
              <a:chOff x="5508104" y="1988840"/>
              <a:chExt cx="1728192" cy="504056"/>
            </a:xfrm>
          </p:grpSpPr>
          <p:sp>
            <p:nvSpPr>
              <p:cNvPr id="11" name="Rectangle 10">
                <a:extLst>
                  <a:ext uri="{FF2B5EF4-FFF2-40B4-BE49-F238E27FC236}">
                    <a16:creationId xmlns:a16="http://schemas.microsoft.com/office/drawing/2014/main" id="{092EE3F7-7D1D-42EF-BBF6-ACD13C82397E}"/>
                  </a:ext>
                </a:extLst>
              </p:cNvPr>
              <p:cNvSpPr/>
              <p:nvPr/>
            </p:nvSpPr>
            <p:spPr>
              <a:xfrm>
                <a:off x="5508104" y="1988840"/>
                <a:ext cx="1728192"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0B5A8-9752-44FE-8712-D7FE3430AE39}"/>
                  </a:ext>
                </a:extLst>
              </p:cNvPr>
              <p:cNvSpPr/>
              <p:nvPr/>
            </p:nvSpPr>
            <p:spPr>
              <a:xfrm>
                <a:off x="6372200" y="1988840"/>
                <a:ext cx="864096"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3" name="TextBox 12">
                <a:extLst>
                  <a:ext uri="{FF2B5EF4-FFF2-40B4-BE49-F238E27FC236}">
                    <a16:creationId xmlns:a16="http://schemas.microsoft.com/office/drawing/2014/main" id="{F3396E5F-9DDF-46CE-A97C-BFA830382C08}"/>
                  </a:ext>
                </a:extLst>
              </p:cNvPr>
              <p:cNvSpPr txBox="1"/>
              <p:nvPr/>
            </p:nvSpPr>
            <p:spPr>
              <a:xfrm>
                <a:off x="5508104" y="2056202"/>
                <a:ext cx="432048" cy="396188"/>
              </a:xfrm>
              <a:prstGeom prst="rect">
                <a:avLst/>
              </a:prstGeom>
              <a:noFill/>
            </p:spPr>
            <p:txBody>
              <a:bodyPr wrap="square" rtlCol="0">
                <a:spAutoFit/>
              </a:bodyPr>
              <a:lstStyle/>
              <a:p>
                <a:r>
                  <a:rPr lang="en-GB" sz="3200" dirty="0"/>
                  <a:t>N</a:t>
                </a:r>
              </a:p>
            </p:txBody>
          </p:sp>
          <p:sp>
            <p:nvSpPr>
              <p:cNvPr id="14" name="TextBox 13">
                <a:extLst>
                  <a:ext uri="{FF2B5EF4-FFF2-40B4-BE49-F238E27FC236}">
                    <a16:creationId xmlns:a16="http://schemas.microsoft.com/office/drawing/2014/main" id="{58A84096-7886-4987-A0D5-A1F865F244AD}"/>
                  </a:ext>
                </a:extLst>
              </p:cNvPr>
              <p:cNvSpPr txBox="1"/>
              <p:nvPr/>
            </p:nvSpPr>
            <p:spPr>
              <a:xfrm>
                <a:off x="6804248" y="2049962"/>
                <a:ext cx="432048" cy="396188"/>
              </a:xfrm>
              <a:prstGeom prst="rect">
                <a:avLst/>
              </a:prstGeom>
              <a:noFill/>
            </p:spPr>
            <p:txBody>
              <a:bodyPr wrap="square" rtlCol="0">
                <a:spAutoFit/>
              </a:bodyPr>
              <a:lstStyle/>
              <a:p>
                <a:pPr algn="r"/>
                <a:r>
                  <a:rPr lang="en-GB" sz="3200" dirty="0"/>
                  <a:t>S</a:t>
                </a:r>
              </a:p>
            </p:txBody>
          </p:sp>
        </p:grpSp>
      </p:grpSp>
    </p:spTree>
    <p:extLst>
      <p:ext uri="{BB962C8B-B14F-4D97-AF65-F5344CB8AC3E}">
        <p14:creationId xmlns:p14="http://schemas.microsoft.com/office/powerpoint/2010/main" val="3567735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5F7D4F-C388-41B2-8156-098AD28184B2}"/>
              </a:ext>
            </a:extLst>
          </p:cNvPr>
          <p:cNvSpPr txBox="1"/>
          <p:nvPr/>
        </p:nvSpPr>
        <p:spPr>
          <a:xfrm>
            <a:off x="124339" y="1250335"/>
            <a:ext cx="7703190" cy="646331"/>
          </a:xfrm>
          <a:prstGeom prst="rect">
            <a:avLst/>
          </a:prstGeom>
          <a:noFill/>
        </p:spPr>
        <p:txBody>
          <a:bodyPr wrap="square" rtlCol="0">
            <a:spAutoFit/>
          </a:bodyPr>
          <a:lstStyle/>
          <a:p>
            <a:r>
              <a:rPr lang="en-GB" sz="3600" b="1" dirty="0"/>
              <a:t>Magnets that repel</a:t>
            </a:r>
          </a:p>
        </p:txBody>
      </p:sp>
      <p:sp>
        <p:nvSpPr>
          <p:cNvPr id="6" name="TextBox 5">
            <a:extLst>
              <a:ext uri="{FF2B5EF4-FFF2-40B4-BE49-F238E27FC236}">
                <a16:creationId xmlns:a16="http://schemas.microsoft.com/office/drawing/2014/main" id="{9178DBF1-CD54-4289-AFD0-A4B78114B42D}"/>
              </a:ext>
            </a:extLst>
          </p:cNvPr>
          <p:cNvSpPr txBox="1"/>
          <p:nvPr/>
        </p:nvSpPr>
        <p:spPr>
          <a:xfrm>
            <a:off x="107504" y="1923695"/>
            <a:ext cx="8784976" cy="1831271"/>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sz="2800" dirty="0"/>
              <a:t>When </a:t>
            </a:r>
            <a:r>
              <a:rPr lang="en-GB" sz="2800" b="1" dirty="0"/>
              <a:t>two poles </a:t>
            </a:r>
            <a:r>
              <a:rPr lang="en-GB" sz="2800" dirty="0"/>
              <a:t>that are </a:t>
            </a:r>
            <a:r>
              <a:rPr lang="en-GB" sz="2800" b="1" dirty="0"/>
              <a:t>the same </a:t>
            </a:r>
            <a:r>
              <a:rPr lang="en-GB" sz="2800" dirty="0"/>
              <a:t>are placed near each other, they will </a:t>
            </a:r>
            <a:r>
              <a:rPr lang="en-GB" sz="2800" b="1" dirty="0"/>
              <a:t>repel </a:t>
            </a:r>
            <a:r>
              <a:rPr lang="en-GB" sz="2800" dirty="0"/>
              <a:t>each other. For example, </a:t>
            </a:r>
            <a:r>
              <a:rPr lang="en-GB" sz="2800" b="1" dirty="0"/>
              <a:t>north to north </a:t>
            </a:r>
            <a:r>
              <a:rPr lang="en-GB" sz="2800" dirty="0"/>
              <a:t>and </a:t>
            </a:r>
            <a:r>
              <a:rPr lang="en-GB" sz="2800" b="1" dirty="0"/>
              <a:t>south to south.</a:t>
            </a:r>
          </a:p>
          <a:p>
            <a:pPr marL="457200" indent="-457200">
              <a:spcAft>
                <a:spcPts val="600"/>
              </a:spcAft>
              <a:buFont typeface="Arial" panose="020B0604020202020204" pitchFamily="34" charset="0"/>
              <a:buChar char="•"/>
            </a:pPr>
            <a:endParaRPr lang="en-GB" sz="2400" dirty="0"/>
          </a:p>
        </p:txBody>
      </p:sp>
      <p:grpSp>
        <p:nvGrpSpPr>
          <p:cNvPr id="85" name="Group 84">
            <a:extLst>
              <a:ext uri="{FF2B5EF4-FFF2-40B4-BE49-F238E27FC236}">
                <a16:creationId xmlns:a16="http://schemas.microsoft.com/office/drawing/2014/main" id="{6A41E686-187D-4D6A-995B-1F809A096A1C}"/>
              </a:ext>
            </a:extLst>
          </p:cNvPr>
          <p:cNvGrpSpPr/>
          <p:nvPr/>
        </p:nvGrpSpPr>
        <p:grpSpPr>
          <a:xfrm>
            <a:off x="1112403" y="3632593"/>
            <a:ext cx="6912768" cy="753031"/>
            <a:chOff x="4791237" y="3176972"/>
            <a:chExt cx="4104456" cy="504056"/>
          </a:xfrm>
        </p:grpSpPr>
        <p:cxnSp>
          <p:nvCxnSpPr>
            <p:cNvPr id="26" name="Straight Arrow Connector 25">
              <a:extLst>
                <a:ext uri="{FF2B5EF4-FFF2-40B4-BE49-F238E27FC236}">
                  <a16:creationId xmlns:a16="http://schemas.microsoft.com/office/drawing/2014/main" id="{F8DF1989-C95B-4662-951D-A3E51B3AF5A0}"/>
                </a:ext>
              </a:extLst>
            </p:cNvPr>
            <p:cNvCxnSpPr>
              <a:cxnSpLocks/>
            </p:cNvCxnSpPr>
            <p:nvPr/>
          </p:nvCxnSpPr>
          <p:spPr>
            <a:xfrm>
              <a:off x="6868346" y="3259521"/>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5F97729A-FD01-47A9-AFD6-C04DB6293332}"/>
                </a:ext>
              </a:extLst>
            </p:cNvPr>
            <p:cNvCxnSpPr>
              <a:cxnSpLocks/>
            </p:cNvCxnSpPr>
            <p:nvPr/>
          </p:nvCxnSpPr>
          <p:spPr>
            <a:xfrm flipH="1">
              <a:off x="6521960" y="3259521"/>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EC7AAB63-93B6-4D90-ADB3-2BDE3B17DBC6}"/>
                </a:ext>
              </a:extLst>
            </p:cNvPr>
            <p:cNvCxnSpPr>
              <a:cxnSpLocks/>
            </p:cNvCxnSpPr>
            <p:nvPr/>
          </p:nvCxnSpPr>
          <p:spPr>
            <a:xfrm>
              <a:off x="6868346" y="3429000"/>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C4FCA91F-0044-486B-ACAF-68EE0C957AA9}"/>
                </a:ext>
              </a:extLst>
            </p:cNvPr>
            <p:cNvCxnSpPr>
              <a:cxnSpLocks/>
            </p:cNvCxnSpPr>
            <p:nvPr/>
          </p:nvCxnSpPr>
          <p:spPr>
            <a:xfrm flipH="1">
              <a:off x="6523524" y="3429000"/>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6" name="Straight Arrow Connector 65">
              <a:extLst>
                <a:ext uri="{FF2B5EF4-FFF2-40B4-BE49-F238E27FC236}">
                  <a16:creationId xmlns:a16="http://schemas.microsoft.com/office/drawing/2014/main" id="{6B243246-FC02-4409-BBC5-2941870F8363}"/>
                </a:ext>
              </a:extLst>
            </p:cNvPr>
            <p:cNvCxnSpPr>
              <a:cxnSpLocks/>
            </p:cNvCxnSpPr>
            <p:nvPr/>
          </p:nvCxnSpPr>
          <p:spPr>
            <a:xfrm>
              <a:off x="6877862" y="3607426"/>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AAA63AE7-CDBB-499E-A557-EEB9FF1C6A0B}"/>
                </a:ext>
              </a:extLst>
            </p:cNvPr>
            <p:cNvCxnSpPr>
              <a:cxnSpLocks/>
            </p:cNvCxnSpPr>
            <p:nvPr/>
          </p:nvCxnSpPr>
          <p:spPr>
            <a:xfrm flipH="1">
              <a:off x="6522389" y="3607426"/>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32" name="Group 31">
              <a:extLst>
                <a:ext uri="{FF2B5EF4-FFF2-40B4-BE49-F238E27FC236}">
                  <a16:creationId xmlns:a16="http://schemas.microsoft.com/office/drawing/2014/main" id="{42539247-0C77-4165-8F34-B2CCAFFEA7F3}"/>
                </a:ext>
              </a:extLst>
            </p:cNvPr>
            <p:cNvGrpSpPr/>
            <p:nvPr/>
          </p:nvGrpSpPr>
          <p:grpSpPr>
            <a:xfrm>
              <a:off x="4791237" y="3176972"/>
              <a:ext cx="1728192" cy="504056"/>
              <a:chOff x="5508104" y="1988840"/>
              <a:chExt cx="1728192" cy="504056"/>
            </a:xfrm>
          </p:grpSpPr>
          <p:sp>
            <p:nvSpPr>
              <p:cNvPr id="33" name="Rectangle 32">
                <a:extLst>
                  <a:ext uri="{FF2B5EF4-FFF2-40B4-BE49-F238E27FC236}">
                    <a16:creationId xmlns:a16="http://schemas.microsoft.com/office/drawing/2014/main" id="{C211F7B3-EA9F-4E23-9060-7A60AAF132A5}"/>
                  </a:ext>
                </a:extLst>
              </p:cNvPr>
              <p:cNvSpPr/>
              <p:nvPr/>
            </p:nvSpPr>
            <p:spPr>
              <a:xfrm>
                <a:off x="5508104" y="1988840"/>
                <a:ext cx="1728192"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a:p>
            </p:txBody>
          </p:sp>
          <p:sp>
            <p:nvSpPr>
              <p:cNvPr id="34" name="Rectangle 33">
                <a:extLst>
                  <a:ext uri="{FF2B5EF4-FFF2-40B4-BE49-F238E27FC236}">
                    <a16:creationId xmlns:a16="http://schemas.microsoft.com/office/drawing/2014/main" id="{B406ACA8-84F2-4EFB-88FB-0D03DA6FE834}"/>
                  </a:ext>
                </a:extLst>
              </p:cNvPr>
              <p:cNvSpPr/>
              <p:nvPr/>
            </p:nvSpPr>
            <p:spPr>
              <a:xfrm>
                <a:off x="6372200" y="1988840"/>
                <a:ext cx="864096"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35" name="TextBox 34">
                <a:extLst>
                  <a:ext uri="{FF2B5EF4-FFF2-40B4-BE49-F238E27FC236}">
                    <a16:creationId xmlns:a16="http://schemas.microsoft.com/office/drawing/2014/main" id="{914B80D2-75B3-448F-AC03-503F7301CBC9}"/>
                  </a:ext>
                </a:extLst>
              </p:cNvPr>
              <p:cNvSpPr txBox="1"/>
              <p:nvPr/>
            </p:nvSpPr>
            <p:spPr>
              <a:xfrm>
                <a:off x="5508104" y="2056202"/>
                <a:ext cx="432048" cy="391431"/>
              </a:xfrm>
              <a:prstGeom prst="rect">
                <a:avLst/>
              </a:prstGeom>
              <a:noFill/>
            </p:spPr>
            <p:txBody>
              <a:bodyPr wrap="square" rtlCol="0">
                <a:spAutoFit/>
              </a:bodyPr>
              <a:lstStyle/>
              <a:p>
                <a:r>
                  <a:rPr lang="en-GB" sz="3200" dirty="0"/>
                  <a:t>N</a:t>
                </a:r>
              </a:p>
            </p:txBody>
          </p:sp>
          <p:sp>
            <p:nvSpPr>
              <p:cNvPr id="36" name="TextBox 35">
                <a:extLst>
                  <a:ext uri="{FF2B5EF4-FFF2-40B4-BE49-F238E27FC236}">
                    <a16:creationId xmlns:a16="http://schemas.microsoft.com/office/drawing/2014/main" id="{80867875-724C-48E7-BF83-DEB1DA158675}"/>
                  </a:ext>
                </a:extLst>
              </p:cNvPr>
              <p:cNvSpPr txBox="1"/>
              <p:nvPr/>
            </p:nvSpPr>
            <p:spPr>
              <a:xfrm>
                <a:off x="6804248" y="2049962"/>
                <a:ext cx="432048" cy="391431"/>
              </a:xfrm>
              <a:prstGeom prst="rect">
                <a:avLst/>
              </a:prstGeom>
              <a:noFill/>
            </p:spPr>
            <p:txBody>
              <a:bodyPr wrap="square" rtlCol="0">
                <a:spAutoFit/>
              </a:bodyPr>
              <a:lstStyle/>
              <a:p>
                <a:pPr algn="r"/>
                <a:r>
                  <a:rPr lang="en-GB" sz="3200" dirty="0"/>
                  <a:t>S</a:t>
                </a:r>
              </a:p>
            </p:txBody>
          </p:sp>
        </p:grpSp>
        <p:grpSp>
          <p:nvGrpSpPr>
            <p:cNvPr id="37" name="Group 36">
              <a:extLst>
                <a:ext uri="{FF2B5EF4-FFF2-40B4-BE49-F238E27FC236}">
                  <a16:creationId xmlns:a16="http://schemas.microsoft.com/office/drawing/2014/main" id="{774C0221-DC35-46D3-825B-26CE6C3A7A43}"/>
                </a:ext>
              </a:extLst>
            </p:cNvPr>
            <p:cNvGrpSpPr/>
            <p:nvPr/>
          </p:nvGrpSpPr>
          <p:grpSpPr>
            <a:xfrm>
              <a:off x="7167501" y="3176972"/>
              <a:ext cx="1728192" cy="504056"/>
              <a:chOff x="5508104" y="1988840"/>
              <a:chExt cx="1728192" cy="504056"/>
            </a:xfrm>
          </p:grpSpPr>
          <p:sp>
            <p:nvSpPr>
              <p:cNvPr id="38" name="Rectangle 37">
                <a:extLst>
                  <a:ext uri="{FF2B5EF4-FFF2-40B4-BE49-F238E27FC236}">
                    <a16:creationId xmlns:a16="http://schemas.microsoft.com/office/drawing/2014/main" id="{0D201380-051B-47D8-90A6-2DDE38339469}"/>
                  </a:ext>
                </a:extLst>
              </p:cNvPr>
              <p:cNvSpPr/>
              <p:nvPr/>
            </p:nvSpPr>
            <p:spPr>
              <a:xfrm>
                <a:off x="5508104" y="1988840"/>
                <a:ext cx="1728192"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39" name="Rectangle 38">
                <a:extLst>
                  <a:ext uri="{FF2B5EF4-FFF2-40B4-BE49-F238E27FC236}">
                    <a16:creationId xmlns:a16="http://schemas.microsoft.com/office/drawing/2014/main" id="{9A5C2E2C-913F-45BE-A3E6-ACE76ABF636A}"/>
                  </a:ext>
                </a:extLst>
              </p:cNvPr>
              <p:cNvSpPr/>
              <p:nvPr/>
            </p:nvSpPr>
            <p:spPr>
              <a:xfrm>
                <a:off x="6372200" y="1988840"/>
                <a:ext cx="864096"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40" name="TextBox 39">
                <a:extLst>
                  <a:ext uri="{FF2B5EF4-FFF2-40B4-BE49-F238E27FC236}">
                    <a16:creationId xmlns:a16="http://schemas.microsoft.com/office/drawing/2014/main" id="{4213AD8B-51E7-4B85-A6BC-752EAF838DBC}"/>
                  </a:ext>
                </a:extLst>
              </p:cNvPr>
              <p:cNvSpPr txBox="1"/>
              <p:nvPr/>
            </p:nvSpPr>
            <p:spPr>
              <a:xfrm>
                <a:off x="5508104" y="2056202"/>
                <a:ext cx="432048" cy="391431"/>
              </a:xfrm>
              <a:prstGeom prst="rect">
                <a:avLst/>
              </a:prstGeom>
              <a:noFill/>
            </p:spPr>
            <p:txBody>
              <a:bodyPr wrap="square" rtlCol="0">
                <a:spAutoFit/>
              </a:bodyPr>
              <a:lstStyle/>
              <a:p>
                <a:r>
                  <a:rPr lang="en-GB" sz="3200" dirty="0"/>
                  <a:t>S</a:t>
                </a:r>
              </a:p>
            </p:txBody>
          </p:sp>
          <p:sp>
            <p:nvSpPr>
              <p:cNvPr id="41" name="TextBox 40">
                <a:extLst>
                  <a:ext uri="{FF2B5EF4-FFF2-40B4-BE49-F238E27FC236}">
                    <a16:creationId xmlns:a16="http://schemas.microsoft.com/office/drawing/2014/main" id="{CBF48B31-6CC7-41ED-99E3-9889967FB7FA}"/>
                  </a:ext>
                </a:extLst>
              </p:cNvPr>
              <p:cNvSpPr txBox="1"/>
              <p:nvPr/>
            </p:nvSpPr>
            <p:spPr>
              <a:xfrm>
                <a:off x="6804248" y="2049962"/>
                <a:ext cx="432048" cy="391431"/>
              </a:xfrm>
              <a:prstGeom prst="rect">
                <a:avLst/>
              </a:prstGeom>
              <a:noFill/>
            </p:spPr>
            <p:txBody>
              <a:bodyPr wrap="square" rtlCol="0">
                <a:spAutoFit/>
              </a:bodyPr>
              <a:lstStyle/>
              <a:p>
                <a:pPr algn="r"/>
                <a:r>
                  <a:rPr lang="en-GB" sz="3200" dirty="0"/>
                  <a:t>N</a:t>
                </a:r>
              </a:p>
            </p:txBody>
          </p:sp>
        </p:grpSp>
      </p:grpSp>
      <p:grpSp>
        <p:nvGrpSpPr>
          <p:cNvPr id="84" name="Group 83">
            <a:extLst>
              <a:ext uri="{FF2B5EF4-FFF2-40B4-BE49-F238E27FC236}">
                <a16:creationId xmlns:a16="http://schemas.microsoft.com/office/drawing/2014/main" id="{FEDC0A19-CA4C-4932-BD03-86CA355F9D57}"/>
              </a:ext>
            </a:extLst>
          </p:cNvPr>
          <p:cNvGrpSpPr/>
          <p:nvPr/>
        </p:nvGrpSpPr>
        <p:grpSpPr>
          <a:xfrm>
            <a:off x="1109190" y="4991165"/>
            <a:ext cx="6912768" cy="753031"/>
            <a:chOff x="4788024" y="4411090"/>
            <a:chExt cx="4104456" cy="504056"/>
          </a:xfrm>
        </p:grpSpPr>
        <p:cxnSp>
          <p:nvCxnSpPr>
            <p:cNvPr id="68" name="Straight Arrow Connector 67">
              <a:extLst>
                <a:ext uri="{FF2B5EF4-FFF2-40B4-BE49-F238E27FC236}">
                  <a16:creationId xmlns:a16="http://schemas.microsoft.com/office/drawing/2014/main" id="{D267C81F-DF9D-461D-9FC1-1FCD185A3558}"/>
                </a:ext>
              </a:extLst>
            </p:cNvPr>
            <p:cNvCxnSpPr>
              <a:cxnSpLocks/>
            </p:cNvCxnSpPr>
            <p:nvPr/>
          </p:nvCxnSpPr>
          <p:spPr>
            <a:xfrm>
              <a:off x="6865133" y="4493639"/>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9" name="Straight Arrow Connector 68">
              <a:extLst>
                <a:ext uri="{FF2B5EF4-FFF2-40B4-BE49-F238E27FC236}">
                  <a16:creationId xmlns:a16="http://schemas.microsoft.com/office/drawing/2014/main" id="{BE58647D-4A87-49D1-A003-D38B104130FA}"/>
                </a:ext>
              </a:extLst>
            </p:cNvPr>
            <p:cNvCxnSpPr>
              <a:cxnSpLocks/>
            </p:cNvCxnSpPr>
            <p:nvPr/>
          </p:nvCxnSpPr>
          <p:spPr>
            <a:xfrm flipH="1">
              <a:off x="6518747" y="4493639"/>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DAC83662-BC8B-4B11-BAC3-17B00EA0CA5A}"/>
                </a:ext>
              </a:extLst>
            </p:cNvPr>
            <p:cNvCxnSpPr>
              <a:cxnSpLocks/>
            </p:cNvCxnSpPr>
            <p:nvPr/>
          </p:nvCxnSpPr>
          <p:spPr>
            <a:xfrm>
              <a:off x="6865133" y="4663118"/>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F9EBD8E-7D41-4E4B-833C-7B6BDE600416}"/>
                </a:ext>
              </a:extLst>
            </p:cNvPr>
            <p:cNvCxnSpPr>
              <a:cxnSpLocks/>
            </p:cNvCxnSpPr>
            <p:nvPr/>
          </p:nvCxnSpPr>
          <p:spPr>
            <a:xfrm flipH="1">
              <a:off x="6520311" y="4663118"/>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A7694225-1D64-4F8A-869B-32B7CB98EF3C}"/>
                </a:ext>
              </a:extLst>
            </p:cNvPr>
            <p:cNvCxnSpPr>
              <a:cxnSpLocks/>
            </p:cNvCxnSpPr>
            <p:nvPr/>
          </p:nvCxnSpPr>
          <p:spPr>
            <a:xfrm>
              <a:off x="6874649" y="4841544"/>
              <a:ext cx="28803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3" name="Straight Arrow Connector 72">
              <a:extLst>
                <a:ext uri="{FF2B5EF4-FFF2-40B4-BE49-F238E27FC236}">
                  <a16:creationId xmlns:a16="http://schemas.microsoft.com/office/drawing/2014/main" id="{0B6E33E6-6448-42CC-9AC3-B8F9FB075030}"/>
                </a:ext>
              </a:extLst>
            </p:cNvPr>
            <p:cNvCxnSpPr>
              <a:cxnSpLocks/>
            </p:cNvCxnSpPr>
            <p:nvPr/>
          </p:nvCxnSpPr>
          <p:spPr>
            <a:xfrm flipH="1">
              <a:off x="6519176" y="4841544"/>
              <a:ext cx="2839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74" name="Group 73">
              <a:extLst>
                <a:ext uri="{FF2B5EF4-FFF2-40B4-BE49-F238E27FC236}">
                  <a16:creationId xmlns:a16="http://schemas.microsoft.com/office/drawing/2014/main" id="{1DC0C323-052C-496E-8FD1-54FE754D5247}"/>
                </a:ext>
              </a:extLst>
            </p:cNvPr>
            <p:cNvGrpSpPr/>
            <p:nvPr/>
          </p:nvGrpSpPr>
          <p:grpSpPr>
            <a:xfrm>
              <a:off x="4788024" y="4411090"/>
              <a:ext cx="1728192" cy="504056"/>
              <a:chOff x="5508104" y="1988840"/>
              <a:chExt cx="1728192" cy="504056"/>
            </a:xfrm>
            <a:solidFill>
              <a:srgbClr val="FF0000"/>
            </a:solidFill>
          </p:grpSpPr>
          <p:sp>
            <p:nvSpPr>
              <p:cNvPr id="75" name="Rectangle 74">
                <a:extLst>
                  <a:ext uri="{FF2B5EF4-FFF2-40B4-BE49-F238E27FC236}">
                    <a16:creationId xmlns:a16="http://schemas.microsoft.com/office/drawing/2014/main" id="{3075CB80-0FE2-40D5-8C38-93BCC283CF5C}"/>
                  </a:ext>
                </a:extLst>
              </p:cNvPr>
              <p:cNvSpPr/>
              <p:nvPr/>
            </p:nvSpPr>
            <p:spPr>
              <a:xfrm>
                <a:off x="5508104" y="1988840"/>
                <a:ext cx="1728192"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a:p>
            </p:txBody>
          </p:sp>
          <p:sp>
            <p:nvSpPr>
              <p:cNvPr id="76" name="Rectangle 75">
                <a:extLst>
                  <a:ext uri="{FF2B5EF4-FFF2-40B4-BE49-F238E27FC236}">
                    <a16:creationId xmlns:a16="http://schemas.microsoft.com/office/drawing/2014/main" id="{55F0411C-81E8-48AB-91E7-C89628567DDD}"/>
                  </a:ext>
                </a:extLst>
              </p:cNvPr>
              <p:cNvSpPr/>
              <p:nvPr/>
            </p:nvSpPr>
            <p:spPr>
              <a:xfrm>
                <a:off x="6372200" y="1988840"/>
                <a:ext cx="864096" cy="504056"/>
              </a:xfrm>
              <a:prstGeom prst="rect">
                <a:avLst/>
              </a:prstGeom>
              <a:grp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77" name="TextBox 76">
                <a:extLst>
                  <a:ext uri="{FF2B5EF4-FFF2-40B4-BE49-F238E27FC236}">
                    <a16:creationId xmlns:a16="http://schemas.microsoft.com/office/drawing/2014/main" id="{C93C7B6C-740D-4AAD-94E9-3C4DADC33B68}"/>
                  </a:ext>
                </a:extLst>
              </p:cNvPr>
              <p:cNvSpPr txBox="1"/>
              <p:nvPr/>
            </p:nvSpPr>
            <p:spPr>
              <a:xfrm>
                <a:off x="5519227" y="2056202"/>
                <a:ext cx="420924" cy="391431"/>
              </a:xfrm>
              <a:prstGeom prst="rect">
                <a:avLst/>
              </a:prstGeom>
              <a:noFill/>
            </p:spPr>
            <p:txBody>
              <a:bodyPr wrap="square" rtlCol="0">
                <a:spAutoFit/>
              </a:bodyPr>
              <a:lstStyle/>
              <a:p>
                <a:r>
                  <a:rPr lang="en-GB" sz="3200" dirty="0"/>
                  <a:t>S</a:t>
                </a:r>
              </a:p>
            </p:txBody>
          </p:sp>
          <p:sp>
            <p:nvSpPr>
              <p:cNvPr id="78" name="TextBox 77">
                <a:extLst>
                  <a:ext uri="{FF2B5EF4-FFF2-40B4-BE49-F238E27FC236}">
                    <a16:creationId xmlns:a16="http://schemas.microsoft.com/office/drawing/2014/main" id="{81E6471F-FE7D-4264-8813-AED830BAA404}"/>
                  </a:ext>
                </a:extLst>
              </p:cNvPr>
              <p:cNvSpPr txBox="1"/>
              <p:nvPr/>
            </p:nvSpPr>
            <p:spPr>
              <a:xfrm>
                <a:off x="6804248" y="2049962"/>
                <a:ext cx="432048" cy="391431"/>
              </a:xfrm>
              <a:prstGeom prst="rect">
                <a:avLst/>
              </a:prstGeom>
              <a:noFill/>
            </p:spPr>
            <p:txBody>
              <a:bodyPr wrap="square" rtlCol="0">
                <a:spAutoFit/>
              </a:bodyPr>
              <a:lstStyle/>
              <a:p>
                <a:pPr algn="r"/>
                <a:r>
                  <a:rPr lang="en-GB" sz="3200" dirty="0"/>
                  <a:t>N</a:t>
                </a:r>
              </a:p>
            </p:txBody>
          </p:sp>
        </p:grpSp>
        <p:grpSp>
          <p:nvGrpSpPr>
            <p:cNvPr id="79" name="Group 78">
              <a:extLst>
                <a:ext uri="{FF2B5EF4-FFF2-40B4-BE49-F238E27FC236}">
                  <a16:creationId xmlns:a16="http://schemas.microsoft.com/office/drawing/2014/main" id="{4E2C0FFD-460A-45EF-A60E-5653AB7FD952}"/>
                </a:ext>
              </a:extLst>
            </p:cNvPr>
            <p:cNvGrpSpPr/>
            <p:nvPr/>
          </p:nvGrpSpPr>
          <p:grpSpPr>
            <a:xfrm>
              <a:off x="7164288" y="4411090"/>
              <a:ext cx="1728192" cy="504056"/>
              <a:chOff x="5508104" y="1988840"/>
              <a:chExt cx="1728192" cy="504056"/>
            </a:xfrm>
          </p:grpSpPr>
          <p:sp>
            <p:nvSpPr>
              <p:cNvPr id="80" name="Rectangle 79">
                <a:extLst>
                  <a:ext uri="{FF2B5EF4-FFF2-40B4-BE49-F238E27FC236}">
                    <a16:creationId xmlns:a16="http://schemas.microsoft.com/office/drawing/2014/main" id="{C203BB05-84D5-4479-B09D-2AD7A2403BE2}"/>
                  </a:ext>
                </a:extLst>
              </p:cNvPr>
              <p:cNvSpPr/>
              <p:nvPr/>
            </p:nvSpPr>
            <p:spPr>
              <a:xfrm>
                <a:off x="5508104" y="1988840"/>
                <a:ext cx="1728192" cy="504056"/>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81" name="Rectangle 80">
                <a:extLst>
                  <a:ext uri="{FF2B5EF4-FFF2-40B4-BE49-F238E27FC236}">
                    <a16:creationId xmlns:a16="http://schemas.microsoft.com/office/drawing/2014/main" id="{C4093D60-432A-4122-8EFF-E718EE7AD954}"/>
                  </a:ext>
                </a:extLst>
              </p:cNvPr>
              <p:cNvSpPr/>
              <p:nvPr/>
            </p:nvSpPr>
            <p:spPr>
              <a:xfrm>
                <a:off x="6372200" y="1988840"/>
                <a:ext cx="864096" cy="504056"/>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sz="3200" dirty="0"/>
              </a:p>
            </p:txBody>
          </p:sp>
          <p:sp>
            <p:nvSpPr>
              <p:cNvPr id="82" name="TextBox 81">
                <a:extLst>
                  <a:ext uri="{FF2B5EF4-FFF2-40B4-BE49-F238E27FC236}">
                    <a16:creationId xmlns:a16="http://schemas.microsoft.com/office/drawing/2014/main" id="{B4DB311D-4D04-4440-936B-628D36474D9B}"/>
                  </a:ext>
                </a:extLst>
              </p:cNvPr>
              <p:cNvSpPr txBox="1"/>
              <p:nvPr/>
            </p:nvSpPr>
            <p:spPr>
              <a:xfrm>
                <a:off x="5508104" y="2056202"/>
                <a:ext cx="432048" cy="391431"/>
              </a:xfrm>
              <a:prstGeom prst="rect">
                <a:avLst/>
              </a:prstGeom>
              <a:noFill/>
            </p:spPr>
            <p:txBody>
              <a:bodyPr wrap="square" rtlCol="0">
                <a:spAutoFit/>
              </a:bodyPr>
              <a:lstStyle/>
              <a:p>
                <a:r>
                  <a:rPr lang="en-GB" sz="3200" dirty="0"/>
                  <a:t>N</a:t>
                </a:r>
              </a:p>
            </p:txBody>
          </p:sp>
          <p:sp>
            <p:nvSpPr>
              <p:cNvPr id="83" name="TextBox 82">
                <a:extLst>
                  <a:ext uri="{FF2B5EF4-FFF2-40B4-BE49-F238E27FC236}">
                    <a16:creationId xmlns:a16="http://schemas.microsoft.com/office/drawing/2014/main" id="{F89C9AA9-6D34-4640-89E4-7145B4052B14}"/>
                  </a:ext>
                </a:extLst>
              </p:cNvPr>
              <p:cNvSpPr txBox="1"/>
              <p:nvPr/>
            </p:nvSpPr>
            <p:spPr>
              <a:xfrm>
                <a:off x="6804248" y="2049962"/>
                <a:ext cx="432048" cy="391431"/>
              </a:xfrm>
              <a:prstGeom prst="rect">
                <a:avLst/>
              </a:prstGeom>
              <a:noFill/>
            </p:spPr>
            <p:txBody>
              <a:bodyPr wrap="square" rtlCol="0">
                <a:spAutoFit/>
              </a:bodyPr>
              <a:lstStyle/>
              <a:p>
                <a:pPr algn="r"/>
                <a:r>
                  <a:rPr lang="en-GB" sz="3200" dirty="0"/>
                  <a:t>S</a:t>
                </a:r>
              </a:p>
            </p:txBody>
          </p:sp>
        </p:grpSp>
      </p:grpSp>
    </p:spTree>
    <p:extLst>
      <p:ext uri="{BB962C8B-B14F-4D97-AF65-F5344CB8AC3E}">
        <p14:creationId xmlns:p14="http://schemas.microsoft.com/office/powerpoint/2010/main" val="163399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5F7D4F-C388-41B2-8156-098AD28184B2}"/>
              </a:ext>
            </a:extLst>
          </p:cNvPr>
          <p:cNvSpPr txBox="1"/>
          <p:nvPr/>
        </p:nvSpPr>
        <p:spPr>
          <a:xfrm>
            <a:off x="129410" y="1196752"/>
            <a:ext cx="6746846" cy="584775"/>
          </a:xfrm>
          <a:prstGeom prst="rect">
            <a:avLst/>
          </a:prstGeom>
          <a:noFill/>
        </p:spPr>
        <p:txBody>
          <a:bodyPr wrap="square" rtlCol="0">
            <a:spAutoFit/>
          </a:bodyPr>
          <a:lstStyle/>
          <a:p>
            <a:r>
              <a:rPr lang="en-GB" sz="3200" b="1" dirty="0"/>
              <a:t>How are magnets used in products?</a:t>
            </a:r>
          </a:p>
        </p:txBody>
      </p:sp>
      <p:sp>
        <p:nvSpPr>
          <p:cNvPr id="2" name="Oval 1">
            <a:extLst>
              <a:ext uri="{FF2B5EF4-FFF2-40B4-BE49-F238E27FC236}">
                <a16:creationId xmlns:a16="http://schemas.microsoft.com/office/drawing/2014/main" id="{900A804B-94A1-4BF3-A2B3-FA8F969B67B4}"/>
              </a:ext>
            </a:extLst>
          </p:cNvPr>
          <p:cNvSpPr/>
          <p:nvPr/>
        </p:nvSpPr>
        <p:spPr>
          <a:xfrm>
            <a:off x="2843808" y="3284984"/>
            <a:ext cx="3456384" cy="1800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3200" dirty="0"/>
              <a:t>Products that use magnets</a:t>
            </a:r>
          </a:p>
        </p:txBody>
      </p:sp>
      <p:sp>
        <p:nvSpPr>
          <p:cNvPr id="7" name="TextBox 6">
            <a:extLst>
              <a:ext uri="{FF2B5EF4-FFF2-40B4-BE49-F238E27FC236}">
                <a16:creationId xmlns:a16="http://schemas.microsoft.com/office/drawing/2014/main" id="{43DAFE25-6F1A-44C1-BBFB-7F8CBE6858EF}"/>
              </a:ext>
            </a:extLst>
          </p:cNvPr>
          <p:cNvSpPr txBox="1"/>
          <p:nvPr/>
        </p:nvSpPr>
        <p:spPr>
          <a:xfrm>
            <a:off x="129410" y="1723277"/>
            <a:ext cx="8914998" cy="707886"/>
          </a:xfrm>
          <a:prstGeom prst="rect">
            <a:avLst/>
          </a:prstGeom>
          <a:noFill/>
        </p:spPr>
        <p:txBody>
          <a:bodyPr wrap="square" rtlCol="0">
            <a:spAutoFit/>
          </a:bodyPr>
          <a:lstStyle/>
          <a:p>
            <a:r>
              <a:rPr lang="en-GB" sz="2000" dirty="0"/>
              <a:t>Think of the different types of product that use magnets. </a:t>
            </a:r>
          </a:p>
          <a:p>
            <a:r>
              <a:rPr lang="en-GB" sz="2000" dirty="0"/>
              <a:t>Produce a spider chart to list these products.</a:t>
            </a:r>
          </a:p>
        </p:txBody>
      </p:sp>
    </p:spTree>
    <p:extLst>
      <p:ext uri="{BB962C8B-B14F-4D97-AF65-F5344CB8AC3E}">
        <p14:creationId xmlns:p14="http://schemas.microsoft.com/office/powerpoint/2010/main" val="2061335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5F7D4F-C388-41B2-8156-098AD28184B2}"/>
              </a:ext>
            </a:extLst>
          </p:cNvPr>
          <p:cNvSpPr txBox="1"/>
          <p:nvPr/>
        </p:nvSpPr>
        <p:spPr>
          <a:xfrm>
            <a:off x="129410" y="1268760"/>
            <a:ext cx="7178894" cy="584775"/>
          </a:xfrm>
          <a:prstGeom prst="rect">
            <a:avLst/>
          </a:prstGeom>
          <a:noFill/>
        </p:spPr>
        <p:txBody>
          <a:bodyPr wrap="square" rtlCol="0">
            <a:spAutoFit/>
          </a:bodyPr>
          <a:lstStyle/>
          <a:p>
            <a:r>
              <a:rPr lang="en-GB" sz="3200" b="1" dirty="0"/>
              <a:t>Design idea for magnetic product 1</a:t>
            </a:r>
          </a:p>
        </p:txBody>
      </p:sp>
      <p:sp>
        <p:nvSpPr>
          <p:cNvPr id="30" name="TextBox 29">
            <a:extLst>
              <a:ext uri="{FF2B5EF4-FFF2-40B4-BE49-F238E27FC236}">
                <a16:creationId xmlns:a16="http://schemas.microsoft.com/office/drawing/2014/main" id="{7290C779-8D4C-46B7-9333-72C112D27E33}"/>
              </a:ext>
            </a:extLst>
          </p:cNvPr>
          <p:cNvSpPr txBox="1"/>
          <p:nvPr/>
        </p:nvSpPr>
        <p:spPr>
          <a:xfrm>
            <a:off x="6156177" y="2060848"/>
            <a:ext cx="2744216"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mj-lt"/>
              <a:buAutoNum type="arabicParenR"/>
            </a:pPr>
            <a:r>
              <a:rPr lang="en-GB" sz="2000" dirty="0"/>
              <a:t>Sketch a </a:t>
            </a:r>
            <a:r>
              <a:rPr lang="en-GB" sz="2000" b="1" dirty="0"/>
              <a:t>design</a:t>
            </a:r>
            <a:r>
              <a:rPr lang="en-GB" sz="2000" dirty="0"/>
              <a:t> for a </a:t>
            </a:r>
            <a:r>
              <a:rPr lang="en-GB" sz="2000" b="1" dirty="0"/>
              <a:t>new product </a:t>
            </a:r>
            <a:r>
              <a:rPr lang="en-GB" sz="2000" dirty="0"/>
              <a:t>that makes use of </a:t>
            </a:r>
            <a:r>
              <a:rPr lang="en-GB" sz="2000" b="1" dirty="0"/>
              <a:t>magnets.</a:t>
            </a:r>
          </a:p>
          <a:p>
            <a:pPr marL="342900" indent="-342900">
              <a:buFont typeface="+mj-lt"/>
              <a:buAutoNum type="arabicParenR"/>
            </a:pPr>
            <a:r>
              <a:rPr lang="en-GB" sz="2000" dirty="0"/>
              <a:t>Label the </a:t>
            </a:r>
            <a:r>
              <a:rPr lang="en-GB" sz="2000" b="1" dirty="0"/>
              <a:t>main parts </a:t>
            </a:r>
            <a:r>
              <a:rPr lang="en-GB" sz="2000" dirty="0"/>
              <a:t>of your design.</a:t>
            </a:r>
          </a:p>
          <a:p>
            <a:pPr marL="342900" indent="-342900">
              <a:buFont typeface="+mj-lt"/>
              <a:buAutoNum type="arabicParenR"/>
            </a:pPr>
            <a:r>
              <a:rPr lang="en-GB" sz="2000" dirty="0"/>
              <a:t>Explain how your design uses </a:t>
            </a:r>
            <a:r>
              <a:rPr lang="en-GB" sz="2000" b="1" dirty="0"/>
              <a:t>magnets</a:t>
            </a:r>
            <a:r>
              <a:rPr lang="en-GB" sz="2000" dirty="0"/>
              <a:t> to make it </a:t>
            </a:r>
            <a:r>
              <a:rPr lang="en-GB" sz="2000" b="1" dirty="0"/>
              <a:t>work.</a:t>
            </a:r>
          </a:p>
          <a:p>
            <a:pPr marL="342900" indent="-342900">
              <a:buFont typeface="+mj-lt"/>
              <a:buAutoNum type="arabicParenR"/>
            </a:pPr>
            <a:r>
              <a:rPr lang="en-GB" sz="2000" dirty="0"/>
              <a:t>What makes your design </a:t>
            </a:r>
            <a:r>
              <a:rPr lang="en-GB" sz="2000" b="1" dirty="0"/>
              <a:t>different</a:t>
            </a:r>
            <a:r>
              <a:rPr lang="en-GB" sz="2000" dirty="0"/>
              <a:t> or </a:t>
            </a:r>
            <a:r>
              <a:rPr lang="en-GB" sz="2000" b="1" dirty="0"/>
              <a:t>interesting?</a:t>
            </a:r>
          </a:p>
        </p:txBody>
      </p:sp>
      <p:sp>
        <p:nvSpPr>
          <p:cNvPr id="4" name="Rectangle 3">
            <a:extLst>
              <a:ext uri="{FF2B5EF4-FFF2-40B4-BE49-F238E27FC236}">
                <a16:creationId xmlns:a16="http://schemas.microsoft.com/office/drawing/2014/main" id="{9BEDFF63-4C08-447B-B6DE-FC4278716485}"/>
              </a:ext>
            </a:extLst>
          </p:cNvPr>
          <p:cNvSpPr/>
          <p:nvPr/>
        </p:nvSpPr>
        <p:spPr>
          <a:xfrm>
            <a:off x="243608" y="2060848"/>
            <a:ext cx="5624536" cy="39604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273428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DA0E806-04C2-49EF-A7EC-C76EB7417340}"/>
              </a:ext>
            </a:extLst>
          </p:cNvPr>
          <p:cNvSpPr txBox="1"/>
          <p:nvPr/>
        </p:nvSpPr>
        <p:spPr>
          <a:xfrm>
            <a:off x="129410" y="1268760"/>
            <a:ext cx="8259014" cy="584775"/>
          </a:xfrm>
          <a:prstGeom prst="rect">
            <a:avLst/>
          </a:prstGeom>
          <a:noFill/>
        </p:spPr>
        <p:txBody>
          <a:bodyPr wrap="square" rtlCol="0">
            <a:spAutoFit/>
          </a:bodyPr>
          <a:lstStyle/>
          <a:p>
            <a:r>
              <a:rPr lang="en-GB" sz="3200" b="1" dirty="0"/>
              <a:t>Design idea for magnetic product 2</a:t>
            </a:r>
          </a:p>
        </p:txBody>
      </p:sp>
      <p:sp>
        <p:nvSpPr>
          <p:cNvPr id="9" name="TextBox 8">
            <a:extLst>
              <a:ext uri="{FF2B5EF4-FFF2-40B4-BE49-F238E27FC236}">
                <a16:creationId xmlns:a16="http://schemas.microsoft.com/office/drawing/2014/main" id="{EF12EA4E-FD45-46E4-A37E-27B796215A41}"/>
              </a:ext>
            </a:extLst>
          </p:cNvPr>
          <p:cNvSpPr txBox="1"/>
          <p:nvPr/>
        </p:nvSpPr>
        <p:spPr>
          <a:xfrm>
            <a:off x="6156177" y="2060848"/>
            <a:ext cx="2744216"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mj-lt"/>
              <a:buAutoNum type="arabicParenR"/>
            </a:pPr>
            <a:r>
              <a:rPr lang="en-GB" sz="2000" dirty="0"/>
              <a:t>Sketch a </a:t>
            </a:r>
            <a:r>
              <a:rPr lang="en-GB" sz="2000" b="1" dirty="0"/>
              <a:t>design</a:t>
            </a:r>
            <a:r>
              <a:rPr lang="en-GB" sz="2000" dirty="0"/>
              <a:t> for a </a:t>
            </a:r>
            <a:r>
              <a:rPr lang="en-GB" sz="2000" b="1" dirty="0"/>
              <a:t>new product </a:t>
            </a:r>
            <a:r>
              <a:rPr lang="en-GB" sz="2000" dirty="0"/>
              <a:t>that makes use of </a:t>
            </a:r>
            <a:r>
              <a:rPr lang="en-GB" sz="2000" b="1" dirty="0"/>
              <a:t>magnets.</a:t>
            </a:r>
          </a:p>
          <a:p>
            <a:pPr marL="342900" indent="-342900">
              <a:buFont typeface="+mj-lt"/>
              <a:buAutoNum type="arabicParenR"/>
            </a:pPr>
            <a:r>
              <a:rPr lang="en-GB" sz="2000" dirty="0"/>
              <a:t>Label the </a:t>
            </a:r>
            <a:r>
              <a:rPr lang="en-GB" sz="2000" b="1" dirty="0"/>
              <a:t>main parts </a:t>
            </a:r>
            <a:r>
              <a:rPr lang="en-GB" sz="2000" dirty="0"/>
              <a:t>of your design.</a:t>
            </a:r>
          </a:p>
          <a:p>
            <a:pPr marL="342900" indent="-342900">
              <a:buFont typeface="+mj-lt"/>
              <a:buAutoNum type="arabicParenR"/>
            </a:pPr>
            <a:r>
              <a:rPr lang="en-GB" sz="2000" dirty="0"/>
              <a:t>Explain how your design uses </a:t>
            </a:r>
            <a:r>
              <a:rPr lang="en-GB" sz="2000" b="1" dirty="0"/>
              <a:t>magnets</a:t>
            </a:r>
            <a:r>
              <a:rPr lang="en-GB" sz="2000" dirty="0"/>
              <a:t> to make it </a:t>
            </a:r>
            <a:r>
              <a:rPr lang="en-GB" sz="2000" b="1" dirty="0"/>
              <a:t>work.</a:t>
            </a:r>
          </a:p>
          <a:p>
            <a:pPr marL="342900" indent="-342900">
              <a:buFont typeface="+mj-lt"/>
              <a:buAutoNum type="arabicParenR"/>
            </a:pPr>
            <a:r>
              <a:rPr lang="en-GB" sz="2000" dirty="0"/>
              <a:t>What makes your design </a:t>
            </a:r>
            <a:r>
              <a:rPr lang="en-GB" sz="2000" b="1" dirty="0"/>
              <a:t>different</a:t>
            </a:r>
            <a:r>
              <a:rPr lang="en-GB" sz="2000" dirty="0"/>
              <a:t> or </a:t>
            </a:r>
            <a:r>
              <a:rPr lang="en-GB" sz="2000" b="1" dirty="0"/>
              <a:t>interesting?</a:t>
            </a:r>
          </a:p>
        </p:txBody>
      </p:sp>
      <p:sp>
        <p:nvSpPr>
          <p:cNvPr id="5" name="Rectangle 4">
            <a:extLst>
              <a:ext uri="{FF2B5EF4-FFF2-40B4-BE49-F238E27FC236}">
                <a16:creationId xmlns:a16="http://schemas.microsoft.com/office/drawing/2014/main" id="{DB3DF44A-CD83-42B1-AD22-79341DD68D26}"/>
              </a:ext>
            </a:extLst>
          </p:cNvPr>
          <p:cNvSpPr/>
          <p:nvPr/>
        </p:nvSpPr>
        <p:spPr>
          <a:xfrm>
            <a:off x="243608" y="2060848"/>
            <a:ext cx="5624536" cy="39604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6352584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sentation testing vehic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4039</TotalTime>
  <Words>477</Words>
  <Application>Microsoft Office PowerPoint</Application>
  <PresentationFormat>On-screen Show (4:3)</PresentationFormat>
  <Paragraphs>52</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Custom Design</vt:lpstr>
      <vt:lpstr>Presentation testing vehicles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electricity</dc:title>
  <dc:creator>Attainment in Education</dc:creator>
  <cp:lastModifiedBy>Paul Anderson</cp:lastModifiedBy>
  <cp:revision>207</cp:revision>
  <dcterms:created xsi:type="dcterms:W3CDTF">2012-08-07T14:34:21Z</dcterms:created>
  <dcterms:modified xsi:type="dcterms:W3CDTF">2018-09-12T22:08:10Z</dcterms:modified>
</cp:coreProperties>
</file>