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8"/>
  </p:notesMasterIdLst>
  <p:sldIdLst>
    <p:sldId id="256" r:id="rId3"/>
    <p:sldId id="269" r:id="rId4"/>
    <p:sldId id="279" r:id="rId5"/>
    <p:sldId id="281" r:id="rId6"/>
    <p:sldId id="28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4" autoAdjust="0"/>
    <p:restoredTop sz="89913" autoAdjust="0"/>
  </p:normalViewPr>
  <p:slideViewPr>
    <p:cSldViewPr snapToObjects="1" showGuides="1">
      <p:cViewPr varScale="1">
        <p:scale>
          <a:sx n="64" d="100"/>
          <a:sy n="64" d="100"/>
        </p:scale>
        <p:origin x="67" y="86"/>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21/09/2018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1p coins are made from copper-plated steel. This means that it is steel covered with a thin layer of copper. This is magnetic as steel contains iron (note that if a pre-1992 1p coin is used then this will not be magnetic, as these were made from copper plated bronze, so it will not work for this activity)</a:t>
            </a:r>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266280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Ensure bottles have been washed and are clean prior to use. All branding, labels etc. and the bottle top should be removed in advance. Different coloured marker pens can be used to add visual interest. The bottles, being plastic, are non-magnetic. </a:t>
            </a:r>
          </a:p>
          <a:p>
            <a:r>
              <a:rPr lang="en-GB" dirty="0"/>
              <a:t>The maze should be slightly wider than a 1p coin. The finish point could be the exit/opening from the bottle.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378852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Discuss how magnetic forces can act at a distance.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360142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Teacher could also discuss sustainability – e.g. re-use of plastic bottles to save plastic waste. Ball bearings and paper clips are made from steel, so contain iron, and thus will also work. Plastic and wood are non-magnetic and so would not work. To illustrate the effect any small plastic or wood piece can be used.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309071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21/09/2018</a:t>
            </a:fld>
            <a:endParaRPr lang="en-GB"/>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21/09/2018</a:t>
            </a:fld>
            <a:endParaRPr lang="en-GB"/>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21/09/2018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1600" y="2060848"/>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Magnet Maze</a:t>
            </a:r>
          </a:p>
        </p:txBody>
      </p:sp>
      <p:sp>
        <p:nvSpPr>
          <p:cNvPr id="3" name="TextBox 2">
            <a:extLst>
              <a:ext uri="{FF2B5EF4-FFF2-40B4-BE49-F238E27FC236}">
                <a16:creationId xmlns:a16="http://schemas.microsoft.com/office/drawing/2014/main" id="{86983557-E0FA-4717-BC03-55234762300F}"/>
              </a:ext>
            </a:extLst>
          </p:cNvPr>
          <p:cNvSpPr txBox="1"/>
          <p:nvPr/>
        </p:nvSpPr>
        <p:spPr>
          <a:xfrm>
            <a:off x="1907704" y="3647221"/>
            <a:ext cx="5328592" cy="1569660"/>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maze on a bottle – </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then using a magnet to move an item inside the bottle around the maze</a:t>
            </a:r>
          </a:p>
        </p:txBody>
      </p:sp>
      <p:pic>
        <p:nvPicPr>
          <p:cNvPr id="4" name="Picture 3">
            <a:extLst>
              <a:ext uri="{FF2B5EF4-FFF2-40B4-BE49-F238E27FC236}">
                <a16:creationId xmlns:a16="http://schemas.microsoft.com/office/drawing/2014/main" id="{05B57D58-1BB3-4F6E-B31F-6CB7603E2AA3}"/>
              </a:ext>
            </a:extLst>
          </p:cNvPr>
          <p:cNvPicPr>
            <a:picLocks noChangeAspect="1"/>
          </p:cNvPicPr>
          <p:nvPr/>
        </p:nvPicPr>
        <p:blipFill rotWithShape="1">
          <a:blip r:embed="rId4"/>
          <a:srcRect l="2751" t="28601" r="651" b="25200"/>
          <a:stretch/>
        </p:blipFill>
        <p:spPr>
          <a:xfrm rot="5400000">
            <a:off x="5795509" y="2925570"/>
            <a:ext cx="4493300" cy="1611727"/>
          </a:xfrm>
          <a:prstGeom prst="rect">
            <a:avLst/>
          </a:prstGeom>
        </p:spPr>
      </p:pic>
      <p:pic>
        <p:nvPicPr>
          <p:cNvPr id="5" name="Picture 4">
            <a:extLst>
              <a:ext uri="{FF2B5EF4-FFF2-40B4-BE49-F238E27FC236}">
                <a16:creationId xmlns:a16="http://schemas.microsoft.com/office/drawing/2014/main" id="{7FB11DE7-1F58-4749-A2C7-545437FDFBD8}"/>
              </a:ext>
            </a:extLst>
          </p:cNvPr>
          <p:cNvPicPr>
            <a:picLocks noChangeAspect="1"/>
          </p:cNvPicPr>
          <p:nvPr/>
        </p:nvPicPr>
        <p:blipFill rotWithShape="1">
          <a:blip r:embed="rId5"/>
          <a:srcRect t="30440" r="3112" b="19874"/>
          <a:stretch/>
        </p:blipFill>
        <p:spPr>
          <a:xfrm rot="5400000">
            <a:off x="-1203042" y="2867339"/>
            <a:ext cx="4493300" cy="17281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7703190" cy="646331"/>
          </a:xfrm>
          <a:prstGeom prst="rect">
            <a:avLst/>
          </a:prstGeom>
          <a:noFill/>
        </p:spPr>
        <p:txBody>
          <a:bodyPr wrap="square" rtlCol="0">
            <a:spAutoFit/>
          </a:bodyPr>
          <a:lstStyle/>
          <a:p>
            <a:r>
              <a:rPr lang="en-GB" sz="3600" b="1" dirty="0"/>
              <a:t>Magnetic materials</a:t>
            </a:r>
          </a:p>
        </p:txBody>
      </p:sp>
      <p:sp>
        <p:nvSpPr>
          <p:cNvPr id="6" name="TextBox 5">
            <a:extLst>
              <a:ext uri="{FF2B5EF4-FFF2-40B4-BE49-F238E27FC236}">
                <a16:creationId xmlns:a16="http://schemas.microsoft.com/office/drawing/2014/main" id="{9178DBF1-CD54-4289-AFD0-A4B78114B42D}"/>
              </a:ext>
            </a:extLst>
          </p:cNvPr>
          <p:cNvSpPr txBox="1"/>
          <p:nvPr/>
        </p:nvSpPr>
        <p:spPr>
          <a:xfrm>
            <a:off x="98579" y="1923695"/>
            <a:ext cx="6201613" cy="4093428"/>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400" dirty="0"/>
              <a:t>Magnets can </a:t>
            </a:r>
            <a:r>
              <a:rPr lang="en-GB" sz="2400" b="1" dirty="0"/>
              <a:t>stick</a:t>
            </a:r>
            <a:r>
              <a:rPr lang="en-GB" sz="2400" dirty="0"/>
              <a:t> to </a:t>
            </a:r>
            <a:r>
              <a:rPr lang="en-GB" sz="2400" b="1" dirty="0"/>
              <a:t>some </a:t>
            </a:r>
            <a:r>
              <a:rPr lang="en-GB" sz="2400" dirty="0"/>
              <a:t>metals, but </a:t>
            </a:r>
            <a:r>
              <a:rPr lang="en-GB" sz="2400" b="1" dirty="0"/>
              <a:t>not others.</a:t>
            </a:r>
          </a:p>
          <a:p>
            <a:pPr marL="457200" indent="-457200">
              <a:spcAft>
                <a:spcPts val="600"/>
              </a:spcAft>
              <a:buFont typeface="Arial" panose="020B0604020202020204" pitchFamily="34" charset="0"/>
              <a:buChar char="•"/>
            </a:pPr>
            <a:r>
              <a:rPr lang="en-GB" sz="2400" dirty="0"/>
              <a:t>Magnetic materials include </a:t>
            </a:r>
            <a:r>
              <a:rPr lang="en-GB" sz="2400" b="1" dirty="0"/>
              <a:t>iron, nickel </a:t>
            </a:r>
            <a:r>
              <a:rPr lang="en-GB" sz="2400" dirty="0"/>
              <a:t>and metals that contain them. This includes some </a:t>
            </a:r>
            <a:r>
              <a:rPr lang="en-GB" sz="2400" b="1" dirty="0"/>
              <a:t>steels.</a:t>
            </a:r>
          </a:p>
          <a:p>
            <a:pPr marL="457200" indent="-457200">
              <a:spcAft>
                <a:spcPts val="600"/>
              </a:spcAft>
              <a:buFont typeface="Arial" panose="020B0604020202020204" pitchFamily="34" charset="0"/>
              <a:buChar char="•"/>
            </a:pPr>
            <a:r>
              <a:rPr lang="en-GB" sz="2400" dirty="0"/>
              <a:t>A </a:t>
            </a:r>
            <a:r>
              <a:rPr lang="en-GB" sz="2400" b="1" dirty="0"/>
              <a:t>1 pence coin </a:t>
            </a:r>
            <a:r>
              <a:rPr lang="en-GB" sz="2400" dirty="0"/>
              <a:t>is made from </a:t>
            </a:r>
            <a:r>
              <a:rPr lang="en-GB" sz="2400" b="1" dirty="0"/>
              <a:t>copper-plated steel.</a:t>
            </a:r>
          </a:p>
          <a:p>
            <a:pPr marL="457200" indent="-457200">
              <a:spcAft>
                <a:spcPts val="600"/>
              </a:spcAft>
              <a:buFont typeface="Arial" panose="020B0604020202020204" pitchFamily="34" charset="0"/>
              <a:buChar char="•"/>
            </a:pPr>
            <a:r>
              <a:rPr lang="en-GB" sz="2400" dirty="0"/>
              <a:t>Place a </a:t>
            </a:r>
            <a:r>
              <a:rPr lang="en-GB" sz="2400" b="1" dirty="0"/>
              <a:t>magnet</a:t>
            </a:r>
            <a:r>
              <a:rPr lang="en-GB" sz="2400" dirty="0"/>
              <a:t> next to a 1 pence coin. </a:t>
            </a:r>
            <a:r>
              <a:rPr lang="en-GB" sz="2400" b="1" dirty="0"/>
              <a:t>What happens?</a:t>
            </a:r>
            <a:endParaRPr lang="en-GB" sz="2400" dirty="0"/>
          </a:p>
          <a:p>
            <a:pPr marL="457200" indent="-457200">
              <a:spcAft>
                <a:spcPts val="600"/>
              </a:spcAft>
              <a:buFont typeface="Arial" panose="020B0604020202020204" pitchFamily="34" charset="0"/>
              <a:buChar char="•"/>
            </a:pPr>
            <a:r>
              <a:rPr lang="en-GB" sz="2400" b="1" dirty="0"/>
              <a:t>Plastics </a:t>
            </a:r>
            <a:r>
              <a:rPr lang="en-GB" sz="2400" dirty="0"/>
              <a:t>are not magnetic.</a:t>
            </a:r>
          </a:p>
        </p:txBody>
      </p:sp>
      <p:pic>
        <p:nvPicPr>
          <p:cNvPr id="7" name="Picture 6">
            <a:extLst>
              <a:ext uri="{FF2B5EF4-FFF2-40B4-BE49-F238E27FC236}">
                <a16:creationId xmlns:a16="http://schemas.microsoft.com/office/drawing/2014/main" id="{B684766E-E2D7-4006-BCD7-297B230D1920}"/>
              </a:ext>
            </a:extLst>
          </p:cNvPr>
          <p:cNvPicPr>
            <a:picLocks noChangeAspect="1"/>
          </p:cNvPicPr>
          <p:nvPr/>
        </p:nvPicPr>
        <p:blipFill rotWithShape="1">
          <a:blip r:embed="rId4"/>
          <a:srcRect l="33200" t="36000" r="36350" b="24800"/>
          <a:stretch/>
        </p:blipFill>
        <p:spPr>
          <a:xfrm>
            <a:off x="6365712" y="1928259"/>
            <a:ext cx="2411576" cy="2328418"/>
          </a:xfrm>
          <a:prstGeom prst="rect">
            <a:avLst/>
          </a:prstGeom>
        </p:spPr>
      </p:pic>
    </p:spTree>
    <p:extLst>
      <p:ext uri="{BB962C8B-B14F-4D97-AF65-F5344CB8AC3E}">
        <p14:creationId xmlns:p14="http://schemas.microsoft.com/office/powerpoint/2010/main" val="369692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7703190" cy="646331"/>
          </a:xfrm>
          <a:prstGeom prst="rect">
            <a:avLst/>
          </a:prstGeom>
          <a:noFill/>
        </p:spPr>
        <p:txBody>
          <a:bodyPr wrap="square" rtlCol="0">
            <a:spAutoFit/>
          </a:bodyPr>
          <a:lstStyle/>
          <a:p>
            <a:r>
              <a:rPr lang="en-GB" sz="3600" b="1" dirty="0"/>
              <a:t>Making a magnetic maze</a:t>
            </a:r>
          </a:p>
        </p:txBody>
      </p:sp>
      <p:sp>
        <p:nvSpPr>
          <p:cNvPr id="6" name="TextBox 5">
            <a:extLst>
              <a:ext uri="{FF2B5EF4-FFF2-40B4-BE49-F238E27FC236}">
                <a16:creationId xmlns:a16="http://schemas.microsoft.com/office/drawing/2014/main" id="{9178DBF1-CD54-4289-AFD0-A4B78114B42D}"/>
              </a:ext>
            </a:extLst>
          </p:cNvPr>
          <p:cNvSpPr txBox="1"/>
          <p:nvPr/>
        </p:nvSpPr>
        <p:spPr>
          <a:xfrm>
            <a:off x="84645" y="2075428"/>
            <a:ext cx="5548664" cy="364715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t>Use a </a:t>
            </a:r>
            <a:r>
              <a:rPr lang="en-GB" sz="2400" b="1" dirty="0"/>
              <a:t>marker pen </a:t>
            </a:r>
            <a:r>
              <a:rPr lang="en-GB" sz="2400" dirty="0"/>
              <a:t>to mark the </a:t>
            </a:r>
            <a:r>
              <a:rPr lang="en-GB" sz="2400" b="1" dirty="0"/>
              <a:t>start </a:t>
            </a:r>
            <a:r>
              <a:rPr lang="en-GB" sz="2400" dirty="0"/>
              <a:t>and </a:t>
            </a:r>
            <a:r>
              <a:rPr lang="en-GB" sz="2400" b="1" dirty="0"/>
              <a:t>finish</a:t>
            </a:r>
            <a:r>
              <a:rPr lang="en-GB" sz="2400" dirty="0"/>
              <a:t> points of your maze on the </a:t>
            </a:r>
            <a:r>
              <a:rPr lang="en-GB" sz="2400" b="1" dirty="0"/>
              <a:t>bottle.</a:t>
            </a:r>
          </a:p>
          <a:p>
            <a:pPr marL="342900" indent="-342900">
              <a:spcAft>
                <a:spcPts val="600"/>
              </a:spcAft>
              <a:buFont typeface="Arial" panose="020B0604020202020204" pitchFamily="34" charset="0"/>
              <a:buChar char="•"/>
            </a:pPr>
            <a:r>
              <a:rPr lang="en-GB" sz="2400" dirty="0"/>
              <a:t>Draw your </a:t>
            </a:r>
            <a:r>
              <a:rPr lang="en-GB" sz="2400" b="1" dirty="0"/>
              <a:t>maze</a:t>
            </a:r>
            <a:r>
              <a:rPr lang="en-GB" sz="2400" dirty="0"/>
              <a:t> or </a:t>
            </a:r>
            <a:r>
              <a:rPr lang="en-GB" sz="2400" b="1" dirty="0"/>
              <a:t>track layout </a:t>
            </a:r>
            <a:r>
              <a:rPr lang="en-GB" sz="2400" dirty="0"/>
              <a:t>linking the start and finish points.</a:t>
            </a:r>
          </a:p>
          <a:p>
            <a:pPr marL="342900" indent="-342900">
              <a:spcAft>
                <a:spcPts val="600"/>
              </a:spcAft>
              <a:buFont typeface="Arial" panose="020B0604020202020204" pitchFamily="34" charset="0"/>
              <a:buChar char="•"/>
            </a:pPr>
            <a:r>
              <a:rPr lang="en-GB" sz="2400" dirty="0"/>
              <a:t>You can use </a:t>
            </a:r>
            <a:r>
              <a:rPr lang="en-GB" sz="2400" b="1" dirty="0"/>
              <a:t>different coloured pens </a:t>
            </a:r>
            <a:r>
              <a:rPr lang="en-GB" sz="2400" dirty="0"/>
              <a:t>to make your design look more </a:t>
            </a:r>
            <a:r>
              <a:rPr lang="en-GB" sz="2400" b="1" dirty="0"/>
              <a:t>interesting.</a:t>
            </a:r>
          </a:p>
          <a:p>
            <a:pPr marL="342900" indent="-342900">
              <a:spcAft>
                <a:spcPts val="600"/>
              </a:spcAft>
              <a:buFont typeface="Arial" panose="020B0604020202020204" pitchFamily="34" charset="0"/>
              <a:buChar char="•"/>
            </a:pPr>
            <a:r>
              <a:rPr lang="en-GB" sz="2400" dirty="0"/>
              <a:t>Remember to use </a:t>
            </a:r>
            <a:r>
              <a:rPr lang="en-GB" sz="2400" b="1" dirty="0"/>
              <a:t>all sides </a:t>
            </a:r>
            <a:r>
              <a:rPr lang="en-GB" sz="2400" dirty="0"/>
              <a:t>of the bottle, going around it – make your maze as </a:t>
            </a:r>
            <a:r>
              <a:rPr lang="en-GB" sz="2400" b="1" dirty="0"/>
              <a:t>hard </a:t>
            </a:r>
            <a:r>
              <a:rPr lang="en-GB" sz="2400" dirty="0"/>
              <a:t>or </a:t>
            </a:r>
            <a:r>
              <a:rPr lang="en-GB" sz="2400" b="1" dirty="0"/>
              <a:t>easy</a:t>
            </a:r>
            <a:r>
              <a:rPr lang="en-GB" sz="2400" dirty="0"/>
              <a:t> to complete as you like!</a:t>
            </a:r>
          </a:p>
        </p:txBody>
      </p:sp>
      <p:pic>
        <p:nvPicPr>
          <p:cNvPr id="1026" name="Picture 2" descr="Bottle, Pet, Drink, Plastic">
            <a:extLst>
              <a:ext uri="{FF2B5EF4-FFF2-40B4-BE49-F238E27FC236}">
                <a16:creationId xmlns:a16="http://schemas.microsoft.com/office/drawing/2014/main" id="{D36A2B33-D904-4FA2-9E18-758A69ADB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365" y="1573500"/>
            <a:ext cx="2074540" cy="4149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er, Office, Pen, Tool, Blue">
            <a:extLst>
              <a:ext uri="{FF2B5EF4-FFF2-40B4-BE49-F238E27FC236}">
                <a16:creationId xmlns:a16="http://schemas.microsoft.com/office/drawing/2014/main" id="{7C3283DD-4D87-461F-A257-C5AAFB1F2A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003" y="1314950"/>
            <a:ext cx="1802462" cy="901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A7BDB7-AB5F-4465-AF05-2043CD23BBD6}"/>
              </a:ext>
            </a:extLst>
          </p:cNvPr>
          <p:cNvSpPr txBox="1"/>
          <p:nvPr/>
        </p:nvSpPr>
        <p:spPr>
          <a:xfrm>
            <a:off x="5668705" y="3641887"/>
            <a:ext cx="1627537" cy="830997"/>
          </a:xfrm>
          <a:prstGeom prst="rect">
            <a:avLst/>
          </a:prstGeom>
          <a:noFill/>
        </p:spPr>
        <p:txBody>
          <a:bodyPr wrap="square" rtlCol="0">
            <a:spAutoFit/>
          </a:bodyPr>
          <a:lstStyle/>
          <a:p>
            <a:pPr algn="ctr"/>
            <a:r>
              <a:rPr lang="en-GB" sz="2400" dirty="0"/>
              <a:t>Draw maze  layout </a:t>
            </a:r>
          </a:p>
        </p:txBody>
      </p:sp>
      <p:sp>
        <p:nvSpPr>
          <p:cNvPr id="7" name="TextBox 6">
            <a:extLst>
              <a:ext uri="{FF2B5EF4-FFF2-40B4-BE49-F238E27FC236}">
                <a16:creationId xmlns:a16="http://schemas.microsoft.com/office/drawing/2014/main" id="{8AFA4B01-FC00-4E22-8B8C-D88E5110D63A}"/>
              </a:ext>
            </a:extLst>
          </p:cNvPr>
          <p:cNvSpPr txBox="1"/>
          <p:nvPr/>
        </p:nvSpPr>
        <p:spPr>
          <a:xfrm>
            <a:off x="5809853" y="2280796"/>
            <a:ext cx="1627537" cy="830997"/>
          </a:xfrm>
          <a:prstGeom prst="rect">
            <a:avLst/>
          </a:prstGeom>
          <a:noFill/>
        </p:spPr>
        <p:txBody>
          <a:bodyPr wrap="square" rtlCol="0">
            <a:spAutoFit/>
          </a:bodyPr>
          <a:lstStyle/>
          <a:p>
            <a:pPr algn="ctr"/>
            <a:r>
              <a:rPr lang="en-GB" sz="2400" dirty="0"/>
              <a:t>Mark finish point</a:t>
            </a:r>
          </a:p>
        </p:txBody>
      </p:sp>
      <p:sp>
        <p:nvSpPr>
          <p:cNvPr id="8" name="TextBox 7">
            <a:extLst>
              <a:ext uri="{FF2B5EF4-FFF2-40B4-BE49-F238E27FC236}">
                <a16:creationId xmlns:a16="http://schemas.microsoft.com/office/drawing/2014/main" id="{76F42240-A64A-4560-83A4-94C16607CD79}"/>
              </a:ext>
            </a:extLst>
          </p:cNvPr>
          <p:cNvSpPr txBox="1"/>
          <p:nvPr/>
        </p:nvSpPr>
        <p:spPr>
          <a:xfrm>
            <a:off x="5788063" y="4665265"/>
            <a:ext cx="1571220" cy="830997"/>
          </a:xfrm>
          <a:prstGeom prst="rect">
            <a:avLst/>
          </a:prstGeom>
          <a:noFill/>
        </p:spPr>
        <p:txBody>
          <a:bodyPr wrap="square" rtlCol="0">
            <a:spAutoFit/>
          </a:bodyPr>
          <a:lstStyle/>
          <a:p>
            <a:pPr algn="ctr"/>
            <a:r>
              <a:rPr lang="en-GB" sz="2400" dirty="0"/>
              <a:t>Mark start point</a:t>
            </a:r>
          </a:p>
        </p:txBody>
      </p:sp>
      <p:cxnSp>
        <p:nvCxnSpPr>
          <p:cNvPr id="4" name="Straight Arrow Connector 3">
            <a:extLst>
              <a:ext uri="{FF2B5EF4-FFF2-40B4-BE49-F238E27FC236}">
                <a16:creationId xmlns:a16="http://schemas.microsoft.com/office/drawing/2014/main" id="{D5832023-A572-45C7-A6CE-6130DB68D6D0}"/>
              </a:ext>
            </a:extLst>
          </p:cNvPr>
          <p:cNvCxnSpPr>
            <a:cxnSpLocks/>
          </p:cNvCxnSpPr>
          <p:nvPr/>
        </p:nvCxnSpPr>
        <p:spPr>
          <a:xfrm flipV="1">
            <a:off x="6904611" y="2590722"/>
            <a:ext cx="1196730" cy="143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99A7129-021D-4C02-90D4-2E5105650A0A}"/>
              </a:ext>
            </a:extLst>
          </p:cNvPr>
          <p:cNvCxnSpPr>
            <a:cxnSpLocks/>
          </p:cNvCxnSpPr>
          <p:nvPr/>
        </p:nvCxnSpPr>
        <p:spPr>
          <a:xfrm flipV="1">
            <a:off x="6904611" y="5038107"/>
            <a:ext cx="1192024" cy="688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2A86A34-83A6-4663-854A-4A2519EE484B}"/>
              </a:ext>
            </a:extLst>
          </p:cNvPr>
          <p:cNvCxnSpPr>
            <a:cxnSpLocks/>
          </p:cNvCxnSpPr>
          <p:nvPr/>
        </p:nvCxnSpPr>
        <p:spPr>
          <a:xfrm flipV="1">
            <a:off x="6899905" y="3920138"/>
            <a:ext cx="1227044" cy="1808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82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4303645" cy="646331"/>
          </a:xfrm>
          <a:prstGeom prst="rect">
            <a:avLst/>
          </a:prstGeom>
          <a:noFill/>
        </p:spPr>
        <p:txBody>
          <a:bodyPr wrap="square" rtlCol="0">
            <a:spAutoFit/>
          </a:bodyPr>
          <a:lstStyle/>
          <a:p>
            <a:r>
              <a:rPr lang="en-GB" sz="3600" b="1" dirty="0"/>
              <a:t>Testing your maze</a:t>
            </a:r>
          </a:p>
        </p:txBody>
      </p:sp>
      <p:pic>
        <p:nvPicPr>
          <p:cNvPr id="3" name="Picture 2">
            <a:extLst>
              <a:ext uri="{FF2B5EF4-FFF2-40B4-BE49-F238E27FC236}">
                <a16:creationId xmlns:a16="http://schemas.microsoft.com/office/drawing/2014/main" id="{74292C7B-36D5-4370-BA1B-7A488B1E6F8A}"/>
              </a:ext>
            </a:extLst>
          </p:cNvPr>
          <p:cNvPicPr>
            <a:picLocks noChangeAspect="1"/>
          </p:cNvPicPr>
          <p:nvPr/>
        </p:nvPicPr>
        <p:blipFill rotWithShape="1">
          <a:blip r:embed="rId4"/>
          <a:srcRect t="30440" r="3112" b="19874"/>
          <a:stretch/>
        </p:blipFill>
        <p:spPr>
          <a:xfrm rot="5400000">
            <a:off x="3909525" y="2867339"/>
            <a:ext cx="4493300" cy="1728190"/>
          </a:xfrm>
          <a:prstGeom prst="rect">
            <a:avLst/>
          </a:prstGeom>
        </p:spPr>
      </p:pic>
      <p:pic>
        <p:nvPicPr>
          <p:cNvPr id="6" name="Picture 5">
            <a:extLst>
              <a:ext uri="{FF2B5EF4-FFF2-40B4-BE49-F238E27FC236}">
                <a16:creationId xmlns:a16="http://schemas.microsoft.com/office/drawing/2014/main" id="{616C0104-5B4F-4EA4-BA4D-E00522F46B1A}"/>
              </a:ext>
            </a:extLst>
          </p:cNvPr>
          <p:cNvPicPr>
            <a:picLocks noChangeAspect="1"/>
          </p:cNvPicPr>
          <p:nvPr/>
        </p:nvPicPr>
        <p:blipFill rotWithShape="1">
          <a:blip r:embed="rId5"/>
          <a:srcRect l="2751" t="28601" r="651" b="25200"/>
          <a:stretch/>
        </p:blipFill>
        <p:spPr>
          <a:xfrm rot="5400000">
            <a:off x="5795509" y="2925570"/>
            <a:ext cx="4493300" cy="1611727"/>
          </a:xfrm>
          <a:prstGeom prst="rect">
            <a:avLst/>
          </a:prstGeom>
        </p:spPr>
      </p:pic>
      <p:sp>
        <p:nvSpPr>
          <p:cNvPr id="20" name="TextBox 19">
            <a:extLst>
              <a:ext uri="{FF2B5EF4-FFF2-40B4-BE49-F238E27FC236}">
                <a16:creationId xmlns:a16="http://schemas.microsoft.com/office/drawing/2014/main" id="{58E4218D-F94F-4131-A590-221C378F8C61}"/>
              </a:ext>
            </a:extLst>
          </p:cNvPr>
          <p:cNvSpPr txBox="1"/>
          <p:nvPr/>
        </p:nvSpPr>
        <p:spPr>
          <a:xfrm>
            <a:off x="124339" y="1988840"/>
            <a:ext cx="4879709" cy="384720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600" dirty="0"/>
              <a:t>Place your </a:t>
            </a:r>
            <a:r>
              <a:rPr lang="en-GB" sz="2600" b="1" dirty="0"/>
              <a:t>1 pence coin </a:t>
            </a:r>
            <a:r>
              <a:rPr lang="en-GB" sz="2600" dirty="0"/>
              <a:t>into the </a:t>
            </a:r>
            <a:r>
              <a:rPr lang="en-GB" sz="2600" b="1" dirty="0"/>
              <a:t>bottle</a:t>
            </a:r>
            <a:r>
              <a:rPr lang="en-GB" sz="2600" dirty="0"/>
              <a:t> at the </a:t>
            </a:r>
            <a:r>
              <a:rPr lang="en-GB" sz="2600" b="1" dirty="0"/>
              <a:t>start point.</a:t>
            </a:r>
          </a:p>
          <a:p>
            <a:pPr marL="457200" indent="-457200">
              <a:spcAft>
                <a:spcPts val="600"/>
              </a:spcAft>
              <a:buFont typeface="Arial" panose="020B0604020202020204" pitchFamily="34" charset="0"/>
              <a:buChar char="•"/>
            </a:pPr>
            <a:r>
              <a:rPr lang="en-GB" sz="2600" dirty="0"/>
              <a:t>Place your </a:t>
            </a:r>
            <a:r>
              <a:rPr lang="en-GB" sz="2600" b="1" dirty="0"/>
              <a:t>magnet </a:t>
            </a:r>
            <a:r>
              <a:rPr lang="en-GB" sz="2600" dirty="0"/>
              <a:t>on the </a:t>
            </a:r>
            <a:r>
              <a:rPr lang="en-GB" sz="2600" b="1" dirty="0"/>
              <a:t>outside </a:t>
            </a:r>
            <a:r>
              <a:rPr lang="en-GB" sz="2600" dirty="0"/>
              <a:t>of the bottle, also at the </a:t>
            </a:r>
            <a:r>
              <a:rPr lang="en-GB" sz="2600" b="1" dirty="0"/>
              <a:t>start</a:t>
            </a:r>
            <a:r>
              <a:rPr lang="en-GB" sz="2600" dirty="0"/>
              <a:t> – the magnet should </a:t>
            </a:r>
            <a:r>
              <a:rPr lang="en-GB" sz="2600" b="1" dirty="0"/>
              <a:t>attract </a:t>
            </a:r>
            <a:r>
              <a:rPr lang="en-GB" sz="2600" dirty="0"/>
              <a:t>the coin.</a:t>
            </a:r>
          </a:p>
          <a:p>
            <a:pPr marL="457200" indent="-457200">
              <a:spcAft>
                <a:spcPts val="600"/>
              </a:spcAft>
              <a:buFont typeface="Arial" panose="020B0604020202020204" pitchFamily="34" charset="0"/>
              <a:buChar char="•"/>
            </a:pPr>
            <a:r>
              <a:rPr lang="en-GB" sz="2600" dirty="0"/>
              <a:t>Use your </a:t>
            </a:r>
            <a:r>
              <a:rPr lang="en-GB" sz="2600" b="1" dirty="0"/>
              <a:t>magnet </a:t>
            </a:r>
            <a:r>
              <a:rPr lang="en-GB" sz="2600" dirty="0"/>
              <a:t>to </a:t>
            </a:r>
            <a:r>
              <a:rPr lang="en-GB" sz="2600" b="1" dirty="0"/>
              <a:t>guide</a:t>
            </a:r>
            <a:r>
              <a:rPr lang="en-GB" sz="2600" dirty="0"/>
              <a:t> the coin along the</a:t>
            </a:r>
            <a:r>
              <a:rPr lang="en-GB" sz="2600" b="1" dirty="0"/>
              <a:t> track</a:t>
            </a:r>
            <a:r>
              <a:rPr lang="en-GB" sz="2600" dirty="0"/>
              <a:t> to complete the maze!</a:t>
            </a:r>
          </a:p>
        </p:txBody>
      </p:sp>
    </p:spTree>
    <p:extLst>
      <p:ext uri="{BB962C8B-B14F-4D97-AF65-F5344CB8AC3E}">
        <p14:creationId xmlns:p14="http://schemas.microsoft.com/office/powerpoint/2010/main" val="413000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3367541" cy="646331"/>
          </a:xfrm>
          <a:prstGeom prst="rect">
            <a:avLst/>
          </a:prstGeom>
          <a:noFill/>
        </p:spPr>
        <p:txBody>
          <a:bodyPr wrap="square" rtlCol="0">
            <a:spAutoFit/>
          </a:bodyPr>
          <a:lstStyle/>
          <a:p>
            <a:r>
              <a:rPr lang="en-GB" sz="3600" b="1" dirty="0"/>
              <a:t>Now Try This …</a:t>
            </a:r>
          </a:p>
        </p:txBody>
      </p:sp>
      <p:sp>
        <p:nvSpPr>
          <p:cNvPr id="20" name="TextBox 19">
            <a:extLst>
              <a:ext uri="{FF2B5EF4-FFF2-40B4-BE49-F238E27FC236}">
                <a16:creationId xmlns:a16="http://schemas.microsoft.com/office/drawing/2014/main" id="{58E4218D-F94F-4131-A590-221C378F8C61}"/>
              </a:ext>
            </a:extLst>
          </p:cNvPr>
          <p:cNvSpPr txBox="1"/>
          <p:nvPr/>
        </p:nvSpPr>
        <p:spPr>
          <a:xfrm>
            <a:off x="124340" y="1988841"/>
            <a:ext cx="5671796" cy="384720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600" dirty="0"/>
              <a:t>Try </a:t>
            </a:r>
            <a:r>
              <a:rPr lang="en-GB" sz="2600" b="1" dirty="0"/>
              <a:t>replacing</a:t>
            </a:r>
            <a:r>
              <a:rPr lang="en-GB" sz="2600" dirty="0"/>
              <a:t> the coin with a </a:t>
            </a:r>
            <a:r>
              <a:rPr lang="en-GB" sz="2600" b="1" dirty="0"/>
              <a:t>ball bearing</a:t>
            </a:r>
            <a:r>
              <a:rPr lang="en-GB" sz="2600" dirty="0"/>
              <a:t>,</a:t>
            </a:r>
            <a:r>
              <a:rPr lang="en-GB" sz="2600" b="1" dirty="0"/>
              <a:t> </a:t>
            </a:r>
            <a:r>
              <a:rPr lang="en-GB" sz="2600" dirty="0"/>
              <a:t>a </a:t>
            </a:r>
            <a:r>
              <a:rPr lang="en-GB" sz="2600" b="1" dirty="0"/>
              <a:t>paper clip</a:t>
            </a:r>
            <a:r>
              <a:rPr lang="en-GB" sz="2600" dirty="0"/>
              <a:t>, a </a:t>
            </a:r>
            <a:r>
              <a:rPr lang="en-GB" sz="2600" b="1" dirty="0"/>
              <a:t>plastic coin </a:t>
            </a:r>
            <a:r>
              <a:rPr lang="en-GB" sz="2600" dirty="0"/>
              <a:t>and a </a:t>
            </a:r>
            <a:r>
              <a:rPr lang="en-GB" sz="2600" b="1" dirty="0"/>
              <a:t>small piece of wood.</a:t>
            </a:r>
          </a:p>
          <a:p>
            <a:pPr marL="457200" indent="-457200">
              <a:spcAft>
                <a:spcPts val="600"/>
              </a:spcAft>
              <a:buFont typeface="Arial" panose="020B0604020202020204" pitchFamily="34" charset="0"/>
              <a:buChar char="•"/>
            </a:pPr>
            <a:r>
              <a:rPr lang="en-GB" sz="2600" dirty="0"/>
              <a:t>List which ones </a:t>
            </a:r>
            <a:r>
              <a:rPr lang="en-GB" sz="2600" b="1" dirty="0"/>
              <a:t>work well </a:t>
            </a:r>
            <a:r>
              <a:rPr lang="en-GB" sz="2600" dirty="0"/>
              <a:t>and which </a:t>
            </a:r>
            <a:r>
              <a:rPr lang="en-GB" sz="2600" b="1" dirty="0"/>
              <a:t>do not</a:t>
            </a:r>
            <a:r>
              <a:rPr lang="en-GB" sz="2600" dirty="0"/>
              <a:t>. </a:t>
            </a:r>
            <a:r>
              <a:rPr lang="en-GB" sz="2600" b="1" dirty="0"/>
              <a:t>Why</a:t>
            </a:r>
            <a:r>
              <a:rPr lang="en-GB" sz="2600" dirty="0"/>
              <a:t> do you think this is?</a:t>
            </a:r>
          </a:p>
          <a:p>
            <a:pPr marL="457200" indent="-457200">
              <a:spcAft>
                <a:spcPts val="600"/>
              </a:spcAft>
              <a:buFont typeface="Arial" panose="020B0604020202020204" pitchFamily="34" charset="0"/>
              <a:buChar char="•"/>
            </a:pPr>
            <a:r>
              <a:rPr lang="en-GB" sz="2600" dirty="0"/>
              <a:t>Try drawing </a:t>
            </a:r>
            <a:r>
              <a:rPr lang="en-GB" sz="2600" b="1" dirty="0"/>
              <a:t>different maze layouts </a:t>
            </a:r>
            <a:r>
              <a:rPr lang="en-GB" sz="2600" dirty="0"/>
              <a:t>and use </a:t>
            </a:r>
            <a:r>
              <a:rPr lang="en-GB" sz="2600" b="1" dirty="0"/>
              <a:t>different sized </a:t>
            </a:r>
            <a:r>
              <a:rPr lang="en-GB" sz="2600" dirty="0"/>
              <a:t>bottles to create a range of products! </a:t>
            </a:r>
            <a:r>
              <a:rPr lang="en-GB" sz="2600" b="1" dirty="0"/>
              <a:t>Be creative!</a:t>
            </a:r>
          </a:p>
        </p:txBody>
      </p:sp>
      <p:pic>
        <p:nvPicPr>
          <p:cNvPr id="2056" name="Picture 8" descr="Labyrinth Maze Puzzle Strategy Success Pat">
            <a:extLst>
              <a:ext uri="{FF2B5EF4-FFF2-40B4-BE49-F238E27FC236}">
                <a16:creationId xmlns:a16="http://schemas.microsoft.com/office/drawing/2014/main" id="{6EFE46A1-05C2-4112-B0C7-8480C87A4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015308"/>
            <a:ext cx="278861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4864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5708</TotalTime>
  <Words>498</Words>
  <Application>Microsoft Office PowerPoint</Application>
  <PresentationFormat>On-screen Show (4:3)</PresentationFormat>
  <Paragraphs>36</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electricity</dc:title>
  <dc:creator>Attainment in Education</dc:creator>
  <cp:lastModifiedBy>Paul Anderson</cp:lastModifiedBy>
  <cp:revision>267</cp:revision>
  <dcterms:created xsi:type="dcterms:W3CDTF">2012-08-07T14:34:21Z</dcterms:created>
  <dcterms:modified xsi:type="dcterms:W3CDTF">2018-09-21T23:31:35Z</dcterms:modified>
</cp:coreProperties>
</file>