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8"/>
  </p:notesMasterIdLst>
  <p:sldIdLst>
    <p:sldId id="256" r:id="rId3"/>
    <p:sldId id="269" r:id="rId4"/>
    <p:sldId id="271" r:id="rId5"/>
    <p:sldId id="270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BAF"/>
    <a:srgbClr val="FFFF66"/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28" autoAdjust="0"/>
  </p:normalViewPr>
  <p:slideViewPr>
    <p:cSldViewPr snapToObjects="1" showGuides="1">
      <p:cViewPr varScale="1">
        <p:scale>
          <a:sx n="61" d="100"/>
          <a:sy n="61" d="100"/>
        </p:scale>
        <p:origin x="115" y="4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028-C136-4B59-AFEB-A2A783CA1FA5}" type="datetimeFigureOut">
              <a:rPr lang="en-GB" smtClean="0"/>
              <a:pPr/>
              <a:t>14/10/2018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13D1-043E-4418-B60F-DDDC6CA78F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5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height of the graph paper and holding the torch is based on the height of school desks for 7-9 year olds specified in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 EN 1729 (0.59 m) with a small allowance, as the torch could be positioned on the table top. This value will need to be adjusted if desks are used and they are of a different size are used.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6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924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table could be adjusted for increased lengths if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822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7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25A7-1FCF-4218-B6CF-653056D0A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8BA6E-02EE-4B15-A4E6-05734FA5B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82F4F-CFA7-4E19-B4FE-00788CFC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784F-07F3-4BEB-90B5-6D835F9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2E747-6920-41A8-B783-1CE4BB48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2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ED71-AF02-49C8-99B1-EAD22473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0719B-FB10-474C-B863-6E05E9CF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D224D-A115-4B9B-AC4D-1231CE3A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EDD1A-54B6-4337-8E56-85CFA6BB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1CE53-A9C4-43C2-A397-8043F22E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4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C6C72-4BE9-4350-9645-89CB98444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3BF05-212A-4C62-9DBD-23DAE2112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21974-F671-486D-ADB7-528DAC5A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CBFB-82BE-4831-A1C8-C8882EB3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0C6E-0714-48E1-AC85-9E8E1B17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5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69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3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25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0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9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80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0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5AA0-9E44-4569-9715-F41D1A54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13DA0-9077-456D-BD3C-C34E8A40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C380-F0FD-4A5F-AE3E-C45111BC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53528-18AB-44A9-8AFA-8EA03299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A775-BBC8-41F0-9C7F-D92609B2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1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22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6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4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8CDC-BEB6-48DD-9C34-D56F53FB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ACC29-344C-4E95-ABFE-07B31F063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D376F-EB65-4E1D-813D-DC7C4DD0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E503-04D4-4F29-9722-1E253CC7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35B51-12FA-4847-80AD-E4618AB9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1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5855-7149-4909-B4F9-AEC74BBF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22DF-C295-40DB-A586-53424A731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F80E0-0D3F-4C2B-AB08-597A98138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66487-24A9-46CF-92AB-69C2194D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79E76-39E5-4E92-B246-F94784FD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2C0F0-6056-45C4-A78B-2F069ED8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95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41B3-7194-41CD-9A09-97411946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CE4BA-25CC-4401-B2C4-266295BB1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4D051-1364-4BB9-9B16-950D262A2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F6878-690F-4975-8FDC-25FFF3F0B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E439E-F4C6-449E-AB06-3986347D8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45EB58-E76E-44F5-8E90-E1BBCBDF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8111F-C0CB-437A-9E91-4B57C39E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71246-A391-49BC-B8B2-34EB273C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1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7E4B-080B-4098-B45F-2FB51C47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1489A-B93A-4732-B23B-0714064D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952CA-5CFB-4D2D-B228-5B2AC4C3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201A-E422-4CFC-A078-B1813BFF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8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7614B-4BA6-4647-8922-17C90E4B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3066E7-8C36-4E7B-8FDF-93F3EC37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FB072-02C0-424D-AC90-486B4E6D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6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1FB7-1BF1-4B5E-8C69-EEB48EB4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42B0F-FE14-471D-8AF0-36D1C3CAE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5AADD-BA24-46CB-94CD-C2BB58EA5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AB4A9-585F-45D0-967B-30D92EE2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E0003-F7CB-4A26-95EF-5253A8D1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6690E-E82C-4AF5-BA1E-3785E4A9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FAA3-1618-466F-A0E8-D8F96CFD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920A5-318C-42AF-9027-4ED134D45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E4F9D-C849-4BDA-9959-E4D0E5D4C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8E3A2-D649-4843-9A1C-2EB87167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979A3-BD7F-4AD7-BE1F-32E00538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92BE2-BECA-429B-8C62-9E7FFDCE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5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118D3-B488-4A9E-A602-143EDF65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D01A5-E65E-4020-A8AD-803061A5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5184-AA2A-4AE6-9F06-3576EA3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9341-FB01-49F3-9763-722F36FAF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A139B-3922-4387-A320-585E1688F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9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5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994055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Lighter by Far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83557-E0FA-4717-BC03-55234762300F}"/>
              </a:ext>
            </a:extLst>
          </p:cNvPr>
          <p:cNvSpPr txBox="1"/>
          <p:nvPr/>
        </p:nvSpPr>
        <p:spPr>
          <a:xfrm>
            <a:off x="1943708" y="4423766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Measuring how the light from a torch changes with distance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4A610A-D52D-42D1-BD4E-C1D5F9120040}"/>
              </a:ext>
            </a:extLst>
          </p:cNvPr>
          <p:cNvGrpSpPr/>
          <p:nvPr/>
        </p:nvGrpSpPr>
        <p:grpSpPr>
          <a:xfrm>
            <a:off x="2060367" y="3269442"/>
            <a:ext cx="5023266" cy="734614"/>
            <a:chOff x="0" y="0"/>
            <a:chExt cx="7353140" cy="97504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A9035A7-3A0A-4F82-BEB1-6DDFFDD9FB63}"/>
                </a:ext>
              </a:extLst>
            </p:cNvPr>
            <p:cNvGrpSpPr/>
            <p:nvPr/>
          </p:nvGrpSpPr>
          <p:grpSpPr>
            <a:xfrm>
              <a:off x="4990940" y="83980"/>
              <a:ext cx="2362200" cy="807720"/>
              <a:chOff x="0" y="0"/>
              <a:chExt cx="2362200" cy="807720"/>
            </a:xfrm>
          </p:grpSpPr>
          <p:sp>
            <p:nvSpPr>
              <p:cNvPr id="7" name="Trapezoid 6">
                <a:extLst>
                  <a:ext uri="{FF2B5EF4-FFF2-40B4-BE49-F238E27FC236}">
                    <a16:creationId xmlns:a16="http://schemas.microsoft.com/office/drawing/2014/main" id="{94992CFB-E76B-4B6A-8FD6-D0B8556F3D17}"/>
                  </a:ext>
                </a:extLst>
              </p:cNvPr>
              <p:cNvSpPr/>
              <p:nvPr/>
            </p:nvSpPr>
            <p:spPr>
              <a:xfrm rot="5400000">
                <a:off x="-152400" y="152400"/>
                <a:ext cx="807720" cy="502920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BD31719-1002-4C8B-B4BB-27B3E5827CC5}"/>
                  </a:ext>
                </a:extLst>
              </p:cNvPr>
              <p:cNvSpPr/>
              <p:nvPr/>
            </p:nvSpPr>
            <p:spPr>
              <a:xfrm>
                <a:off x="499110" y="156210"/>
                <a:ext cx="1863090" cy="487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DA11F23-5FAE-4AEB-89AF-ED1B344A54E3}"/>
                  </a:ext>
                </a:extLst>
              </p:cNvPr>
              <p:cNvSpPr/>
              <p:nvPr/>
            </p:nvSpPr>
            <p:spPr>
              <a:xfrm>
                <a:off x="842010" y="102870"/>
                <a:ext cx="426720" cy="533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37427370-2F26-4BE8-8F2D-9A6F3882470F}"/>
                </a:ext>
              </a:extLst>
            </p:cNvPr>
            <p:cNvSpPr/>
            <p:nvPr/>
          </p:nvSpPr>
          <p:spPr>
            <a:xfrm rot="5400000">
              <a:off x="2000090" y="-2000090"/>
              <a:ext cx="975045" cy="4975225"/>
            </a:xfrm>
            <a:prstGeom prst="trapezoid">
              <a:avLst>
                <a:gd name="adj" fmla="val 8857"/>
              </a:avLst>
            </a:prstGeom>
            <a:solidFill>
              <a:srgbClr val="FFFF99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Preparation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1235" y="1911471"/>
            <a:ext cx="762313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Attach a sheet of graph paper to the wall so it’s centre is 0.6 meter up from the floor. (That’s the height of a desk).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Measure distances of 0.5 m, 1 m, 1.5 m, 2 m, 2.5 m and 3 m in a straight line from the graph paper. Mark each distance with a piece of masking tape.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Standing at the first piece of tape, hold the torch so it is pointed at the graph paper and held at a height of 0.6 m.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55ABF-825D-48EE-B712-CEC07D544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606" y="4221088"/>
            <a:ext cx="2671394" cy="201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0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Measurement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1235" y="1911471"/>
            <a:ext cx="856797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Aft>
                <a:spcPts val="600"/>
              </a:spcAft>
              <a:buFont typeface="+mj-lt"/>
              <a:buAutoNum type="arabicParenR" startAt="4"/>
            </a:pPr>
            <a:r>
              <a:rPr lang="en-GB" sz="2400" dirty="0"/>
              <a:t>Turn on the torch.</a:t>
            </a:r>
          </a:p>
          <a:p>
            <a:pPr marL="342900" indent="-342900">
              <a:spcAft>
                <a:spcPts val="600"/>
              </a:spcAft>
              <a:buAutoNum type="arabicParenR" startAt="4"/>
            </a:pPr>
            <a:r>
              <a:rPr lang="en-GB" sz="2400" dirty="0"/>
              <a:t>Turn off the lights</a:t>
            </a:r>
            <a:r>
              <a:rPr lang="en-GB" sz="2400" b="1" dirty="0"/>
              <a:t>.</a:t>
            </a:r>
          </a:p>
          <a:p>
            <a:pPr marL="342900" indent="-342900">
              <a:spcAft>
                <a:spcPts val="600"/>
              </a:spcAft>
              <a:buAutoNum type="arabicParenR" startAt="4"/>
            </a:pPr>
            <a:r>
              <a:rPr lang="en-GB" sz="2400" dirty="0"/>
              <a:t>Measure the light on the graph paper by counting the squares that are illuminated.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0CF794-2256-4096-9D8A-1953E7F43B99}"/>
              </a:ext>
            </a:extLst>
          </p:cNvPr>
          <p:cNvGrpSpPr/>
          <p:nvPr/>
        </p:nvGrpSpPr>
        <p:grpSpPr>
          <a:xfrm>
            <a:off x="3851920" y="1797490"/>
            <a:ext cx="5023266" cy="734614"/>
            <a:chOff x="0" y="0"/>
            <a:chExt cx="7353140" cy="97504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8130CE-86B4-4F96-88A9-1E0921F4DB62}"/>
                </a:ext>
              </a:extLst>
            </p:cNvPr>
            <p:cNvGrpSpPr/>
            <p:nvPr/>
          </p:nvGrpSpPr>
          <p:grpSpPr>
            <a:xfrm>
              <a:off x="4990940" y="83980"/>
              <a:ext cx="2362200" cy="807720"/>
              <a:chOff x="0" y="0"/>
              <a:chExt cx="2362200" cy="807720"/>
            </a:xfrm>
          </p:grpSpPr>
          <p:sp>
            <p:nvSpPr>
              <p:cNvPr id="15" name="Trapezoid 14">
                <a:extLst>
                  <a:ext uri="{FF2B5EF4-FFF2-40B4-BE49-F238E27FC236}">
                    <a16:creationId xmlns:a16="http://schemas.microsoft.com/office/drawing/2014/main" id="{1CE217B8-4B2E-4AFE-B07C-14153ED9A3F2}"/>
                  </a:ext>
                </a:extLst>
              </p:cNvPr>
              <p:cNvSpPr/>
              <p:nvPr/>
            </p:nvSpPr>
            <p:spPr>
              <a:xfrm rot="5400000">
                <a:off x="-152400" y="152400"/>
                <a:ext cx="807720" cy="502920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5C33D9-2682-4AE3-9660-FB7130A80A0D}"/>
                  </a:ext>
                </a:extLst>
              </p:cNvPr>
              <p:cNvSpPr/>
              <p:nvPr/>
            </p:nvSpPr>
            <p:spPr>
              <a:xfrm>
                <a:off x="499110" y="156210"/>
                <a:ext cx="1863090" cy="487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900A1F1-1D38-4787-93A5-F301A33734CF}"/>
                  </a:ext>
                </a:extLst>
              </p:cNvPr>
              <p:cNvSpPr/>
              <p:nvPr/>
            </p:nvSpPr>
            <p:spPr>
              <a:xfrm>
                <a:off x="842010" y="102870"/>
                <a:ext cx="426720" cy="533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33CC5E35-8029-467F-924B-19587FCC658A}"/>
                </a:ext>
              </a:extLst>
            </p:cNvPr>
            <p:cNvSpPr/>
            <p:nvPr/>
          </p:nvSpPr>
          <p:spPr>
            <a:xfrm rot="5400000">
              <a:off x="2000090" y="-2000090"/>
              <a:ext cx="975045" cy="4975225"/>
            </a:xfrm>
            <a:prstGeom prst="trapezoid">
              <a:avLst>
                <a:gd name="adj" fmla="val 8857"/>
              </a:avLst>
            </a:prstGeom>
            <a:solidFill>
              <a:srgbClr val="FFFF99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9B8BA63-D70A-457D-886A-54B45A621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4209">
            <a:off x="5096797" y="4640299"/>
            <a:ext cx="1721445" cy="1097421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2A77D81C-7840-42F1-BB05-D88F88633981}"/>
              </a:ext>
            </a:extLst>
          </p:cNvPr>
          <p:cNvSpPr/>
          <p:nvPr/>
        </p:nvSpPr>
        <p:spPr>
          <a:xfrm>
            <a:off x="1695069" y="3686946"/>
            <a:ext cx="1728192" cy="1873728"/>
          </a:xfrm>
          <a:prstGeom prst="parallelogram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A291C9-E3BD-4249-B84B-0FECE524CA58}"/>
              </a:ext>
            </a:extLst>
          </p:cNvPr>
          <p:cNvSpPr/>
          <p:nvPr/>
        </p:nvSpPr>
        <p:spPr>
          <a:xfrm>
            <a:off x="2240646" y="4061500"/>
            <a:ext cx="710565" cy="86409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E7EBAF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63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Recording and Presenting Results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8013" y="2005533"/>
            <a:ext cx="8567974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Aft>
                <a:spcPts val="600"/>
              </a:spcAft>
              <a:buFont typeface="+mj-lt"/>
              <a:buAutoNum type="arabicParenR" startAt="7"/>
            </a:pPr>
            <a:r>
              <a:rPr lang="en-GB" sz="2400" dirty="0"/>
              <a:t>Record your result in a table.</a:t>
            </a:r>
          </a:p>
          <a:p>
            <a:pPr marL="342900" indent="-342900">
              <a:spcAft>
                <a:spcPts val="600"/>
              </a:spcAft>
              <a:buAutoNum type="arabicParenR" startAt="7"/>
            </a:pPr>
            <a:endParaRPr lang="en-GB" sz="2400" dirty="0"/>
          </a:p>
          <a:p>
            <a:pPr marL="342900" indent="-342900">
              <a:spcAft>
                <a:spcPts val="600"/>
              </a:spcAft>
              <a:buAutoNum type="arabicParenR" startAt="7"/>
            </a:pPr>
            <a:endParaRPr lang="en-GB" sz="2400" dirty="0"/>
          </a:p>
          <a:p>
            <a:pPr>
              <a:spcAft>
                <a:spcPts val="600"/>
              </a:spcAft>
            </a:pPr>
            <a:endParaRPr lang="en-GB" sz="2400" dirty="0"/>
          </a:p>
          <a:p>
            <a:pPr marL="363538" indent="-363538">
              <a:spcAft>
                <a:spcPts val="600"/>
              </a:spcAft>
              <a:buFont typeface="+mj-lt"/>
              <a:buAutoNum type="arabicParenR" startAt="8"/>
            </a:pPr>
            <a:r>
              <a:rPr lang="en-GB" sz="2400" dirty="0"/>
              <a:t>Repeat steps 3-6 standing at the next piece of tape, 0.5 m back each time.</a:t>
            </a:r>
          </a:p>
          <a:p>
            <a:pPr marL="342900" indent="-342900">
              <a:spcAft>
                <a:spcPts val="600"/>
              </a:spcAft>
              <a:buAutoNum type="arabicParenR" startAt="8"/>
            </a:pPr>
            <a:r>
              <a:rPr lang="en-GB" sz="2400" dirty="0"/>
              <a:t>Plot a graph showing your results. What does this show? What is the reason for this?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7B839F-72AD-435D-9AEF-581219174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375206"/>
              </p:ext>
            </p:extLst>
          </p:nvPr>
        </p:nvGraphicFramePr>
        <p:xfrm>
          <a:off x="433762" y="2708920"/>
          <a:ext cx="821099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593">
                  <a:extLst>
                    <a:ext uri="{9D8B030D-6E8A-4147-A177-3AD203B41FA5}">
                      <a16:colId xmlns:a16="http://schemas.microsoft.com/office/drawing/2014/main" val="51105042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42247453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3605044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033508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91814889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89091437"/>
                    </a:ext>
                  </a:extLst>
                </a:gridCol>
                <a:gridCol w="944840">
                  <a:extLst>
                    <a:ext uri="{9D8B030D-6E8A-4147-A177-3AD203B41FA5}">
                      <a16:colId xmlns:a16="http://schemas.microsoft.com/office/drawing/2014/main" val="3961404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Distance, m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472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Number of squares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98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21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1DA7811-B5E0-4546-A3EB-7016E38B712D}"/>
              </a:ext>
            </a:extLst>
          </p:cNvPr>
          <p:cNvSpPr txBox="1"/>
          <p:nvPr/>
        </p:nvSpPr>
        <p:spPr>
          <a:xfrm>
            <a:off x="107504" y="1298543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Now try this…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87767C-AD72-406E-BCFB-44BA1B276FB2}"/>
              </a:ext>
            </a:extLst>
          </p:cNvPr>
          <p:cNvSpPr txBox="1"/>
          <p:nvPr/>
        </p:nvSpPr>
        <p:spPr>
          <a:xfrm>
            <a:off x="438420" y="2060848"/>
            <a:ext cx="8267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GB" sz="2400" dirty="0"/>
              <a:t>Place the torch at 3 m from the wall. 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Hold up a shape 2.5 m from the wall (0.5 m from the torch), so that the torch casts it’s shadow. 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Measure the size of the shadow.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Move the shape towards the wall in steps of 0.5 m, measuring the shadow each time.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Record your results in a table and plot them in a graph.</a:t>
            </a:r>
          </a:p>
          <a:p>
            <a:endParaRPr lang="en-GB" sz="2400" dirty="0"/>
          </a:p>
          <a:p>
            <a:r>
              <a:rPr lang="en-GB" sz="2400" dirty="0"/>
              <a:t>What does this show? What is the reason for this? Was there anything else you observed about the shadow?</a:t>
            </a:r>
          </a:p>
        </p:txBody>
      </p:sp>
    </p:spTree>
    <p:extLst>
      <p:ext uri="{BB962C8B-B14F-4D97-AF65-F5344CB8AC3E}">
        <p14:creationId xmlns:p14="http://schemas.microsoft.com/office/powerpoint/2010/main" val="27061744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testing vehic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376</Words>
  <Application>Microsoft Office PowerPoint</Application>
  <PresentationFormat>On-screen Show (4:3)</PresentationFormat>
  <Paragraphs>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Presentation testing vehicles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program?</dc:title>
  <dc:creator>Attainment in Education</dc:creator>
  <cp:lastModifiedBy>Paul Anderson</cp:lastModifiedBy>
  <cp:revision>133</cp:revision>
  <dcterms:created xsi:type="dcterms:W3CDTF">2012-08-07T14:34:21Z</dcterms:created>
  <dcterms:modified xsi:type="dcterms:W3CDTF">2018-10-14T22:25:24Z</dcterms:modified>
</cp:coreProperties>
</file>