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4" r:id="rId2"/>
  </p:sldMasterIdLst>
  <p:notesMasterIdLst>
    <p:notesMasterId r:id="rId8"/>
  </p:notesMasterIdLst>
  <p:sldIdLst>
    <p:sldId id="256" r:id="rId3"/>
    <p:sldId id="264" r:id="rId4"/>
    <p:sldId id="269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9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91" autoAdjust="0"/>
  </p:normalViewPr>
  <p:slideViewPr>
    <p:cSldViewPr snapToObjects="1" showGuides="1">
      <p:cViewPr varScale="1">
        <p:scale>
          <a:sx n="63" d="100"/>
          <a:sy n="63" d="100"/>
        </p:scale>
        <p:origin x="67" y="139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49028-C136-4B59-AFEB-A2A783CA1FA5}" type="datetimeFigureOut">
              <a:rPr lang="en-GB" smtClean="0"/>
              <a:pPr/>
              <a:t>30/08/2018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513D1-043E-4418-B60F-DDDC6CA78F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456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513D1-043E-4418-B60F-DDDC6CA78F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25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Show examples of and ask learners to give examples of devices that are powered by electricity. This slide can be used or adapted depending on prior knowledge of learners.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513D1-043E-4418-B60F-DDDC6CA78FAA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65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Crocodile clips should be used to assemble the circuits. The battery should be placed in a battery holder and the lamp in a lamp holder for ease of connection. Learners should see that the lamp shows a low level of brightness.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513D1-043E-4418-B60F-DDDC6CA78FA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800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Crocodile clips should be used to assemble the circuits. The batteries should be placed in a battery holder and the lamp in a lamp holder for ease of connection. Learners should see that the lamp shows an increased level of brightness from circuit 1, but not full brightness.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513D1-043E-4418-B60F-DDDC6CA78FA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522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Crocodile clips should be used to assemble the circuits. The batteries should be placed in a battery holder and the lamp in a lamp holder for ease of connection. Learners should see that the lamp shows an increased level of brightness from circuit 2 – full brightness for the lamp.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513D1-043E-4418-B60F-DDDC6CA78FAA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97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25A7-1FCF-4218-B6CF-653056D0A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8BA6E-02EE-4B15-A4E6-05734FA5B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82F4F-CFA7-4E19-B4FE-00788CFC7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2784F-07F3-4BEB-90B5-6D835F9D6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2E747-6920-41A8-B783-1CE4BB48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72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ED71-AF02-49C8-99B1-EAD22473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B0719B-FB10-474C-B863-6E05E9CF3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D224D-A115-4B9B-AC4D-1231CE3A0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EDD1A-54B6-4337-8E56-85CFA6BB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1CE53-A9C4-43C2-A397-8043F22E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84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2C6C72-4BE9-4350-9645-89CB98444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E3BF05-212A-4C62-9DBD-23DAE2112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21974-F671-486D-ADB7-528DAC5A3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FCBFB-82BE-4831-A1C8-C8882EB3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80C6E-0714-48E1-AC85-9E8E1B17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15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49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69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30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25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05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96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80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0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55AA0-9E44-4569-9715-F41D1A549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13DA0-9077-456D-BD3C-C34E8A408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0C380-F0FD-4A5F-AE3E-C45111BC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53528-18AB-44A9-8AFA-8EA03299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5A775-BBC8-41F0-9C7F-D92609B24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612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22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60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ADD6-F8CE-1748-83D1-037D91A2E22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F3C2-0495-F940-AA06-AB01FA4F8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4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8CDC-BEB6-48DD-9C34-D56F53FB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ACC29-344C-4E95-ABFE-07B31F063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D376F-EB65-4E1D-813D-DC7C4DD06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3E503-04D4-4F29-9722-1E253CC72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35B51-12FA-4847-80AD-E4618AB9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1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25855-7149-4909-B4F9-AEC74BBFA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22DF-C295-40DB-A586-53424A73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F80E0-0D3F-4C2B-AB08-597A9813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66487-24A9-46CF-92AB-69C2194DC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79E76-39E5-4E92-B246-F94784FD1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2C0F0-6056-45C4-A78B-2F069ED8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95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341B3-7194-41CD-9A09-97411946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CE4BA-25CC-4401-B2C4-266295BB1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B4D051-1364-4BB9-9B16-950D262A2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F6878-690F-4975-8FDC-25FFF3F0B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E439E-F4C6-449E-AB06-3986347D8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45EB58-E76E-44F5-8E90-E1BBCBDF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98111F-C0CB-437A-9E91-4B57C39E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171246-A391-49BC-B8B2-34EB273C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10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87E4B-080B-4098-B45F-2FB51C47F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A1489A-B93A-4732-B23B-0714064D9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8952CA-5CFB-4D2D-B228-5B2AC4C3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FB201A-E422-4CFC-A078-B1813BFF1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78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A7614B-4BA6-4647-8922-17C90E4B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3066E7-8C36-4E7B-8FDF-93F3EC374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FB072-02C0-424D-AC90-486B4E6D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06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81FB7-1BF1-4B5E-8C69-EEB48EB4C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42B0F-FE14-471D-8AF0-36D1C3CAE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5AADD-BA24-46CB-94CD-C2BB58EA5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AB4A9-585F-45D0-967B-30D92EE2B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E0003-F7CB-4A26-95EF-5253A8D1D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6690E-E82C-4AF5-BA1E-3785E4A91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2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6FAA3-1618-466F-A0E8-D8F96CFD0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7920A5-318C-42AF-9027-4ED134D45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E4F9D-C849-4BDA-9959-E4D0E5D4C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8E3A2-D649-4843-9A1C-2EB87167F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979A3-BD7F-4AD7-BE1F-32E005387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92BE2-BECA-429B-8C62-9E7FFDCE7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8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0118D3-B488-4A9E-A602-143EDF653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D01A5-E65E-4020-A8AD-803061A58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85184-AA2A-4AE6-9F06-3576EA301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39341-FB01-49F3-9763-722F36FAF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A139B-3922-4387-A320-585E1688F0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59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9449B-2E27-418B-91DE-5CAA555BBF0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2E7FB-CF86-43A1-B235-544D89561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75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62729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93D3"/>
                </a:solidFill>
                <a:latin typeface="Arial"/>
                <a:cs typeface="Arial"/>
              </a:rPr>
              <a:t>Investigating Electricity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983557-E0FA-4717-BC03-55234762300F}"/>
              </a:ext>
            </a:extLst>
          </p:cNvPr>
          <p:cNvSpPr txBox="1"/>
          <p:nvPr/>
        </p:nvSpPr>
        <p:spPr>
          <a:xfrm>
            <a:off x="1691680" y="3861048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Investigating how lamp brightness changes with 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different voltages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516" y="1304423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What is electricity?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2D5A09-0635-48DE-BA67-CCE0D1F1C421}"/>
              </a:ext>
            </a:extLst>
          </p:cNvPr>
          <p:cNvSpPr txBox="1"/>
          <p:nvPr/>
        </p:nvSpPr>
        <p:spPr>
          <a:xfrm>
            <a:off x="273767" y="1988840"/>
            <a:ext cx="696252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Electricity can be used to power different products, such as kettles, toasters and lamps.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Current is the flow of electricity round a circuit. It is measured in amps.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Voltage is the pushing of electricity round a circuit. It is measured in volts.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The more push, the more current can flow - the bigger the voltage, the bigger the current.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pic>
        <p:nvPicPr>
          <p:cNvPr id="1028" name="Picture 4" descr="Bulb, Light, Lamp, Electric, Electric Bulb, Electricity">
            <a:extLst>
              <a:ext uri="{FF2B5EF4-FFF2-40B4-BE49-F238E27FC236}">
                <a16:creationId xmlns:a16="http://schemas.microsoft.com/office/drawing/2014/main" id="{57C94A63-2178-4D6A-92AE-2CD858333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317" y="1534355"/>
            <a:ext cx="1725774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oaster, Breakfast, Kitchen, Appliance">
            <a:extLst>
              <a:ext uri="{FF2B5EF4-FFF2-40B4-BE49-F238E27FC236}">
                <a16:creationId xmlns:a16="http://schemas.microsoft.com/office/drawing/2014/main" id="{8770CD1B-6F85-4058-B572-82DA2B15B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509" y="3933056"/>
            <a:ext cx="1725774" cy="1759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D5F7D4F-C388-41B2-8156-098AD28184B2}"/>
              </a:ext>
            </a:extLst>
          </p:cNvPr>
          <p:cNvSpPr txBox="1"/>
          <p:nvPr/>
        </p:nvSpPr>
        <p:spPr>
          <a:xfrm>
            <a:off x="253186" y="1191182"/>
            <a:ext cx="7703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Circuit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78DBF1-CD54-4289-AFD0-A4B78114B42D}"/>
              </a:ext>
            </a:extLst>
          </p:cNvPr>
          <p:cNvSpPr txBox="1"/>
          <p:nvPr/>
        </p:nvSpPr>
        <p:spPr>
          <a:xfrm>
            <a:off x="322599" y="1691190"/>
            <a:ext cx="8380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Build the circuit shown below.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92E1E43-EB30-4137-B39F-8F15DC380E53}"/>
              </a:ext>
            </a:extLst>
          </p:cNvPr>
          <p:cNvGrpSpPr/>
          <p:nvPr/>
        </p:nvGrpSpPr>
        <p:grpSpPr>
          <a:xfrm>
            <a:off x="709995" y="2045839"/>
            <a:ext cx="3219868" cy="3120971"/>
            <a:chOff x="2756560" y="2138120"/>
            <a:chExt cx="3219868" cy="3120971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F5889D6-A47C-471F-AD42-8ACFC0C79510}"/>
                </a:ext>
              </a:extLst>
            </p:cNvPr>
            <p:cNvCxnSpPr>
              <a:cxnSpLocks/>
            </p:cNvCxnSpPr>
            <p:nvPr/>
          </p:nvCxnSpPr>
          <p:spPr>
            <a:xfrm>
              <a:off x="2763080" y="2773432"/>
              <a:ext cx="0" cy="180750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A3CDE67-04D0-4303-81D5-9A691926C074}"/>
                </a:ext>
              </a:extLst>
            </p:cNvPr>
            <p:cNvCxnSpPr>
              <a:cxnSpLocks/>
            </p:cNvCxnSpPr>
            <p:nvPr/>
          </p:nvCxnSpPr>
          <p:spPr>
            <a:xfrm>
              <a:off x="5969072" y="2773432"/>
              <a:ext cx="7355" cy="181613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6EDB9E2-5645-4583-B5F6-D86CB089F32D}"/>
                </a:ext>
              </a:extLst>
            </p:cNvPr>
            <p:cNvCxnSpPr>
              <a:cxnSpLocks/>
              <a:stCxn id="38" idx="2"/>
            </p:cNvCxnSpPr>
            <p:nvPr/>
          </p:nvCxnSpPr>
          <p:spPr>
            <a:xfrm flipH="1">
              <a:off x="2756560" y="2791290"/>
              <a:ext cx="922798" cy="1113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43444CB-5E47-4B1D-9BBC-22B7A4D9C090}"/>
                </a:ext>
              </a:extLst>
            </p:cNvPr>
            <p:cNvSpPr txBox="1"/>
            <p:nvPr/>
          </p:nvSpPr>
          <p:spPr>
            <a:xfrm>
              <a:off x="3350217" y="2138120"/>
              <a:ext cx="19783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AA battery 1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37B175B8-F932-4D1B-966B-792AEAF497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93592" y="2798516"/>
              <a:ext cx="982836" cy="391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A860FA9-9818-4F61-8F7C-DECCE82A40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25976" y="3680887"/>
              <a:ext cx="1524259" cy="1219408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4E16AD8-22B5-4F18-9622-A955E8DD93A5}"/>
                </a:ext>
              </a:extLst>
            </p:cNvPr>
            <p:cNvGrpSpPr/>
            <p:nvPr/>
          </p:nvGrpSpPr>
          <p:grpSpPr>
            <a:xfrm rot="5400000">
              <a:off x="4195083" y="2090899"/>
              <a:ext cx="369332" cy="1400781"/>
              <a:chOff x="-2667016" y="4875630"/>
              <a:chExt cx="327170" cy="1228000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5942F7A1-F5F2-4142-998C-A0C84DE35A8A}"/>
                  </a:ext>
                </a:extLst>
              </p:cNvPr>
              <p:cNvSpPr/>
              <p:nvPr/>
            </p:nvSpPr>
            <p:spPr>
              <a:xfrm>
                <a:off x="-2667016" y="4951502"/>
                <a:ext cx="327170" cy="115212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8D98642-1FDB-4AD9-8C9D-B3BF752B8C65}"/>
                  </a:ext>
                </a:extLst>
              </p:cNvPr>
              <p:cNvSpPr/>
              <p:nvPr/>
            </p:nvSpPr>
            <p:spPr>
              <a:xfrm>
                <a:off x="-2667016" y="4926055"/>
                <a:ext cx="327170" cy="28803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A91065D-EC13-43AE-99CB-60A3481CA16C}"/>
                  </a:ext>
                </a:extLst>
              </p:cNvPr>
              <p:cNvSpPr txBox="1"/>
              <p:nvPr/>
            </p:nvSpPr>
            <p:spPr>
              <a:xfrm>
                <a:off x="-2627878" y="4875630"/>
                <a:ext cx="248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+</a:t>
                </a: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DC14800-182E-4402-B594-0DC3D9E784AF}"/>
                </a:ext>
              </a:extLst>
            </p:cNvPr>
            <p:cNvSpPr txBox="1"/>
            <p:nvPr/>
          </p:nvSpPr>
          <p:spPr>
            <a:xfrm>
              <a:off x="3059832" y="4858981"/>
              <a:ext cx="25922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Lamp (in holder)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BFB182E-0F8C-4712-A3D5-50AD11B2BD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74018" y="4593099"/>
              <a:ext cx="1102410" cy="863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77A96A1-0F23-437F-9D0E-C5C385DB9399}"/>
                </a:ext>
              </a:extLst>
            </p:cNvPr>
            <p:cNvCxnSpPr>
              <a:cxnSpLocks/>
            </p:cNvCxnSpPr>
            <p:nvPr/>
          </p:nvCxnSpPr>
          <p:spPr>
            <a:xfrm>
              <a:off x="2763080" y="4593099"/>
              <a:ext cx="113725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6136218A-76FB-48B0-827F-8802ED5A7785}"/>
              </a:ext>
            </a:extLst>
          </p:cNvPr>
          <p:cNvSpPr/>
          <p:nvPr/>
        </p:nvSpPr>
        <p:spPr>
          <a:xfrm>
            <a:off x="310072" y="5247392"/>
            <a:ext cx="85904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What happens when the battery is connected to the lamp?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Why does this happen?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544F55-DD4F-402C-B1FC-725BB2B33C08}"/>
              </a:ext>
            </a:extLst>
          </p:cNvPr>
          <p:cNvSpPr txBox="1"/>
          <p:nvPr/>
        </p:nvSpPr>
        <p:spPr>
          <a:xfrm>
            <a:off x="4510752" y="1390672"/>
            <a:ext cx="4398862" cy="38164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GB" sz="2200" dirty="0"/>
              <a:t>Connect one end of a </a:t>
            </a:r>
            <a:r>
              <a:rPr lang="en-GB" sz="2200" b="1" dirty="0"/>
              <a:t>black crocodile clip</a:t>
            </a:r>
            <a:r>
              <a:rPr lang="en-GB" sz="2200" dirty="0"/>
              <a:t> to the </a:t>
            </a:r>
            <a:r>
              <a:rPr lang="en-GB" sz="2200" b="1" dirty="0"/>
              <a:t>black wire </a:t>
            </a:r>
            <a:r>
              <a:rPr lang="en-GB" sz="2200" dirty="0"/>
              <a:t>of the </a:t>
            </a:r>
            <a:r>
              <a:rPr lang="en-GB" sz="2200" b="1" dirty="0"/>
              <a:t>battery holder. </a:t>
            </a:r>
            <a:r>
              <a:rPr lang="en-GB" sz="2200" dirty="0"/>
              <a:t>Connect the other end to </a:t>
            </a:r>
            <a:r>
              <a:rPr lang="en-GB" sz="2200" b="1" dirty="0"/>
              <a:t>any contact </a:t>
            </a:r>
            <a:r>
              <a:rPr lang="en-GB" sz="2200" dirty="0"/>
              <a:t>on the </a:t>
            </a:r>
            <a:r>
              <a:rPr lang="en-GB" sz="2200" b="1" dirty="0"/>
              <a:t>lamp holder.</a:t>
            </a:r>
          </a:p>
          <a:p>
            <a:pPr marL="342900" indent="-342900">
              <a:buFont typeface="+mj-lt"/>
              <a:buAutoNum type="arabicParenR"/>
            </a:pPr>
            <a:endParaRPr lang="en-GB" sz="2200" b="1" dirty="0"/>
          </a:p>
          <a:p>
            <a:pPr marL="342900" indent="-342900">
              <a:buFont typeface="+mj-lt"/>
              <a:buAutoNum type="arabicParenR"/>
            </a:pPr>
            <a:r>
              <a:rPr lang="en-GB" sz="2200" dirty="0"/>
              <a:t>Connect one end of a </a:t>
            </a:r>
            <a:r>
              <a:rPr lang="en-GB" sz="2200" b="1" dirty="0"/>
              <a:t>red crocodile clip</a:t>
            </a:r>
            <a:r>
              <a:rPr lang="en-GB" sz="2200" dirty="0"/>
              <a:t> to the </a:t>
            </a:r>
            <a:r>
              <a:rPr lang="en-GB" sz="2200" b="1" dirty="0"/>
              <a:t>red wire </a:t>
            </a:r>
            <a:r>
              <a:rPr lang="en-GB" sz="2200" dirty="0"/>
              <a:t>of the </a:t>
            </a:r>
            <a:r>
              <a:rPr lang="en-GB" sz="2200" b="1" dirty="0"/>
              <a:t>battery holder. </a:t>
            </a:r>
            <a:r>
              <a:rPr lang="en-GB" sz="2200" dirty="0"/>
              <a:t>Connect the other end to the remaining contact on the </a:t>
            </a:r>
            <a:r>
              <a:rPr lang="en-GB" sz="2200" b="1" dirty="0"/>
              <a:t>lamp holder. </a:t>
            </a:r>
          </a:p>
        </p:txBody>
      </p:sp>
    </p:spTree>
    <p:extLst>
      <p:ext uri="{BB962C8B-B14F-4D97-AF65-F5344CB8AC3E}">
        <p14:creationId xmlns:p14="http://schemas.microsoft.com/office/powerpoint/2010/main" val="3696925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17A199F-3FB6-4DB9-8752-3D0DC37A8253}"/>
              </a:ext>
            </a:extLst>
          </p:cNvPr>
          <p:cNvSpPr txBox="1"/>
          <p:nvPr/>
        </p:nvSpPr>
        <p:spPr>
          <a:xfrm>
            <a:off x="122562" y="1191182"/>
            <a:ext cx="5411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Circuit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A87FEA-4220-437A-AE64-9A8E513D84D8}"/>
              </a:ext>
            </a:extLst>
          </p:cNvPr>
          <p:cNvSpPr txBox="1"/>
          <p:nvPr/>
        </p:nvSpPr>
        <p:spPr>
          <a:xfrm>
            <a:off x="179448" y="1700969"/>
            <a:ext cx="4837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Build the circuit shown below.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C2165AD-946F-458F-B524-449CEBEC5D1C}"/>
              </a:ext>
            </a:extLst>
          </p:cNvPr>
          <p:cNvSpPr/>
          <p:nvPr/>
        </p:nvSpPr>
        <p:spPr>
          <a:xfrm>
            <a:off x="179449" y="5247392"/>
            <a:ext cx="5270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What happens to the lamp now?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Why does this happen?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2109199-99A7-442D-BC12-AA4488A33E38}"/>
              </a:ext>
            </a:extLst>
          </p:cNvPr>
          <p:cNvGrpSpPr/>
          <p:nvPr/>
        </p:nvGrpSpPr>
        <p:grpSpPr>
          <a:xfrm>
            <a:off x="179448" y="2162588"/>
            <a:ext cx="5376036" cy="3117935"/>
            <a:chOff x="1751984" y="2141156"/>
            <a:chExt cx="5376036" cy="311793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8499F4-747B-4D29-BC38-389F7F0DA90B}"/>
                </a:ext>
              </a:extLst>
            </p:cNvPr>
            <p:cNvCxnSpPr>
              <a:cxnSpLocks/>
            </p:cNvCxnSpPr>
            <p:nvPr/>
          </p:nvCxnSpPr>
          <p:spPr>
            <a:xfrm>
              <a:off x="1763688" y="2782064"/>
              <a:ext cx="0" cy="180750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10A4264-0BC8-46DD-9422-E2B2D8EFF1F7}"/>
                </a:ext>
              </a:extLst>
            </p:cNvPr>
            <p:cNvCxnSpPr>
              <a:cxnSpLocks/>
            </p:cNvCxnSpPr>
            <p:nvPr/>
          </p:nvCxnSpPr>
          <p:spPr>
            <a:xfrm>
              <a:off x="7099602" y="2801911"/>
              <a:ext cx="7355" cy="181613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7B432-CAD8-41D4-9F0D-6BA488935F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1984" y="2770926"/>
              <a:ext cx="922798" cy="1113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936EFD4-CD3D-4E27-9D41-F02633810AF7}"/>
                </a:ext>
              </a:extLst>
            </p:cNvPr>
            <p:cNvSpPr txBox="1"/>
            <p:nvPr/>
          </p:nvSpPr>
          <p:spPr>
            <a:xfrm>
              <a:off x="2291647" y="2141156"/>
              <a:ext cx="19783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AA battery 1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80C9BD4-A3F4-4306-9F99-4BC874FCCA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45184" y="2776692"/>
              <a:ext cx="982836" cy="391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F0BB69C7-093A-4CF7-945F-F0E6BF0C0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25976" y="3680887"/>
              <a:ext cx="1524259" cy="1219408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716DE4D-F176-4729-8946-9622C83A4565}"/>
                </a:ext>
              </a:extLst>
            </p:cNvPr>
            <p:cNvGrpSpPr/>
            <p:nvPr/>
          </p:nvGrpSpPr>
          <p:grpSpPr>
            <a:xfrm rot="5400000">
              <a:off x="3115812" y="2062823"/>
              <a:ext cx="369332" cy="1400781"/>
              <a:chOff x="-2667016" y="4875630"/>
              <a:chExt cx="327170" cy="1228000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8FC6EF5-8A57-4823-B6DF-270D2487B074}"/>
                  </a:ext>
                </a:extLst>
              </p:cNvPr>
              <p:cNvSpPr/>
              <p:nvPr/>
            </p:nvSpPr>
            <p:spPr>
              <a:xfrm>
                <a:off x="-2667016" y="4951502"/>
                <a:ext cx="327170" cy="115212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6D0BF46-79E3-4ACD-9258-B0F8689793FF}"/>
                  </a:ext>
                </a:extLst>
              </p:cNvPr>
              <p:cNvSpPr/>
              <p:nvPr/>
            </p:nvSpPr>
            <p:spPr>
              <a:xfrm>
                <a:off x="-2667016" y="4926055"/>
                <a:ext cx="327170" cy="28803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EF904-035D-4A78-9687-1AE82DD02FB5}"/>
                  </a:ext>
                </a:extLst>
              </p:cNvPr>
              <p:cNvSpPr txBox="1"/>
              <p:nvPr/>
            </p:nvSpPr>
            <p:spPr>
              <a:xfrm>
                <a:off x="-2627878" y="4875630"/>
                <a:ext cx="248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+</a:t>
                </a: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0175BE8-E56D-4BF3-9787-AFD3C0D8D233}"/>
                </a:ext>
              </a:extLst>
            </p:cNvPr>
            <p:cNvSpPr txBox="1"/>
            <p:nvPr/>
          </p:nvSpPr>
          <p:spPr>
            <a:xfrm>
              <a:off x="2915816" y="4858981"/>
              <a:ext cx="28803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lamp (in holder)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29C525F-BC26-413A-A7F4-97350E9CB8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74018" y="4601731"/>
              <a:ext cx="2232939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DED5B31-B77E-42FB-B67C-8ABD3B8C4079}"/>
                </a:ext>
              </a:extLst>
            </p:cNvPr>
            <p:cNvCxnSpPr>
              <a:cxnSpLocks/>
            </p:cNvCxnSpPr>
            <p:nvPr/>
          </p:nvCxnSpPr>
          <p:spPr>
            <a:xfrm>
              <a:off x="1763688" y="4589567"/>
              <a:ext cx="2136642" cy="35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71FF67E-B41A-457F-8708-E19F3E708E67}"/>
                </a:ext>
              </a:extLst>
            </p:cNvPr>
            <p:cNvGrpSpPr/>
            <p:nvPr/>
          </p:nvGrpSpPr>
          <p:grpSpPr>
            <a:xfrm rot="5400000">
              <a:off x="5324388" y="2081674"/>
              <a:ext cx="369332" cy="1400781"/>
              <a:chOff x="-2667016" y="4875630"/>
              <a:chExt cx="327170" cy="1228000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92DBA5A-535B-4F06-BA56-1EBC18D742C2}"/>
                  </a:ext>
                </a:extLst>
              </p:cNvPr>
              <p:cNvSpPr/>
              <p:nvPr/>
            </p:nvSpPr>
            <p:spPr>
              <a:xfrm>
                <a:off x="-2667016" y="4951502"/>
                <a:ext cx="327170" cy="115212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3561469-213C-4B3A-9FD9-03F5C1C701CC}"/>
                  </a:ext>
                </a:extLst>
              </p:cNvPr>
              <p:cNvSpPr/>
              <p:nvPr/>
            </p:nvSpPr>
            <p:spPr>
              <a:xfrm>
                <a:off x="-2667016" y="4926055"/>
                <a:ext cx="327170" cy="28803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E2F6A8C-8AE3-4537-9CBF-B4AD77D56422}"/>
                  </a:ext>
                </a:extLst>
              </p:cNvPr>
              <p:cNvSpPr txBox="1"/>
              <p:nvPr/>
            </p:nvSpPr>
            <p:spPr>
              <a:xfrm>
                <a:off x="-2627878" y="4875630"/>
                <a:ext cx="248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+</a:t>
                </a:r>
              </a:p>
            </p:txBody>
          </p:sp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4889435-80E2-447E-9375-088EC72DEBAD}"/>
                </a:ext>
              </a:extLst>
            </p:cNvPr>
            <p:cNvCxnSpPr>
              <a:cxnSpLocks/>
              <a:stCxn id="32" idx="2"/>
            </p:cNvCxnSpPr>
            <p:nvPr/>
          </p:nvCxnSpPr>
          <p:spPr>
            <a:xfrm flipH="1">
              <a:off x="3934037" y="2782065"/>
              <a:ext cx="874626" cy="434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117571A-A82A-42CF-B381-BC0ED7BF5256}"/>
                </a:ext>
              </a:extLst>
            </p:cNvPr>
            <p:cNvSpPr txBox="1"/>
            <p:nvPr/>
          </p:nvSpPr>
          <p:spPr>
            <a:xfrm>
              <a:off x="4476612" y="2147006"/>
              <a:ext cx="19783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AA battery 2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61327D12-B594-4B2C-8912-B181AB7CA654}"/>
              </a:ext>
            </a:extLst>
          </p:cNvPr>
          <p:cNvSpPr txBox="1"/>
          <p:nvPr/>
        </p:nvSpPr>
        <p:spPr>
          <a:xfrm>
            <a:off x="5712272" y="1347828"/>
            <a:ext cx="3324609" cy="47089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GB" sz="2000" dirty="0"/>
              <a:t>You can do this by </a:t>
            </a:r>
            <a:r>
              <a:rPr lang="en-GB" sz="2000" b="1" dirty="0"/>
              <a:t>changing Circuit 1.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2000" dirty="0"/>
              <a:t>Unclip the end of the </a:t>
            </a:r>
            <a:r>
              <a:rPr lang="en-GB" sz="2000" b="1" dirty="0"/>
              <a:t>red crocodile clip </a:t>
            </a:r>
            <a:r>
              <a:rPr lang="en-GB" sz="2000" dirty="0"/>
              <a:t>that is connected to the</a:t>
            </a:r>
            <a:r>
              <a:rPr lang="en-GB" sz="2000" b="1" dirty="0"/>
              <a:t> lamp holder. </a:t>
            </a:r>
            <a:r>
              <a:rPr lang="en-GB" sz="2000" dirty="0"/>
              <a:t>Connect this end to the </a:t>
            </a:r>
            <a:r>
              <a:rPr lang="en-GB" sz="2000" b="1" dirty="0"/>
              <a:t>black wire </a:t>
            </a:r>
            <a:r>
              <a:rPr lang="en-GB" sz="2000" dirty="0"/>
              <a:t>of </a:t>
            </a:r>
            <a:r>
              <a:rPr lang="en-GB" sz="2000" b="1" dirty="0"/>
              <a:t>battery clip 2.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2000" dirty="0"/>
              <a:t>Connect one end of a second </a:t>
            </a:r>
            <a:r>
              <a:rPr lang="en-GB" sz="2000" b="1" dirty="0"/>
              <a:t>red crocodile clip </a:t>
            </a:r>
            <a:r>
              <a:rPr lang="en-GB" sz="2000" dirty="0"/>
              <a:t>to the </a:t>
            </a:r>
            <a:r>
              <a:rPr lang="en-GB" sz="2000" b="1" dirty="0"/>
              <a:t>red wire </a:t>
            </a:r>
            <a:r>
              <a:rPr lang="en-GB" sz="2000" dirty="0"/>
              <a:t>of </a:t>
            </a:r>
            <a:r>
              <a:rPr lang="en-GB" sz="2000" b="1" dirty="0"/>
              <a:t>battery holder 2. </a:t>
            </a:r>
            <a:r>
              <a:rPr lang="en-GB" sz="2000" dirty="0"/>
              <a:t>Connect the other end to the free contact on the </a:t>
            </a:r>
            <a:r>
              <a:rPr lang="en-GB" sz="2000" b="1" dirty="0"/>
              <a:t>lamp holder.</a:t>
            </a:r>
          </a:p>
        </p:txBody>
      </p:sp>
    </p:spTree>
    <p:extLst>
      <p:ext uri="{BB962C8B-B14F-4D97-AF65-F5344CB8AC3E}">
        <p14:creationId xmlns:p14="http://schemas.microsoft.com/office/powerpoint/2010/main" val="941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5C48536-DA33-469D-BD44-2B09E3CE9D3B}"/>
              </a:ext>
            </a:extLst>
          </p:cNvPr>
          <p:cNvSpPr txBox="1"/>
          <p:nvPr/>
        </p:nvSpPr>
        <p:spPr>
          <a:xfrm>
            <a:off x="122562" y="1191182"/>
            <a:ext cx="7703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Circuit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70942C-DB6D-4711-A8BD-09489EFDE359}"/>
              </a:ext>
            </a:extLst>
          </p:cNvPr>
          <p:cNvSpPr txBox="1"/>
          <p:nvPr/>
        </p:nvSpPr>
        <p:spPr>
          <a:xfrm>
            <a:off x="191975" y="1691190"/>
            <a:ext cx="8380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Build the circuit shown below.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2445C39-521D-48C7-9480-88E804DB6EDC}"/>
              </a:ext>
            </a:extLst>
          </p:cNvPr>
          <p:cNvSpPr/>
          <p:nvPr/>
        </p:nvSpPr>
        <p:spPr>
          <a:xfrm>
            <a:off x="179448" y="5247392"/>
            <a:ext cx="85904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What happens to the lamp now?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Why does this happen?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799A9DA-0D74-4CBC-9E7C-DA5336920F1B}"/>
              </a:ext>
            </a:extLst>
          </p:cNvPr>
          <p:cNvGrpSpPr/>
          <p:nvPr/>
        </p:nvGrpSpPr>
        <p:grpSpPr>
          <a:xfrm>
            <a:off x="164454" y="2152855"/>
            <a:ext cx="5725063" cy="3114013"/>
            <a:chOff x="1295210" y="2145078"/>
            <a:chExt cx="5725063" cy="3114013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0CFC62D-768C-46AE-8E53-74341B5DB763}"/>
                </a:ext>
              </a:extLst>
            </p:cNvPr>
            <p:cNvCxnSpPr>
              <a:cxnSpLocks/>
            </p:cNvCxnSpPr>
            <p:nvPr/>
          </p:nvCxnSpPr>
          <p:spPr>
            <a:xfrm>
              <a:off x="1320863" y="2785596"/>
              <a:ext cx="0" cy="180750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737F76-EBC9-4F26-A85D-8B00BE9D3C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95210" y="2780604"/>
              <a:ext cx="505994" cy="146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F9F1E6C-1D75-4D59-B402-9E657AFAB433}"/>
                </a:ext>
              </a:extLst>
            </p:cNvPr>
            <p:cNvSpPr txBox="1"/>
            <p:nvPr/>
          </p:nvSpPr>
          <p:spPr>
            <a:xfrm>
              <a:off x="1442167" y="2150293"/>
              <a:ext cx="19783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AA battery 1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CA1FD76-6202-4019-881F-2F059F5352F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63837" y="2755974"/>
              <a:ext cx="456435" cy="391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AC69793C-F456-479E-B0AE-EFBFE240F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59762" y="3680887"/>
              <a:ext cx="1524259" cy="1219408"/>
            </a:xfrm>
            <a:prstGeom prst="rect">
              <a:avLst/>
            </a:prstGeom>
          </p:spPr>
        </p:pic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A4AA64A-15FD-4F89-A9FB-EA1C1768294C}"/>
                </a:ext>
              </a:extLst>
            </p:cNvPr>
            <p:cNvGrpSpPr/>
            <p:nvPr/>
          </p:nvGrpSpPr>
          <p:grpSpPr>
            <a:xfrm rot="5400000">
              <a:off x="2289943" y="2081674"/>
              <a:ext cx="369332" cy="1400781"/>
              <a:chOff x="-2667016" y="4875630"/>
              <a:chExt cx="327170" cy="1228000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9620CFB-89A9-42DB-8942-281DA0A8CADA}"/>
                  </a:ext>
                </a:extLst>
              </p:cNvPr>
              <p:cNvSpPr/>
              <p:nvPr/>
            </p:nvSpPr>
            <p:spPr>
              <a:xfrm>
                <a:off x="-2667016" y="4951502"/>
                <a:ext cx="327170" cy="115212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BAC17D0-86DB-4B2E-9E71-AF18FA8B777F}"/>
                  </a:ext>
                </a:extLst>
              </p:cNvPr>
              <p:cNvSpPr/>
              <p:nvPr/>
            </p:nvSpPr>
            <p:spPr>
              <a:xfrm>
                <a:off x="-2667016" y="4926055"/>
                <a:ext cx="327170" cy="28803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7DDC52E-7170-494D-A1E6-431D46DBE007}"/>
                  </a:ext>
                </a:extLst>
              </p:cNvPr>
              <p:cNvSpPr txBox="1"/>
              <p:nvPr/>
            </p:nvSpPr>
            <p:spPr>
              <a:xfrm>
                <a:off x="-2627878" y="4875630"/>
                <a:ext cx="248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+</a:t>
                </a:r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AECF223-6364-4870-B56C-9EEF6ACD6FCC}"/>
                </a:ext>
              </a:extLst>
            </p:cNvPr>
            <p:cNvSpPr txBox="1"/>
            <p:nvPr/>
          </p:nvSpPr>
          <p:spPr>
            <a:xfrm>
              <a:off x="2915816" y="4858981"/>
              <a:ext cx="28803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lamp (in holder)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157DF47-CD99-418A-973E-1DC40459E8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95210" y="4593099"/>
              <a:ext cx="2450137" cy="86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0BE3259-3A32-4AF7-9BCC-E9E6C890D273}"/>
                </a:ext>
              </a:extLst>
            </p:cNvPr>
            <p:cNvGrpSpPr/>
            <p:nvPr/>
          </p:nvGrpSpPr>
          <p:grpSpPr>
            <a:xfrm rot="5400000">
              <a:off x="4016151" y="2071874"/>
              <a:ext cx="369332" cy="1400781"/>
              <a:chOff x="-2667016" y="4875630"/>
              <a:chExt cx="327170" cy="1228000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0F4ABFF-9A0D-414E-8E19-A200E5A8DCBE}"/>
                  </a:ext>
                </a:extLst>
              </p:cNvPr>
              <p:cNvSpPr/>
              <p:nvPr/>
            </p:nvSpPr>
            <p:spPr>
              <a:xfrm>
                <a:off x="-2667016" y="4951502"/>
                <a:ext cx="327170" cy="115212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59D53FF0-D69B-4431-805C-B4AD2929DAFD}"/>
                  </a:ext>
                </a:extLst>
              </p:cNvPr>
              <p:cNvSpPr/>
              <p:nvPr/>
            </p:nvSpPr>
            <p:spPr>
              <a:xfrm>
                <a:off x="-2667016" y="4926055"/>
                <a:ext cx="327170" cy="28803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9D0C90C-9E38-4CC6-82AB-010ECBFD967C}"/>
                  </a:ext>
                </a:extLst>
              </p:cNvPr>
              <p:cNvSpPr txBox="1"/>
              <p:nvPr/>
            </p:nvSpPr>
            <p:spPr>
              <a:xfrm>
                <a:off x="-2627878" y="4875630"/>
                <a:ext cx="248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+</a:t>
                </a:r>
              </a:p>
            </p:txBody>
          </p:sp>
        </p:grp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0F7F58FA-768B-47BC-9F65-E08F0FA358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17205" y="2782065"/>
              <a:ext cx="394039" cy="434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BCB1AC3-A3AC-404A-9978-C5065A86C5E7}"/>
                </a:ext>
              </a:extLst>
            </p:cNvPr>
            <p:cNvSpPr txBox="1"/>
            <p:nvPr/>
          </p:nvSpPr>
          <p:spPr>
            <a:xfrm>
              <a:off x="4874018" y="2147006"/>
              <a:ext cx="19783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AA battery 3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ACC17E4-ED4A-48DF-B4EC-413B94D01D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54550" y="2778804"/>
              <a:ext cx="394039" cy="434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BC512B3E-27E6-412B-AA6E-A393DFC6BC18}"/>
                </a:ext>
              </a:extLst>
            </p:cNvPr>
            <p:cNvGrpSpPr/>
            <p:nvPr/>
          </p:nvGrpSpPr>
          <p:grpSpPr>
            <a:xfrm rot="5400000">
              <a:off x="5733461" y="2055587"/>
              <a:ext cx="369332" cy="1400781"/>
              <a:chOff x="-2667016" y="4875630"/>
              <a:chExt cx="327170" cy="1228000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3AE4BAC1-E65D-4D53-AFD3-C7CA81BA64A8}"/>
                  </a:ext>
                </a:extLst>
              </p:cNvPr>
              <p:cNvSpPr/>
              <p:nvPr/>
            </p:nvSpPr>
            <p:spPr>
              <a:xfrm>
                <a:off x="-2667016" y="4951502"/>
                <a:ext cx="327170" cy="115212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25A79EDB-E784-4C92-B990-D14A9D88E607}"/>
                  </a:ext>
                </a:extLst>
              </p:cNvPr>
              <p:cNvSpPr/>
              <p:nvPr/>
            </p:nvSpPr>
            <p:spPr>
              <a:xfrm>
                <a:off x="-2667016" y="4926055"/>
                <a:ext cx="327170" cy="28803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D72ABE1-D377-4DAF-8810-6ECC1679F492}"/>
                  </a:ext>
                </a:extLst>
              </p:cNvPr>
              <p:cNvSpPr txBox="1"/>
              <p:nvPr/>
            </p:nvSpPr>
            <p:spPr>
              <a:xfrm>
                <a:off x="-2627878" y="4875630"/>
                <a:ext cx="248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+</a:t>
                </a:r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2004DB9-DA5D-4B72-8645-C2ED532798A0}"/>
                </a:ext>
              </a:extLst>
            </p:cNvPr>
            <p:cNvSpPr txBox="1"/>
            <p:nvPr/>
          </p:nvSpPr>
          <p:spPr>
            <a:xfrm>
              <a:off x="3174999" y="2145078"/>
              <a:ext cx="19783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AA battery 2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408CAE-47F3-4ABE-92B6-E1F966D3192C}"/>
                </a:ext>
              </a:extLst>
            </p:cNvPr>
            <p:cNvCxnSpPr>
              <a:cxnSpLocks/>
            </p:cNvCxnSpPr>
            <p:nvPr/>
          </p:nvCxnSpPr>
          <p:spPr>
            <a:xfrm>
              <a:off x="7012917" y="2739083"/>
              <a:ext cx="0" cy="186264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8CD81FC-A9A3-4D7A-9EFD-5F5AD1D3BD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90558" y="4593099"/>
              <a:ext cx="2329715" cy="863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51C3CB41-4E74-4BC3-A3A1-15186D830F49}"/>
              </a:ext>
            </a:extLst>
          </p:cNvPr>
          <p:cNvSpPr txBox="1"/>
          <p:nvPr/>
        </p:nvSpPr>
        <p:spPr>
          <a:xfrm>
            <a:off x="6017817" y="1268760"/>
            <a:ext cx="3059271" cy="47089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GB" sz="2000" dirty="0"/>
              <a:t>You can do this by </a:t>
            </a:r>
            <a:r>
              <a:rPr lang="en-GB" sz="2000" b="1" dirty="0"/>
              <a:t>changing Circuit 2.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2000" dirty="0"/>
              <a:t>Unclip the end of the </a:t>
            </a:r>
            <a:r>
              <a:rPr lang="en-GB" sz="2000" b="1" dirty="0"/>
              <a:t>red crocodile clip </a:t>
            </a:r>
            <a:r>
              <a:rPr lang="en-GB" sz="2000" dirty="0"/>
              <a:t>that is connected to the</a:t>
            </a:r>
            <a:r>
              <a:rPr lang="en-GB" sz="2000" b="1" dirty="0"/>
              <a:t> lamp holder. </a:t>
            </a:r>
            <a:r>
              <a:rPr lang="en-GB" sz="2000" dirty="0"/>
              <a:t>Connect this end to the </a:t>
            </a:r>
            <a:r>
              <a:rPr lang="en-GB" sz="2000" b="1" dirty="0"/>
              <a:t>black wire </a:t>
            </a:r>
            <a:r>
              <a:rPr lang="en-GB" sz="2000" dirty="0"/>
              <a:t>of </a:t>
            </a:r>
            <a:r>
              <a:rPr lang="en-GB" sz="2000" b="1" dirty="0"/>
              <a:t>battery clip 3.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2000" dirty="0"/>
              <a:t>Connect one end of a third </a:t>
            </a:r>
            <a:r>
              <a:rPr lang="en-GB" sz="2000" b="1" dirty="0"/>
              <a:t>red crocodile clip </a:t>
            </a:r>
            <a:r>
              <a:rPr lang="en-GB" sz="2000" dirty="0"/>
              <a:t>to the </a:t>
            </a:r>
            <a:r>
              <a:rPr lang="en-GB" sz="2000" b="1" dirty="0"/>
              <a:t>red wire </a:t>
            </a:r>
            <a:r>
              <a:rPr lang="en-GB" sz="2000" dirty="0"/>
              <a:t>of </a:t>
            </a:r>
            <a:r>
              <a:rPr lang="en-GB" sz="2000" b="1" dirty="0"/>
              <a:t>battery holder 3. </a:t>
            </a:r>
            <a:r>
              <a:rPr lang="en-GB" sz="2000" dirty="0"/>
              <a:t>Connect the other end to the free contact of the </a:t>
            </a:r>
            <a:r>
              <a:rPr lang="en-GB" sz="2000" b="1" dirty="0"/>
              <a:t>lamp holder.</a:t>
            </a:r>
          </a:p>
        </p:txBody>
      </p:sp>
    </p:spTree>
    <p:extLst>
      <p:ext uri="{BB962C8B-B14F-4D97-AF65-F5344CB8AC3E}">
        <p14:creationId xmlns:p14="http://schemas.microsoft.com/office/powerpoint/2010/main" val="406671728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sentation testing vehic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566</Words>
  <Application>Microsoft Office PowerPoint</Application>
  <PresentationFormat>On-screen Show (4:3)</PresentationFormat>
  <Paragraphs>52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Custom Design</vt:lpstr>
      <vt:lpstr>Presentation testing vehicles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electricity</dc:title>
  <dc:creator>Attainment in Education</dc:creator>
  <cp:lastModifiedBy>Paul Anderson</cp:lastModifiedBy>
  <cp:revision>122</cp:revision>
  <dcterms:created xsi:type="dcterms:W3CDTF">2012-08-07T14:34:21Z</dcterms:created>
  <dcterms:modified xsi:type="dcterms:W3CDTF">2018-08-30T12:22:21Z</dcterms:modified>
</cp:coreProperties>
</file>