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9"/>
  </p:notesMasterIdLst>
  <p:sldIdLst>
    <p:sldId id="256" r:id="rId3"/>
    <p:sldId id="269" r:id="rId4"/>
    <p:sldId id="267" r:id="rId5"/>
    <p:sldId id="268" r:id="rId6"/>
    <p:sldId id="274" r:id="rId7"/>
    <p:sldId id="27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79" autoAdjust="0"/>
  </p:normalViewPr>
  <p:slideViewPr>
    <p:cSldViewPr snapToObjects="1" showGuides="1">
      <p:cViewPr varScale="1">
        <p:scale>
          <a:sx n="63" d="100"/>
          <a:sy n="63" d="100"/>
        </p:scale>
        <p:origin x="67" y="91"/>
      </p:cViewPr>
      <p:guideLst>
        <p:guide orient="horz"/>
        <p:guide/>
      </p:guideLst>
    </p:cSldViewPr>
  </p:slideViewPr>
  <p:notesTextViewPr>
    <p:cViewPr>
      <p:scale>
        <a:sx n="100" d="100"/>
        <a:sy n="100" d="100"/>
      </p:scale>
      <p:origin x="0" y="-11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30/08/2018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a:p>
        </p:txBody>
      </p:sp>
    </p:spTree>
    <p:extLst>
      <p:ext uri="{BB962C8B-B14F-4D97-AF65-F5344CB8AC3E}">
        <p14:creationId xmlns:p14="http://schemas.microsoft.com/office/powerpoint/2010/main" val="13832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Lemons or limes can be used, or a mixture of both. Nails used must be zinc coated. Use 1 mm or 2 mm diameter copper wire; padded gloves could be used to push this into the fruit, or a ‘pilot’ hole made using a skewer or </a:t>
            </a:r>
            <a:r>
              <a:rPr lang="en-GB"/>
              <a:t>sharp knife to </a:t>
            </a:r>
            <a:r>
              <a:rPr lang="en-GB" dirty="0"/>
              <a:t>reduce the force needed. Copper coins can also be used instead if available. The copper is the anode (positive) end of the battery and the nail is the cathode (negative) end. The fruit is the electrolyte. Each lemon or lime should provide between approximately 0.7 and 0.9 V. This can be tested by using a </a:t>
            </a:r>
            <a:r>
              <a:rPr lang="en-GB" dirty="0" err="1"/>
              <a:t>multimeter</a:t>
            </a:r>
            <a:r>
              <a:rPr lang="en-GB" dirty="0"/>
              <a:t> if required. Learners could cut the appropriate lengths of wire or these could be cut in advance by the teacher.</a:t>
            </a:r>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a:p>
        </p:txBody>
      </p:sp>
    </p:spTree>
    <p:extLst>
      <p:ext uri="{BB962C8B-B14F-4D97-AF65-F5344CB8AC3E}">
        <p14:creationId xmlns:p14="http://schemas.microsoft.com/office/powerpoint/2010/main" val="266280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total voltage of the series circuit can be calculated by adding up the voltage of each individual battery. This arrangement would produce approximately 2.8 – 3.6 V depending on the voltage of each individual piece of fruit.</a:t>
            </a:r>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a:p>
        </p:txBody>
      </p:sp>
    </p:spTree>
    <p:extLst>
      <p:ext uri="{BB962C8B-B14F-4D97-AF65-F5344CB8AC3E}">
        <p14:creationId xmlns:p14="http://schemas.microsoft.com/office/powerpoint/2010/main" val="192852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long leg of the LED is the anode (positive +) and the short leg is the cathode (negative -). If the LED is connected the wrong way round it will not light. It is recommended that a hi-bright LED is used as it will be easier to observe this lighting up. The LED used should be of the low voltage </a:t>
            </a:r>
            <a:r>
              <a:rPr lang="en-GB"/>
              <a:t>type (approximately 3 </a:t>
            </a:r>
            <a:r>
              <a:rPr lang="en-GB" dirty="0"/>
              <a:t>– 4 V). A lamp can be used instead of the LED.</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a:p>
        </p:txBody>
      </p:sp>
    </p:spTree>
    <p:extLst>
      <p:ext uri="{BB962C8B-B14F-4D97-AF65-F5344CB8AC3E}">
        <p14:creationId xmlns:p14="http://schemas.microsoft.com/office/powerpoint/2010/main" val="285669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Turn the lights down if possible to best observe the effect of the LEDs lighting up. Increasing the number of lemon batteries would increase the brightness, but too much voltage could destroy it! Reducing the number of lemon batteries would reduce the brightness or the LED may fail to light at all.</a:t>
            </a:r>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a:p>
        </p:txBody>
      </p:sp>
    </p:spTree>
    <p:extLst>
      <p:ext uri="{BB962C8B-B14F-4D97-AF65-F5344CB8AC3E}">
        <p14:creationId xmlns:p14="http://schemas.microsoft.com/office/powerpoint/2010/main" val="1686516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a:p>
        </p:txBody>
      </p:sp>
    </p:spTree>
    <p:extLst>
      <p:ext uri="{BB962C8B-B14F-4D97-AF65-F5344CB8AC3E}">
        <p14:creationId xmlns:p14="http://schemas.microsoft.com/office/powerpoint/2010/main" val="3335705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30/08/2018</a:t>
            </a:fld>
            <a:endParaRPr lang="en-GB"/>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30/08/2018</a:t>
            </a:fld>
            <a:endParaRPr lang="en-GB"/>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30/08/2018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71600" y="2813447"/>
            <a:ext cx="7128792" cy="830997"/>
          </a:xfrm>
          <a:prstGeom prst="rect">
            <a:avLst/>
          </a:prstGeom>
          <a:noFill/>
        </p:spPr>
        <p:txBody>
          <a:bodyPr wrap="square" rtlCol="0">
            <a:spAutoFit/>
          </a:bodyPr>
          <a:lstStyle/>
          <a:p>
            <a:pPr algn="ctr"/>
            <a:r>
              <a:rPr lang="en-GB" sz="4800" b="1" dirty="0">
                <a:solidFill>
                  <a:srgbClr val="0093D3"/>
                </a:solidFill>
                <a:latin typeface="Arial"/>
                <a:cs typeface="Arial"/>
              </a:rPr>
              <a:t>Fruit Lights</a:t>
            </a:r>
          </a:p>
        </p:txBody>
      </p:sp>
      <p:sp>
        <p:nvSpPr>
          <p:cNvPr id="3" name="TextBox 2">
            <a:extLst>
              <a:ext uri="{FF2B5EF4-FFF2-40B4-BE49-F238E27FC236}">
                <a16:creationId xmlns:a16="http://schemas.microsoft.com/office/drawing/2014/main" id="{86983557-E0FA-4717-BC03-55234762300F}"/>
              </a:ext>
            </a:extLst>
          </p:cNvPr>
          <p:cNvSpPr txBox="1"/>
          <p:nvPr/>
        </p:nvSpPr>
        <p:spPr>
          <a:xfrm>
            <a:off x="1691680" y="3717032"/>
            <a:ext cx="5616624"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Using lemons and limes to </a:t>
            </a:r>
          </a:p>
          <a:p>
            <a:pPr algn="ctr"/>
            <a:r>
              <a:rPr lang="en-GB" sz="2400" dirty="0">
                <a:latin typeface="Arial" panose="020B0604020202020204" pitchFamily="34" charset="0"/>
                <a:cs typeface="Arial" panose="020B0604020202020204" pitchFamily="34" charset="0"/>
              </a:rPr>
              <a:t>power an LED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87375" y="1195984"/>
            <a:ext cx="7703190" cy="1077218"/>
          </a:xfrm>
          <a:prstGeom prst="rect">
            <a:avLst/>
          </a:prstGeom>
          <a:noFill/>
        </p:spPr>
        <p:txBody>
          <a:bodyPr wrap="square" rtlCol="0">
            <a:spAutoFit/>
          </a:bodyPr>
          <a:lstStyle/>
          <a:p>
            <a:r>
              <a:rPr lang="en-GB" sz="3200" b="1" dirty="0"/>
              <a:t>Step 1 – Making the lemon </a:t>
            </a:r>
          </a:p>
          <a:p>
            <a:r>
              <a:rPr lang="en-GB" sz="3200" b="1" dirty="0"/>
              <a:t>batteries</a:t>
            </a:r>
          </a:p>
        </p:txBody>
      </p:sp>
      <p:sp>
        <p:nvSpPr>
          <p:cNvPr id="6" name="TextBox 5">
            <a:extLst>
              <a:ext uri="{FF2B5EF4-FFF2-40B4-BE49-F238E27FC236}">
                <a16:creationId xmlns:a16="http://schemas.microsoft.com/office/drawing/2014/main" id="{9178DBF1-CD54-4289-AFD0-A4B78114B42D}"/>
              </a:ext>
            </a:extLst>
          </p:cNvPr>
          <p:cNvSpPr txBox="1"/>
          <p:nvPr/>
        </p:nvSpPr>
        <p:spPr>
          <a:xfrm>
            <a:off x="290989" y="2238109"/>
            <a:ext cx="4921406" cy="3785652"/>
          </a:xfrm>
          <a:prstGeom prst="rect">
            <a:avLst/>
          </a:prstGeom>
          <a:noFill/>
        </p:spPr>
        <p:txBody>
          <a:bodyPr wrap="square" rtlCol="0">
            <a:spAutoFit/>
          </a:bodyPr>
          <a:lstStyle/>
          <a:p>
            <a:pPr marL="457200" indent="-457200">
              <a:spcAft>
                <a:spcPts val="600"/>
              </a:spcAft>
              <a:buFont typeface="+mj-lt"/>
              <a:buAutoNum type="arabicParenR"/>
            </a:pPr>
            <a:r>
              <a:rPr lang="en-GB" sz="2000" dirty="0"/>
              <a:t>Cut one </a:t>
            </a:r>
            <a:r>
              <a:rPr lang="en-GB" sz="2000" b="1" dirty="0"/>
              <a:t>50 mm length </a:t>
            </a:r>
            <a:r>
              <a:rPr lang="en-GB" sz="2000" dirty="0"/>
              <a:t>of 2 mm diameter </a:t>
            </a:r>
            <a:r>
              <a:rPr lang="en-GB" sz="2000" b="1" dirty="0"/>
              <a:t>copper wire.</a:t>
            </a:r>
          </a:p>
          <a:p>
            <a:pPr marL="457200" indent="-457200">
              <a:spcAft>
                <a:spcPts val="600"/>
              </a:spcAft>
              <a:buFont typeface="+mj-lt"/>
              <a:buAutoNum type="arabicParenR"/>
            </a:pPr>
            <a:r>
              <a:rPr lang="en-GB" sz="2000" dirty="0"/>
              <a:t>Insert the </a:t>
            </a:r>
            <a:r>
              <a:rPr lang="en-GB" sz="2000" b="1" dirty="0"/>
              <a:t>copper wire </a:t>
            </a:r>
            <a:r>
              <a:rPr lang="en-GB" sz="2000" dirty="0"/>
              <a:t>into one side of the </a:t>
            </a:r>
            <a:r>
              <a:rPr lang="en-GB" sz="2000" b="1" dirty="0"/>
              <a:t>lemon. </a:t>
            </a:r>
          </a:p>
          <a:p>
            <a:pPr marL="457200" indent="-457200">
              <a:spcAft>
                <a:spcPts val="600"/>
              </a:spcAft>
              <a:buFont typeface="+mj-lt"/>
              <a:buAutoNum type="arabicParenR"/>
            </a:pPr>
            <a:r>
              <a:rPr lang="en-GB" sz="2000" dirty="0"/>
              <a:t>Insert </a:t>
            </a:r>
            <a:r>
              <a:rPr lang="en-GB" sz="2000" b="1" dirty="0"/>
              <a:t>one nail </a:t>
            </a:r>
            <a:r>
              <a:rPr lang="en-GB" sz="2000" dirty="0"/>
              <a:t>into the other side of the </a:t>
            </a:r>
            <a:r>
              <a:rPr lang="en-GB" sz="2000" b="1" dirty="0"/>
              <a:t>lemon.</a:t>
            </a:r>
          </a:p>
          <a:p>
            <a:pPr marL="457200" indent="-457200">
              <a:spcAft>
                <a:spcPts val="600"/>
              </a:spcAft>
              <a:buFont typeface="+mj-lt"/>
              <a:buAutoNum type="arabicParenR"/>
            </a:pPr>
            <a:r>
              <a:rPr lang="en-GB" sz="2000" dirty="0"/>
              <a:t>Make sure </a:t>
            </a:r>
            <a:r>
              <a:rPr lang="en-GB" sz="2000" b="1" dirty="0"/>
              <a:t>both</a:t>
            </a:r>
            <a:r>
              <a:rPr lang="en-GB" sz="2000" dirty="0"/>
              <a:t> the </a:t>
            </a:r>
            <a:r>
              <a:rPr lang="en-GB" sz="2000" b="1" dirty="0"/>
              <a:t>copper wire </a:t>
            </a:r>
            <a:r>
              <a:rPr lang="en-GB" sz="2000" dirty="0"/>
              <a:t>and </a:t>
            </a:r>
            <a:r>
              <a:rPr lang="en-GB" sz="2000" b="1" dirty="0"/>
              <a:t>nail</a:t>
            </a:r>
            <a:r>
              <a:rPr lang="en-GB" sz="2000" dirty="0"/>
              <a:t> have gone right through the </a:t>
            </a:r>
            <a:r>
              <a:rPr lang="en-GB" sz="2000" b="1" dirty="0"/>
              <a:t>skin</a:t>
            </a:r>
            <a:r>
              <a:rPr lang="en-GB" sz="2000" dirty="0"/>
              <a:t> and into the </a:t>
            </a:r>
            <a:r>
              <a:rPr lang="en-GB" sz="2000" b="1" dirty="0"/>
              <a:t>juicy part </a:t>
            </a:r>
            <a:r>
              <a:rPr lang="en-GB" sz="2000" dirty="0"/>
              <a:t>of the lemon!</a:t>
            </a:r>
          </a:p>
          <a:p>
            <a:pPr marL="457200" indent="-457200">
              <a:spcAft>
                <a:spcPts val="600"/>
              </a:spcAft>
              <a:buFont typeface="+mj-lt"/>
              <a:buAutoNum type="arabicParenR"/>
            </a:pPr>
            <a:r>
              <a:rPr lang="en-GB" sz="2000" dirty="0"/>
              <a:t>Repeat this process </a:t>
            </a:r>
            <a:r>
              <a:rPr lang="en-GB" sz="2000" b="1" dirty="0"/>
              <a:t>four times </a:t>
            </a:r>
            <a:r>
              <a:rPr lang="en-GB" sz="2000" dirty="0"/>
              <a:t>to create four </a:t>
            </a:r>
            <a:r>
              <a:rPr lang="en-GB" sz="2000" b="1" dirty="0"/>
              <a:t>‘lemon batteries’.</a:t>
            </a:r>
          </a:p>
        </p:txBody>
      </p:sp>
      <p:pic>
        <p:nvPicPr>
          <p:cNvPr id="7" name="Picture 6">
            <a:extLst>
              <a:ext uri="{FF2B5EF4-FFF2-40B4-BE49-F238E27FC236}">
                <a16:creationId xmlns:a16="http://schemas.microsoft.com/office/drawing/2014/main" id="{62B28580-AAF2-4F88-9D94-B28F4FC2360D}"/>
              </a:ext>
            </a:extLst>
          </p:cNvPr>
          <p:cNvPicPr>
            <a:picLocks noChangeAspect="1"/>
          </p:cNvPicPr>
          <p:nvPr/>
        </p:nvPicPr>
        <p:blipFill rotWithShape="1">
          <a:blip r:embed="rId4"/>
          <a:srcRect l="22438" t="6951" r="25588" b="25482"/>
          <a:stretch/>
        </p:blipFill>
        <p:spPr>
          <a:xfrm>
            <a:off x="6176447" y="3679537"/>
            <a:ext cx="2357593" cy="2298686"/>
          </a:xfrm>
          <a:prstGeom prst="rect">
            <a:avLst/>
          </a:prstGeom>
        </p:spPr>
      </p:pic>
      <p:grpSp>
        <p:nvGrpSpPr>
          <p:cNvPr id="19" name="Group 18">
            <a:extLst>
              <a:ext uri="{FF2B5EF4-FFF2-40B4-BE49-F238E27FC236}">
                <a16:creationId xmlns:a16="http://schemas.microsoft.com/office/drawing/2014/main" id="{777FAD54-0473-409D-B147-FCC87826763D}"/>
              </a:ext>
            </a:extLst>
          </p:cNvPr>
          <p:cNvGrpSpPr/>
          <p:nvPr/>
        </p:nvGrpSpPr>
        <p:grpSpPr>
          <a:xfrm>
            <a:off x="5471556" y="1370500"/>
            <a:ext cx="3349845" cy="2058500"/>
            <a:chOff x="5448924" y="1244139"/>
            <a:chExt cx="3349845" cy="2058500"/>
          </a:xfrm>
        </p:grpSpPr>
        <p:sp>
          <p:nvSpPr>
            <p:cNvPr id="9" name="Oval 8">
              <a:extLst>
                <a:ext uri="{FF2B5EF4-FFF2-40B4-BE49-F238E27FC236}">
                  <a16:creationId xmlns:a16="http://schemas.microsoft.com/office/drawing/2014/main" id="{55648B21-5B5A-4ECB-917A-80B9F073EDD5}"/>
                </a:ext>
              </a:extLst>
            </p:cNvPr>
            <p:cNvSpPr/>
            <p:nvPr/>
          </p:nvSpPr>
          <p:spPr>
            <a:xfrm>
              <a:off x="6347131" y="2009636"/>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C104FAC3-138A-4689-BB81-10362D240971}"/>
                </a:ext>
              </a:extLst>
            </p:cNvPr>
            <p:cNvCxnSpPr>
              <a:cxnSpLocks/>
            </p:cNvCxnSpPr>
            <p:nvPr/>
          </p:nvCxnSpPr>
          <p:spPr>
            <a:xfrm>
              <a:off x="6516216" y="1632738"/>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14" name="Straight Connector 13">
              <a:extLst>
                <a:ext uri="{FF2B5EF4-FFF2-40B4-BE49-F238E27FC236}">
                  <a16:creationId xmlns:a16="http://schemas.microsoft.com/office/drawing/2014/main" id="{A43C098E-4887-4C8C-AFFC-0A24BD4A0600}"/>
                </a:ext>
              </a:extLst>
            </p:cNvPr>
            <p:cNvCxnSpPr/>
            <p:nvPr/>
          </p:nvCxnSpPr>
          <p:spPr>
            <a:xfrm flipV="1">
              <a:off x="7668344" y="1844824"/>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F006878-6330-4110-AE3F-A501258F427E}"/>
                </a:ext>
              </a:extLst>
            </p:cNvPr>
            <p:cNvCxnSpPr/>
            <p:nvPr/>
          </p:nvCxnSpPr>
          <p:spPr>
            <a:xfrm>
              <a:off x="7848364" y="1795811"/>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C1087F9B-4144-44AA-BC90-3EC831D51F39}"/>
                </a:ext>
              </a:extLst>
            </p:cNvPr>
            <p:cNvSpPr txBox="1"/>
            <p:nvPr/>
          </p:nvSpPr>
          <p:spPr>
            <a:xfrm>
              <a:off x="6821597" y="2706185"/>
              <a:ext cx="1067292" cy="369332"/>
            </a:xfrm>
            <a:prstGeom prst="rect">
              <a:avLst/>
            </a:prstGeom>
            <a:noFill/>
          </p:spPr>
          <p:txBody>
            <a:bodyPr wrap="square" rtlCol="0">
              <a:spAutoFit/>
            </a:bodyPr>
            <a:lstStyle/>
            <a:p>
              <a:pPr algn="ctr"/>
              <a:r>
                <a:rPr lang="en-GB" dirty="0"/>
                <a:t>Lemon</a:t>
              </a:r>
            </a:p>
          </p:txBody>
        </p:sp>
        <p:sp>
          <p:nvSpPr>
            <p:cNvPr id="31" name="TextBox 30">
              <a:extLst>
                <a:ext uri="{FF2B5EF4-FFF2-40B4-BE49-F238E27FC236}">
                  <a16:creationId xmlns:a16="http://schemas.microsoft.com/office/drawing/2014/main" id="{BF7BFFB8-DD6B-4AF9-ADF1-AC168C05B4AC}"/>
                </a:ext>
              </a:extLst>
            </p:cNvPr>
            <p:cNvSpPr txBox="1"/>
            <p:nvPr/>
          </p:nvSpPr>
          <p:spPr>
            <a:xfrm>
              <a:off x="7731477" y="1401973"/>
              <a:ext cx="1067292" cy="369332"/>
            </a:xfrm>
            <a:prstGeom prst="rect">
              <a:avLst/>
            </a:prstGeom>
            <a:noFill/>
          </p:spPr>
          <p:txBody>
            <a:bodyPr wrap="square" rtlCol="0">
              <a:spAutoFit/>
            </a:bodyPr>
            <a:lstStyle/>
            <a:p>
              <a:pPr algn="ctr"/>
              <a:r>
                <a:rPr lang="en-GB" dirty="0"/>
                <a:t>Nail -</a:t>
              </a:r>
            </a:p>
          </p:txBody>
        </p:sp>
        <p:sp>
          <p:nvSpPr>
            <p:cNvPr id="32" name="TextBox 31">
              <a:extLst>
                <a:ext uri="{FF2B5EF4-FFF2-40B4-BE49-F238E27FC236}">
                  <a16:creationId xmlns:a16="http://schemas.microsoft.com/office/drawing/2014/main" id="{D39908CC-7149-4178-A78F-440B411E5783}"/>
                </a:ext>
              </a:extLst>
            </p:cNvPr>
            <p:cNvSpPr txBox="1"/>
            <p:nvPr/>
          </p:nvSpPr>
          <p:spPr>
            <a:xfrm>
              <a:off x="5448924" y="1244139"/>
              <a:ext cx="1067292" cy="646331"/>
            </a:xfrm>
            <a:prstGeom prst="rect">
              <a:avLst/>
            </a:prstGeom>
            <a:noFill/>
          </p:spPr>
          <p:txBody>
            <a:bodyPr wrap="square" rtlCol="0">
              <a:spAutoFit/>
            </a:bodyPr>
            <a:lstStyle/>
            <a:p>
              <a:pPr algn="ctr"/>
              <a:r>
                <a:rPr lang="en-GB" dirty="0"/>
                <a:t>Copper wire +</a:t>
              </a:r>
            </a:p>
          </p:txBody>
        </p:sp>
      </p:grpSp>
      <p:sp>
        <p:nvSpPr>
          <p:cNvPr id="20" name="TextBox 19">
            <a:extLst>
              <a:ext uri="{FF2B5EF4-FFF2-40B4-BE49-F238E27FC236}">
                <a16:creationId xmlns:a16="http://schemas.microsoft.com/office/drawing/2014/main" id="{B16F0B21-D99D-423D-B16F-F9C651B708B4}"/>
              </a:ext>
            </a:extLst>
          </p:cNvPr>
          <p:cNvSpPr txBox="1"/>
          <p:nvPr/>
        </p:nvSpPr>
        <p:spPr>
          <a:xfrm>
            <a:off x="5339946" y="2351586"/>
            <a:ext cx="875324" cy="707886"/>
          </a:xfrm>
          <a:prstGeom prst="rect">
            <a:avLst/>
          </a:prstGeom>
          <a:noFill/>
        </p:spPr>
        <p:txBody>
          <a:bodyPr wrap="square" rtlCol="0">
            <a:spAutoFit/>
          </a:bodyPr>
          <a:lstStyle/>
          <a:p>
            <a:pPr algn="ctr"/>
            <a:r>
              <a:rPr lang="en-GB" sz="4000" dirty="0"/>
              <a:t>x 4</a:t>
            </a:r>
          </a:p>
        </p:txBody>
      </p:sp>
    </p:spTree>
    <p:extLst>
      <p:ext uri="{BB962C8B-B14F-4D97-AF65-F5344CB8AC3E}">
        <p14:creationId xmlns:p14="http://schemas.microsoft.com/office/powerpoint/2010/main" val="3696925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17A199F-3FB6-4DB9-8752-3D0DC37A8253}"/>
              </a:ext>
            </a:extLst>
          </p:cNvPr>
          <p:cNvSpPr txBox="1"/>
          <p:nvPr/>
        </p:nvSpPr>
        <p:spPr>
          <a:xfrm>
            <a:off x="253186" y="1245128"/>
            <a:ext cx="7703190" cy="584775"/>
          </a:xfrm>
          <a:prstGeom prst="rect">
            <a:avLst/>
          </a:prstGeom>
          <a:noFill/>
        </p:spPr>
        <p:txBody>
          <a:bodyPr wrap="square" rtlCol="0">
            <a:spAutoFit/>
          </a:bodyPr>
          <a:lstStyle/>
          <a:p>
            <a:r>
              <a:rPr lang="en-GB" sz="3200" b="1" dirty="0"/>
              <a:t>Step 2 – Joining the lemon batteries in series</a:t>
            </a:r>
          </a:p>
        </p:txBody>
      </p:sp>
      <p:sp>
        <p:nvSpPr>
          <p:cNvPr id="12" name="TextBox 11">
            <a:extLst>
              <a:ext uri="{FF2B5EF4-FFF2-40B4-BE49-F238E27FC236}">
                <a16:creationId xmlns:a16="http://schemas.microsoft.com/office/drawing/2014/main" id="{86A87FEA-4220-437A-AE64-9A8E513D84D8}"/>
              </a:ext>
            </a:extLst>
          </p:cNvPr>
          <p:cNvSpPr txBox="1"/>
          <p:nvPr/>
        </p:nvSpPr>
        <p:spPr>
          <a:xfrm>
            <a:off x="311621" y="1867856"/>
            <a:ext cx="8380442" cy="2985433"/>
          </a:xfrm>
          <a:prstGeom prst="rect">
            <a:avLst/>
          </a:prstGeom>
          <a:noFill/>
        </p:spPr>
        <p:txBody>
          <a:bodyPr wrap="square" rtlCol="0">
            <a:spAutoFit/>
          </a:bodyPr>
          <a:lstStyle/>
          <a:p>
            <a:pPr marL="457200" indent="-457200">
              <a:spcAft>
                <a:spcPts val="600"/>
              </a:spcAft>
              <a:buFont typeface="+mj-lt"/>
              <a:buAutoNum type="arabicParenR"/>
            </a:pPr>
            <a:r>
              <a:rPr lang="en-GB" sz="2000" dirty="0"/>
              <a:t>Connect a </a:t>
            </a:r>
            <a:r>
              <a:rPr lang="en-GB" sz="2000" b="1" dirty="0"/>
              <a:t>red crocodile clip </a:t>
            </a:r>
            <a:r>
              <a:rPr lang="en-GB" sz="2000" dirty="0"/>
              <a:t>from the </a:t>
            </a:r>
            <a:r>
              <a:rPr lang="en-GB" sz="2000" b="1" dirty="0"/>
              <a:t>copper wire </a:t>
            </a:r>
            <a:r>
              <a:rPr lang="en-GB" sz="2000" dirty="0"/>
              <a:t>in </a:t>
            </a:r>
            <a:r>
              <a:rPr lang="en-GB" sz="2000" b="1" dirty="0"/>
              <a:t>lemon 4</a:t>
            </a:r>
            <a:r>
              <a:rPr lang="en-GB" sz="2000" dirty="0"/>
              <a:t> to the </a:t>
            </a:r>
            <a:r>
              <a:rPr lang="en-GB" sz="2000" b="1" dirty="0"/>
              <a:t>nail</a:t>
            </a:r>
            <a:r>
              <a:rPr lang="en-GB" sz="2000" dirty="0"/>
              <a:t> in </a:t>
            </a:r>
            <a:r>
              <a:rPr lang="en-GB" sz="2000" b="1" dirty="0"/>
              <a:t>lemon 3.</a:t>
            </a:r>
          </a:p>
          <a:p>
            <a:pPr marL="457200" indent="-457200">
              <a:spcAft>
                <a:spcPts val="600"/>
              </a:spcAft>
              <a:buFont typeface="+mj-lt"/>
              <a:buAutoNum type="arabicParenR"/>
            </a:pPr>
            <a:r>
              <a:rPr lang="en-GB" sz="2000" dirty="0"/>
              <a:t>Connect a </a:t>
            </a:r>
            <a:r>
              <a:rPr lang="en-GB" sz="2000" b="1" dirty="0"/>
              <a:t>red crocodile clip </a:t>
            </a:r>
            <a:r>
              <a:rPr lang="en-GB" sz="2000" dirty="0"/>
              <a:t>from the </a:t>
            </a:r>
            <a:r>
              <a:rPr lang="en-GB" sz="2000" b="1" dirty="0"/>
              <a:t>copper wire </a:t>
            </a:r>
            <a:r>
              <a:rPr lang="en-GB" sz="2000" dirty="0"/>
              <a:t>in </a:t>
            </a:r>
            <a:r>
              <a:rPr lang="en-GB" sz="2000" b="1" dirty="0"/>
              <a:t>lemon 3</a:t>
            </a:r>
            <a:r>
              <a:rPr lang="en-GB" sz="2000" dirty="0"/>
              <a:t> to the </a:t>
            </a:r>
            <a:r>
              <a:rPr lang="en-GB" sz="2000" b="1" dirty="0"/>
              <a:t>nail</a:t>
            </a:r>
            <a:r>
              <a:rPr lang="en-GB" sz="2000" dirty="0"/>
              <a:t> in </a:t>
            </a:r>
            <a:r>
              <a:rPr lang="en-GB" sz="2000" b="1" dirty="0"/>
              <a:t>lemon 2.</a:t>
            </a:r>
          </a:p>
          <a:p>
            <a:pPr marL="457200" indent="-457200">
              <a:spcAft>
                <a:spcPts val="600"/>
              </a:spcAft>
              <a:buFont typeface="+mj-lt"/>
              <a:buAutoNum type="arabicParenR"/>
            </a:pPr>
            <a:r>
              <a:rPr lang="en-GB" sz="2000" dirty="0"/>
              <a:t>Connect a </a:t>
            </a:r>
            <a:r>
              <a:rPr lang="en-GB" sz="2000" b="1" dirty="0"/>
              <a:t>red crocodile clip</a:t>
            </a:r>
            <a:r>
              <a:rPr lang="en-GB" sz="2000" dirty="0"/>
              <a:t> from the </a:t>
            </a:r>
            <a:r>
              <a:rPr lang="en-GB" sz="2000" b="1" dirty="0"/>
              <a:t>copper wire </a:t>
            </a:r>
            <a:r>
              <a:rPr lang="en-GB" sz="2000" dirty="0"/>
              <a:t>in </a:t>
            </a:r>
            <a:r>
              <a:rPr lang="en-GB" sz="2000" b="1" dirty="0"/>
              <a:t>lemon 2 </a:t>
            </a:r>
            <a:r>
              <a:rPr lang="en-GB" sz="2000" dirty="0"/>
              <a:t>to the </a:t>
            </a:r>
            <a:r>
              <a:rPr lang="en-GB" sz="2000" b="1" dirty="0"/>
              <a:t>nail </a:t>
            </a:r>
            <a:r>
              <a:rPr lang="en-GB" sz="2000" dirty="0"/>
              <a:t>in </a:t>
            </a:r>
            <a:r>
              <a:rPr lang="en-GB" sz="2000" b="1" dirty="0"/>
              <a:t>lemon 1.</a:t>
            </a:r>
          </a:p>
          <a:p>
            <a:pPr marL="457200" indent="-457200">
              <a:spcAft>
                <a:spcPts val="600"/>
              </a:spcAft>
              <a:buFont typeface="+mj-lt"/>
              <a:buAutoNum type="arabicParenR"/>
            </a:pPr>
            <a:endParaRPr lang="en-GB" sz="2400" dirty="0"/>
          </a:p>
          <a:p>
            <a:pPr marL="457200" indent="-457200">
              <a:spcAft>
                <a:spcPts val="600"/>
              </a:spcAft>
              <a:buFont typeface="+mj-lt"/>
              <a:buAutoNum type="arabicParenR"/>
            </a:pPr>
            <a:endParaRPr lang="en-GB" sz="2400" dirty="0"/>
          </a:p>
        </p:txBody>
      </p:sp>
      <p:grpSp>
        <p:nvGrpSpPr>
          <p:cNvPr id="14" name="Group 13">
            <a:extLst>
              <a:ext uri="{FF2B5EF4-FFF2-40B4-BE49-F238E27FC236}">
                <a16:creationId xmlns:a16="http://schemas.microsoft.com/office/drawing/2014/main" id="{E8FDA368-FDFF-4D38-95F4-CA0EAB59DAAE}"/>
              </a:ext>
            </a:extLst>
          </p:cNvPr>
          <p:cNvGrpSpPr/>
          <p:nvPr/>
        </p:nvGrpSpPr>
        <p:grpSpPr>
          <a:xfrm>
            <a:off x="796566" y="4191841"/>
            <a:ext cx="7550868" cy="1789393"/>
            <a:chOff x="866261" y="3863959"/>
            <a:chExt cx="7550868" cy="1789393"/>
          </a:xfrm>
        </p:grpSpPr>
        <p:grpSp>
          <p:nvGrpSpPr>
            <p:cNvPr id="3" name="Group 2">
              <a:extLst>
                <a:ext uri="{FF2B5EF4-FFF2-40B4-BE49-F238E27FC236}">
                  <a16:creationId xmlns:a16="http://schemas.microsoft.com/office/drawing/2014/main" id="{CB01E076-CAB2-49FC-ACDC-F992A49DA0CC}"/>
                </a:ext>
              </a:extLst>
            </p:cNvPr>
            <p:cNvGrpSpPr/>
            <p:nvPr/>
          </p:nvGrpSpPr>
          <p:grpSpPr>
            <a:xfrm>
              <a:off x="866261" y="3863959"/>
              <a:ext cx="7550868" cy="1293072"/>
              <a:chOff x="915496" y="3158854"/>
              <a:chExt cx="7550868" cy="1293072"/>
            </a:xfrm>
          </p:grpSpPr>
          <p:grpSp>
            <p:nvGrpSpPr>
              <p:cNvPr id="2" name="Group 1">
                <a:extLst>
                  <a:ext uri="{FF2B5EF4-FFF2-40B4-BE49-F238E27FC236}">
                    <a16:creationId xmlns:a16="http://schemas.microsoft.com/office/drawing/2014/main" id="{35543BD9-457A-4C61-903F-CF11F2344433}"/>
                  </a:ext>
                </a:extLst>
              </p:cNvPr>
              <p:cNvGrpSpPr/>
              <p:nvPr/>
            </p:nvGrpSpPr>
            <p:grpSpPr>
              <a:xfrm>
                <a:off x="915496" y="3158854"/>
                <a:ext cx="1609245" cy="1293072"/>
                <a:chOff x="1509767" y="3221145"/>
                <a:chExt cx="2016224" cy="1669901"/>
              </a:xfrm>
            </p:grpSpPr>
            <p:sp>
              <p:nvSpPr>
                <p:cNvPr id="39" name="Oval 38">
                  <a:extLst>
                    <a:ext uri="{FF2B5EF4-FFF2-40B4-BE49-F238E27FC236}">
                      <a16:creationId xmlns:a16="http://schemas.microsoft.com/office/drawing/2014/main" id="{2FFD59CD-9B14-4B8B-B18D-425FE4A1820D}"/>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501311BF-27F2-4AA5-9FA2-B88CDBB8F92F}"/>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41" name="Straight Connector 40">
                  <a:extLst>
                    <a:ext uri="{FF2B5EF4-FFF2-40B4-BE49-F238E27FC236}">
                      <a16:creationId xmlns:a16="http://schemas.microsoft.com/office/drawing/2014/main" id="{37832134-4532-42C1-9B55-7D12A2F60391}"/>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0CE17D6-672E-4D07-A409-57BE481708FD}"/>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A0421385-917F-4EED-8C10-32116720BAA1}"/>
                  </a:ext>
                </a:extLst>
              </p:cNvPr>
              <p:cNvGrpSpPr/>
              <p:nvPr/>
            </p:nvGrpSpPr>
            <p:grpSpPr>
              <a:xfrm>
                <a:off x="2884913" y="3158854"/>
                <a:ext cx="1609245" cy="1293072"/>
                <a:chOff x="1509767" y="3221145"/>
                <a:chExt cx="2016224" cy="1669901"/>
              </a:xfrm>
            </p:grpSpPr>
            <p:sp>
              <p:nvSpPr>
                <p:cNvPr id="48" name="Oval 47">
                  <a:extLst>
                    <a:ext uri="{FF2B5EF4-FFF2-40B4-BE49-F238E27FC236}">
                      <a16:creationId xmlns:a16="http://schemas.microsoft.com/office/drawing/2014/main" id="{A9AFE5C0-0443-48F0-B31C-4E9D30643AD8}"/>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68625D74-14A2-4D40-B864-5A45E8EA70F1}"/>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0" name="Straight Connector 49">
                  <a:extLst>
                    <a:ext uri="{FF2B5EF4-FFF2-40B4-BE49-F238E27FC236}">
                      <a16:creationId xmlns:a16="http://schemas.microsoft.com/office/drawing/2014/main" id="{A76477E5-8AEC-46B9-B272-1130BAED6606}"/>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8110F31-5C7D-4BE0-AFF1-24497D5380C6}"/>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52" name="Group 51">
                <a:extLst>
                  <a:ext uri="{FF2B5EF4-FFF2-40B4-BE49-F238E27FC236}">
                    <a16:creationId xmlns:a16="http://schemas.microsoft.com/office/drawing/2014/main" id="{78C07564-EBEA-467C-B50B-07B918039EE0}"/>
                  </a:ext>
                </a:extLst>
              </p:cNvPr>
              <p:cNvGrpSpPr/>
              <p:nvPr/>
            </p:nvGrpSpPr>
            <p:grpSpPr>
              <a:xfrm>
                <a:off x="4875576" y="3158854"/>
                <a:ext cx="1609245" cy="1293072"/>
                <a:chOff x="1509767" y="3221145"/>
                <a:chExt cx="2016224" cy="1669901"/>
              </a:xfrm>
            </p:grpSpPr>
            <p:sp>
              <p:nvSpPr>
                <p:cNvPr id="53" name="Oval 52">
                  <a:extLst>
                    <a:ext uri="{FF2B5EF4-FFF2-40B4-BE49-F238E27FC236}">
                      <a16:creationId xmlns:a16="http://schemas.microsoft.com/office/drawing/2014/main" id="{776A0F82-38E7-466A-8CB4-74071E8393FB}"/>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4" name="Straight Connector 53">
                  <a:extLst>
                    <a:ext uri="{FF2B5EF4-FFF2-40B4-BE49-F238E27FC236}">
                      <a16:creationId xmlns:a16="http://schemas.microsoft.com/office/drawing/2014/main" id="{1BB78C03-25F9-49E4-8B92-0665AD249B1C}"/>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5" name="Straight Connector 54">
                  <a:extLst>
                    <a:ext uri="{FF2B5EF4-FFF2-40B4-BE49-F238E27FC236}">
                      <a16:creationId xmlns:a16="http://schemas.microsoft.com/office/drawing/2014/main" id="{37875D2B-BEC2-42E0-8323-E120F494FAEF}"/>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C92EE068-05E6-469B-B5AD-5014104EEB5C}"/>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A5FFF7A0-3C7A-4D7D-BEF1-0099079E4A8F}"/>
                  </a:ext>
                </a:extLst>
              </p:cNvPr>
              <p:cNvGrpSpPr/>
              <p:nvPr/>
            </p:nvGrpSpPr>
            <p:grpSpPr>
              <a:xfrm>
                <a:off x="6857119" y="3158854"/>
                <a:ext cx="1609245" cy="1293072"/>
                <a:chOff x="1509767" y="3221145"/>
                <a:chExt cx="2016224" cy="1669901"/>
              </a:xfrm>
            </p:grpSpPr>
            <p:sp>
              <p:nvSpPr>
                <p:cNvPr id="58" name="Oval 57">
                  <a:extLst>
                    <a:ext uri="{FF2B5EF4-FFF2-40B4-BE49-F238E27FC236}">
                      <a16:creationId xmlns:a16="http://schemas.microsoft.com/office/drawing/2014/main" id="{F3BE7104-7166-47E5-B69D-9652FE9DCFA2}"/>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9" name="Straight Connector 58">
                  <a:extLst>
                    <a:ext uri="{FF2B5EF4-FFF2-40B4-BE49-F238E27FC236}">
                      <a16:creationId xmlns:a16="http://schemas.microsoft.com/office/drawing/2014/main" id="{4BC765E7-58EF-4C44-A382-315BA56B10D2}"/>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0" name="Straight Connector 59">
                  <a:extLst>
                    <a:ext uri="{FF2B5EF4-FFF2-40B4-BE49-F238E27FC236}">
                      <a16:creationId xmlns:a16="http://schemas.microsoft.com/office/drawing/2014/main" id="{7880359D-BE1A-4BA2-84EF-DC831CBA6E31}"/>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5C8FE08A-ABCA-4472-B362-BD4F1FC56D67}"/>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cxnSp>
          <p:nvCxnSpPr>
            <p:cNvPr id="5" name="Straight Connector 4">
              <a:extLst>
                <a:ext uri="{FF2B5EF4-FFF2-40B4-BE49-F238E27FC236}">
                  <a16:creationId xmlns:a16="http://schemas.microsoft.com/office/drawing/2014/main" id="{1BCA7EFA-8127-4E2F-BD5B-4B29A3DEA060}"/>
                </a:ext>
              </a:extLst>
            </p:cNvPr>
            <p:cNvCxnSpPr>
              <a:cxnSpLocks/>
            </p:cNvCxnSpPr>
            <p:nvPr/>
          </p:nvCxnSpPr>
          <p:spPr>
            <a:xfrm flipV="1">
              <a:off x="6065555" y="4155806"/>
              <a:ext cx="1054986"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2" name="Straight Connector 61">
              <a:extLst>
                <a:ext uri="{FF2B5EF4-FFF2-40B4-BE49-F238E27FC236}">
                  <a16:creationId xmlns:a16="http://schemas.microsoft.com/office/drawing/2014/main" id="{09ABD7F3-5114-41FD-BAB9-7BD03BB6542F}"/>
                </a:ext>
              </a:extLst>
            </p:cNvPr>
            <p:cNvCxnSpPr>
              <a:cxnSpLocks/>
            </p:cNvCxnSpPr>
            <p:nvPr/>
          </p:nvCxnSpPr>
          <p:spPr>
            <a:xfrm flipV="1">
              <a:off x="4088419" y="4164384"/>
              <a:ext cx="1054986"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3" name="Straight Connector 62">
              <a:extLst>
                <a:ext uri="{FF2B5EF4-FFF2-40B4-BE49-F238E27FC236}">
                  <a16:creationId xmlns:a16="http://schemas.microsoft.com/office/drawing/2014/main" id="{5FB7B5D6-D841-4B2E-8139-EC36974443C4}"/>
                </a:ext>
              </a:extLst>
            </p:cNvPr>
            <p:cNvCxnSpPr>
              <a:cxnSpLocks/>
            </p:cNvCxnSpPr>
            <p:nvPr/>
          </p:nvCxnSpPr>
          <p:spPr>
            <a:xfrm flipV="1">
              <a:off x="2076267" y="4164386"/>
              <a:ext cx="1077427"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
          <p:nvSpPr>
            <p:cNvPr id="13" name="TextBox 12">
              <a:extLst>
                <a:ext uri="{FF2B5EF4-FFF2-40B4-BE49-F238E27FC236}">
                  <a16:creationId xmlns:a16="http://schemas.microsoft.com/office/drawing/2014/main" id="{E0FD1B57-ECCB-4B98-9BF0-C7C3074B2DA3}"/>
                </a:ext>
              </a:extLst>
            </p:cNvPr>
            <p:cNvSpPr txBox="1"/>
            <p:nvPr/>
          </p:nvSpPr>
          <p:spPr>
            <a:xfrm>
              <a:off x="1130823" y="5284020"/>
              <a:ext cx="1080120" cy="369332"/>
            </a:xfrm>
            <a:prstGeom prst="rect">
              <a:avLst/>
            </a:prstGeom>
            <a:noFill/>
          </p:spPr>
          <p:txBody>
            <a:bodyPr wrap="square" rtlCol="0">
              <a:spAutoFit/>
            </a:bodyPr>
            <a:lstStyle/>
            <a:p>
              <a:pPr algn="ctr"/>
              <a:r>
                <a:rPr lang="en-GB" dirty="0"/>
                <a:t>Lemon 1</a:t>
              </a:r>
            </a:p>
          </p:txBody>
        </p:sp>
        <p:sp>
          <p:nvSpPr>
            <p:cNvPr id="65" name="TextBox 64">
              <a:extLst>
                <a:ext uri="{FF2B5EF4-FFF2-40B4-BE49-F238E27FC236}">
                  <a16:creationId xmlns:a16="http://schemas.microsoft.com/office/drawing/2014/main" id="{B256D26A-06CD-4CBF-A22D-9025D47F1669}"/>
                </a:ext>
              </a:extLst>
            </p:cNvPr>
            <p:cNvSpPr txBox="1"/>
            <p:nvPr/>
          </p:nvSpPr>
          <p:spPr>
            <a:xfrm>
              <a:off x="3100240" y="5282359"/>
              <a:ext cx="1080120" cy="369332"/>
            </a:xfrm>
            <a:prstGeom prst="rect">
              <a:avLst/>
            </a:prstGeom>
            <a:noFill/>
          </p:spPr>
          <p:txBody>
            <a:bodyPr wrap="square" rtlCol="0">
              <a:spAutoFit/>
            </a:bodyPr>
            <a:lstStyle/>
            <a:p>
              <a:pPr algn="ctr"/>
              <a:r>
                <a:rPr lang="en-GB" dirty="0"/>
                <a:t>Lemon 2</a:t>
              </a:r>
            </a:p>
          </p:txBody>
        </p:sp>
        <p:sp>
          <p:nvSpPr>
            <p:cNvPr id="66" name="TextBox 65">
              <a:extLst>
                <a:ext uri="{FF2B5EF4-FFF2-40B4-BE49-F238E27FC236}">
                  <a16:creationId xmlns:a16="http://schemas.microsoft.com/office/drawing/2014/main" id="{C6B9D971-1287-4C90-B420-068AD48BE604}"/>
                </a:ext>
              </a:extLst>
            </p:cNvPr>
            <p:cNvSpPr txBox="1"/>
            <p:nvPr/>
          </p:nvSpPr>
          <p:spPr>
            <a:xfrm>
              <a:off x="5090903" y="5280698"/>
              <a:ext cx="1080120" cy="369332"/>
            </a:xfrm>
            <a:prstGeom prst="rect">
              <a:avLst/>
            </a:prstGeom>
            <a:noFill/>
          </p:spPr>
          <p:txBody>
            <a:bodyPr wrap="square" rtlCol="0">
              <a:spAutoFit/>
            </a:bodyPr>
            <a:lstStyle/>
            <a:p>
              <a:pPr algn="ctr"/>
              <a:r>
                <a:rPr lang="en-GB" dirty="0"/>
                <a:t>Lemon 3</a:t>
              </a:r>
            </a:p>
          </p:txBody>
        </p:sp>
        <p:sp>
          <p:nvSpPr>
            <p:cNvPr id="67" name="TextBox 66">
              <a:extLst>
                <a:ext uri="{FF2B5EF4-FFF2-40B4-BE49-F238E27FC236}">
                  <a16:creationId xmlns:a16="http://schemas.microsoft.com/office/drawing/2014/main" id="{E912CD20-B4A5-4535-B579-CF4C828B81F0}"/>
                </a:ext>
              </a:extLst>
            </p:cNvPr>
            <p:cNvSpPr txBox="1"/>
            <p:nvPr/>
          </p:nvSpPr>
          <p:spPr>
            <a:xfrm>
              <a:off x="7061294" y="5280698"/>
              <a:ext cx="1080120" cy="369332"/>
            </a:xfrm>
            <a:prstGeom prst="rect">
              <a:avLst/>
            </a:prstGeom>
            <a:noFill/>
          </p:spPr>
          <p:txBody>
            <a:bodyPr wrap="square" rtlCol="0">
              <a:spAutoFit/>
            </a:bodyPr>
            <a:lstStyle/>
            <a:p>
              <a:pPr algn="ctr"/>
              <a:r>
                <a:rPr lang="en-GB" dirty="0"/>
                <a:t>Lemon 4</a:t>
              </a:r>
            </a:p>
          </p:txBody>
        </p:sp>
      </p:grpSp>
    </p:spTree>
    <p:extLst>
      <p:ext uri="{BB962C8B-B14F-4D97-AF65-F5344CB8AC3E}">
        <p14:creationId xmlns:p14="http://schemas.microsoft.com/office/powerpoint/2010/main" val="941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5C48536-DA33-469D-BD44-2B09E3CE9D3B}"/>
              </a:ext>
            </a:extLst>
          </p:cNvPr>
          <p:cNvSpPr txBox="1"/>
          <p:nvPr/>
        </p:nvSpPr>
        <p:spPr>
          <a:xfrm>
            <a:off x="253186" y="1191182"/>
            <a:ext cx="7703190" cy="584775"/>
          </a:xfrm>
          <a:prstGeom prst="rect">
            <a:avLst/>
          </a:prstGeom>
          <a:noFill/>
        </p:spPr>
        <p:txBody>
          <a:bodyPr wrap="square" rtlCol="0">
            <a:spAutoFit/>
          </a:bodyPr>
          <a:lstStyle/>
          <a:p>
            <a:r>
              <a:rPr lang="en-GB" sz="3200" b="1" dirty="0"/>
              <a:t>Step 3 – Attaching the LED</a:t>
            </a:r>
          </a:p>
        </p:txBody>
      </p:sp>
      <p:sp>
        <p:nvSpPr>
          <p:cNvPr id="12" name="TextBox 11">
            <a:extLst>
              <a:ext uri="{FF2B5EF4-FFF2-40B4-BE49-F238E27FC236}">
                <a16:creationId xmlns:a16="http://schemas.microsoft.com/office/drawing/2014/main" id="{6570942C-DB6D-4711-A8BD-09489EFDE359}"/>
              </a:ext>
            </a:extLst>
          </p:cNvPr>
          <p:cNvSpPr txBox="1"/>
          <p:nvPr/>
        </p:nvSpPr>
        <p:spPr>
          <a:xfrm>
            <a:off x="299961" y="1738357"/>
            <a:ext cx="8380442" cy="1400383"/>
          </a:xfrm>
          <a:prstGeom prst="rect">
            <a:avLst/>
          </a:prstGeom>
          <a:noFill/>
        </p:spPr>
        <p:txBody>
          <a:bodyPr wrap="square" rtlCol="0">
            <a:spAutoFit/>
          </a:bodyPr>
          <a:lstStyle/>
          <a:p>
            <a:pPr marL="457200" indent="-457200">
              <a:spcAft>
                <a:spcPts val="600"/>
              </a:spcAft>
              <a:buFont typeface="+mj-lt"/>
              <a:buAutoNum type="arabicParenR"/>
            </a:pPr>
            <a:r>
              <a:rPr lang="en-GB" sz="2000" dirty="0"/>
              <a:t>Connect a </a:t>
            </a:r>
            <a:r>
              <a:rPr lang="en-GB" sz="2000" b="1" dirty="0"/>
              <a:t>black crocodile clip </a:t>
            </a:r>
            <a:r>
              <a:rPr lang="en-GB" sz="2000" dirty="0"/>
              <a:t>to the </a:t>
            </a:r>
            <a:r>
              <a:rPr lang="en-GB" sz="2000" b="1" dirty="0"/>
              <a:t>nail</a:t>
            </a:r>
            <a:r>
              <a:rPr lang="en-GB" sz="2000" dirty="0"/>
              <a:t> in </a:t>
            </a:r>
            <a:r>
              <a:rPr lang="en-GB" sz="2000" b="1" dirty="0"/>
              <a:t>lemon 4.</a:t>
            </a:r>
            <a:r>
              <a:rPr lang="en-GB" sz="2000" dirty="0"/>
              <a:t> Attach this to the </a:t>
            </a:r>
            <a:r>
              <a:rPr lang="en-GB" sz="2000" b="1" dirty="0"/>
              <a:t>short leg </a:t>
            </a:r>
            <a:r>
              <a:rPr lang="en-GB" sz="2000" dirty="0"/>
              <a:t>of the </a:t>
            </a:r>
            <a:r>
              <a:rPr lang="en-GB" sz="2000" b="1" dirty="0"/>
              <a:t>LED.</a:t>
            </a:r>
          </a:p>
          <a:p>
            <a:pPr marL="457200" indent="-457200">
              <a:spcAft>
                <a:spcPts val="600"/>
              </a:spcAft>
              <a:buFont typeface="+mj-lt"/>
              <a:buAutoNum type="arabicParenR"/>
            </a:pPr>
            <a:r>
              <a:rPr lang="en-GB" sz="2000" dirty="0"/>
              <a:t>Connect a </a:t>
            </a:r>
            <a:r>
              <a:rPr lang="en-GB" sz="2000" b="1" dirty="0"/>
              <a:t>red crocodile clip </a:t>
            </a:r>
            <a:r>
              <a:rPr lang="en-GB" sz="2000" dirty="0"/>
              <a:t>to the </a:t>
            </a:r>
            <a:r>
              <a:rPr lang="en-GB" sz="2000" b="1" dirty="0"/>
              <a:t>copper wire </a:t>
            </a:r>
            <a:r>
              <a:rPr lang="en-GB" sz="2000" dirty="0"/>
              <a:t>in </a:t>
            </a:r>
            <a:r>
              <a:rPr lang="en-GB" sz="2000" b="1" dirty="0"/>
              <a:t>lemon 1.</a:t>
            </a:r>
            <a:r>
              <a:rPr lang="en-GB" sz="2000" dirty="0"/>
              <a:t> Attach this to the </a:t>
            </a:r>
            <a:r>
              <a:rPr lang="en-GB" sz="2000" b="1" dirty="0"/>
              <a:t>long leg </a:t>
            </a:r>
            <a:r>
              <a:rPr lang="en-GB" sz="2000" dirty="0"/>
              <a:t>of the </a:t>
            </a:r>
            <a:r>
              <a:rPr lang="en-GB" sz="2000" b="1" dirty="0"/>
              <a:t>LED.</a:t>
            </a:r>
          </a:p>
        </p:txBody>
      </p:sp>
      <p:grpSp>
        <p:nvGrpSpPr>
          <p:cNvPr id="32" name="Group 31">
            <a:extLst>
              <a:ext uri="{FF2B5EF4-FFF2-40B4-BE49-F238E27FC236}">
                <a16:creationId xmlns:a16="http://schemas.microsoft.com/office/drawing/2014/main" id="{0CF95C5E-780B-4EA2-8468-A65E2E392440}"/>
              </a:ext>
            </a:extLst>
          </p:cNvPr>
          <p:cNvGrpSpPr/>
          <p:nvPr/>
        </p:nvGrpSpPr>
        <p:grpSpPr>
          <a:xfrm>
            <a:off x="762084" y="3300795"/>
            <a:ext cx="7550868" cy="1789393"/>
            <a:chOff x="866261" y="3863959"/>
            <a:chExt cx="7550868" cy="1789393"/>
          </a:xfrm>
        </p:grpSpPr>
        <p:grpSp>
          <p:nvGrpSpPr>
            <p:cNvPr id="33" name="Group 32">
              <a:extLst>
                <a:ext uri="{FF2B5EF4-FFF2-40B4-BE49-F238E27FC236}">
                  <a16:creationId xmlns:a16="http://schemas.microsoft.com/office/drawing/2014/main" id="{C857B8D5-6956-4F8C-A89A-4FC0E6639A2A}"/>
                </a:ext>
              </a:extLst>
            </p:cNvPr>
            <p:cNvGrpSpPr/>
            <p:nvPr/>
          </p:nvGrpSpPr>
          <p:grpSpPr>
            <a:xfrm>
              <a:off x="866261" y="3863959"/>
              <a:ext cx="7550868" cy="1293072"/>
              <a:chOff x="915496" y="3158854"/>
              <a:chExt cx="7550868" cy="1293072"/>
            </a:xfrm>
          </p:grpSpPr>
          <p:grpSp>
            <p:nvGrpSpPr>
              <p:cNvPr id="68" name="Group 67">
                <a:extLst>
                  <a:ext uri="{FF2B5EF4-FFF2-40B4-BE49-F238E27FC236}">
                    <a16:creationId xmlns:a16="http://schemas.microsoft.com/office/drawing/2014/main" id="{8946DECA-3CF3-44D3-B80A-5D2ECADE3B15}"/>
                  </a:ext>
                </a:extLst>
              </p:cNvPr>
              <p:cNvGrpSpPr/>
              <p:nvPr/>
            </p:nvGrpSpPr>
            <p:grpSpPr>
              <a:xfrm>
                <a:off x="915496" y="3158854"/>
                <a:ext cx="1609245" cy="1293072"/>
                <a:chOff x="1509767" y="3221145"/>
                <a:chExt cx="2016224" cy="1669901"/>
              </a:xfrm>
            </p:grpSpPr>
            <p:sp>
              <p:nvSpPr>
                <p:cNvPr id="84" name="Oval 83">
                  <a:extLst>
                    <a:ext uri="{FF2B5EF4-FFF2-40B4-BE49-F238E27FC236}">
                      <a16:creationId xmlns:a16="http://schemas.microsoft.com/office/drawing/2014/main" id="{F6710B1A-0FE0-47AC-885C-B65B617A6F91}"/>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5" name="Straight Connector 84">
                  <a:extLst>
                    <a:ext uri="{FF2B5EF4-FFF2-40B4-BE49-F238E27FC236}">
                      <a16:creationId xmlns:a16="http://schemas.microsoft.com/office/drawing/2014/main" id="{12167317-0084-4A6A-8CB3-94360C60DADE}"/>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86" name="Straight Connector 85">
                  <a:extLst>
                    <a:ext uri="{FF2B5EF4-FFF2-40B4-BE49-F238E27FC236}">
                      <a16:creationId xmlns:a16="http://schemas.microsoft.com/office/drawing/2014/main" id="{433C3DB8-4F1E-4DDB-AB53-3A04B57396F3}"/>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C33C5005-E98C-4309-8D35-294C24F7C457}"/>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95A64630-33EE-407F-BC62-D0764865E5C2}"/>
                  </a:ext>
                </a:extLst>
              </p:cNvPr>
              <p:cNvGrpSpPr/>
              <p:nvPr/>
            </p:nvGrpSpPr>
            <p:grpSpPr>
              <a:xfrm>
                <a:off x="2884913" y="3158854"/>
                <a:ext cx="1609245" cy="1293072"/>
                <a:chOff x="1509767" y="3221145"/>
                <a:chExt cx="2016224" cy="1669901"/>
              </a:xfrm>
            </p:grpSpPr>
            <p:sp>
              <p:nvSpPr>
                <p:cNvPr id="80" name="Oval 79">
                  <a:extLst>
                    <a:ext uri="{FF2B5EF4-FFF2-40B4-BE49-F238E27FC236}">
                      <a16:creationId xmlns:a16="http://schemas.microsoft.com/office/drawing/2014/main" id="{B85FB8C8-D0ED-488F-9E42-2135433D338D}"/>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1" name="Straight Connector 80">
                  <a:extLst>
                    <a:ext uri="{FF2B5EF4-FFF2-40B4-BE49-F238E27FC236}">
                      <a16:creationId xmlns:a16="http://schemas.microsoft.com/office/drawing/2014/main" id="{6E16491E-B6BD-4C25-9724-71CA07539FB3}"/>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82" name="Straight Connector 81">
                  <a:extLst>
                    <a:ext uri="{FF2B5EF4-FFF2-40B4-BE49-F238E27FC236}">
                      <a16:creationId xmlns:a16="http://schemas.microsoft.com/office/drawing/2014/main" id="{0FD77569-CF63-4A4A-9CE4-D742C7828829}"/>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CF2BEC7-65ED-456C-BC6E-6349F09A0563}"/>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0A3E54CA-6748-456F-A3F0-313EF57E3699}"/>
                  </a:ext>
                </a:extLst>
              </p:cNvPr>
              <p:cNvGrpSpPr/>
              <p:nvPr/>
            </p:nvGrpSpPr>
            <p:grpSpPr>
              <a:xfrm>
                <a:off x="4875576" y="3158854"/>
                <a:ext cx="1609245" cy="1293072"/>
                <a:chOff x="1509767" y="3221145"/>
                <a:chExt cx="2016224" cy="1669901"/>
              </a:xfrm>
            </p:grpSpPr>
            <p:sp>
              <p:nvSpPr>
                <p:cNvPr id="76" name="Oval 75">
                  <a:extLst>
                    <a:ext uri="{FF2B5EF4-FFF2-40B4-BE49-F238E27FC236}">
                      <a16:creationId xmlns:a16="http://schemas.microsoft.com/office/drawing/2014/main" id="{391D29CE-9202-456C-BF08-77AA4087E2E3}"/>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7" name="Straight Connector 76">
                  <a:extLst>
                    <a:ext uri="{FF2B5EF4-FFF2-40B4-BE49-F238E27FC236}">
                      <a16:creationId xmlns:a16="http://schemas.microsoft.com/office/drawing/2014/main" id="{1E7990D8-60B0-43F4-B176-C1A8D667EDC6}"/>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78" name="Straight Connector 77">
                  <a:extLst>
                    <a:ext uri="{FF2B5EF4-FFF2-40B4-BE49-F238E27FC236}">
                      <a16:creationId xmlns:a16="http://schemas.microsoft.com/office/drawing/2014/main" id="{07DE91B4-063C-46E2-86F2-92FE558EA810}"/>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367A086D-BDB5-4F1B-A19D-4FA4C7337523}"/>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CB83041E-63D1-418E-ACA5-6E334D677EDB}"/>
                  </a:ext>
                </a:extLst>
              </p:cNvPr>
              <p:cNvGrpSpPr/>
              <p:nvPr/>
            </p:nvGrpSpPr>
            <p:grpSpPr>
              <a:xfrm>
                <a:off x="6857119" y="3158854"/>
                <a:ext cx="1609245" cy="1293072"/>
                <a:chOff x="1509767" y="3221145"/>
                <a:chExt cx="2016224" cy="1669901"/>
              </a:xfrm>
            </p:grpSpPr>
            <p:sp>
              <p:nvSpPr>
                <p:cNvPr id="72" name="Oval 71">
                  <a:extLst>
                    <a:ext uri="{FF2B5EF4-FFF2-40B4-BE49-F238E27FC236}">
                      <a16:creationId xmlns:a16="http://schemas.microsoft.com/office/drawing/2014/main" id="{6AB8DEE6-6195-4064-A6C1-5AEDFCCBC959}"/>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A3FD3E83-92D6-410F-A5A9-9D88CF992AD1}"/>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74" name="Straight Connector 73">
                  <a:extLst>
                    <a:ext uri="{FF2B5EF4-FFF2-40B4-BE49-F238E27FC236}">
                      <a16:creationId xmlns:a16="http://schemas.microsoft.com/office/drawing/2014/main" id="{5C5AD7BC-F35A-48F6-B68F-6B3198D19BE1}"/>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DF6979B-E0DD-47C5-9A15-4E7D400C84BF}"/>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cxnSp>
          <p:nvCxnSpPr>
            <p:cNvPr id="60" name="Straight Connector 59">
              <a:extLst>
                <a:ext uri="{FF2B5EF4-FFF2-40B4-BE49-F238E27FC236}">
                  <a16:creationId xmlns:a16="http://schemas.microsoft.com/office/drawing/2014/main" id="{48CB910B-49F2-414C-9F87-7A77EC6C74BA}"/>
                </a:ext>
              </a:extLst>
            </p:cNvPr>
            <p:cNvCxnSpPr>
              <a:cxnSpLocks/>
            </p:cNvCxnSpPr>
            <p:nvPr/>
          </p:nvCxnSpPr>
          <p:spPr>
            <a:xfrm flipV="1">
              <a:off x="6065555" y="4155806"/>
              <a:ext cx="1054986"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1" name="Straight Connector 60">
              <a:extLst>
                <a:ext uri="{FF2B5EF4-FFF2-40B4-BE49-F238E27FC236}">
                  <a16:creationId xmlns:a16="http://schemas.microsoft.com/office/drawing/2014/main" id="{060193C2-DB00-4329-9D1F-E4CFA9B6F42B}"/>
                </a:ext>
              </a:extLst>
            </p:cNvPr>
            <p:cNvCxnSpPr>
              <a:cxnSpLocks/>
            </p:cNvCxnSpPr>
            <p:nvPr/>
          </p:nvCxnSpPr>
          <p:spPr>
            <a:xfrm flipV="1">
              <a:off x="4088419" y="4164384"/>
              <a:ext cx="1054986"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2" name="Straight Connector 61">
              <a:extLst>
                <a:ext uri="{FF2B5EF4-FFF2-40B4-BE49-F238E27FC236}">
                  <a16:creationId xmlns:a16="http://schemas.microsoft.com/office/drawing/2014/main" id="{33D24B51-CAE1-4FDE-BF57-C90D32E6A65A}"/>
                </a:ext>
              </a:extLst>
            </p:cNvPr>
            <p:cNvCxnSpPr>
              <a:cxnSpLocks/>
            </p:cNvCxnSpPr>
            <p:nvPr/>
          </p:nvCxnSpPr>
          <p:spPr>
            <a:xfrm flipV="1">
              <a:off x="2076267" y="4164386"/>
              <a:ext cx="1077427"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
          <p:nvSpPr>
            <p:cNvPr id="63" name="TextBox 62">
              <a:extLst>
                <a:ext uri="{FF2B5EF4-FFF2-40B4-BE49-F238E27FC236}">
                  <a16:creationId xmlns:a16="http://schemas.microsoft.com/office/drawing/2014/main" id="{69554B64-4A35-4BF5-A113-1D4F8D686C85}"/>
                </a:ext>
              </a:extLst>
            </p:cNvPr>
            <p:cNvSpPr txBox="1"/>
            <p:nvPr/>
          </p:nvSpPr>
          <p:spPr>
            <a:xfrm>
              <a:off x="1130823" y="5284020"/>
              <a:ext cx="1080120" cy="369332"/>
            </a:xfrm>
            <a:prstGeom prst="rect">
              <a:avLst/>
            </a:prstGeom>
            <a:noFill/>
          </p:spPr>
          <p:txBody>
            <a:bodyPr wrap="square" rtlCol="0">
              <a:spAutoFit/>
            </a:bodyPr>
            <a:lstStyle/>
            <a:p>
              <a:pPr algn="ctr"/>
              <a:r>
                <a:rPr lang="en-GB" dirty="0"/>
                <a:t>Lemon 1</a:t>
              </a:r>
            </a:p>
          </p:txBody>
        </p:sp>
        <p:sp>
          <p:nvSpPr>
            <p:cNvPr id="65" name="TextBox 64">
              <a:extLst>
                <a:ext uri="{FF2B5EF4-FFF2-40B4-BE49-F238E27FC236}">
                  <a16:creationId xmlns:a16="http://schemas.microsoft.com/office/drawing/2014/main" id="{7D40609B-744E-4A88-924F-BED3497D3671}"/>
                </a:ext>
              </a:extLst>
            </p:cNvPr>
            <p:cNvSpPr txBox="1"/>
            <p:nvPr/>
          </p:nvSpPr>
          <p:spPr>
            <a:xfrm>
              <a:off x="3100240" y="5282359"/>
              <a:ext cx="1080120" cy="369332"/>
            </a:xfrm>
            <a:prstGeom prst="rect">
              <a:avLst/>
            </a:prstGeom>
            <a:noFill/>
          </p:spPr>
          <p:txBody>
            <a:bodyPr wrap="square" rtlCol="0">
              <a:spAutoFit/>
            </a:bodyPr>
            <a:lstStyle/>
            <a:p>
              <a:pPr algn="ctr"/>
              <a:r>
                <a:rPr lang="en-GB" dirty="0"/>
                <a:t>Lemon 2</a:t>
              </a:r>
            </a:p>
          </p:txBody>
        </p:sp>
        <p:sp>
          <p:nvSpPr>
            <p:cNvPr id="66" name="TextBox 65">
              <a:extLst>
                <a:ext uri="{FF2B5EF4-FFF2-40B4-BE49-F238E27FC236}">
                  <a16:creationId xmlns:a16="http://schemas.microsoft.com/office/drawing/2014/main" id="{299A0210-D899-4DD4-B1E3-B60E67B10115}"/>
                </a:ext>
              </a:extLst>
            </p:cNvPr>
            <p:cNvSpPr txBox="1"/>
            <p:nvPr/>
          </p:nvSpPr>
          <p:spPr>
            <a:xfrm>
              <a:off x="5090903" y="5280698"/>
              <a:ext cx="1080120" cy="369332"/>
            </a:xfrm>
            <a:prstGeom prst="rect">
              <a:avLst/>
            </a:prstGeom>
            <a:noFill/>
          </p:spPr>
          <p:txBody>
            <a:bodyPr wrap="square" rtlCol="0">
              <a:spAutoFit/>
            </a:bodyPr>
            <a:lstStyle/>
            <a:p>
              <a:pPr algn="ctr"/>
              <a:r>
                <a:rPr lang="en-GB" dirty="0"/>
                <a:t>Lemon 3</a:t>
              </a:r>
            </a:p>
          </p:txBody>
        </p:sp>
        <p:sp>
          <p:nvSpPr>
            <p:cNvPr id="67" name="TextBox 66">
              <a:extLst>
                <a:ext uri="{FF2B5EF4-FFF2-40B4-BE49-F238E27FC236}">
                  <a16:creationId xmlns:a16="http://schemas.microsoft.com/office/drawing/2014/main" id="{C6AD16DF-B276-4D53-9305-F8E79E90A2FB}"/>
                </a:ext>
              </a:extLst>
            </p:cNvPr>
            <p:cNvSpPr txBox="1"/>
            <p:nvPr/>
          </p:nvSpPr>
          <p:spPr>
            <a:xfrm>
              <a:off x="7061294" y="5280698"/>
              <a:ext cx="1080120" cy="369332"/>
            </a:xfrm>
            <a:prstGeom prst="rect">
              <a:avLst/>
            </a:prstGeom>
            <a:noFill/>
          </p:spPr>
          <p:txBody>
            <a:bodyPr wrap="square" rtlCol="0">
              <a:spAutoFit/>
            </a:bodyPr>
            <a:lstStyle/>
            <a:p>
              <a:pPr algn="ctr"/>
              <a:r>
                <a:rPr lang="en-GB" dirty="0"/>
                <a:t>Lemon 4</a:t>
              </a:r>
            </a:p>
          </p:txBody>
        </p:sp>
      </p:grpSp>
      <p:cxnSp>
        <p:nvCxnSpPr>
          <p:cNvPr id="88" name="Straight Connector 87">
            <a:extLst>
              <a:ext uri="{FF2B5EF4-FFF2-40B4-BE49-F238E27FC236}">
                <a16:creationId xmlns:a16="http://schemas.microsoft.com/office/drawing/2014/main" id="{55297C93-A37B-4F38-855A-704BB2516FAE}"/>
              </a:ext>
            </a:extLst>
          </p:cNvPr>
          <p:cNvCxnSpPr>
            <a:cxnSpLocks/>
          </p:cNvCxnSpPr>
          <p:nvPr/>
        </p:nvCxnSpPr>
        <p:spPr>
          <a:xfrm flipV="1">
            <a:off x="330116" y="3592644"/>
            <a:ext cx="704995" cy="858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89" name="Straight Connector 88">
            <a:extLst>
              <a:ext uri="{FF2B5EF4-FFF2-40B4-BE49-F238E27FC236}">
                <a16:creationId xmlns:a16="http://schemas.microsoft.com/office/drawing/2014/main" id="{C97819CB-43DC-45A6-865E-BDC32005E0E3}"/>
              </a:ext>
            </a:extLst>
          </p:cNvPr>
          <p:cNvCxnSpPr>
            <a:cxnSpLocks/>
          </p:cNvCxnSpPr>
          <p:nvPr/>
        </p:nvCxnSpPr>
        <p:spPr>
          <a:xfrm flipH="1" flipV="1">
            <a:off x="330116" y="3601220"/>
            <a:ext cx="13903" cy="1844004"/>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0" name="Straight Connector 89">
            <a:extLst>
              <a:ext uri="{FF2B5EF4-FFF2-40B4-BE49-F238E27FC236}">
                <a16:creationId xmlns:a16="http://schemas.microsoft.com/office/drawing/2014/main" id="{C4EFA366-5C4C-4E6C-AB03-8A60E64F4F54}"/>
              </a:ext>
            </a:extLst>
          </p:cNvPr>
          <p:cNvCxnSpPr>
            <a:cxnSpLocks/>
          </p:cNvCxnSpPr>
          <p:nvPr/>
        </p:nvCxnSpPr>
        <p:spPr>
          <a:xfrm flipV="1">
            <a:off x="322599" y="5437787"/>
            <a:ext cx="3661643" cy="6388"/>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1" name="Straight Connector 90">
            <a:extLst>
              <a:ext uri="{FF2B5EF4-FFF2-40B4-BE49-F238E27FC236}">
                <a16:creationId xmlns:a16="http://schemas.microsoft.com/office/drawing/2014/main" id="{F0DF96B4-644D-4E81-B4B2-21E7AE0391FE}"/>
              </a:ext>
            </a:extLst>
          </p:cNvPr>
          <p:cNvCxnSpPr>
            <a:cxnSpLocks/>
          </p:cNvCxnSpPr>
          <p:nvPr/>
        </p:nvCxnSpPr>
        <p:spPr>
          <a:xfrm flipV="1">
            <a:off x="7946829" y="3586769"/>
            <a:ext cx="704995" cy="8580"/>
          </a:xfrm>
          <a:prstGeom prst="line">
            <a:avLst/>
          </a:prstGeom>
          <a:ln w="38100">
            <a:solidFill>
              <a:schemeClr val="tx1"/>
            </a:solidFill>
          </a:ln>
        </p:spPr>
        <p:style>
          <a:lnRef idx="2">
            <a:schemeClr val="accent2"/>
          </a:lnRef>
          <a:fillRef idx="0">
            <a:schemeClr val="accent2"/>
          </a:fillRef>
          <a:effectRef idx="1">
            <a:schemeClr val="accent2"/>
          </a:effectRef>
          <a:fontRef idx="minor">
            <a:schemeClr val="tx1"/>
          </a:fontRef>
        </p:style>
      </p:cxnSp>
      <p:cxnSp>
        <p:nvCxnSpPr>
          <p:cNvPr id="92" name="Straight Connector 91">
            <a:extLst>
              <a:ext uri="{FF2B5EF4-FFF2-40B4-BE49-F238E27FC236}">
                <a16:creationId xmlns:a16="http://schemas.microsoft.com/office/drawing/2014/main" id="{18B167BE-E9AB-4900-B02A-86719AA0EC3D}"/>
              </a:ext>
            </a:extLst>
          </p:cNvPr>
          <p:cNvCxnSpPr>
            <a:cxnSpLocks/>
          </p:cNvCxnSpPr>
          <p:nvPr/>
        </p:nvCxnSpPr>
        <p:spPr>
          <a:xfrm flipH="1" flipV="1">
            <a:off x="8652497" y="3563443"/>
            <a:ext cx="13903" cy="1844004"/>
          </a:xfrm>
          <a:prstGeom prst="line">
            <a:avLst/>
          </a:prstGeom>
          <a:ln w="38100">
            <a:solidFill>
              <a:schemeClr val="tx1"/>
            </a:solidFill>
          </a:ln>
        </p:spPr>
        <p:style>
          <a:lnRef idx="2">
            <a:schemeClr val="accent2"/>
          </a:lnRef>
          <a:fillRef idx="0">
            <a:schemeClr val="accent2"/>
          </a:fillRef>
          <a:effectRef idx="1">
            <a:schemeClr val="accent2"/>
          </a:effectRef>
          <a:fontRef idx="minor">
            <a:schemeClr val="tx1"/>
          </a:fontRef>
        </p:style>
      </p:cxnSp>
      <p:cxnSp>
        <p:nvCxnSpPr>
          <p:cNvPr id="93" name="Straight Connector 92">
            <a:extLst>
              <a:ext uri="{FF2B5EF4-FFF2-40B4-BE49-F238E27FC236}">
                <a16:creationId xmlns:a16="http://schemas.microsoft.com/office/drawing/2014/main" id="{5ACF26FB-2898-4B78-9860-CB020372E503}"/>
              </a:ext>
            </a:extLst>
          </p:cNvPr>
          <p:cNvCxnSpPr>
            <a:cxnSpLocks/>
          </p:cNvCxnSpPr>
          <p:nvPr/>
        </p:nvCxnSpPr>
        <p:spPr>
          <a:xfrm flipV="1">
            <a:off x="5353103" y="5429207"/>
            <a:ext cx="3313297" cy="8580"/>
          </a:xfrm>
          <a:prstGeom prst="line">
            <a:avLst/>
          </a:prstGeom>
          <a:ln w="38100">
            <a:solidFill>
              <a:schemeClr val="tx1"/>
            </a:solidFill>
          </a:ln>
        </p:spPr>
        <p:style>
          <a:lnRef idx="2">
            <a:schemeClr val="accent2"/>
          </a:lnRef>
          <a:fillRef idx="0">
            <a:schemeClr val="accent2"/>
          </a:fillRef>
          <a:effectRef idx="1">
            <a:schemeClr val="accent2"/>
          </a:effectRef>
          <a:fontRef idx="minor">
            <a:schemeClr val="tx1"/>
          </a:fontRef>
        </p:style>
      </p:cxnSp>
      <p:sp>
        <p:nvSpPr>
          <p:cNvPr id="7" name="TextBox 6">
            <a:extLst>
              <a:ext uri="{FF2B5EF4-FFF2-40B4-BE49-F238E27FC236}">
                <a16:creationId xmlns:a16="http://schemas.microsoft.com/office/drawing/2014/main" id="{1820DE7F-D693-4884-A6BF-1F19E2C24006}"/>
              </a:ext>
            </a:extLst>
          </p:cNvPr>
          <p:cNvSpPr txBox="1"/>
          <p:nvPr/>
        </p:nvSpPr>
        <p:spPr>
          <a:xfrm>
            <a:off x="3419873" y="5524453"/>
            <a:ext cx="1135316" cy="646331"/>
          </a:xfrm>
          <a:prstGeom prst="rect">
            <a:avLst/>
          </a:prstGeom>
          <a:noFill/>
        </p:spPr>
        <p:txBody>
          <a:bodyPr wrap="square" rtlCol="0">
            <a:spAutoFit/>
          </a:bodyPr>
          <a:lstStyle/>
          <a:p>
            <a:pPr algn="ctr"/>
            <a:r>
              <a:rPr lang="en-GB" dirty="0"/>
              <a:t>To long leg of LED</a:t>
            </a:r>
          </a:p>
        </p:txBody>
      </p:sp>
      <p:sp>
        <p:nvSpPr>
          <p:cNvPr id="94" name="TextBox 93">
            <a:extLst>
              <a:ext uri="{FF2B5EF4-FFF2-40B4-BE49-F238E27FC236}">
                <a16:creationId xmlns:a16="http://schemas.microsoft.com/office/drawing/2014/main" id="{C90CCE5E-8603-4911-BA16-A160E6F09C04}"/>
              </a:ext>
            </a:extLst>
          </p:cNvPr>
          <p:cNvSpPr txBox="1"/>
          <p:nvPr/>
        </p:nvSpPr>
        <p:spPr>
          <a:xfrm>
            <a:off x="4764156" y="5524453"/>
            <a:ext cx="1135316" cy="646331"/>
          </a:xfrm>
          <a:prstGeom prst="rect">
            <a:avLst/>
          </a:prstGeom>
          <a:noFill/>
        </p:spPr>
        <p:txBody>
          <a:bodyPr wrap="square" rtlCol="0">
            <a:spAutoFit/>
          </a:bodyPr>
          <a:lstStyle/>
          <a:p>
            <a:pPr algn="ctr"/>
            <a:r>
              <a:rPr lang="en-GB" dirty="0"/>
              <a:t>To short leg of LED</a:t>
            </a:r>
          </a:p>
        </p:txBody>
      </p:sp>
    </p:spTree>
    <p:extLst>
      <p:ext uri="{BB962C8B-B14F-4D97-AF65-F5344CB8AC3E}">
        <p14:creationId xmlns:p14="http://schemas.microsoft.com/office/powerpoint/2010/main" val="406671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5C48536-DA33-469D-BD44-2B09E3CE9D3B}"/>
              </a:ext>
            </a:extLst>
          </p:cNvPr>
          <p:cNvSpPr txBox="1"/>
          <p:nvPr/>
        </p:nvSpPr>
        <p:spPr>
          <a:xfrm>
            <a:off x="253186" y="1191182"/>
            <a:ext cx="7703190" cy="584775"/>
          </a:xfrm>
          <a:prstGeom prst="rect">
            <a:avLst/>
          </a:prstGeom>
          <a:noFill/>
        </p:spPr>
        <p:txBody>
          <a:bodyPr wrap="square" rtlCol="0">
            <a:spAutoFit/>
          </a:bodyPr>
          <a:lstStyle/>
          <a:p>
            <a:r>
              <a:rPr lang="en-GB" sz="3200" b="1" dirty="0"/>
              <a:t>Step 4 – Test the circuit</a:t>
            </a:r>
          </a:p>
        </p:txBody>
      </p:sp>
      <p:sp>
        <p:nvSpPr>
          <p:cNvPr id="12" name="TextBox 11">
            <a:extLst>
              <a:ext uri="{FF2B5EF4-FFF2-40B4-BE49-F238E27FC236}">
                <a16:creationId xmlns:a16="http://schemas.microsoft.com/office/drawing/2014/main" id="{6570942C-DB6D-4711-A8BD-09489EFDE359}"/>
              </a:ext>
            </a:extLst>
          </p:cNvPr>
          <p:cNvSpPr txBox="1"/>
          <p:nvPr/>
        </p:nvSpPr>
        <p:spPr>
          <a:xfrm>
            <a:off x="299961" y="1738357"/>
            <a:ext cx="6348134" cy="1785104"/>
          </a:xfrm>
          <a:prstGeom prst="rect">
            <a:avLst/>
          </a:prstGeom>
          <a:noFill/>
        </p:spPr>
        <p:txBody>
          <a:bodyPr wrap="square" rtlCol="0">
            <a:spAutoFit/>
          </a:bodyPr>
          <a:lstStyle/>
          <a:p>
            <a:pPr marL="457200" indent="-457200">
              <a:spcAft>
                <a:spcPts val="600"/>
              </a:spcAft>
              <a:buFont typeface="+mj-lt"/>
              <a:buAutoNum type="arabicParenR"/>
            </a:pPr>
            <a:r>
              <a:rPr lang="en-GB" sz="2000" dirty="0"/>
              <a:t>The </a:t>
            </a:r>
            <a:r>
              <a:rPr lang="en-GB" sz="2000" b="1" dirty="0"/>
              <a:t>LED</a:t>
            </a:r>
            <a:r>
              <a:rPr lang="en-GB" sz="2000" dirty="0"/>
              <a:t> should </a:t>
            </a:r>
            <a:r>
              <a:rPr lang="en-GB" sz="2000" b="1" dirty="0"/>
              <a:t>light up.</a:t>
            </a:r>
            <a:r>
              <a:rPr lang="en-GB" sz="2000" dirty="0"/>
              <a:t> </a:t>
            </a:r>
            <a:r>
              <a:rPr lang="en-GB" sz="2000" b="1" dirty="0"/>
              <a:t>Why</a:t>
            </a:r>
            <a:r>
              <a:rPr lang="en-GB" sz="2000" dirty="0"/>
              <a:t> do you think this happens?</a:t>
            </a:r>
          </a:p>
          <a:p>
            <a:pPr marL="457200" indent="-457200">
              <a:spcAft>
                <a:spcPts val="600"/>
              </a:spcAft>
              <a:buFont typeface="+mj-lt"/>
              <a:buAutoNum type="arabicParenR"/>
            </a:pPr>
            <a:r>
              <a:rPr lang="en-GB" sz="2000" dirty="0"/>
              <a:t>What would happen to the </a:t>
            </a:r>
            <a:r>
              <a:rPr lang="en-GB" sz="2000" b="1" dirty="0"/>
              <a:t>LED</a:t>
            </a:r>
            <a:r>
              <a:rPr lang="en-GB" sz="2000" dirty="0"/>
              <a:t> if you </a:t>
            </a:r>
            <a:r>
              <a:rPr lang="en-GB" sz="2000" b="1" dirty="0"/>
              <a:t>increased </a:t>
            </a:r>
            <a:r>
              <a:rPr lang="en-GB" sz="2000" dirty="0"/>
              <a:t>or </a:t>
            </a:r>
            <a:r>
              <a:rPr lang="en-GB" sz="2000" b="1" dirty="0"/>
              <a:t>decreased</a:t>
            </a:r>
            <a:r>
              <a:rPr lang="en-GB" sz="2000" dirty="0"/>
              <a:t> the number of </a:t>
            </a:r>
            <a:r>
              <a:rPr lang="en-GB" sz="2000" b="1" dirty="0"/>
              <a:t>fruit batteries </a:t>
            </a:r>
            <a:r>
              <a:rPr lang="en-GB" sz="2000" dirty="0"/>
              <a:t>in the circuit?</a:t>
            </a:r>
          </a:p>
          <a:p>
            <a:pPr marL="457200" indent="-457200">
              <a:spcAft>
                <a:spcPts val="600"/>
              </a:spcAft>
              <a:buFont typeface="+mj-lt"/>
              <a:buAutoNum type="arabicParenR"/>
            </a:pPr>
            <a:endParaRPr lang="en-GB" sz="2000" dirty="0"/>
          </a:p>
        </p:txBody>
      </p:sp>
      <p:grpSp>
        <p:nvGrpSpPr>
          <p:cNvPr id="32" name="Group 31">
            <a:extLst>
              <a:ext uri="{FF2B5EF4-FFF2-40B4-BE49-F238E27FC236}">
                <a16:creationId xmlns:a16="http://schemas.microsoft.com/office/drawing/2014/main" id="{0CF95C5E-780B-4EA2-8468-A65E2E392440}"/>
              </a:ext>
            </a:extLst>
          </p:cNvPr>
          <p:cNvGrpSpPr/>
          <p:nvPr/>
        </p:nvGrpSpPr>
        <p:grpSpPr>
          <a:xfrm>
            <a:off x="762084" y="3300795"/>
            <a:ext cx="7550868" cy="1789393"/>
            <a:chOff x="866261" y="3863959"/>
            <a:chExt cx="7550868" cy="1789393"/>
          </a:xfrm>
        </p:grpSpPr>
        <p:grpSp>
          <p:nvGrpSpPr>
            <p:cNvPr id="33" name="Group 32">
              <a:extLst>
                <a:ext uri="{FF2B5EF4-FFF2-40B4-BE49-F238E27FC236}">
                  <a16:creationId xmlns:a16="http://schemas.microsoft.com/office/drawing/2014/main" id="{C857B8D5-6956-4F8C-A89A-4FC0E6639A2A}"/>
                </a:ext>
              </a:extLst>
            </p:cNvPr>
            <p:cNvGrpSpPr/>
            <p:nvPr/>
          </p:nvGrpSpPr>
          <p:grpSpPr>
            <a:xfrm>
              <a:off x="866261" y="3863959"/>
              <a:ext cx="7550868" cy="1293072"/>
              <a:chOff x="915496" y="3158854"/>
              <a:chExt cx="7550868" cy="1293072"/>
            </a:xfrm>
          </p:grpSpPr>
          <p:grpSp>
            <p:nvGrpSpPr>
              <p:cNvPr id="68" name="Group 67">
                <a:extLst>
                  <a:ext uri="{FF2B5EF4-FFF2-40B4-BE49-F238E27FC236}">
                    <a16:creationId xmlns:a16="http://schemas.microsoft.com/office/drawing/2014/main" id="{8946DECA-3CF3-44D3-B80A-5D2ECADE3B15}"/>
                  </a:ext>
                </a:extLst>
              </p:cNvPr>
              <p:cNvGrpSpPr/>
              <p:nvPr/>
            </p:nvGrpSpPr>
            <p:grpSpPr>
              <a:xfrm>
                <a:off x="915496" y="3158854"/>
                <a:ext cx="1609245" cy="1293072"/>
                <a:chOff x="1509767" y="3221145"/>
                <a:chExt cx="2016224" cy="1669901"/>
              </a:xfrm>
            </p:grpSpPr>
            <p:sp>
              <p:nvSpPr>
                <p:cNvPr id="84" name="Oval 83">
                  <a:extLst>
                    <a:ext uri="{FF2B5EF4-FFF2-40B4-BE49-F238E27FC236}">
                      <a16:creationId xmlns:a16="http://schemas.microsoft.com/office/drawing/2014/main" id="{F6710B1A-0FE0-47AC-885C-B65B617A6F91}"/>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5" name="Straight Connector 84">
                  <a:extLst>
                    <a:ext uri="{FF2B5EF4-FFF2-40B4-BE49-F238E27FC236}">
                      <a16:creationId xmlns:a16="http://schemas.microsoft.com/office/drawing/2014/main" id="{12167317-0084-4A6A-8CB3-94360C60DADE}"/>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86" name="Straight Connector 85">
                  <a:extLst>
                    <a:ext uri="{FF2B5EF4-FFF2-40B4-BE49-F238E27FC236}">
                      <a16:creationId xmlns:a16="http://schemas.microsoft.com/office/drawing/2014/main" id="{433C3DB8-4F1E-4DDB-AB53-3A04B57396F3}"/>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C33C5005-E98C-4309-8D35-294C24F7C457}"/>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95A64630-33EE-407F-BC62-D0764865E5C2}"/>
                  </a:ext>
                </a:extLst>
              </p:cNvPr>
              <p:cNvGrpSpPr/>
              <p:nvPr/>
            </p:nvGrpSpPr>
            <p:grpSpPr>
              <a:xfrm>
                <a:off x="2884913" y="3158854"/>
                <a:ext cx="1609245" cy="1293072"/>
                <a:chOff x="1509767" y="3221145"/>
                <a:chExt cx="2016224" cy="1669901"/>
              </a:xfrm>
            </p:grpSpPr>
            <p:sp>
              <p:nvSpPr>
                <p:cNvPr id="80" name="Oval 79">
                  <a:extLst>
                    <a:ext uri="{FF2B5EF4-FFF2-40B4-BE49-F238E27FC236}">
                      <a16:creationId xmlns:a16="http://schemas.microsoft.com/office/drawing/2014/main" id="{B85FB8C8-D0ED-488F-9E42-2135433D338D}"/>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1" name="Straight Connector 80">
                  <a:extLst>
                    <a:ext uri="{FF2B5EF4-FFF2-40B4-BE49-F238E27FC236}">
                      <a16:creationId xmlns:a16="http://schemas.microsoft.com/office/drawing/2014/main" id="{6E16491E-B6BD-4C25-9724-71CA07539FB3}"/>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82" name="Straight Connector 81">
                  <a:extLst>
                    <a:ext uri="{FF2B5EF4-FFF2-40B4-BE49-F238E27FC236}">
                      <a16:creationId xmlns:a16="http://schemas.microsoft.com/office/drawing/2014/main" id="{0FD77569-CF63-4A4A-9CE4-D742C7828829}"/>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CF2BEC7-65ED-456C-BC6E-6349F09A0563}"/>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0A3E54CA-6748-456F-A3F0-313EF57E3699}"/>
                  </a:ext>
                </a:extLst>
              </p:cNvPr>
              <p:cNvGrpSpPr/>
              <p:nvPr/>
            </p:nvGrpSpPr>
            <p:grpSpPr>
              <a:xfrm>
                <a:off x="4875576" y="3158854"/>
                <a:ext cx="1609245" cy="1293072"/>
                <a:chOff x="1509767" y="3221145"/>
                <a:chExt cx="2016224" cy="1669901"/>
              </a:xfrm>
            </p:grpSpPr>
            <p:sp>
              <p:nvSpPr>
                <p:cNvPr id="76" name="Oval 75">
                  <a:extLst>
                    <a:ext uri="{FF2B5EF4-FFF2-40B4-BE49-F238E27FC236}">
                      <a16:creationId xmlns:a16="http://schemas.microsoft.com/office/drawing/2014/main" id="{391D29CE-9202-456C-BF08-77AA4087E2E3}"/>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7" name="Straight Connector 76">
                  <a:extLst>
                    <a:ext uri="{FF2B5EF4-FFF2-40B4-BE49-F238E27FC236}">
                      <a16:creationId xmlns:a16="http://schemas.microsoft.com/office/drawing/2014/main" id="{1E7990D8-60B0-43F4-B176-C1A8D667EDC6}"/>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78" name="Straight Connector 77">
                  <a:extLst>
                    <a:ext uri="{FF2B5EF4-FFF2-40B4-BE49-F238E27FC236}">
                      <a16:creationId xmlns:a16="http://schemas.microsoft.com/office/drawing/2014/main" id="{07DE91B4-063C-46E2-86F2-92FE558EA810}"/>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367A086D-BDB5-4F1B-A19D-4FA4C7337523}"/>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CB83041E-63D1-418E-ACA5-6E334D677EDB}"/>
                  </a:ext>
                </a:extLst>
              </p:cNvPr>
              <p:cNvGrpSpPr/>
              <p:nvPr/>
            </p:nvGrpSpPr>
            <p:grpSpPr>
              <a:xfrm>
                <a:off x="6857119" y="3158854"/>
                <a:ext cx="1609245" cy="1293072"/>
                <a:chOff x="1509767" y="3221145"/>
                <a:chExt cx="2016224" cy="1669901"/>
              </a:xfrm>
            </p:grpSpPr>
            <p:sp>
              <p:nvSpPr>
                <p:cNvPr id="72" name="Oval 71">
                  <a:extLst>
                    <a:ext uri="{FF2B5EF4-FFF2-40B4-BE49-F238E27FC236}">
                      <a16:creationId xmlns:a16="http://schemas.microsoft.com/office/drawing/2014/main" id="{6AB8DEE6-6195-4064-A6C1-5AEDFCCBC959}"/>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A3FD3E83-92D6-410F-A5A9-9D88CF992AD1}"/>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74" name="Straight Connector 73">
                  <a:extLst>
                    <a:ext uri="{FF2B5EF4-FFF2-40B4-BE49-F238E27FC236}">
                      <a16:creationId xmlns:a16="http://schemas.microsoft.com/office/drawing/2014/main" id="{5C5AD7BC-F35A-48F6-B68F-6B3198D19BE1}"/>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DF6979B-E0DD-47C5-9A15-4E7D400C84BF}"/>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cxnSp>
          <p:nvCxnSpPr>
            <p:cNvPr id="60" name="Straight Connector 59">
              <a:extLst>
                <a:ext uri="{FF2B5EF4-FFF2-40B4-BE49-F238E27FC236}">
                  <a16:creationId xmlns:a16="http://schemas.microsoft.com/office/drawing/2014/main" id="{48CB910B-49F2-414C-9F87-7A77EC6C74BA}"/>
                </a:ext>
              </a:extLst>
            </p:cNvPr>
            <p:cNvCxnSpPr>
              <a:cxnSpLocks/>
            </p:cNvCxnSpPr>
            <p:nvPr/>
          </p:nvCxnSpPr>
          <p:spPr>
            <a:xfrm flipV="1">
              <a:off x="6065555" y="4155806"/>
              <a:ext cx="1054986"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1" name="Straight Connector 60">
              <a:extLst>
                <a:ext uri="{FF2B5EF4-FFF2-40B4-BE49-F238E27FC236}">
                  <a16:creationId xmlns:a16="http://schemas.microsoft.com/office/drawing/2014/main" id="{060193C2-DB00-4329-9D1F-E4CFA9B6F42B}"/>
                </a:ext>
              </a:extLst>
            </p:cNvPr>
            <p:cNvCxnSpPr>
              <a:cxnSpLocks/>
            </p:cNvCxnSpPr>
            <p:nvPr/>
          </p:nvCxnSpPr>
          <p:spPr>
            <a:xfrm flipV="1">
              <a:off x="4088419" y="4164384"/>
              <a:ext cx="1054986"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2" name="Straight Connector 61">
              <a:extLst>
                <a:ext uri="{FF2B5EF4-FFF2-40B4-BE49-F238E27FC236}">
                  <a16:creationId xmlns:a16="http://schemas.microsoft.com/office/drawing/2014/main" id="{33D24B51-CAE1-4FDE-BF57-C90D32E6A65A}"/>
                </a:ext>
              </a:extLst>
            </p:cNvPr>
            <p:cNvCxnSpPr>
              <a:cxnSpLocks/>
            </p:cNvCxnSpPr>
            <p:nvPr/>
          </p:nvCxnSpPr>
          <p:spPr>
            <a:xfrm flipV="1">
              <a:off x="2076267" y="4164386"/>
              <a:ext cx="1077427"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
          <p:nvSpPr>
            <p:cNvPr id="63" name="TextBox 62">
              <a:extLst>
                <a:ext uri="{FF2B5EF4-FFF2-40B4-BE49-F238E27FC236}">
                  <a16:creationId xmlns:a16="http://schemas.microsoft.com/office/drawing/2014/main" id="{69554B64-4A35-4BF5-A113-1D4F8D686C85}"/>
                </a:ext>
              </a:extLst>
            </p:cNvPr>
            <p:cNvSpPr txBox="1"/>
            <p:nvPr/>
          </p:nvSpPr>
          <p:spPr>
            <a:xfrm>
              <a:off x="1130823" y="5284020"/>
              <a:ext cx="1080120" cy="369332"/>
            </a:xfrm>
            <a:prstGeom prst="rect">
              <a:avLst/>
            </a:prstGeom>
            <a:noFill/>
          </p:spPr>
          <p:txBody>
            <a:bodyPr wrap="square" rtlCol="0">
              <a:spAutoFit/>
            </a:bodyPr>
            <a:lstStyle/>
            <a:p>
              <a:pPr algn="ctr"/>
              <a:r>
                <a:rPr lang="en-GB" dirty="0"/>
                <a:t>Lemon 1</a:t>
              </a:r>
            </a:p>
          </p:txBody>
        </p:sp>
        <p:sp>
          <p:nvSpPr>
            <p:cNvPr id="65" name="TextBox 64">
              <a:extLst>
                <a:ext uri="{FF2B5EF4-FFF2-40B4-BE49-F238E27FC236}">
                  <a16:creationId xmlns:a16="http://schemas.microsoft.com/office/drawing/2014/main" id="{7D40609B-744E-4A88-924F-BED3497D3671}"/>
                </a:ext>
              </a:extLst>
            </p:cNvPr>
            <p:cNvSpPr txBox="1"/>
            <p:nvPr/>
          </p:nvSpPr>
          <p:spPr>
            <a:xfrm>
              <a:off x="3100240" y="5282359"/>
              <a:ext cx="1080120" cy="369332"/>
            </a:xfrm>
            <a:prstGeom prst="rect">
              <a:avLst/>
            </a:prstGeom>
            <a:noFill/>
          </p:spPr>
          <p:txBody>
            <a:bodyPr wrap="square" rtlCol="0">
              <a:spAutoFit/>
            </a:bodyPr>
            <a:lstStyle/>
            <a:p>
              <a:pPr algn="ctr"/>
              <a:r>
                <a:rPr lang="en-GB" dirty="0"/>
                <a:t>Lemon 2</a:t>
              </a:r>
            </a:p>
          </p:txBody>
        </p:sp>
        <p:sp>
          <p:nvSpPr>
            <p:cNvPr id="66" name="TextBox 65">
              <a:extLst>
                <a:ext uri="{FF2B5EF4-FFF2-40B4-BE49-F238E27FC236}">
                  <a16:creationId xmlns:a16="http://schemas.microsoft.com/office/drawing/2014/main" id="{299A0210-D899-4DD4-B1E3-B60E67B10115}"/>
                </a:ext>
              </a:extLst>
            </p:cNvPr>
            <p:cNvSpPr txBox="1"/>
            <p:nvPr/>
          </p:nvSpPr>
          <p:spPr>
            <a:xfrm>
              <a:off x="5090903" y="5280698"/>
              <a:ext cx="1080120" cy="369332"/>
            </a:xfrm>
            <a:prstGeom prst="rect">
              <a:avLst/>
            </a:prstGeom>
            <a:noFill/>
          </p:spPr>
          <p:txBody>
            <a:bodyPr wrap="square" rtlCol="0">
              <a:spAutoFit/>
            </a:bodyPr>
            <a:lstStyle/>
            <a:p>
              <a:pPr algn="ctr"/>
              <a:r>
                <a:rPr lang="en-GB" dirty="0"/>
                <a:t>Lemon 3</a:t>
              </a:r>
            </a:p>
          </p:txBody>
        </p:sp>
        <p:sp>
          <p:nvSpPr>
            <p:cNvPr id="67" name="TextBox 66">
              <a:extLst>
                <a:ext uri="{FF2B5EF4-FFF2-40B4-BE49-F238E27FC236}">
                  <a16:creationId xmlns:a16="http://schemas.microsoft.com/office/drawing/2014/main" id="{C6AD16DF-B276-4D53-9305-F8E79E90A2FB}"/>
                </a:ext>
              </a:extLst>
            </p:cNvPr>
            <p:cNvSpPr txBox="1"/>
            <p:nvPr/>
          </p:nvSpPr>
          <p:spPr>
            <a:xfrm>
              <a:off x="7061294" y="5280698"/>
              <a:ext cx="1080120" cy="369332"/>
            </a:xfrm>
            <a:prstGeom prst="rect">
              <a:avLst/>
            </a:prstGeom>
            <a:noFill/>
          </p:spPr>
          <p:txBody>
            <a:bodyPr wrap="square" rtlCol="0">
              <a:spAutoFit/>
            </a:bodyPr>
            <a:lstStyle/>
            <a:p>
              <a:pPr algn="ctr"/>
              <a:r>
                <a:rPr lang="en-GB" dirty="0"/>
                <a:t>Lemon 4</a:t>
              </a:r>
            </a:p>
          </p:txBody>
        </p:sp>
      </p:grpSp>
      <p:cxnSp>
        <p:nvCxnSpPr>
          <p:cNvPr id="88" name="Straight Connector 87">
            <a:extLst>
              <a:ext uri="{FF2B5EF4-FFF2-40B4-BE49-F238E27FC236}">
                <a16:creationId xmlns:a16="http://schemas.microsoft.com/office/drawing/2014/main" id="{55297C93-A37B-4F38-855A-704BB2516FAE}"/>
              </a:ext>
            </a:extLst>
          </p:cNvPr>
          <p:cNvCxnSpPr>
            <a:cxnSpLocks/>
          </p:cNvCxnSpPr>
          <p:nvPr/>
        </p:nvCxnSpPr>
        <p:spPr>
          <a:xfrm flipV="1">
            <a:off x="330116" y="3592644"/>
            <a:ext cx="704995" cy="858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89" name="Straight Connector 88">
            <a:extLst>
              <a:ext uri="{FF2B5EF4-FFF2-40B4-BE49-F238E27FC236}">
                <a16:creationId xmlns:a16="http://schemas.microsoft.com/office/drawing/2014/main" id="{C97819CB-43DC-45A6-865E-BDC32005E0E3}"/>
              </a:ext>
            </a:extLst>
          </p:cNvPr>
          <p:cNvCxnSpPr>
            <a:cxnSpLocks/>
          </p:cNvCxnSpPr>
          <p:nvPr/>
        </p:nvCxnSpPr>
        <p:spPr>
          <a:xfrm flipH="1" flipV="1">
            <a:off x="330116" y="3601220"/>
            <a:ext cx="13903" cy="1844004"/>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0" name="Straight Connector 89">
            <a:extLst>
              <a:ext uri="{FF2B5EF4-FFF2-40B4-BE49-F238E27FC236}">
                <a16:creationId xmlns:a16="http://schemas.microsoft.com/office/drawing/2014/main" id="{C4EFA366-5C4C-4E6C-AB03-8A60E64F4F54}"/>
              </a:ext>
            </a:extLst>
          </p:cNvPr>
          <p:cNvCxnSpPr>
            <a:cxnSpLocks/>
          </p:cNvCxnSpPr>
          <p:nvPr/>
        </p:nvCxnSpPr>
        <p:spPr>
          <a:xfrm flipV="1">
            <a:off x="322599" y="5437787"/>
            <a:ext cx="3661643" cy="6388"/>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1" name="Straight Connector 90">
            <a:extLst>
              <a:ext uri="{FF2B5EF4-FFF2-40B4-BE49-F238E27FC236}">
                <a16:creationId xmlns:a16="http://schemas.microsoft.com/office/drawing/2014/main" id="{F0DF96B4-644D-4E81-B4B2-21E7AE0391FE}"/>
              </a:ext>
            </a:extLst>
          </p:cNvPr>
          <p:cNvCxnSpPr>
            <a:cxnSpLocks/>
          </p:cNvCxnSpPr>
          <p:nvPr/>
        </p:nvCxnSpPr>
        <p:spPr>
          <a:xfrm flipV="1">
            <a:off x="7946829" y="3586769"/>
            <a:ext cx="704995" cy="8580"/>
          </a:xfrm>
          <a:prstGeom prst="line">
            <a:avLst/>
          </a:prstGeom>
          <a:ln w="38100">
            <a:solidFill>
              <a:schemeClr val="tx1"/>
            </a:solidFill>
          </a:ln>
        </p:spPr>
        <p:style>
          <a:lnRef idx="2">
            <a:schemeClr val="accent2"/>
          </a:lnRef>
          <a:fillRef idx="0">
            <a:schemeClr val="accent2"/>
          </a:fillRef>
          <a:effectRef idx="1">
            <a:schemeClr val="accent2"/>
          </a:effectRef>
          <a:fontRef idx="minor">
            <a:schemeClr val="tx1"/>
          </a:fontRef>
        </p:style>
      </p:cxnSp>
      <p:cxnSp>
        <p:nvCxnSpPr>
          <p:cNvPr id="92" name="Straight Connector 91">
            <a:extLst>
              <a:ext uri="{FF2B5EF4-FFF2-40B4-BE49-F238E27FC236}">
                <a16:creationId xmlns:a16="http://schemas.microsoft.com/office/drawing/2014/main" id="{18B167BE-E9AB-4900-B02A-86719AA0EC3D}"/>
              </a:ext>
            </a:extLst>
          </p:cNvPr>
          <p:cNvCxnSpPr>
            <a:cxnSpLocks/>
          </p:cNvCxnSpPr>
          <p:nvPr/>
        </p:nvCxnSpPr>
        <p:spPr>
          <a:xfrm flipH="1" flipV="1">
            <a:off x="8652497" y="3563443"/>
            <a:ext cx="13903" cy="1844004"/>
          </a:xfrm>
          <a:prstGeom prst="line">
            <a:avLst/>
          </a:prstGeom>
          <a:ln w="38100">
            <a:solidFill>
              <a:schemeClr val="tx1"/>
            </a:solidFill>
          </a:ln>
        </p:spPr>
        <p:style>
          <a:lnRef idx="2">
            <a:schemeClr val="accent2"/>
          </a:lnRef>
          <a:fillRef idx="0">
            <a:schemeClr val="accent2"/>
          </a:fillRef>
          <a:effectRef idx="1">
            <a:schemeClr val="accent2"/>
          </a:effectRef>
          <a:fontRef idx="minor">
            <a:schemeClr val="tx1"/>
          </a:fontRef>
        </p:style>
      </p:cxnSp>
      <p:cxnSp>
        <p:nvCxnSpPr>
          <p:cNvPr id="93" name="Straight Connector 92">
            <a:extLst>
              <a:ext uri="{FF2B5EF4-FFF2-40B4-BE49-F238E27FC236}">
                <a16:creationId xmlns:a16="http://schemas.microsoft.com/office/drawing/2014/main" id="{5ACF26FB-2898-4B78-9860-CB020372E503}"/>
              </a:ext>
            </a:extLst>
          </p:cNvPr>
          <p:cNvCxnSpPr>
            <a:cxnSpLocks/>
          </p:cNvCxnSpPr>
          <p:nvPr/>
        </p:nvCxnSpPr>
        <p:spPr>
          <a:xfrm flipV="1">
            <a:off x="5353103" y="5429207"/>
            <a:ext cx="3313297" cy="8580"/>
          </a:xfrm>
          <a:prstGeom prst="line">
            <a:avLst/>
          </a:prstGeom>
          <a:ln w="38100">
            <a:solidFill>
              <a:schemeClr val="tx1"/>
            </a:solidFill>
          </a:ln>
        </p:spPr>
        <p:style>
          <a:lnRef idx="2">
            <a:schemeClr val="accent2"/>
          </a:lnRef>
          <a:fillRef idx="0">
            <a:schemeClr val="accent2"/>
          </a:fillRef>
          <a:effectRef idx="1">
            <a:schemeClr val="accent2"/>
          </a:effectRef>
          <a:fontRef idx="minor">
            <a:schemeClr val="tx1"/>
          </a:fontRef>
        </p:style>
      </p:cxnSp>
      <p:sp>
        <p:nvSpPr>
          <p:cNvPr id="7" name="TextBox 6">
            <a:extLst>
              <a:ext uri="{FF2B5EF4-FFF2-40B4-BE49-F238E27FC236}">
                <a16:creationId xmlns:a16="http://schemas.microsoft.com/office/drawing/2014/main" id="{1820DE7F-D693-4884-A6BF-1F19E2C24006}"/>
              </a:ext>
            </a:extLst>
          </p:cNvPr>
          <p:cNvSpPr txBox="1"/>
          <p:nvPr/>
        </p:nvSpPr>
        <p:spPr>
          <a:xfrm>
            <a:off x="3419873" y="5524453"/>
            <a:ext cx="1135316" cy="646331"/>
          </a:xfrm>
          <a:prstGeom prst="rect">
            <a:avLst/>
          </a:prstGeom>
          <a:noFill/>
        </p:spPr>
        <p:txBody>
          <a:bodyPr wrap="square" rtlCol="0">
            <a:spAutoFit/>
          </a:bodyPr>
          <a:lstStyle/>
          <a:p>
            <a:pPr algn="ctr"/>
            <a:r>
              <a:rPr lang="en-GB" dirty="0"/>
              <a:t>To long leg of LED</a:t>
            </a:r>
          </a:p>
        </p:txBody>
      </p:sp>
      <p:sp>
        <p:nvSpPr>
          <p:cNvPr id="94" name="TextBox 93">
            <a:extLst>
              <a:ext uri="{FF2B5EF4-FFF2-40B4-BE49-F238E27FC236}">
                <a16:creationId xmlns:a16="http://schemas.microsoft.com/office/drawing/2014/main" id="{C90CCE5E-8603-4911-BA16-A160E6F09C04}"/>
              </a:ext>
            </a:extLst>
          </p:cNvPr>
          <p:cNvSpPr txBox="1"/>
          <p:nvPr/>
        </p:nvSpPr>
        <p:spPr>
          <a:xfrm>
            <a:off x="4764156" y="5524453"/>
            <a:ext cx="1135316" cy="646331"/>
          </a:xfrm>
          <a:prstGeom prst="rect">
            <a:avLst/>
          </a:prstGeom>
          <a:noFill/>
        </p:spPr>
        <p:txBody>
          <a:bodyPr wrap="square" rtlCol="0">
            <a:spAutoFit/>
          </a:bodyPr>
          <a:lstStyle/>
          <a:p>
            <a:pPr algn="ctr"/>
            <a:r>
              <a:rPr lang="en-GB" dirty="0"/>
              <a:t>To short leg of LED</a:t>
            </a:r>
          </a:p>
        </p:txBody>
      </p:sp>
      <p:pic>
        <p:nvPicPr>
          <p:cNvPr id="41" name="Picture 40">
            <a:extLst>
              <a:ext uri="{FF2B5EF4-FFF2-40B4-BE49-F238E27FC236}">
                <a16:creationId xmlns:a16="http://schemas.microsoft.com/office/drawing/2014/main" id="{A953CAF4-FBCD-48F2-9DFC-C04F2BBFCE62}"/>
              </a:ext>
            </a:extLst>
          </p:cNvPr>
          <p:cNvPicPr>
            <a:picLocks noChangeAspect="1"/>
          </p:cNvPicPr>
          <p:nvPr/>
        </p:nvPicPr>
        <p:blipFill rotWithShape="1">
          <a:blip r:embed="rId4"/>
          <a:srcRect l="18500" t="24801" r="20075"/>
          <a:stretch/>
        </p:blipFill>
        <p:spPr>
          <a:xfrm>
            <a:off x="6742215" y="1352183"/>
            <a:ext cx="1917233" cy="1760406"/>
          </a:xfrm>
          <a:prstGeom prst="rect">
            <a:avLst/>
          </a:prstGeom>
        </p:spPr>
      </p:pic>
    </p:spTree>
    <p:extLst>
      <p:ext uri="{BB962C8B-B14F-4D97-AF65-F5344CB8AC3E}">
        <p14:creationId xmlns:p14="http://schemas.microsoft.com/office/powerpoint/2010/main" val="346352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D3CDA-F8B6-4553-BFD6-9D7EDDFA548C}"/>
              </a:ext>
            </a:extLst>
          </p:cNvPr>
          <p:cNvPicPr>
            <a:picLocks noChangeAspect="1"/>
          </p:cNvPicPr>
          <p:nvPr/>
        </p:nvPicPr>
        <p:blipFill rotWithShape="1">
          <a:blip r:embed="rId4"/>
          <a:srcRect l="18500" t="24801" r="20075"/>
          <a:stretch/>
        </p:blipFill>
        <p:spPr>
          <a:xfrm>
            <a:off x="395536" y="3220778"/>
            <a:ext cx="2736304" cy="2512478"/>
          </a:xfrm>
          <a:prstGeom prst="rect">
            <a:avLst/>
          </a:prstGeom>
        </p:spPr>
      </p:pic>
      <p:pic>
        <p:nvPicPr>
          <p:cNvPr id="5" name="Picture 4">
            <a:extLst>
              <a:ext uri="{FF2B5EF4-FFF2-40B4-BE49-F238E27FC236}">
                <a16:creationId xmlns:a16="http://schemas.microsoft.com/office/drawing/2014/main" id="{C5CB4EB4-0353-444B-B674-10AC6FF51652}"/>
              </a:ext>
            </a:extLst>
          </p:cNvPr>
          <p:cNvPicPr>
            <a:picLocks noChangeAspect="1"/>
          </p:cNvPicPr>
          <p:nvPr/>
        </p:nvPicPr>
        <p:blipFill rotWithShape="1">
          <a:blip r:embed="rId5"/>
          <a:srcRect l="8263" t="8000" r="7476" b="2751"/>
          <a:stretch/>
        </p:blipFill>
        <p:spPr>
          <a:xfrm>
            <a:off x="3490278" y="1556192"/>
            <a:ext cx="5258186" cy="4177064"/>
          </a:xfrm>
          <a:prstGeom prst="rect">
            <a:avLst/>
          </a:prstGeom>
        </p:spPr>
      </p:pic>
      <p:sp>
        <p:nvSpPr>
          <p:cNvPr id="8" name="TextBox 7">
            <a:extLst>
              <a:ext uri="{FF2B5EF4-FFF2-40B4-BE49-F238E27FC236}">
                <a16:creationId xmlns:a16="http://schemas.microsoft.com/office/drawing/2014/main" id="{E9C2FAC9-BDE3-4E9C-B2C1-78E4F6933313}"/>
              </a:ext>
            </a:extLst>
          </p:cNvPr>
          <p:cNvSpPr txBox="1"/>
          <p:nvPr/>
        </p:nvSpPr>
        <p:spPr>
          <a:xfrm>
            <a:off x="395536" y="1700808"/>
            <a:ext cx="2448272" cy="1077218"/>
          </a:xfrm>
          <a:prstGeom prst="rect">
            <a:avLst/>
          </a:prstGeom>
          <a:noFill/>
        </p:spPr>
        <p:txBody>
          <a:bodyPr wrap="square" rtlCol="0">
            <a:spAutoFit/>
          </a:bodyPr>
          <a:lstStyle/>
          <a:p>
            <a:r>
              <a:rPr lang="en-GB" sz="3200" b="1" dirty="0"/>
              <a:t>Example fruit battery </a:t>
            </a:r>
          </a:p>
        </p:txBody>
      </p:sp>
    </p:spTree>
    <p:extLst>
      <p:ext uri="{BB962C8B-B14F-4D97-AF65-F5344CB8AC3E}">
        <p14:creationId xmlns:p14="http://schemas.microsoft.com/office/powerpoint/2010/main" val="124953681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2330</TotalTime>
  <Words>625</Words>
  <Application>Microsoft Office PowerPoint</Application>
  <PresentationFormat>On-screen Show (4:3)</PresentationFormat>
  <Paragraphs>51</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Custom Design</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electricity</dc:title>
  <dc:creator>Attainment in Education</dc:creator>
  <cp:lastModifiedBy>Paul Anderson</cp:lastModifiedBy>
  <cp:revision>150</cp:revision>
  <dcterms:created xsi:type="dcterms:W3CDTF">2012-08-07T14:34:21Z</dcterms:created>
  <dcterms:modified xsi:type="dcterms:W3CDTF">2018-08-30T11:55:56Z</dcterms:modified>
</cp:coreProperties>
</file>