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0"/>
  </p:notesMasterIdLst>
  <p:sldIdLst>
    <p:sldId id="256" r:id="rId3"/>
    <p:sldId id="267" r:id="rId4"/>
    <p:sldId id="268" r:id="rId5"/>
    <p:sldId id="270" r:id="rId6"/>
    <p:sldId id="269" r:id="rId7"/>
    <p:sldId id="264"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28" autoAdjust="0"/>
  </p:normalViewPr>
  <p:slideViewPr>
    <p:cSldViewPr snapToObjects="1" showGuides="1">
      <p:cViewPr varScale="1">
        <p:scale>
          <a:sx n="62" d="100"/>
          <a:sy n="62" d="100"/>
        </p:scale>
        <p:origin x="91" y="67"/>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19/08/2018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a pillar drill is available then learners could complete these steps themselves. If only hand drills are available then these steps could be completed in advance by the teacher. All steps should be demonstrated in advance by the teacher.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a:p>
        </p:txBody>
      </p:sp>
    </p:spTree>
    <p:extLst>
      <p:ext uri="{BB962C8B-B14F-4D97-AF65-F5344CB8AC3E}">
        <p14:creationId xmlns:p14="http://schemas.microsoft.com/office/powerpoint/2010/main" val="192852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Learners could cut the lengths of wire using wire cutters, or the teacher could prepare in advance. The small gap is so the wand will fit over the maze wire.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a:p>
        </p:txBody>
      </p:sp>
    </p:spTree>
    <p:extLst>
      <p:ext uri="{BB962C8B-B14F-4D97-AF65-F5344CB8AC3E}">
        <p14:creationId xmlns:p14="http://schemas.microsoft.com/office/powerpoint/2010/main" val="285669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Learners could cut the lengths of wire using wire cutters, or the teacher could prepare in advance. When joining wires, learners could either wrap the wire and place the tape over the top to secure, or use soldering equipment to create a permanent joint. The handle tape should be wrapped around the joint sufficiently so that the user will not touch any exposed wire when playing. All steps should be demonstrated in advance by the teacher.</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a:p>
        </p:txBody>
      </p:sp>
    </p:spTree>
    <p:extLst>
      <p:ext uri="{BB962C8B-B14F-4D97-AF65-F5344CB8AC3E}">
        <p14:creationId xmlns:p14="http://schemas.microsoft.com/office/powerpoint/2010/main" val="1281444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battery clip could be used for ease of connecting. Connections could be made using soldering equipment if available, wrap around connections or crocodile clips if not. Double sided sticky pads could be used to secure the buzzer and battery to the inside of the base. </a:t>
            </a:r>
            <a:r>
              <a:rPr lang="en-GB" sz="1200" kern="1200" dirty="0">
                <a:solidFill>
                  <a:schemeClr val="tx1"/>
                </a:solidFill>
                <a:effectLst/>
                <a:latin typeface="+mn-lt"/>
                <a:ea typeface="+mn-ea"/>
                <a:cs typeface="+mn-cs"/>
              </a:rPr>
              <a:t>If it is decided to use a buzzer without wires then the PowerPoint would needed to be amend to make it clear which connection is which.</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a:p>
        </p:txBody>
      </p:sp>
    </p:spTree>
    <p:extLst>
      <p:ext uri="{BB962C8B-B14F-4D97-AF65-F5344CB8AC3E}">
        <p14:creationId xmlns:p14="http://schemas.microsoft.com/office/powerpoint/2010/main" val="266280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Example steady hand game. Instead of a plastic cup, learners could vacuum form a base if appropriate equipment is available. Additional sound holes could be drilled for the buzzer if needed.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a:p>
        </p:txBody>
      </p:sp>
    </p:spTree>
    <p:extLst>
      <p:ext uri="{BB962C8B-B14F-4D97-AF65-F5344CB8AC3E}">
        <p14:creationId xmlns:p14="http://schemas.microsoft.com/office/powerpoint/2010/main" val="345765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Example steady hand game. Instead of a plastic cup, learners could vacuum form a base if appropriate equipment is available. Additional sound holes could be drilled for the buzzer if needed.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a:p>
        </p:txBody>
      </p:sp>
    </p:spTree>
    <p:extLst>
      <p:ext uri="{BB962C8B-B14F-4D97-AF65-F5344CB8AC3E}">
        <p14:creationId xmlns:p14="http://schemas.microsoft.com/office/powerpoint/2010/main" val="2365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19/08/2018</a:t>
            </a:fld>
            <a:endParaRPr lang="en-GB"/>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19/08/2018</a:t>
            </a:fld>
            <a:endParaRPr lang="en-GB"/>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19/08/2018</a:t>
            </a:fld>
            <a:endParaRPr lang="en-GB"/>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19/08/2018</a:t>
            </a:fld>
            <a:endParaRPr lang="en-GB"/>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19/08/2018</a:t>
            </a:fld>
            <a:endParaRPr lang="en-GB"/>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19/08/2018</a:t>
            </a:fld>
            <a:endParaRPr lang="en-GB"/>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19/08/2018</a:t>
            </a:fld>
            <a:endParaRPr lang="en-GB"/>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19/08/2018</a:t>
            </a:fld>
            <a:endParaRPr lang="en-GB"/>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19/08/2018</a:t>
            </a:fld>
            <a:endParaRPr lang="en-GB"/>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19/08/2018</a:t>
            </a:fld>
            <a:endParaRPr lang="en-GB"/>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19/08/2018</a:t>
            </a:fld>
            <a:endParaRPr lang="en-GB"/>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19/08/2018</a:t>
            </a:fld>
            <a:endParaRPr lang="en-GB"/>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19/08/2018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31640" y="2813447"/>
            <a:ext cx="6336704" cy="830997"/>
          </a:xfrm>
          <a:prstGeom prst="rect">
            <a:avLst/>
          </a:prstGeom>
          <a:noFill/>
        </p:spPr>
        <p:txBody>
          <a:bodyPr wrap="square" rtlCol="0">
            <a:spAutoFit/>
          </a:bodyPr>
          <a:lstStyle/>
          <a:p>
            <a:pPr algn="ctr"/>
            <a:r>
              <a:rPr lang="en-GB" sz="4800" b="1">
                <a:solidFill>
                  <a:srgbClr val="0093D3"/>
                </a:solidFill>
                <a:latin typeface="Arial"/>
                <a:cs typeface="Arial"/>
              </a:rPr>
              <a:t>Exciting </a:t>
            </a:r>
            <a:r>
              <a:rPr lang="en-GB" sz="4800" b="1" dirty="0">
                <a:solidFill>
                  <a:srgbClr val="0093D3"/>
                </a:solidFill>
                <a:latin typeface="Arial"/>
                <a:cs typeface="Arial"/>
              </a:rPr>
              <a:t>E</a:t>
            </a:r>
            <a:r>
              <a:rPr lang="en-GB" sz="4800" b="1">
                <a:solidFill>
                  <a:srgbClr val="0093D3"/>
                </a:solidFill>
                <a:latin typeface="Arial"/>
                <a:cs typeface="Arial"/>
              </a:rPr>
              <a:t>lectricity</a:t>
            </a:r>
            <a:endParaRPr lang="en-GB" sz="4800" b="1" dirty="0">
              <a:solidFill>
                <a:srgbClr val="0093D3"/>
              </a:solidFill>
              <a:latin typeface="Arial"/>
              <a:cs typeface="Arial"/>
            </a:endParaRPr>
          </a:p>
        </p:txBody>
      </p:sp>
      <p:sp>
        <p:nvSpPr>
          <p:cNvPr id="3" name="TextBox 2">
            <a:extLst>
              <a:ext uri="{FF2B5EF4-FFF2-40B4-BE49-F238E27FC236}">
                <a16:creationId xmlns:a16="http://schemas.microsoft.com/office/drawing/2014/main" id="{86983557-E0FA-4717-BC03-55234762300F}"/>
              </a:ext>
            </a:extLst>
          </p:cNvPr>
          <p:cNvSpPr txBox="1"/>
          <p:nvPr/>
        </p:nvSpPr>
        <p:spPr>
          <a:xfrm>
            <a:off x="1871700" y="3717032"/>
            <a:ext cx="525658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simple steady hand game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Step 1 - Prepare the base</a:t>
            </a:r>
          </a:p>
        </p:txBody>
      </p:sp>
      <p:sp>
        <p:nvSpPr>
          <p:cNvPr id="50" name="TextBox 49"/>
          <p:cNvSpPr txBox="1"/>
          <p:nvPr/>
        </p:nvSpPr>
        <p:spPr>
          <a:xfrm>
            <a:off x="261235" y="1911471"/>
            <a:ext cx="4318815" cy="4047262"/>
          </a:xfrm>
          <a:prstGeom prst="rect">
            <a:avLst/>
          </a:prstGeom>
          <a:noFill/>
        </p:spPr>
        <p:txBody>
          <a:bodyPr wrap="square" rtlCol="0">
            <a:spAutoFit/>
          </a:bodyPr>
          <a:lstStyle/>
          <a:p>
            <a:pPr marL="342900" indent="-342900">
              <a:spcAft>
                <a:spcPts val="600"/>
              </a:spcAft>
              <a:buAutoNum type="arabicParenR"/>
            </a:pPr>
            <a:r>
              <a:rPr lang="en-GB" sz="2200" dirty="0"/>
              <a:t>Turn your plastic cup </a:t>
            </a:r>
            <a:r>
              <a:rPr lang="en-GB" sz="2200" b="1" dirty="0"/>
              <a:t>upside down </a:t>
            </a:r>
            <a:r>
              <a:rPr lang="en-GB" sz="2200" dirty="0"/>
              <a:t>and </a:t>
            </a:r>
            <a:r>
              <a:rPr lang="en-GB" sz="2200" b="1" dirty="0"/>
              <a:t>secure</a:t>
            </a:r>
            <a:r>
              <a:rPr lang="en-GB" sz="2200" dirty="0"/>
              <a:t> it in a drill vice.</a:t>
            </a:r>
          </a:p>
          <a:p>
            <a:pPr marL="342900" indent="-342900">
              <a:spcAft>
                <a:spcPts val="600"/>
              </a:spcAft>
              <a:buAutoNum type="arabicParenR"/>
            </a:pPr>
            <a:r>
              <a:rPr lang="en-GB" sz="2200" dirty="0"/>
              <a:t>Place the vice on the </a:t>
            </a:r>
            <a:r>
              <a:rPr lang="en-GB" sz="2200" b="1" dirty="0"/>
              <a:t>pillar drill </a:t>
            </a:r>
            <a:r>
              <a:rPr lang="en-GB" sz="2200" dirty="0"/>
              <a:t>table and drill </a:t>
            </a:r>
            <a:r>
              <a:rPr lang="en-GB" sz="2200" b="1" dirty="0"/>
              <a:t>two 2 mm holes </a:t>
            </a:r>
            <a:r>
              <a:rPr lang="en-GB" sz="2200" dirty="0"/>
              <a:t>in the top of the cup for the </a:t>
            </a:r>
            <a:r>
              <a:rPr lang="en-GB" sz="2200" b="1" dirty="0"/>
              <a:t>wire maze.</a:t>
            </a:r>
          </a:p>
          <a:p>
            <a:pPr marL="342900" indent="-342900">
              <a:spcAft>
                <a:spcPts val="600"/>
              </a:spcAft>
              <a:buAutoNum type="arabicParenR"/>
            </a:pPr>
            <a:r>
              <a:rPr lang="en-GB" sz="2200" dirty="0"/>
              <a:t>Remove the cup from the vice, turn it on its </a:t>
            </a:r>
            <a:r>
              <a:rPr lang="en-GB" sz="2200" b="1" dirty="0"/>
              <a:t>side</a:t>
            </a:r>
            <a:r>
              <a:rPr lang="en-GB" sz="2200" dirty="0"/>
              <a:t> and </a:t>
            </a:r>
            <a:r>
              <a:rPr lang="en-GB" sz="2200" b="1" dirty="0"/>
              <a:t>re-secure</a:t>
            </a:r>
            <a:r>
              <a:rPr lang="en-GB" sz="2200" dirty="0"/>
              <a:t> in the vice.</a:t>
            </a:r>
          </a:p>
          <a:p>
            <a:pPr marL="342900" indent="-342900">
              <a:spcAft>
                <a:spcPts val="600"/>
              </a:spcAft>
              <a:buAutoNum type="arabicParenR"/>
            </a:pPr>
            <a:r>
              <a:rPr lang="en-GB" sz="2200" dirty="0"/>
              <a:t>Drill another </a:t>
            </a:r>
            <a:r>
              <a:rPr lang="en-GB" sz="2200" b="1" dirty="0"/>
              <a:t>hole</a:t>
            </a:r>
            <a:r>
              <a:rPr lang="en-GB" sz="2200" dirty="0"/>
              <a:t> in the side for the </a:t>
            </a:r>
            <a:r>
              <a:rPr lang="en-GB" sz="2200" b="1" dirty="0"/>
              <a:t>wand wire.</a:t>
            </a:r>
          </a:p>
        </p:txBody>
      </p:sp>
      <p:pic>
        <p:nvPicPr>
          <p:cNvPr id="3" name="Picture 2">
            <a:extLst>
              <a:ext uri="{FF2B5EF4-FFF2-40B4-BE49-F238E27FC236}">
                <a16:creationId xmlns:a16="http://schemas.microsoft.com/office/drawing/2014/main" id="{915DF785-3076-45D2-ACDC-4FB565AB2B02}"/>
              </a:ext>
            </a:extLst>
          </p:cNvPr>
          <p:cNvPicPr>
            <a:picLocks noChangeAspect="1"/>
          </p:cNvPicPr>
          <p:nvPr/>
        </p:nvPicPr>
        <p:blipFill rotWithShape="1">
          <a:blip r:embed="rId4"/>
          <a:srcRect l="27164" t="12201" r="24013" b="14301"/>
          <a:stretch/>
        </p:blipFill>
        <p:spPr>
          <a:xfrm>
            <a:off x="5508104" y="1983708"/>
            <a:ext cx="3182787" cy="3593469"/>
          </a:xfrm>
          <a:prstGeom prst="rect">
            <a:avLst/>
          </a:prstGeom>
        </p:spPr>
      </p:pic>
      <p:cxnSp>
        <p:nvCxnSpPr>
          <p:cNvPr id="11" name="Straight Connector 10">
            <a:extLst>
              <a:ext uri="{FF2B5EF4-FFF2-40B4-BE49-F238E27FC236}">
                <a16:creationId xmlns:a16="http://schemas.microsoft.com/office/drawing/2014/main" id="{05D05D8A-68D2-450C-AE64-A6FA6816DCA8}"/>
              </a:ext>
            </a:extLst>
          </p:cNvPr>
          <p:cNvCxnSpPr/>
          <p:nvPr/>
        </p:nvCxnSpPr>
        <p:spPr>
          <a:xfrm>
            <a:off x="6228184" y="1801198"/>
            <a:ext cx="360040" cy="6480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125C107-B955-4F90-99E7-8AC643DB0CDF}"/>
              </a:ext>
            </a:extLst>
          </p:cNvPr>
          <p:cNvCxnSpPr/>
          <p:nvPr/>
        </p:nvCxnSpPr>
        <p:spPr>
          <a:xfrm flipH="1" flipV="1">
            <a:off x="6228184" y="1801198"/>
            <a:ext cx="1152128" cy="648072"/>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4F387EA-8929-492C-A2FE-3913FC229FBD}"/>
              </a:ext>
            </a:extLst>
          </p:cNvPr>
          <p:cNvSpPr txBox="1"/>
          <p:nvPr/>
        </p:nvSpPr>
        <p:spPr>
          <a:xfrm>
            <a:off x="5112364" y="1392052"/>
            <a:ext cx="2415860" cy="400110"/>
          </a:xfrm>
          <a:prstGeom prst="rect">
            <a:avLst/>
          </a:prstGeom>
          <a:noFill/>
        </p:spPr>
        <p:txBody>
          <a:bodyPr wrap="square" rtlCol="0">
            <a:spAutoFit/>
          </a:bodyPr>
          <a:lstStyle/>
          <a:p>
            <a:r>
              <a:rPr lang="en-GB" sz="2000" dirty="0"/>
              <a:t>Holes for maze wire</a:t>
            </a:r>
          </a:p>
        </p:txBody>
      </p:sp>
      <p:cxnSp>
        <p:nvCxnSpPr>
          <p:cNvPr id="16" name="Straight Connector 15">
            <a:extLst>
              <a:ext uri="{FF2B5EF4-FFF2-40B4-BE49-F238E27FC236}">
                <a16:creationId xmlns:a16="http://schemas.microsoft.com/office/drawing/2014/main" id="{54F1CD3F-90F8-42BF-94CB-CB1566A7068F}"/>
              </a:ext>
            </a:extLst>
          </p:cNvPr>
          <p:cNvCxnSpPr>
            <a:cxnSpLocks/>
          </p:cNvCxnSpPr>
          <p:nvPr/>
        </p:nvCxnSpPr>
        <p:spPr>
          <a:xfrm flipH="1">
            <a:off x="5112364" y="3817422"/>
            <a:ext cx="971804" cy="1552132"/>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3CD2B30-B103-49B2-884B-9CF8BF11BD4D}"/>
              </a:ext>
            </a:extLst>
          </p:cNvPr>
          <p:cNvSpPr txBox="1"/>
          <p:nvPr/>
        </p:nvSpPr>
        <p:spPr>
          <a:xfrm>
            <a:off x="4283809" y="5369554"/>
            <a:ext cx="1440161" cy="707886"/>
          </a:xfrm>
          <a:prstGeom prst="rect">
            <a:avLst/>
          </a:prstGeom>
          <a:noFill/>
        </p:spPr>
        <p:txBody>
          <a:bodyPr wrap="square" rtlCol="0">
            <a:spAutoFit/>
          </a:bodyPr>
          <a:lstStyle/>
          <a:p>
            <a:pPr algn="ctr"/>
            <a:r>
              <a:rPr lang="en-GB" sz="2000" dirty="0"/>
              <a:t>Hole for wand wire</a:t>
            </a:r>
          </a:p>
        </p:txBody>
      </p:sp>
    </p:spTree>
    <p:extLst>
      <p:ext uri="{BB962C8B-B14F-4D97-AF65-F5344CB8AC3E}">
        <p14:creationId xmlns:p14="http://schemas.microsoft.com/office/powerpoint/2010/main" val="941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 2 – Create the maze and wand</a:t>
            </a:r>
          </a:p>
        </p:txBody>
      </p:sp>
      <p:sp>
        <p:nvSpPr>
          <p:cNvPr id="20" name="TextBox 19">
            <a:extLst>
              <a:ext uri="{FF2B5EF4-FFF2-40B4-BE49-F238E27FC236}">
                <a16:creationId xmlns:a16="http://schemas.microsoft.com/office/drawing/2014/main" id="{E1C81483-109F-4D15-B06D-E9C898411F43}"/>
              </a:ext>
            </a:extLst>
          </p:cNvPr>
          <p:cNvSpPr txBox="1"/>
          <p:nvPr/>
        </p:nvSpPr>
        <p:spPr>
          <a:xfrm>
            <a:off x="161532" y="2219961"/>
            <a:ext cx="4808665" cy="3570208"/>
          </a:xfrm>
          <a:prstGeom prst="rect">
            <a:avLst/>
          </a:prstGeom>
          <a:noFill/>
        </p:spPr>
        <p:txBody>
          <a:bodyPr wrap="square" rtlCol="0">
            <a:spAutoFit/>
          </a:bodyPr>
          <a:lstStyle/>
          <a:p>
            <a:pPr marL="342900" indent="-342900">
              <a:spcAft>
                <a:spcPts val="600"/>
              </a:spcAft>
              <a:buAutoNum type="arabicParenR"/>
            </a:pPr>
            <a:r>
              <a:rPr lang="en-GB" sz="2400" dirty="0"/>
              <a:t>Cut one </a:t>
            </a:r>
            <a:r>
              <a:rPr lang="en-GB" sz="2400" b="1" dirty="0"/>
              <a:t>350 mm length </a:t>
            </a:r>
            <a:r>
              <a:rPr lang="en-GB" sz="2400" dirty="0"/>
              <a:t>of </a:t>
            </a:r>
            <a:r>
              <a:rPr lang="en-GB" sz="2400" b="1" dirty="0"/>
              <a:t>2 mm diameter</a:t>
            </a:r>
            <a:r>
              <a:rPr lang="en-GB" sz="2400" dirty="0"/>
              <a:t> copper wire with wire cutters. </a:t>
            </a:r>
            <a:r>
              <a:rPr lang="en-GB" sz="2400" b="1" dirty="0"/>
              <a:t>Bend</a:t>
            </a:r>
            <a:r>
              <a:rPr lang="en-GB" sz="2400" dirty="0"/>
              <a:t> this to create the </a:t>
            </a:r>
            <a:r>
              <a:rPr lang="en-GB" sz="2400" b="1" dirty="0"/>
              <a:t>maze </a:t>
            </a:r>
            <a:r>
              <a:rPr lang="en-GB" sz="2400" dirty="0"/>
              <a:t>shape. Be creative!</a:t>
            </a:r>
          </a:p>
          <a:p>
            <a:pPr marL="342900" indent="-342900">
              <a:spcAft>
                <a:spcPts val="600"/>
              </a:spcAft>
              <a:buAutoNum type="arabicParenR"/>
            </a:pPr>
            <a:endParaRPr lang="en-GB" sz="2400" dirty="0"/>
          </a:p>
          <a:p>
            <a:pPr marL="342900" indent="-342900">
              <a:spcAft>
                <a:spcPts val="600"/>
              </a:spcAft>
              <a:buAutoNum type="arabicParenR"/>
            </a:pPr>
            <a:r>
              <a:rPr lang="en-GB" sz="2400" dirty="0"/>
              <a:t>Cut one 150 mm length of 2 mm diameter copper wire. </a:t>
            </a:r>
            <a:r>
              <a:rPr lang="en-GB" sz="2400" b="1" dirty="0"/>
              <a:t>Bend</a:t>
            </a:r>
            <a:r>
              <a:rPr lang="en-GB" sz="2400" dirty="0"/>
              <a:t> the </a:t>
            </a:r>
            <a:r>
              <a:rPr lang="en-GB" sz="2400" b="1" dirty="0"/>
              <a:t>top</a:t>
            </a:r>
            <a:r>
              <a:rPr lang="en-GB" sz="2400" dirty="0"/>
              <a:t> of this to create the </a:t>
            </a:r>
            <a:r>
              <a:rPr lang="en-GB" sz="2400" b="1" dirty="0"/>
              <a:t>wand,</a:t>
            </a:r>
            <a:r>
              <a:rPr lang="en-GB" sz="2400" dirty="0"/>
              <a:t> leaving a slight </a:t>
            </a:r>
            <a:r>
              <a:rPr lang="en-GB" sz="2400" b="1" dirty="0"/>
              <a:t>gap </a:t>
            </a:r>
            <a:r>
              <a:rPr lang="en-GB" sz="2400" dirty="0"/>
              <a:t>as shown.</a:t>
            </a:r>
          </a:p>
        </p:txBody>
      </p:sp>
      <p:pic>
        <p:nvPicPr>
          <p:cNvPr id="5" name="Picture 4">
            <a:extLst>
              <a:ext uri="{FF2B5EF4-FFF2-40B4-BE49-F238E27FC236}">
                <a16:creationId xmlns:a16="http://schemas.microsoft.com/office/drawing/2014/main" id="{7793C77F-FF3D-49E7-9E19-DFDAEF7DE2C7}"/>
              </a:ext>
            </a:extLst>
          </p:cNvPr>
          <p:cNvPicPr>
            <a:picLocks noChangeAspect="1"/>
          </p:cNvPicPr>
          <p:nvPr/>
        </p:nvPicPr>
        <p:blipFill rotWithShape="1">
          <a:blip r:embed="rId4"/>
          <a:srcRect l="16239" t="7023" r="16603" b="3152"/>
          <a:stretch/>
        </p:blipFill>
        <p:spPr>
          <a:xfrm>
            <a:off x="6143749" y="2060849"/>
            <a:ext cx="1945799" cy="1944216"/>
          </a:xfrm>
          <a:prstGeom prst="rect">
            <a:avLst/>
          </a:prstGeom>
        </p:spPr>
      </p:pic>
      <p:pic>
        <p:nvPicPr>
          <p:cNvPr id="27" name="Picture 26">
            <a:extLst>
              <a:ext uri="{FF2B5EF4-FFF2-40B4-BE49-F238E27FC236}">
                <a16:creationId xmlns:a16="http://schemas.microsoft.com/office/drawing/2014/main" id="{BF7E3496-83E5-47B1-B6C2-46A6ADE203AD}"/>
              </a:ext>
            </a:extLst>
          </p:cNvPr>
          <p:cNvPicPr>
            <a:picLocks noChangeAspect="1"/>
          </p:cNvPicPr>
          <p:nvPr/>
        </p:nvPicPr>
        <p:blipFill rotWithShape="1">
          <a:blip r:embed="rId5"/>
          <a:srcRect l="11752" t="11597" r="15770"/>
          <a:stretch/>
        </p:blipFill>
        <p:spPr>
          <a:xfrm>
            <a:off x="6143750" y="4217438"/>
            <a:ext cx="1956354" cy="1782624"/>
          </a:xfrm>
          <a:prstGeom prst="rect">
            <a:avLst/>
          </a:prstGeom>
        </p:spPr>
      </p:pic>
      <p:sp>
        <p:nvSpPr>
          <p:cNvPr id="30" name="TextBox 29">
            <a:extLst>
              <a:ext uri="{FF2B5EF4-FFF2-40B4-BE49-F238E27FC236}">
                <a16:creationId xmlns:a16="http://schemas.microsoft.com/office/drawing/2014/main" id="{76288C6C-2DB2-4733-9FD8-512BC51BED99}"/>
              </a:ext>
            </a:extLst>
          </p:cNvPr>
          <p:cNvSpPr txBox="1"/>
          <p:nvPr/>
        </p:nvSpPr>
        <p:spPr>
          <a:xfrm>
            <a:off x="4970197" y="2602011"/>
            <a:ext cx="597777" cy="537274"/>
          </a:xfrm>
          <a:prstGeom prst="rect">
            <a:avLst/>
          </a:prstGeom>
          <a:noFill/>
        </p:spPr>
        <p:txBody>
          <a:bodyPr wrap="square" rtlCol="0">
            <a:spAutoFit/>
          </a:bodyPr>
          <a:lstStyle/>
          <a:p>
            <a:r>
              <a:rPr lang="en-GB" sz="3200" dirty="0"/>
              <a:t>1)</a:t>
            </a:r>
          </a:p>
        </p:txBody>
      </p:sp>
      <p:sp>
        <p:nvSpPr>
          <p:cNvPr id="32" name="TextBox 31">
            <a:extLst>
              <a:ext uri="{FF2B5EF4-FFF2-40B4-BE49-F238E27FC236}">
                <a16:creationId xmlns:a16="http://schemas.microsoft.com/office/drawing/2014/main" id="{FF524ACB-902A-431F-814A-2D5FCE94612F}"/>
              </a:ext>
            </a:extLst>
          </p:cNvPr>
          <p:cNvSpPr txBox="1"/>
          <p:nvPr/>
        </p:nvSpPr>
        <p:spPr>
          <a:xfrm>
            <a:off x="4970197" y="4574123"/>
            <a:ext cx="597777" cy="537274"/>
          </a:xfrm>
          <a:prstGeom prst="rect">
            <a:avLst/>
          </a:prstGeom>
          <a:noFill/>
        </p:spPr>
        <p:txBody>
          <a:bodyPr wrap="square" rtlCol="0">
            <a:spAutoFit/>
          </a:bodyPr>
          <a:lstStyle/>
          <a:p>
            <a:r>
              <a:rPr lang="en-GB" sz="3200" dirty="0"/>
              <a:t>2)</a:t>
            </a:r>
          </a:p>
        </p:txBody>
      </p:sp>
    </p:spTree>
    <p:extLst>
      <p:ext uri="{BB962C8B-B14F-4D97-AF65-F5344CB8AC3E}">
        <p14:creationId xmlns:p14="http://schemas.microsoft.com/office/powerpoint/2010/main" val="406671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1B046A1-8B24-4186-B74B-DDCB404DBBF5}"/>
              </a:ext>
            </a:extLst>
          </p:cNvPr>
          <p:cNvSpPr txBox="1"/>
          <p:nvPr/>
        </p:nvSpPr>
        <p:spPr>
          <a:xfrm>
            <a:off x="253186" y="1358361"/>
            <a:ext cx="7703190" cy="584775"/>
          </a:xfrm>
          <a:prstGeom prst="rect">
            <a:avLst/>
          </a:prstGeom>
          <a:noFill/>
        </p:spPr>
        <p:txBody>
          <a:bodyPr wrap="square" rtlCol="0">
            <a:spAutoFit/>
          </a:bodyPr>
          <a:lstStyle/>
          <a:p>
            <a:r>
              <a:rPr lang="en-GB" sz="3200" b="1" dirty="0"/>
              <a:t>Step 3 – Create the handle</a:t>
            </a:r>
          </a:p>
        </p:txBody>
      </p:sp>
      <p:sp>
        <p:nvSpPr>
          <p:cNvPr id="20" name="TextBox 19">
            <a:extLst>
              <a:ext uri="{FF2B5EF4-FFF2-40B4-BE49-F238E27FC236}">
                <a16:creationId xmlns:a16="http://schemas.microsoft.com/office/drawing/2014/main" id="{E1C81483-109F-4D15-B06D-E9C898411F43}"/>
              </a:ext>
            </a:extLst>
          </p:cNvPr>
          <p:cNvSpPr txBox="1"/>
          <p:nvPr/>
        </p:nvSpPr>
        <p:spPr>
          <a:xfrm>
            <a:off x="138268" y="2018882"/>
            <a:ext cx="5369835" cy="3939540"/>
          </a:xfrm>
          <a:prstGeom prst="rect">
            <a:avLst/>
          </a:prstGeom>
          <a:noFill/>
        </p:spPr>
        <p:txBody>
          <a:bodyPr wrap="square" rtlCol="0">
            <a:spAutoFit/>
          </a:bodyPr>
          <a:lstStyle/>
          <a:p>
            <a:pPr marL="457200" indent="-457200">
              <a:spcAft>
                <a:spcPts val="600"/>
              </a:spcAft>
              <a:buFont typeface="+mj-lt"/>
              <a:buAutoNum type="arabicParenR" startAt="3"/>
            </a:pPr>
            <a:r>
              <a:rPr lang="en-GB" sz="2400" dirty="0"/>
              <a:t>Cut one </a:t>
            </a:r>
            <a:r>
              <a:rPr lang="en-GB" sz="2400" b="1" dirty="0"/>
              <a:t>150 mm length </a:t>
            </a:r>
            <a:r>
              <a:rPr lang="en-GB" sz="2400" dirty="0"/>
              <a:t>of </a:t>
            </a:r>
            <a:r>
              <a:rPr lang="en-GB" sz="2400" b="1" dirty="0"/>
              <a:t>1 mm diameter</a:t>
            </a:r>
            <a:r>
              <a:rPr lang="en-GB" sz="2400" dirty="0"/>
              <a:t> copper wire and join to the wand: </a:t>
            </a:r>
            <a:r>
              <a:rPr lang="en-GB" sz="2400" b="1" dirty="0"/>
              <a:t>strip</a:t>
            </a:r>
            <a:r>
              <a:rPr lang="en-GB" sz="2400" dirty="0"/>
              <a:t> the wire ends if needed and </a:t>
            </a:r>
            <a:r>
              <a:rPr lang="en-GB" sz="2400" b="1" dirty="0"/>
              <a:t>twist</a:t>
            </a:r>
            <a:r>
              <a:rPr lang="en-GB" sz="2400" dirty="0"/>
              <a:t> one end around the bottom end of the </a:t>
            </a:r>
            <a:r>
              <a:rPr lang="en-GB" sz="2400" b="1" dirty="0"/>
              <a:t>wand</a:t>
            </a:r>
            <a:r>
              <a:rPr lang="en-GB" sz="2400" dirty="0"/>
              <a:t>, making sure it is fully </a:t>
            </a:r>
            <a:r>
              <a:rPr lang="en-GB" sz="2400" b="1" dirty="0"/>
              <a:t>wrapped</a:t>
            </a:r>
            <a:r>
              <a:rPr lang="en-GB" sz="2400" dirty="0"/>
              <a:t> around the metal.</a:t>
            </a:r>
            <a:endParaRPr lang="en-GB" sz="2400" b="1" dirty="0"/>
          </a:p>
          <a:p>
            <a:pPr marL="457200" indent="-457200">
              <a:spcAft>
                <a:spcPts val="600"/>
              </a:spcAft>
              <a:buFont typeface="+mj-lt"/>
              <a:buAutoNum type="arabicParenR" startAt="3"/>
            </a:pPr>
            <a:r>
              <a:rPr lang="en-GB" sz="2400" dirty="0"/>
              <a:t>Wrap </a:t>
            </a:r>
            <a:r>
              <a:rPr lang="en-GB" sz="2400" b="1" dirty="0"/>
              <a:t>tape</a:t>
            </a:r>
            <a:r>
              <a:rPr lang="en-GB" sz="2400" dirty="0"/>
              <a:t> around the join to create an </a:t>
            </a:r>
            <a:r>
              <a:rPr lang="en-GB" sz="2400" b="1" dirty="0"/>
              <a:t>insulated handle.</a:t>
            </a:r>
          </a:p>
          <a:p>
            <a:pPr marL="457200" indent="-457200">
              <a:spcAft>
                <a:spcPts val="600"/>
              </a:spcAft>
              <a:buFont typeface="+mj-lt"/>
              <a:buAutoNum type="arabicParenR" startAt="3"/>
            </a:pPr>
            <a:r>
              <a:rPr lang="en-GB" sz="2400" dirty="0"/>
              <a:t>Push the </a:t>
            </a:r>
            <a:r>
              <a:rPr lang="en-GB" sz="2400" b="1" dirty="0"/>
              <a:t>maze </a:t>
            </a:r>
            <a:r>
              <a:rPr lang="en-GB" sz="2400" dirty="0"/>
              <a:t>and </a:t>
            </a:r>
            <a:r>
              <a:rPr lang="en-GB" sz="2400" b="1" dirty="0"/>
              <a:t>wand wires </a:t>
            </a:r>
            <a:r>
              <a:rPr lang="en-GB" sz="2400" dirty="0"/>
              <a:t>through the </a:t>
            </a:r>
            <a:r>
              <a:rPr lang="en-GB" sz="2400" b="1" dirty="0"/>
              <a:t>holes</a:t>
            </a:r>
            <a:r>
              <a:rPr lang="en-GB" sz="2400" dirty="0"/>
              <a:t> in the base. </a:t>
            </a:r>
          </a:p>
        </p:txBody>
      </p:sp>
      <p:pic>
        <p:nvPicPr>
          <p:cNvPr id="29" name="Picture 28">
            <a:extLst>
              <a:ext uri="{FF2B5EF4-FFF2-40B4-BE49-F238E27FC236}">
                <a16:creationId xmlns:a16="http://schemas.microsoft.com/office/drawing/2014/main" id="{8AF46823-CBF8-49AA-8DE8-E8995D036EFE}"/>
              </a:ext>
            </a:extLst>
          </p:cNvPr>
          <p:cNvPicPr>
            <a:picLocks noChangeAspect="1"/>
          </p:cNvPicPr>
          <p:nvPr/>
        </p:nvPicPr>
        <p:blipFill rotWithShape="1">
          <a:blip r:embed="rId4"/>
          <a:srcRect l="6973" t="6640" r="12842"/>
          <a:stretch/>
        </p:blipFill>
        <p:spPr>
          <a:xfrm>
            <a:off x="5580112" y="2348104"/>
            <a:ext cx="3312369" cy="2881110"/>
          </a:xfrm>
          <a:prstGeom prst="rect">
            <a:avLst/>
          </a:prstGeom>
        </p:spPr>
      </p:pic>
    </p:spTree>
    <p:extLst>
      <p:ext uri="{BB962C8B-B14F-4D97-AF65-F5344CB8AC3E}">
        <p14:creationId xmlns:p14="http://schemas.microsoft.com/office/powerpoint/2010/main" val="148531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253186" y="1358361"/>
            <a:ext cx="7703190" cy="584775"/>
          </a:xfrm>
          <a:prstGeom prst="rect">
            <a:avLst/>
          </a:prstGeom>
          <a:noFill/>
        </p:spPr>
        <p:txBody>
          <a:bodyPr wrap="square" rtlCol="0">
            <a:spAutoFit/>
          </a:bodyPr>
          <a:lstStyle/>
          <a:p>
            <a:r>
              <a:rPr lang="en-GB" sz="3200" b="1" dirty="0"/>
              <a:t>Step 4 – Assemble the circuit</a:t>
            </a:r>
          </a:p>
        </p:txBody>
      </p:sp>
      <p:sp>
        <p:nvSpPr>
          <p:cNvPr id="6" name="TextBox 5">
            <a:extLst>
              <a:ext uri="{FF2B5EF4-FFF2-40B4-BE49-F238E27FC236}">
                <a16:creationId xmlns:a16="http://schemas.microsoft.com/office/drawing/2014/main" id="{9178DBF1-CD54-4289-AFD0-A4B78114B42D}"/>
              </a:ext>
            </a:extLst>
          </p:cNvPr>
          <p:cNvSpPr txBox="1"/>
          <p:nvPr/>
        </p:nvSpPr>
        <p:spPr>
          <a:xfrm>
            <a:off x="296014" y="2008621"/>
            <a:ext cx="4738074" cy="4016484"/>
          </a:xfrm>
          <a:prstGeom prst="rect">
            <a:avLst/>
          </a:prstGeom>
          <a:noFill/>
        </p:spPr>
        <p:txBody>
          <a:bodyPr wrap="square" rtlCol="0">
            <a:spAutoFit/>
          </a:bodyPr>
          <a:lstStyle/>
          <a:p>
            <a:pPr marL="342900" indent="-342900">
              <a:spcAft>
                <a:spcPts val="600"/>
              </a:spcAft>
              <a:buAutoNum type="arabicParenR"/>
            </a:pPr>
            <a:r>
              <a:rPr lang="en-GB" sz="2400" dirty="0"/>
              <a:t>Connect the </a:t>
            </a:r>
            <a:r>
              <a:rPr lang="en-GB" sz="2400" b="1" dirty="0"/>
              <a:t>red wire </a:t>
            </a:r>
            <a:r>
              <a:rPr lang="en-GB" sz="2400" dirty="0"/>
              <a:t>of the </a:t>
            </a:r>
            <a:r>
              <a:rPr lang="en-GB" sz="2400" b="1" dirty="0"/>
              <a:t>battery clip </a:t>
            </a:r>
            <a:r>
              <a:rPr lang="en-GB" sz="2400" dirty="0"/>
              <a:t>to the </a:t>
            </a:r>
            <a:r>
              <a:rPr lang="en-GB" sz="2400" b="1" dirty="0"/>
              <a:t>wand wire.</a:t>
            </a:r>
          </a:p>
          <a:p>
            <a:pPr marL="342900" indent="-342900">
              <a:spcAft>
                <a:spcPts val="600"/>
              </a:spcAft>
              <a:buAutoNum type="arabicParenR"/>
            </a:pPr>
            <a:r>
              <a:rPr lang="en-GB" sz="2400" dirty="0"/>
              <a:t>Connect the </a:t>
            </a:r>
            <a:r>
              <a:rPr lang="en-GB" sz="2400" b="1" dirty="0"/>
              <a:t>red wire </a:t>
            </a:r>
            <a:r>
              <a:rPr lang="en-GB" sz="2400" dirty="0"/>
              <a:t>of the </a:t>
            </a:r>
            <a:r>
              <a:rPr lang="en-GB" sz="2400" b="1" dirty="0"/>
              <a:t>buzzer</a:t>
            </a:r>
            <a:r>
              <a:rPr lang="en-GB" sz="2400" dirty="0"/>
              <a:t> to any end of the </a:t>
            </a:r>
            <a:r>
              <a:rPr lang="en-GB" sz="2400" b="1" dirty="0"/>
              <a:t>wire maze.</a:t>
            </a:r>
          </a:p>
          <a:p>
            <a:pPr marL="342900" indent="-342900">
              <a:spcAft>
                <a:spcPts val="600"/>
              </a:spcAft>
              <a:buAutoNum type="arabicParenR"/>
            </a:pPr>
            <a:r>
              <a:rPr lang="en-GB" sz="2400" dirty="0"/>
              <a:t>Connect the </a:t>
            </a:r>
            <a:r>
              <a:rPr lang="en-GB" sz="2400" b="1" dirty="0"/>
              <a:t>black wire </a:t>
            </a:r>
            <a:r>
              <a:rPr lang="en-GB" sz="2400" dirty="0"/>
              <a:t>of the </a:t>
            </a:r>
            <a:r>
              <a:rPr lang="en-GB" sz="2400" b="1" dirty="0"/>
              <a:t>buzzer</a:t>
            </a:r>
            <a:r>
              <a:rPr lang="en-GB" sz="2400" dirty="0"/>
              <a:t> to the </a:t>
            </a:r>
            <a:r>
              <a:rPr lang="en-GB" sz="2400" b="1" dirty="0"/>
              <a:t>black </a:t>
            </a:r>
            <a:r>
              <a:rPr lang="en-GB" sz="2400" dirty="0"/>
              <a:t>wire of the </a:t>
            </a:r>
            <a:r>
              <a:rPr lang="en-GB" sz="2400" b="1" dirty="0"/>
              <a:t>battery clip.</a:t>
            </a:r>
          </a:p>
          <a:p>
            <a:pPr marL="342900" indent="-342900">
              <a:spcAft>
                <a:spcPts val="600"/>
              </a:spcAft>
              <a:buAutoNum type="arabicParenR"/>
            </a:pPr>
            <a:r>
              <a:rPr lang="en-GB" sz="2400" dirty="0"/>
              <a:t>Ensure all components are </a:t>
            </a:r>
            <a:r>
              <a:rPr lang="en-GB" sz="2400" b="1" dirty="0"/>
              <a:t>held tightly </a:t>
            </a:r>
            <a:r>
              <a:rPr lang="en-GB" sz="2400" dirty="0"/>
              <a:t>inside the base.</a:t>
            </a:r>
          </a:p>
        </p:txBody>
      </p:sp>
      <p:grpSp>
        <p:nvGrpSpPr>
          <p:cNvPr id="70" name="Group 69">
            <a:extLst>
              <a:ext uri="{FF2B5EF4-FFF2-40B4-BE49-F238E27FC236}">
                <a16:creationId xmlns:a16="http://schemas.microsoft.com/office/drawing/2014/main" id="{E1CC6F7E-7659-499A-870B-96CD08AECAE0}"/>
              </a:ext>
            </a:extLst>
          </p:cNvPr>
          <p:cNvGrpSpPr/>
          <p:nvPr/>
        </p:nvGrpSpPr>
        <p:grpSpPr>
          <a:xfrm>
            <a:off x="5267092" y="1779644"/>
            <a:ext cx="3623722" cy="4163083"/>
            <a:chOff x="4830132" y="1700331"/>
            <a:chExt cx="3623722" cy="4163083"/>
          </a:xfrm>
        </p:grpSpPr>
        <p:sp>
          <p:nvSpPr>
            <p:cNvPr id="2" name="Rectangle 1">
              <a:extLst>
                <a:ext uri="{FF2B5EF4-FFF2-40B4-BE49-F238E27FC236}">
                  <a16:creationId xmlns:a16="http://schemas.microsoft.com/office/drawing/2014/main" id="{B6E5D25F-E3ED-42F8-9FB5-A497008A930C}"/>
                </a:ext>
              </a:extLst>
            </p:cNvPr>
            <p:cNvSpPr/>
            <p:nvPr/>
          </p:nvSpPr>
          <p:spPr>
            <a:xfrm>
              <a:off x="7386531" y="2105392"/>
              <a:ext cx="936104"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B19CA5D4-517F-454A-80D1-1B2768A499B5}"/>
                </a:ext>
              </a:extLst>
            </p:cNvPr>
            <p:cNvSpPr/>
            <p:nvPr/>
          </p:nvSpPr>
          <p:spPr>
            <a:xfrm>
              <a:off x="7538931" y="2211984"/>
              <a:ext cx="639688" cy="351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cxnSp>
          <p:nvCxnSpPr>
            <p:cNvPr id="14" name="Straight Connector 13">
              <a:extLst>
                <a:ext uri="{FF2B5EF4-FFF2-40B4-BE49-F238E27FC236}">
                  <a16:creationId xmlns:a16="http://schemas.microsoft.com/office/drawing/2014/main" id="{B6680F74-6D16-4F5A-B955-A6BD81B669D1}"/>
                </a:ext>
              </a:extLst>
            </p:cNvPr>
            <p:cNvCxnSpPr>
              <a:cxnSpLocks/>
            </p:cNvCxnSpPr>
            <p:nvPr/>
          </p:nvCxnSpPr>
          <p:spPr>
            <a:xfrm>
              <a:off x="7668344" y="2690167"/>
              <a:ext cx="0" cy="29767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5F5889D6-A47C-471F-AD42-8ACFC0C79510}"/>
                </a:ext>
              </a:extLst>
            </p:cNvPr>
            <p:cNvCxnSpPr>
              <a:cxnSpLocks/>
            </p:cNvCxnSpPr>
            <p:nvPr/>
          </p:nvCxnSpPr>
          <p:spPr>
            <a:xfrm>
              <a:off x="8028384" y="2690167"/>
              <a:ext cx="0" cy="1662315"/>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DA70FCD8-774A-4FB9-8231-22D2F12C4220}"/>
                </a:ext>
              </a:extLst>
            </p:cNvPr>
            <p:cNvSpPr/>
            <p:nvPr/>
          </p:nvSpPr>
          <p:spPr>
            <a:xfrm>
              <a:off x="5410503" y="4009558"/>
              <a:ext cx="792088" cy="11521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BEDB7D4-7C26-42E2-BF04-CE8FA7EE6C53}"/>
                </a:ext>
              </a:extLst>
            </p:cNvPr>
            <p:cNvSpPr/>
            <p:nvPr/>
          </p:nvSpPr>
          <p:spPr>
            <a:xfrm>
              <a:off x="5410503" y="4009558"/>
              <a:ext cx="792088"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B4166F2C-BE5A-4E61-A8BE-A399DC1FD9A7}"/>
                </a:ext>
              </a:extLst>
            </p:cNvPr>
            <p:cNvSpPr/>
            <p:nvPr/>
          </p:nvSpPr>
          <p:spPr>
            <a:xfrm>
              <a:off x="5482511" y="3865542"/>
              <a:ext cx="216019"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BC9D46F-A14C-4B04-8F58-3F15F1F7EC63}"/>
                </a:ext>
              </a:extLst>
            </p:cNvPr>
            <p:cNvSpPr/>
            <p:nvPr/>
          </p:nvSpPr>
          <p:spPr>
            <a:xfrm>
              <a:off x="5806547" y="3865542"/>
              <a:ext cx="351661" cy="1440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2A9E95E-80A1-474B-9A5B-A03778F164D5}"/>
                </a:ext>
              </a:extLst>
            </p:cNvPr>
            <p:cNvSpPr txBox="1"/>
            <p:nvPr/>
          </p:nvSpPr>
          <p:spPr>
            <a:xfrm>
              <a:off x="5449641" y="3959133"/>
              <a:ext cx="288032" cy="369332"/>
            </a:xfrm>
            <a:prstGeom prst="rect">
              <a:avLst/>
            </a:prstGeom>
            <a:noFill/>
          </p:spPr>
          <p:txBody>
            <a:bodyPr wrap="square" rtlCol="0">
              <a:spAutoFit/>
            </a:bodyPr>
            <a:lstStyle/>
            <a:p>
              <a:pPr algn="ctr"/>
              <a:r>
                <a:rPr lang="en-GB" dirty="0"/>
                <a:t>+</a:t>
              </a:r>
            </a:p>
          </p:txBody>
        </p:sp>
        <p:sp>
          <p:nvSpPr>
            <p:cNvPr id="24" name="TextBox 23">
              <a:extLst>
                <a:ext uri="{FF2B5EF4-FFF2-40B4-BE49-F238E27FC236}">
                  <a16:creationId xmlns:a16="http://schemas.microsoft.com/office/drawing/2014/main" id="{685B4804-995D-494B-AEA5-0DDCDEDF5AD1}"/>
                </a:ext>
              </a:extLst>
            </p:cNvPr>
            <p:cNvSpPr txBox="1"/>
            <p:nvPr/>
          </p:nvSpPr>
          <p:spPr>
            <a:xfrm>
              <a:off x="5826116" y="3961282"/>
              <a:ext cx="288032" cy="369332"/>
            </a:xfrm>
            <a:prstGeom prst="rect">
              <a:avLst/>
            </a:prstGeom>
            <a:noFill/>
          </p:spPr>
          <p:txBody>
            <a:bodyPr wrap="square" rtlCol="0">
              <a:spAutoFit/>
            </a:bodyPr>
            <a:lstStyle/>
            <a:p>
              <a:pPr algn="ctr"/>
              <a:r>
                <a:rPr lang="en-GB" dirty="0"/>
                <a:t>-</a:t>
              </a:r>
            </a:p>
          </p:txBody>
        </p:sp>
        <p:cxnSp>
          <p:nvCxnSpPr>
            <p:cNvPr id="25" name="Straight Connector 24">
              <a:extLst>
                <a:ext uri="{FF2B5EF4-FFF2-40B4-BE49-F238E27FC236}">
                  <a16:creationId xmlns:a16="http://schemas.microsoft.com/office/drawing/2014/main" id="{DBFB182E-0F8C-4712-A3D5-50AD11B2BDCE}"/>
                </a:ext>
              </a:extLst>
            </p:cNvPr>
            <p:cNvCxnSpPr>
              <a:cxnSpLocks/>
            </p:cNvCxnSpPr>
            <p:nvPr/>
          </p:nvCxnSpPr>
          <p:spPr>
            <a:xfrm flipH="1">
              <a:off x="5590521" y="3001962"/>
              <a:ext cx="523627"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CA3CDE67-04D0-4303-81D5-9A691926C074}"/>
                </a:ext>
              </a:extLst>
            </p:cNvPr>
            <p:cNvCxnSpPr>
              <a:cxnSpLocks/>
              <a:endCxn id="21" idx="0"/>
            </p:cNvCxnSpPr>
            <p:nvPr/>
          </p:nvCxnSpPr>
          <p:spPr>
            <a:xfrm>
              <a:off x="5590520" y="2987839"/>
              <a:ext cx="1" cy="877703"/>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8387B7C5-BDE9-41C1-AB72-1EE0B6C8C312}"/>
                </a:ext>
              </a:extLst>
            </p:cNvPr>
            <p:cNvCxnSpPr>
              <a:cxnSpLocks/>
            </p:cNvCxnSpPr>
            <p:nvPr/>
          </p:nvCxnSpPr>
          <p:spPr>
            <a:xfrm>
              <a:off x="5962492" y="3577510"/>
              <a:ext cx="0" cy="283676"/>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B6EDB9E2-5645-4583-B5F6-D86CB089F32D}"/>
                </a:ext>
              </a:extLst>
            </p:cNvPr>
            <p:cNvCxnSpPr>
              <a:cxnSpLocks/>
            </p:cNvCxnSpPr>
            <p:nvPr/>
          </p:nvCxnSpPr>
          <p:spPr>
            <a:xfrm flipH="1">
              <a:off x="5962493" y="3589695"/>
              <a:ext cx="672146" cy="4819"/>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9FCEB14B-86DA-4333-987B-93DF0EC2AA84}"/>
                </a:ext>
              </a:extLst>
            </p:cNvPr>
            <p:cNvCxnSpPr>
              <a:cxnSpLocks/>
            </p:cNvCxnSpPr>
            <p:nvPr/>
          </p:nvCxnSpPr>
          <p:spPr>
            <a:xfrm>
              <a:off x="6634639" y="3562866"/>
              <a:ext cx="0" cy="789616"/>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B77A96A1-0F23-437F-9D0E-C5C385DB9399}"/>
                </a:ext>
              </a:extLst>
            </p:cNvPr>
            <p:cNvCxnSpPr>
              <a:cxnSpLocks/>
            </p:cNvCxnSpPr>
            <p:nvPr/>
          </p:nvCxnSpPr>
          <p:spPr>
            <a:xfrm>
              <a:off x="6634639" y="4351885"/>
              <a:ext cx="1393745" cy="0"/>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sp>
          <p:nvSpPr>
            <p:cNvPr id="53" name="TextBox 52">
              <a:extLst>
                <a:ext uri="{FF2B5EF4-FFF2-40B4-BE49-F238E27FC236}">
                  <a16:creationId xmlns:a16="http://schemas.microsoft.com/office/drawing/2014/main" id="{D6E366A6-B088-4825-8965-AFBFE2105969}"/>
                </a:ext>
              </a:extLst>
            </p:cNvPr>
            <p:cNvSpPr txBox="1"/>
            <p:nvPr/>
          </p:nvSpPr>
          <p:spPr>
            <a:xfrm>
              <a:off x="5207275" y="5217083"/>
              <a:ext cx="1198543" cy="646331"/>
            </a:xfrm>
            <a:prstGeom prst="rect">
              <a:avLst/>
            </a:prstGeom>
            <a:noFill/>
          </p:spPr>
          <p:txBody>
            <a:bodyPr wrap="square" rtlCol="0">
              <a:spAutoFit/>
            </a:bodyPr>
            <a:lstStyle/>
            <a:p>
              <a:pPr algn="ctr"/>
              <a:r>
                <a:rPr lang="en-GB" dirty="0"/>
                <a:t>9V battery and clip</a:t>
              </a:r>
            </a:p>
          </p:txBody>
        </p:sp>
        <p:sp>
          <p:nvSpPr>
            <p:cNvPr id="54" name="TextBox 53">
              <a:extLst>
                <a:ext uri="{FF2B5EF4-FFF2-40B4-BE49-F238E27FC236}">
                  <a16:creationId xmlns:a16="http://schemas.microsoft.com/office/drawing/2014/main" id="{E43444CB-5E47-4B1D-9BBC-22B7A4D9C090}"/>
                </a:ext>
              </a:extLst>
            </p:cNvPr>
            <p:cNvSpPr txBox="1"/>
            <p:nvPr/>
          </p:nvSpPr>
          <p:spPr>
            <a:xfrm>
              <a:off x="7255311" y="1700331"/>
              <a:ext cx="1198543" cy="369332"/>
            </a:xfrm>
            <a:prstGeom prst="rect">
              <a:avLst/>
            </a:prstGeom>
            <a:noFill/>
          </p:spPr>
          <p:txBody>
            <a:bodyPr wrap="square" rtlCol="0">
              <a:spAutoFit/>
            </a:bodyPr>
            <a:lstStyle/>
            <a:p>
              <a:pPr algn="ctr"/>
              <a:r>
                <a:rPr lang="en-GB" dirty="0"/>
                <a:t>Buzzer</a:t>
              </a:r>
            </a:p>
          </p:txBody>
        </p:sp>
        <p:cxnSp>
          <p:nvCxnSpPr>
            <p:cNvPr id="56" name="Straight Connector 55">
              <a:extLst>
                <a:ext uri="{FF2B5EF4-FFF2-40B4-BE49-F238E27FC236}">
                  <a16:creationId xmlns:a16="http://schemas.microsoft.com/office/drawing/2014/main" id="{03BE4109-2216-47DD-9B40-9AB5DAC312F3}"/>
                </a:ext>
              </a:extLst>
            </p:cNvPr>
            <p:cNvCxnSpPr>
              <a:cxnSpLocks/>
            </p:cNvCxnSpPr>
            <p:nvPr/>
          </p:nvCxnSpPr>
          <p:spPr>
            <a:xfrm>
              <a:off x="6122092" y="2690294"/>
              <a:ext cx="0" cy="311668"/>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7" name="Straight Connector 56">
              <a:extLst>
                <a:ext uri="{FF2B5EF4-FFF2-40B4-BE49-F238E27FC236}">
                  <a16:creationId xmlns:a16="http://schemas.microsoft.com/office/drawing/2014/main" id="{5284F04B-F3A4-45F0-92EE-C44D14DC0CA2}"/>
                </a:ext>
              </a:extLst>
            </p:cNvPr>
            <p:cNvCxnSpPr>
              <a:cxnSpLocks/>
            </p:cNvCxnSpPr>
            <p:nvPr/>
          </p:nvCxnSpPr>
          <p:spPr>
            <a:xfrm>
              <a:off x="6732240" y="2704290"/>
              <a:ext cx="0" cy="297672"/>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0" name="Straight Connector 59">
              <a:extLst>
                <a:ext uri="{FF2B5EF4-FFF2-40B4-BE49-F238E27FC236}">
                  <a16:creationId xmlns:a16="http://schemas.microsoft.com/office/drawing/2014/main" id="{37B175B8-F932-4D1B-966B-792AEAF49727}"/>
                </a:ext>
              </a:extLst>
            </p:cNvPr>
            <p:cNvCxnSpPr>
              <a:cxnSpLocks/>
            </p:cNvCxnSpPr>
            <p:nvPr/>
          </p:nvCxnSpPr>
          <p:spPr>
            <a:xfrm flipH="1">
              <a:off x="6744711" y="2987839"/>
              <a:ext cx="92363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66" name="TextBox 65">
              <a:extLst>
                <a:ext uri="{FF2B5EF4-FFF2-40B4-BE49-F238E27FC236}">
                  <a16:creationId xmlns:a16="http://schemas.microsoft.com/office/drawing/2014/main" id="{A7AF8BCD-D578-4A7A-B22C-8FCFD14562A1}"/>
                </a:ext>
              </a:extLst>
            </p:cNvPr>
            <p:cNvSpPr txBox="1"/>
            <p:nvPr/>
          </p:nvSpPr>
          <p:spPr>
            <a:xfrm>
              <a:off x="4830132" y="2267205"/>
              <a:ext cx="1520778" cy="369332"/>
            </a:xfrm>
            <a:prstGeom prst="rect">
              <a:avLst/>
            </a:prstGeom>
            <a:noFill/>
          </p:spPr>
          <p:txBody>
            <a:bodyPr wrap="square" rtlCol="0">
              <a:spAutoFit/>
            </a:bodyPr>
            <a:lstStyle/>
            <a:p>
              <a:r>
                <a:rPr lang="en-GB" dirty="0"/>
                <a:t>To wand wire</a:t>
              </a:r>
            </a:p>
          </p:txBody>
        </p:sp>
        <p:sp>
          <p:nvSpPr>
            <p:cNvPr id="67" name="TextBox 66">
              <a:extLst>
                <a:ext uri="{FF2B5EF4-FFF2-40B4-BE49-F238E27FC236}">
                  <a16:creationId xmlns:a16="http://schemas.microsoft.com/office/drawing/2014/main" id="{257178D2-B3AA-4184-B341-991A8EE380E3}"/>
                </a:ext>
              </a:extLst>
            </p:cNvPr>
            <p:cNvSpPr txBox="1"/>
            <p:nvPr/>
          </p:nvSpPr>
          <p:spPr>
            <a:xfrm>
              <a:off x="6214448" y="2057959"/>
              <a:ext cx="1092028" cy="646331"/>
            </a:xfrm>
            <a:prstGeom prst="rect">
              <a:avLst/>
            </a:prstGeom>
            <a:noFill/>
          </p:spPr>
          <p:txBody>
            <a:bodyPr wrap="square" rtlCol="0">
              <a:spAutoFit/>
            </a:bodyPr>
            <a:lstStyle/>
            <a:p>
              <a:pPr algn="ctr"/>
              <a:r>
                <a:rPr lang="en-GB" dirty="0"/>
                <a:t>To wire maze</a:t>
              </a:r>
            </a:p>
          </p:txBody>
        </p:sp>
      </p:grpSp>
    </p:spTree>
    <p:extLst>
      <p:ext uri="{BB962C8B-B14F-4D97-AF65-F5344CB8AC3E}">
        <p14:creationId xmlns:p14="http://schemas.microsoft.com/office/powerpoint/2010/main" val="369692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7504" y="1298543"/>
            <a:ext cx="8712968" cy="1077218"/>
          </a:xfrm>
          <a:prstGeom prst="rect">
            <a:avLst/>
          </a:prstGeom>
          <a:noFill/>
        </p:spPr>
        <p:txBody>
          <a:bodyPr wrap="square" rtlCol="0">
            <a:spAutoFit/>
          </a:bodyPr>
          <a:lstStyle/>
          <a:p>
            <a:r>
              <a:rPr lang="en-GB" sz="3200" b="1" dirty="0"/>
              <a:t>Finished steady hand game – can you complete the maze?!</a:t>
            </a:r>
          </a:p>
        </p:txBody>
      </p:sp>
      <p:pic>
        <p:nvPicPr>
          <p:cNvPr id="5" name="Picture 4">
            <a:extLst>
              <a:ext uri="{FF2B5EF4-FFF2-40B4-BE49-F238E27FC236}">
                <a16:creationId xmlns:a16="http://schemas.microsoft.com/office/drawing/2014/main" id="{0C535A2C-2D3B-42C4-B7CF-233AFC5C2BD2}"/>
              </a:ext>
            </a:extLst>
          </p:cNvPr>
          <p:cNvPicPr>
            <a:picLocks noChangeAspect="1"/>
          </p:cNvPicPr>
          <p:nvPr/>
        </p:nvPicPr>
        <p:blipFill rotWithShape="1">
          <a:blip r:embed="rId4"/>
          <a:srcRect l="15120" t="1288" r="31268" b="11754"/>
          <a:stretch/>
        </p:blipFill>
        <p:spPr>
          <a:xfrm>
            <a:off x="4932040" y="1928939"/>
            <a:ext cx="3289698" cy="4001928"/>
          </a:xfrm>
          <a:prstGeom prst="rect">
            <a:avLst/>
          </a:prstGeom>
        </p:spPr>
      </p:pic>
      <p:sp>
        <p:nvSpPr>
          <p:cNvPr id="6" name="TextBox 5">
            <a:extLst>
              <a:ext uri="{FF2B5EF4-FFF2-40B4-BE49-F238E27FC236}">
                <a16:creationId xmlns:a16="http://schemas.microsoft.com/office/drawing/2014/main" id="{AEF665BF-07C0-42B1-B63E-BD6333C50944}"/>
              </a:ext>
            </a:extLst>
          </p:cNvPr>
          <p:cNvSpPr txBox="1"/>
          <p:nvPr/>
        </p:nvSpPr>
        <p:spPr>
          <a:xfrm>
            <a:off x="634230" y="2514547"/>
            <a:ext cx="3793754" cy="2308324"/>
          </a:xfrm>
          <a:prstGeom prst="rect">
            <a:avLst/>
          </a:prstGeom>
          <a:noFill/>
        </p:spPr>
        <p:txBody>
          <a:bodyPr wrap="square" rtlCol="0">
            <a:spAutoFit/>
          </a:bodyPr>
          <a:lstStyle/>
          <a:p>
            <a:r>
              <a:rPr lang="en-GB" sz="2400" b="1" dirty="0"/>
              <a:t>Why</a:t>
            </a:r>
            <a:r>
              <a:rPr lang="en-GB" sz="2400" dirty="0"/>
              <a:t> does the buzzer</a:t>
            </a:r>
            <a:r>
              <a:rPr lang="en-GB" sz="2400" b="1" dirty="0"/>
              <a:t> sound </a:t>
            </a:r>
            <a:r>
              <a:rPr lang="en-GB" sz="2400" dirty="0"/>
              <a:t>when the </a:t>
            </a:r>
            <a:r>
              <a:rPr lang="en-GB" sz="2400" b="1" dirty="0"/>
              <a:t>wand</a:t>
            </a:r>
            <a:r>
              <a:rPr lang="en-GB" sz="2400" dirty="0"/>
              <a:t> and </a:t>
            </a:r>
            <a:r>
              <a:rPr lang="en-GB" sz="2400" b="1" dirty="0"/>
              <a:t>maze</a:t>
            </a:r>
            <a:r>
              <a:rPr lang="en-GB" sz="2400" dirty="0"/>
              <a:t> wires </a:t>
            </a:r>
            <a:r>
              <a:rPr lang="en-GB" sz="2400" b="1" dirty="0"/>
              <a:t>touch?</a:t>
            </a:r>
          </a:p>
          <a:p>
            <a:endParaRPr lang="en-GB" sz="2400" dirty="0"/>
          </a:p>
          <a:p>
            <a:r>
              <a:rPr lang="en-GB" sz="2400" b="1" dirty="0"/>
              <a:t>How</a:t>
            </a:r>
            <a:r>
              <a:rPr lang="en-GB" sz="2400" dirty="0"/>
              <a:t> could your product be </a:t>
            </a:r>
            <a:r>
              <a:rPr lang="en-GB" sz="2400" b="1" dirty="0"/>
              <a:t>improved?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8E5966-69C3-4ADA-9401-9E2CB96B0973}"/>
              </a:ext>
            </a:extLst>
          </p:cNvPr>
          <p:cNvPicPr>
            <a:picLocks noChangeAspect="1"/>
          </p:cNvPicPr>
          <p:nvPr/>
        </p:nvPicPr>
        <p:blipFill>
          <a:blip r:embed="rId4"/>
          <a:stretch>
            <a:fillRect/>
          </a:stretch>
        </p:blipFill>
        <p:spPr>
          <a:xfrm>
            <a:off x="41452" y="172526"/>
            <a:ext cx="9100793" cy="6424826"/>
          </a:xfrm>
          <a:prstGeom prst="rect">
            <a:avLst/>
          </a:prstGeom>
        </p:spPr>
      </p:pic>
    </p:spTree>
    <p:extLst>
      <p:ext uri="{BB962C8B-B14F-4D97-AF65-F5344CB8AC3E}">
        <p14:creationId xmlns:p14="http://schemas.microsoft.com/office/powerpoint/2010/main" val="7169463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649</Words>
  <Application>Microsoft Office PowerPoint</Application>
  <PresentationFormat>On-screen Show (4:3)</PresentationFormat>
  <Paragraphs>47</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program?</dc:title>
  <dc:creator>Attainment in Education</dc:creator>
  <cp:lastModifiedBy>Paul Anderson</cp:lastModifiedBy>
  <cp:revision>117</cp:revision>
  <dcterms:created xsi:type="dcterms:W3CDTF">2012-08-07T14:34:21Z</dcterms:created>
  <dcterms:modified xsi:type="dcterms:W3CDTF">2018-08-19T22:51:01Z</dcterms:modified>
</cp:coreProperties>
</file>