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64" r:id="rId3"/>
    <p:sldMasterId id="2147483676" r:id="rId4"/>
    <p:sldMasterId id="2147483688" r:id="rId5"/>
    <p:sldMasterId id="2147483700" r:id="rId6"/>
    <p:sldMasterId id="2147483712" r:id="rId7"/>
    <p:sldMasterId id="2147483724" r:id="rId8"/>
    <p:sldMasterId id="2147483736" r:id="rId9"/>
    <p:sldMasterId id="2147483748" r:id="rId10"/>
    <p:sldMasterId id="2147483760" r:id="rId11"/>
    <p:sldMasterId id="2147483772" r:id="rId12"/>
    <p:sldMasterId id="2147483784" r:id="rId13"/>
    <p:sldMasterId id="2147483796" r:id="rId14"/>
    <p:sldMasterId id="2147483808" r:id="rId15"/>
    <p:sldMasterId id="2147483820" r:id="rId16"/>
    <p:sldMasterId id="2147483832" r:id="rId17"/>
    <p:sldMasterId id="2147483856" r:id="rId18"/>
    <p:sldMasterId id="2147483868" r:id="rId19"/>
    <p:sldMasterId id="2147483880" r:id="rId20"/>
    <p:sldMasterId id="2147483892" r:id="rId21"/>
    <p:sldMasterId id="2147483904" r:id="rId22"/>
  </p:sldMasterIdLst>
  <p:notesMasterIdLst>
    <p:notesMasterId r:id="rId50"/>
  </p:notesMasterIdLst>
  <p:handoutMasterIdLst>
    <p:handoutMasterId r:id="rId51"/>
  </p:handoutMasterIdLst>
  <p:sldIdLst>
    <p:sldId id="256" r:id="rId23"/>
    <p:sldId id="315" r:id="rId24"/>
    <p:sldId id="267" r:id="rId25"/>
    <p:sldId id="269" r:id="rId26"/>
    <p:sldId id="270" r:id="rId27"/>
    <p:sldId id="271" r:id="rId28"/>
    <p:sldId id="266" r:id="rId29"/>
    <p:sldId id="286" r:id="rId30"/>
    <p:sldId id="316" r:id="rId31"/>
    <p:sldId id="279" r:id="rId32"/>
    <p:sldId id="317" r:id="rId33"/>
    <p:sldId id="268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80" r:id="rId42"/>
    <p:sldId id="281" r:id="rId43"/>
    <p:sldId id="264" r:id="rId44"/>
    <p:sldId id="284" r:id="rId45"/>
    <p:sldId id="283" r:id="rId46"/>
    <p:sldId id="285" r:id="rId47"/>
    <p:sldId id="263" r:id="rId48"/>
    <p:sldId id="287" r:id="rId4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7678"/>
    <a:srgbClr val="6E716E"/>
    <a:srgbClr val="CF2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3" autoAdjust="0"/>
    <p:restoredTop sz="83777" autoAdjust="0"/>
  </p:normalViewPr>
  <p:slideViewPr>
    <p:cSldViewPr>
      <p:cViewPr varScale="1">
        <p:scale>
          <a:sx n="137" d="100"/>
          <a:sy n="137" d="100"/>
        </p:scale>
        <p:origin x="200" y="12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082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18.xml"/><Relationship Id="rId41" Type="http://schemas.openxmlformats.org/officeDocument/2006/relationships/slide" Target="slides/slide19.xml"/><Relationship Id="rId42" Type="http://schemas.openxmlformats.org/officeDocument/2006/relationships/slide" Target="slides/slide20.xml"/><Relationship Id="rId43" Type="http://schemas.openxmlformats.org/officeDocument/2006/relationships/slide" Target="slides/slide21.xml"/><Relationship Id="rId44" Type="http://schemas.openxmlformats.org/officeDocument/2006/relationships/slide" Target="slides/slide22.xml"/><Relationship Id="rId45" Type="http://schemas.openxmlformats.org/officeDocument/2006/relationships/slide" Target="slides/slide23.xml"/><Relationship Id="rId46" Type="http://schemas.openxmlformats.org/officeDocument/2006/relationships/slide" Target="slides/slide24.xml"/><Relationship Id="rId47" Type="http://schemas.openxmlformats.org/officeDocument/2006/relationships/slide" Target="slides/slide25.xml"/><Relationship Id="rId48" Type="http://schemas.openxmlformats.org/officeDocument/2006/relationships/slide" Target="slides/slide26.xml"/><Relationship Id="rId4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slide" Target="slides/slide14.xml"/><Relationship Id="rId37" Type="http://schemas.openxmlformats.org/officeDocument/2006/relationships/slide" Target="slides/slide15.xml"/><Relationship Id="rId38" Type="http://schemas.openxmlformats.org/officeDocument/2006/relationships/slide" Target="slides/slide16.xml"/><Relationship Id="rId39" Type="http://schemas.openxmlformats.org/officeDocument/2006/relationships/slide" Target="slides/slide17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085184" y="163147"/>
            <a:ext cx="153164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33141A3-1B1D-499B-8EF6-0BB01072C42A}" type="datetimeFigureOut">
              <a:rPr lang="en-GB"/>
              <a:pPr>
                <a:defRPr/>
              </a:pPr>
              <a:t>21/09/2018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16632" y="853244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99856" y="853244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0317889-7F52-4FE7-8ABA-65F3AA83C9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143041"/>
            <a:ext cx="1589462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32463" y="152400"/>
            <a:ext cx="95567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00" smtClean="0"/>
            </a:lvl1pPr>
          </a:lstStyle>
          <a:p>
            <a:pPr>
              <a:defRPr/>
            </a:pPr>
            <a:fld id="{CFEEF0ED-5334-488F-92B1-69662E749F80}" type="datetimeFigureOut">
              <a:rPr lang="en-GB"/>
              <a:pPr>
                <a:defRPr/>
              </a:pPr>
              <a:t>21/09/2018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24400" y="8532813"/>
            <a:ext cx="196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DF1C27B-6FDC-4395-9A18-99386A812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>
          <a:xfrm>
            <a:off x="201214" y="8532812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208351"/>
            <a:ext cx="1589462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64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8E9A5-E566-4EA8-A042-C2E411ADACF6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4418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8E783C-9A26-4467-A6FF-C3938F73BD08}" type="slidenum">
              <a:rPr lang="en-GB" b="0">
                <a:solidFill>
                  <a:prstClr val="black"/>
                </a:solidFill>
              </a:rPr>
              <a:pPr eaLnBrk="1" hangingPunct="1"/>
              <a:t>24</a:t>
            </a:fld>
            <a:endParaRPr lang="en-GB" b="0">
              <a:solidFill>
                <a:prstClr val="black"/>
              </a:solidFill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1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9C5B959-47FB-4130-998D-624E4B1A3D4A}" type="slidenum">
              <a:rPr lang="en-GB" b="0"/>
              <a:pPr eaLnBrk="1" hangingPunct="1"/>
              <a:t>26</a:t>
            </a:fld>
            <a:endParaRPr lang="en-GB" b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614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6700" indent="-266700" algn="l">
              <a:spcBef>
                <a:spcPct val="0"/>
              </a:spcBef>
              <a:spcAft>
                <a:spcPts val="5400"/>
              </a:spcAft>
              <a:buNone/>
            </a:pPr>
            <a:r>
              <a:rPr lang="en-GB" sz="1200" b="1" dirty="0" smtClean="0">
                <a:solidFill>
                  <a:schemeClr val="accent1">
                    <a:lumMod val="50000"/>
                  </a:schemeClr>
                </a:solidFill>
              </a:rPr>
              <a:t>www.</a:t>
            </a:r>
            <a:r>
              <a:rPr lang="en-GB" sz="1200" b="1" dirty="0" smtClean="0">
                <a:solidFill>
                  <a:schemeClr val="accent1">
                    <a:lumMod val="75000"/>
                  </a:schemeClr>
                </a:solidFill>
              </a:rPr>
              <a:t>discoveringantarctica</a:t>
            </a:r>
            <a:r>
              <a:rPr lang="en-GB" sz="1200" b="1" dirty="0" smtClean="0">
                <a:solidFill>
                  <a:schemeClr val="accent1">
                    <a:lumMod val="50000"/>
                  </a:schemeClr>
                </a:solidFill>
              </a:rPr>
              <a:t>.org.uk</a:t>
            </a:r>
          </a:p>
          <a:p>
            <a:pPr marL="266700" indent="-266700" algn="l">
              <a:spcBef>
                <a:spcPct val="0"/>
              </a:spcBef>
              <a:spcAft>
                <a:spcPts val="5400"/>
              </a:spcAft>
              <a:buNone/>
            </a:pPr>
            <a:r>
              <a:rPr lang="en-GB" sz="1200" b="1" dirty="0" smtClean="0">
                <a:solidFill>
                  <a:schemeClr val="accent1">
                    <a:lumMod val="50000"/>
                  </a:schemeClr>
                </a:solidFill>
              </a:rPr>
              <a:t>www.</a:t>
            </a:r>
            <a:r>
              <a:rPr lang="en-GB" sz="1200" b="1" dirty="0" smtClean="0">
                <a:solidFill>
                  <a:schemeClr val="accent1">
                    <a:lumMod val="75000"/>
                  </a:schemeClr>
                </a:solidFill>
              </a:rPr>
              <a:t>discoveringthearctic</a:t>
            </a:r>
            <a:r>
              <a:rPr lang="en-GB" sz="1200" b="1" dirty="0" smtClean="0">
                <a:solidFill>
                  <a:schemeClr val="accent1">
                    <a:lumMod val="50000"/>
                  </a:schemeClr>
                </a:solidFill>
              </a:rPr>
              <a:t>.org.uk</a:t>
            </a:r>
          </a:p>
          <a:p>
            <a:pPr marL="266700" indent="-266700" algn="l">
              <a:spcBef>
                <a:spcPct val="0"/>
              </a:spcBef>
              <a:spcAft>
                <a:spcPts val="5400"/>
              </a:spcAft>
              <a:buNone/>
            </a:pPr>
            <a:endParaRPr lang="en-GB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66700" indent="-266700" algn="l">
              <a:spcBef>
                <a:spcPct val="0"/>
              </a:spcBef>
              <a:spcAft>
                <a:spcPts val="5400"/>
              </a:spcAft>
              <a:buNone/>
            </a:pPr>
            <a:r>
              <a:rPr lang="en-GB" sz="1200" b="1" dirty="0" smtClean="0">
                <a:solidFill>
                  <a:schemeClr val="accent1">
                    <a:lumMod val="50000"/>
                  </a:schemeClr>
                </a:solidFill>
              </a:rPr>
              <a:t>Pupil</a:t>
            </a:r>
            <a:r>
              <a:rPr lang="en-GB" sz="1200" b="1" baseline="0" dirty="0" smtClean="0">
                <a:solidFill>
                  <a:schemeClr val="accent1">
                    <a:lumMod val="50000"/>
                  </a:schemeClr>
                </a:solidFill>
              </a:rPr>
              <a:t> handouts:</a:t>
            </a:r>
          </a:p>
          <a:p>
            <a:pPr marL="266700" indent="-266700" algn="l">
              <a:spcBef>
                <a:spcPct val="0"/>
              </a:spcBef>
              <a:spcAft>
                <a:spcPts val="5400"/>
              </a:spcAft>
              <a:buNone/>
            </a:pPr>
            <a:r>
              <a:rPr lang="en-GB" sz="1200" b="0" baseline="0" dirty="0" smtClean="0">
                <a:solidFill>
                  <a:schemeClr val="accent1">
                    <a:lumMod val="50000"/>
                  </a:schemeClr>
                </a:solidFill>
              </a:rPr>
              <a:t>Research Antarctica pupil prompt sheet</a:t>
            </a:r>
          </a:p>
          <a:p>
            <a:pPr marL="266700" indent="-266700" algn="l">
              <a:spcBef>
                <a:spcPct val="0"/>
              </a:spcBef>
              <a:spcAft>
                <a:spcPts val="5400"/>
              </a:spcAft>
              <a:buNone/>
            </a:pPr>
            <a:r>
              <a:rPr lang="en-GB" sz="1200" b="0" baseline="0" dirty="0" smtClean="0">
                <a:solidFill>
                  <a:schemeClr val="accent1">
                    <a:lumMod val="50000"/>
                  </a:schemeClr>
                </a:solidFill>
              </a:rPr>
              <a:t>Putting together a PEP presentation</a:t>
            </a:r>
            <a:endParaRPr lang="en-GB" sz="1200" b="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1C27B-6FDC-4395-9A18-99386A812577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83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8B439-18EF-4B34-AA01-266BB917FC3B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08130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8B439-18EF-4B34-AA01-266BB917FC3B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16446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8B439-18EF-4B34-AA01-266BB917FC3B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83373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8B439-18EF-4B34-AA01-266BB917FC3B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5894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8B439-18EF-4B34-AA01-266BB917FC3B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74595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8B439-18EF-4B34-AA01-266BB917FC3B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7505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1C27B-6FDC-4395-9A18-99386A812577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345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106B6E8-F878-4EC3-BF54-151E37913D35}" type="slidenum">
              <a:rPr lang="en-GB" b="0"/>
              <a:pPr eaLnBrk="1" hangingPunct="1"/>
              <a:t>22</a:t>
            </a:fld>
            <a:endParaRPr lang="en-GB" b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5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3" y="1988843"/>
            <a:ext cx="11137237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3" y="3789040"/>
            <a:ext cx="11137237" cy="16310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74767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46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102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930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483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57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202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290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677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846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980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585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97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402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112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696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851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699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303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597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616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211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5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382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430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018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938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00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71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584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562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393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814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78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330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607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477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550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884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276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62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028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792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92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22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915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763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462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419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528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422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061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834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1938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79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73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154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700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906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460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626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444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690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489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205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7512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88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6539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827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813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994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329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312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373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76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20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841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76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775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2675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928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74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149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407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789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122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203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651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83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215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6534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948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629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710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044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738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983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0260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757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58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6845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28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344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833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586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443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249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9578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430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9879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2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3" y="332656"/>
            <a:ext cx="11122421" cy="79208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527051" y="1268415"/>
            <a:ext cx="11122752" cy="4104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b="1" dirty="0" err="1" smtClean="0"/>
            </a:lvl1pPr>
            <a:lvl2pPr marL="0" indent="0">
              <a:buFontTx/>
              <a:buNone/>
              <a:defRPr sz="2400" b="0"/>
            </a:lvl2pPr>
            <a:lvl3pPr marL="719138" indent="-363538">
              <a:tabLst>
                <a:tab pos="719138" algn="l"/>
              </a:tabLst>
              <a:defRPr baseline="0"/>
            </a:lvl3pPr>
            <a:lvl4pPr marL="1074738" indent="-355600">
              <a:buFont typeface="Arial" panose="020B0604020202020204" pitchFamily="34" charset="0"/>
              <a:buChar char="•"/>
              <a:tabLst>
                <a:tab pos="1074738" algn="l"/>
              </a:tabLst>
              <a:defRPr sz="2400"/>
            </a:lvl4pPr>
            <a:lvl5pPr marL="1438275" indent="-363538">
              <a:buFont typeface="Arial" panose="020B0604020202020204" pitchFamily="34" charset="0"/>
              <a:buChar char="•"/>
              <a:tabLst>
                <a:tab pos="1438275" algn="l"/>
              </a:tabLst>
              <a:defRPr sz="24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1710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3965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677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052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4471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731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349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051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801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2969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9881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63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582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828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2489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4476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8500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4908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6053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1231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1871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011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02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8905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615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9676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397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500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2793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5515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8261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9727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0516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02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07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8269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141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4562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7527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50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75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72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2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55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56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8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329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54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06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12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10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02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2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9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51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73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6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66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11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92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08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10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77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61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21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58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44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6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92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56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737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30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689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1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37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30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8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274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0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609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623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70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310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294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850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226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076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475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8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540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74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611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34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39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118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635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022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161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521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0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723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520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909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258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957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116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103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435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189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272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82F0-BD73-44D7-B8E4-5F3895AE80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EFE8-F089-4ABA-BAE7-378E831197E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7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680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15E9-D9F0-401C-A1A0-D9398F2487C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CDEE-1ED6-4A80-A3B9-06223F6812D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30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CC4F-599E-4676-A077-CB4904EADC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F01B-A1D8-40DC-ABDC-2A4855CCB0B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960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2540-9D4B-4289-A759-BDFF8F1BC53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E594-EEF4-4FE4-8611-648E84BCDED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015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2816-0799-4CC6-B779-D73894576A4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49E4-0F36-4C4C-92E6-7BB83D2BF3A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8BA8-A3A8-4EB3-BBC6-E6F02CB7787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0FF7-1A71-4397-B0D9-AF9DADABE4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289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7AA1-909F-497F-BC7B-8AFE7AE773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881B-9B3E-4FF3-835D-D77547D270E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781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885D-5DDF-4ADB-ACF4-8A8C4A6C1D2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136D-204C-49DF-BF46-605892D046F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800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E2C8-9AC0-4F71-AD65-D25CA4B8DFC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345D-B2E0-4CAB-B845-C9731F2488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859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4B342-7E50-45F3-8028-310CD32004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B4BD-7FE6-4E4D-B881-CF14DCA1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193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34E9-2E27-43D1-B462-4C83C1C0FDE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920D-DEE6-4278-949F-BDF5DECD518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3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theme" Target="../theme/theme1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2.xml"/><Relationship Id="rId12" Type="http://schemas.openxmlformats.org/officeDocument/2006/relationships/theme" Target="../theme/theme2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1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3.xml"/><Relationship Id="rId12" Type="http://schemas.openxmlformats.org/officeDocument/2006/relationships/theme" Target="../theme/theme2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2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4.xml"/><Relationship Id="rId12" Type="http://schemas.openxmlformats.org/officeDocument/2006/relationships/theme" Target="../theme/theme2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CF2453"/>
          </a:solidFill>
          <a:latin typeface="Arial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F2453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F2453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F2453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F2453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47678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47678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47678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47678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47678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47678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47678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47678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47678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1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6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1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2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2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6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1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9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5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1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6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2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5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3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AA5CB908-8FB9-415D-8CB2-300A494E2C3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21/09/2018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4DB0BEC-2761-43F7-B035-412AE5957D94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4" y="5327514"/>
            <a:ext cx="11749756" cy="14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6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Relationship Id="rId2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24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binantarctica.files.wordpress.com/2011/12/aerial-photos-013.jpg" TargetMode="External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308783" y="1268760"/>
            <a:ext cx="3574438" cy="3574436"/>
          </a:xfrm>
          <a:prstGeom prst="ellipse">
            <a:avLst/>
          </a:prstGeom>
          <a:solidFill>
            <a:srgbClr val="6E716E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0ED470B9-C0A4-40F7-8C39-FA53B1550FF8}"/>
              </a:ext>
            </a:extLst>
          </p:cNvPr>
          <p:cNvSpPr txBox="1">
            <a:spLocks/>
          </p:cNvSpPr>
          <p:nvPr/>
        </p:nvSpPr>
        <p:spPr>
          <a:xfrm>
            <a:off x="4655840" y="2132856"/>
            <a:ext cx="2880324" cy="5230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CF2453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F2453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F2453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F2453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F2453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47678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47678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47678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47678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27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Polar Explorer Programme Transition project</a:t>
            </a:r>
            <a:r>
              <a:rPr lang="en-GB" sz="27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GB" sz="27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7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Setting the Scene</a:t>
            </a:r>
            <a:endParaRPr lang="en-GB" sz="2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fld id="{9E4AEC96-90BF-45B0-B2B8-D52ADEB18BA3}" type="slidenum">
              <a:rPr lang="en-GB" sz="1350" b="1" smtClean="0">
                <a:latin typeface="Arial" charset="0"/>
                <a:ea typeface="Arial" charset="0"/>
                <a:cs typeface="Arial" charset="0"/>
              </a:rPr>
              <a:pPr algn="r"/>
              <a:t>1</a:t>
            </a:fld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4" t="56163" r="3304" b="-52490"/>
          <a:stretch/>
        </p:blipFill>
        <p:spPr>
          <a:xfrm>
            <a:off x="839416" y="3806688"/>
            <a:ext cx="5447355" cy="3510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600" b="47273"/>
          <a:stretch/>
        </p:blipFill>
        <p:spPr>
          <a:xfrm>
            <a:off x="911424" y="278296"/>
            <a:ext cx="5447355" cy="35107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51373"/>
            <a:ext cx="4436889" cy="1665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7692" y="849486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Length: 128m</a:t>
            </a:r>
          </a:p>
          <a:p>
            <a:pPr eaLnBrk="1" hangingPunct="1"/>
            <a:r>
              <a:rPr lang="en-GB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Beam: 24m</a:t>
            </a:r>
          </a:p>
          <a:p>
            <a:pPr eaLnBrk="1" hangingPunct="1"/>
            <a:r>
              <a:rPr lang="en-GB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Draft: 7.0m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3880" y="263691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dirty="0" smtClean="0">
                <a:solidFill>
                  <a:prstClr val="black"/>
                </a:solidFill>
                <a:latin typeface="Calibri"/>
                <a:cs typeface="Arial" charset="0"/>
              </a:rPr>
              <a:t>Length: 99m</a:t>
            </a:r>
          </a:p>
          <a:p>
            <a:pPr eaLnBrk="1" hangingPunct="1"/>
            <a:r>
              <a:rPr lang="en-GB" dirty="0" smtClean="0">
                <a:solidFill>
                  <a:prstClr val="black"/>
                </a:solidFill>
                <a:latin typeface="Calibri"/>
                <a:cs typeface="Arial" charset="0"/>
              </a:rPr>
              <a:t>Beam: 19m </a:t>
            </a:r>
          </a:p>
          <a:p>
            <a:pPr eaLnBrk="1" hangingPunct="1"/>
            <a:r>
              <a:rPr lang="en-GB" dirty="0" smtClean="0">
                <a:solidFill>
                  <a:prstClr val="black"/>
                </a:solidFill>
                <a:latin typeface="Calibri"/>
                <a:cs typeface="Arial" charset="0"/>
              </a:rPr>
              <a:t>Draft:6.4m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3880" y="443711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dirty="0" smtClean="0">
                <a:solidFill>
                  <a:prstClr val="black"/>
                </a:solidFill>
                <a:latin typeface="Calibri"/>
                <a:cs typeface="Arial" charset="0"/>
              </a:rPr>
              <a:t>Length: 80m</a:t>
            </a:r>
          </a:p>
          <a:p>
            <a:pPr eaLnBrk="1" hangingPunct="1"/>
            <a:r>
              <a:rPr lang="en-GB" dirty="0" smtClean="0">
                <a:solidFill>
                  <a:prstClr val="black"/>
                </a:solidFill>
                <a:latin typeface="Calibri"/>
                <a:cs typeface="Arial" charset="0"/>
              </a:rPr>
              <a:t>Beam: 17m</a:t>
            </a:r>
          </a:p>
          <a:p>
            <a:pPr eaLnBrk="1" hangingPunct="1"/>
            <a:r>
              <a:rPr lang="en-GB" dirty="0" smtClean="0">
                <a:solidFill>
                  <a:prstClr val="black"/>
                </a:solidFill>
                <a:latin typeface="Calibri"/>
                <a:cs typeface="Arial" charset="0"/>
              </a:rPr>
              <a:t>Draft: 6.2m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0884" y="2205715"/>
            <a:ext cx="5112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2400" b="1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RRS James Clark Ross (Science)</a:t>
            </a:r>
            <a:endParaRPr lang="en-GB" sz="2400" b="1" dirty="0">
              <a:solidFill>
                <a:srgbClr val="74767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0884" y="4005064"/>
            <a:ext cx="5637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2400" b="1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RRS Ernest Shackleton (Logistics)</a:t>
            </a:r>
            <a:endParaRPr lang="en-GB" sz="2400" b="1" dirty="0">
              <a:solidFill>
                <a:srgbClr val="74767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10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519936" y="476672"/>
            <a:ext cx="453650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400" b="1" kern="0" dirty="0">
                <a:solidFill>
                  <a:srgbClr val="6E716E"/>
                </a:solidFill>
                <a:latin typeface="Arial" charset="0"/>
                <a:ea typeface="Arial" charset="0"/>
                <a:cs typeface="Arial" charset="0"/>
              </a:rPr>
              <a:t>RRS Sir David Attenborough</a:t>
            </a:r>
            <a:endParaRPr lang="en-GB" sz="2400" b="1" kern="0" dirty="0">
              <a:solidFill>
                <a:srgbClr val="6E716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0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11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2" descr="C:\Users\Compaq User\Pictures\boaty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37" y="1052736"/>
            <a:ext cx="6624736" cy="406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35360" y="404664"/>
            <a:ext cx="7632972" cy="3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3600" b="1" kern="0" dirty="0" err="1" smtClean="0">
                <a:solidFill>
                  <a:srgbClr val="6E716E"/>
                </a:solidFill>
                <a:latin typeface="Arial" charset="0"/>
                <a:ea typeface="Arial" charset="0"/>
                <a:cs typeface="Arial" charset="0"/>
              </a:rPr>
              <a:t>Boaty</a:t>
            </a:r>
            <a:r>
              <a:rPr lang="en-GB" sz="3600" b="1" kern="0" dirty="0" smtClean="0">
                <a:solidFill>
                  <a:srgbClr val="6E716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600" b="1" kern="0" dirty="0" err="1" smtClean="0">
                <a:solidFill>
                  <a:srgbClr val="6E716E"/>
                </a:solidFill>
                <a:latin typeface="Arial" charset="0"/>
                <a:ea typeface="Arial" charset="0"/>
                <a:cs typeface="Arial" charset="0"/>
              </a:rPr>
              <a:t>McBoatface</a:t>
            </a:r>
            <a:endParaRPr lang="en-GB" sz="3600" b="1" kern="0" dirty="0">
              <a:solidFill>
                <a:srgbClr val="6E716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76672"/>
            <a:ext cx="6245475" cy="468410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12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48680"/>
            <a:ext cx="6245475" cy="468410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13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7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548680"/>
            <a:ext cx="6245475" cy="468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14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1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63" y="548680"/>
            <a:ext cx="6245475" cy="4684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15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48680"/>
            <a:ext cx="6245475" cy="468410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16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BAS Ships at Halley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548680"/>
            <a:ext cx="6245475" cy="468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17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476672"/>
            <a:ext cx="6245475" cy="468410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18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ff\Desktop\NERC_On_Ice LR.png"/>
          <p:cNvPicPr>
            <a:picLocks noChangeAspect="1" noChangeArrowheads="1"/>
          </p:cNvPicPr>
          <p:nvPr/>
        </p:nvPicPr>
        <p:blipFill rotWithShape="1">
          <a:blip r:embed="rId2" cstate="print"/>
          <a:srcRect l="2363" r="14344"/>
          <a:stretch/>
        </p:blipFill>
        <p:spPr bwMode="auto">
          <a:xfrm>
            <a:off x="2927648" y="548680"/>
            <a:ext cx="6245475" cy="468410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19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4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332656"/>
            <a:ext cx="5712633" cy="576064"/>
          </a:xfrm>
        </p:spPr>
        <p:txBody>
          <a:bodyPr/>
          <a:lstStyle/>
          <a:p>
            <a:r>
              <a:rPr lang="en-GB" sz="3600" b="1" dirty="0" smtClean="0">
                <a:solidFill>
                  <a:srgbClr val="6E716E"/>
                </a:solidFill>
              </a:rPr>
              <a:t>Project Aims </a:t>
            </a:r>
            <a:endParaRPr lang="en-GB" sz="3600" b="1" dirty="0">
              <a:solidFill>
                <a:srgbClr val="6E716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7368" y="1124744"/>
            <a:ext cx="10513168" cy="4104803"/>
          </a:xfrm>
        </p:spPr>
        <p:txBody>
          <a:bodyPr/>
          <a:lstStyle/>
          <a:p>
            <a:r>
              <a:rPr lang="en-GB" sz="2400" dirty="0" smtClean="0"/>
              <a:t>Pupils will</a:t>
            </a:r>
            <a:r>
              <a:rPr lang="en-GB" sz="2400" dirty="0" smtClean="0"/>
              <a:t>:</a:t>
            </a:r>
          </a:p>
          <a:p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Learn about the design</a:t>
            </a:r>
            <a:r>
              <a:rPr lang="en-GB" sz="2400" b="0" dirty="0">
                <a:solidFill>
                  <a:schemeClr val="tx1"/>
                </a:solidFill>
              </a:rPr>
              <a:t>, construction, and subsequent research activities of the RRS Sir David Attenborough, and its auto long range submersible, </a:t>
            </a:r>
            <a:r>
              <a:rPr lang="en-GB" sz="2400" b="0" dirty="0" err="1">
                <a:solidFill>
                  <a:schemeClr val="tx1"/>
                </a:solidFill>
              </a:rPr>
              <a:t>Boaty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err="1" smtClean="0">
                <a:solidFill>
                  <a:schemeClr val="tx1"/>
                </a:solidFill>
              </a:rPr>
              <a:t>McBoatface</a:t>
            </a:r>
            <a:endParaRPr lang="en-GB" sz="2400" b="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Plan and  carry out a scientific investigation at the secondary </a:t>
            </a:r>
            <a:r>
              <a:rPr lang="en-GB" sz="2400" b="0" dirty="0" smtClean="0">
                <a:solidFill>
                  <a:schemeClr val="tx1"/>
                </a:solidFill>
              </a:rPr>
              <a:t>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tx1"/>
                </a:solidFill>
              </a:rPr>
              <a:t>Analyse, evaluate and present their investigation at their primary school</a:t>
            </a:r>
            <a:endParaRPr lang="en-GB" sz="2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92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ff\Desktop\NERC_Airborne LR.PNG"/>
          <p:cNvPicPr>
            <a:picLocks noChangeAspect="1" noChangeArrowheads="1"/>
          </p:cNvPicPr>
          <p:nvPr/>
        </p:nvPicPr>
        <p:blipFill rotWithShape="1">
          <a:blip r:embed="rId3" cstate="print"/>
          <a:srcRect l="24677" b="12824"/>
          <a:stretch/>
        </p:blipFill>
        <p:spPr bwMode="auto">
          <a:xfrm>
            <a:off x="2207568" y="188640"/>
            <a:ext cx="8071833" cy="5277513"/>
          </a:xfrm>
          <a:prstGeom prst="rect">
            <a:avLst/>
          </a:prstGeom>
          <a:noFill/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20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2"/>
            <a:ext cx="8312728" cy="467650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21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rh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60648"/>
            <a:ext cx="6870023" cy="515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22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3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Hall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60648"/>
            <a:ext cx="6870023" cy="515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23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60648"/>
            <a:ext cx="6870023" cy="515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24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7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3" descr="crevass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60648"/>
            <a:ext cx="6870023" cy="515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25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5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847850" y="260350"/>
            <a:ext cx="84963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000" b="0">
                <a:solidFill>
                  <a:schemeClr val="bg1"/>
                </a:solidFill>
              </a:rPr>
              <a:t>(6 types of Antarctic penguins, of which only 2 are truly Antarctic as others breed in the sub-Antarctic islands)</a:t>
            </a:r>
          </a:p>
          <a:p>
            <a:pPr eaLnBrk="1" hangingPunct="1">
              <a:spcBef>
                <a:spcPct val="50000"/>
              </a:spcBef>
            </a:pPr>
            <a:r>
              <a:rPr lang="en-GB" sz="1000" b="0">
                <a:solidFill>
                  <a:schemeClr val="bg1"/>
                </a:solidFill>
              </a:rPr>
              <a:t>(These are the most well-known – Emperors)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4755" name="Picture 1" descr="em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53" y="260350"/>
            <a:ext cx="6870023" cy="515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242" y="256293"/>
            <a:ext cx="201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747678"/>
                </a:solidFill>
              </a:rPr>
              <a:t>World Penguin Day </a:t>
            </a:r>
            <a:r>
              <a:rPr lang="en-GB" sz="2400" b="1" dirty="0" smtClean="0">
                <a:solidFill>
                  <a:srgbClr val="747678"/>
                </a:solidFill>
              </a:rPr>
              <a:t>25th </a:t>
            </a:r>
            <a:r>
              <a:rPr lang="en-GB" sz="2400" b="1" dirty="0" smtClean="0">
                <a:solidFill>
                  <a:srgbClr val="747678"/>
                </a:solidFill>
              </a:rPr>
              <a:t>April</a:t>
            </a:r>
            <a:endParaRPr lang="en-GB" sz="2400" b="1" dirty="0">
              <a:solidFill>
                <a:srgbClr val="747678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26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57537" y="993776"/>
            <a:ext cx="3059832" cy="248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You are now going to carry out your own </a:t>
            </a:r>
            <a:r>
              <a:rPr lang="en-GB" sz="18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research</a:t>
            </a:r>
          </a:p>
          <a:p>
            <a:pPr marL="0" lvl="1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Find out more about life in </a:t>
            </a:r>
            <a:r>
              <a:rPr lang="en-GB" sz="18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Antarctia</a:t>
            </a:r>
            <a:endParaRPr lang="en-GB" sz="1800" dirty="0" smtClean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Discover why Britain wants a new research </a:t>
            </a:r>
            <a:r>
              <a:rPr lang="en-GB" sz="18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vessel</a:t>
            </a:r>
            <a:endParaRPr lang="en-GB" sz="18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25" descr="ot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7025" y="8368"/>
            <a:ext cx="5357860" cy="21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84" y="1806812"/>
            <a:ext cx="5793371" cy="356640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27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35360" y="404664"/>
            <a:ext cx="453650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400" b="1" kern="0" dirty="0" smtClean="0">
                <a:solidFill>
                  <a:srgbClr val="6E716E"/>
                </a:solidFill>
                <a:latin typeface="Arial" charset="0"/>
                <a:ea typeface="Arial" charset="0"/>
                <a:cs typeface="Arial" charset="0"/>
              </a:rPr>
              <a:t>Discovering Antarctica</a:t>
            </a:r>
            <a:endParaRPr lang="en-GB" sz="2400" b="1" kern="0" dirty="0">
              <a:solidFill>
                <a:srgbClr val="6E716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9" descr="FC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3552" y="3717032"/>
            <a:ext cx="79223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RGS-IBG_low re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376" y="3792364"/>
            <a:ext cx="873282" cy="62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90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3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8" descr="m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632" y="404664"/>
            <a:ext cx="5746487" cy="500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3352" y="260648"/>
            <a:ext cx="2952328" cy="1512168"/>
          </a:xfrm>
        </p:spPr>
        <p:txBody>
          <a:bodyPr anchor="t"/>
          <a:lstStyle/>
          <a:p>
            <a:pPr algn="l">
              <a:spcAft>
                <a:spcPts val="600"/>
              </a:spcAft>
            </a:pPr>
            <a:r>
              <a:rPr lang="en-GB" sz="2400" b="1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British Antarctic Survey</a:t>
            </a:r>
            <a:r>
              <a:rPr lang="en-GB" sz="2400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GB" sz="2400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400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Antarctic Research Stations</a:t>
            </a:r>
          </a:p>
        </p:txBody>
      </p:sp>
    </p:spTree>
    <p:extLst>
      <p:ext uri="{BB962C8B-B14F-4D97-AF65-F5344CB8AC3E}">
        <p14:creationId xmlns:p14="http://schemas.microsoft.com/office/powerpoint/2010/main" val="10410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9376" y="836712"/>
            <a:ext cx="9217024" cy="1368152"/>
          </a:xfrm>
        </p:spPr>
        <p:txBody>
          <a:bodyPr/>
          <a:lstStyle/>
          <a:p>
            <a:pPr marL="177800" lvl="1" indent="-177800" algn="l">
              <a:spcAft>
                <a:spcPts val="1200"/>
              </a:spcAft>
              <a:buFont typeface="Arial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Polar Science for Planet Earth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(PSPE) is BAS’s current strategic science programme</a:t>
            </a:r>
          </a:p>
          <a:p>
            <a:pPr marL="177800" lvl="1" indent="-177800" algn="l"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Concentrates on key questions of global or fundamental importance</a:t>
            </a:r>
          </a:p>
          <a:p>
            <a:pPr marL="177800" lvl="1" indent="-177800" algn="l"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Dominated by environmental change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2852" y="2515724"/>
            <a:ext cx="9235358" cy="2779835"/>
            <a:chOff x="350838" y="3983038"/>
            <a:chExt cx="8442325" cy="2541587"/>
          </a:xfrm>
        </p:grpSpPr>
        <p:pic>
          <p:nvPicPr>
            <p:cNvPr id="21510" name="Picture 3" descr="poster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94525" y="3983038"/>
              <a:ext cx="1798638" cy="254158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1511" name="Picture 4" descr="poster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838" y="3983038"/>
              <a:ext cx="1798637" cy="254158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1512" name="Picture 5" descr="poster3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5400" y="3983038"/>
              <a:ext cx="1798638" cy="254158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1513" name="Picture 6" descr="poster4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79963" y="3983038"/>
              <a:ext cx="1798637" cy="254158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07368" y="333320"/>
            <a:ext cx="489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400" b="1" kern="0" dirty="0">
                <a:solidFill>
                  <a:srgbClr val="6E716E"/>
                </a:solidFill>
                <a:latin typeface="Arial" charset="0"/>
                <a:ea typeface="Arial" charset="0"/>
                <a:cs typeface="Arial" charset="0"/>
              </a:rPr>
              <a:t>Modern BAS science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4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1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5928" y="764704"/>
            <a:ext cx="10362600" cy="1944216"/>
          </a:xfrm>
        </p:spPr>
        <p:txBody>
          <a:bodyPr/>
          <a:lstStyle/>
          <a:p>
            <a:pPr marL="177800" lvl="1" indent="-177800" algn="l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BAS collects data from</a:t>
            </a:r>
            <a:r>
              <a:rPr lang="en-GB" sz="1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land, ice, sea, air and even from the edge of space</a:t>
            </a:r>
          </a:p>
          <a:p>
            <a:pPr marL="177800" lvl="1" indent="-177800" algn="l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Data are collected from our research stations, aircraft, ships and field parties, and from autonomous vehicles and instrument platforms</a:t>
            </a:r>
          </a:p>
          <a:p>
            <a:pPr marL="177800" lvl="1" indent="-177800" algn="l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Satellite data is increasingly important</a:t>
            </a:r>
          </a:p>
          <a:p>
            <a:pPr marL="177800" lvl="1" indent="-177800" algn="l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 use state-of-the-art drilling, satellite, surveying, monitoring, fieldwork and laboratory technology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86379" y="3140968"/>
            <a:ext cx="11226245" cy="2192914"/>
            <a:chOff x="251520" y="2348880"/>
            <a:chExt cx="9091699" cy="1791734"/>
          </a:xfrm>
        </p:grpSpPr>
        <p:pic>
          <p:nvPicPr>
            <p:cNvPr id="22534" name="Picture 4" descr="seismics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58939" y="2348880"/>
              <a:ext cx="1344843" cy="179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5" descr="balloo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44726" y="2348880"/>
              <a:ext cx="1198493" cy="179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6" descr="ctd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73523" y="2348880"/>
              <a:ext cx="1201460" cy="179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7" name="Picture 7" descr="diver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2348880"/>
              <a:ext cx="1193549" cy="1791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Picture 8" descr="core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14810" y="2348880"/>
              <a:ext cx="1193548" cy="179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9" name="Picture 9" descr="otter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78099" y="2348880"/>
              <a:ext cx="1196515" cy="179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0" name="Picture 10" descr="panel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44355" y="2348880"/>
              <a:ext cx="1344843" cy="179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07368" y="333320"/>
            <a:ext cx="489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400" b="1" kern="0" dirty="0">
                <a:solidFill>
                  <a:srgbClr val="6E716E"/>
                </a:solidFill>
                <a:latin typeface="Arial" charset="0"/>
                <a:ea typeface="Arial" charset="0"/>
                <a:cs typeface="Arial" charset="0"/>
              </a:rPr>
              <a:t>Modern BAS science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5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35360" y="332656"/>
            <a:ext cx="489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400" b="1" kern="0" dirty="0">
                <a:solidFill>
                  <a:srgbClr val="6E716E"/>
                </a:solidFill>
                <a:latin typeface="Arial" charset="0"/>
                <a:ea typeface="Arial" charset="0"/>
                <a:cs typeface="Arial" charset="0"/>
              </a:rPr>
              <a:t>Why does polar science matter?</a:t>
            </a:r>
            <a:endParaRPr lang="en-GB" sz="2400" b="1" kern="0" dirty="0">
              <a:solidFill>
                <a:srgbClr val="6E716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7368" y="980728"/>
            <a:ext cx="8568754" cy="3096442"/>
          </a:xfrm>
        </p:spPr>
        <p:txBody>
          <a:bodyPr/>
          <a:lstStyle/>
          <a:p>
            <a:pPr marL="177800" lvl="1" indent="-177800" algn="l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People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live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 the polar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regions</a:t>
            </a:r>
          </a:p>
          <a:p>
            <a:pPr marL="177800" lvl="1" indent="-177800" algn="l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Many complex and unique ecosystems</a:t>
            </a:r>
          </a:p>
          <a:p>
            <a:pPr marL="177800" lvl="1" indent="-177800" algn="l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polar regions hold clues to the past, which help us understand the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present</a:t>
            </a:r>
          </a:p>
          <a:p>
            <a:pPr marL="177800" lvl="1" indent="-177800" algn="l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…and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help to predict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future</a:t>
            </a:r>
          </a:p>
          <a:p>
            <a:pPr marL="177800" lvl="1" indent="-177800" algn="l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Maintain Britain as a world leader in polar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science</a:t>
            </a:r>
          </a:p>
          <a:p>
            <a:pPr marL="177800" lvl="1" indent="-177800" algn="l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Keep the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UK as one of the best places in the world to do </a:t>
            </a:r>
            <a:r>
              <a:rPr lang="en-GB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science</a:t>
            </a:r>
            <a:endParaRPr lang="en-GB" sz="1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>
                <a:latin typeface="Arial" charset="0"/>
                <a:ea typeface="Arial" charset="0"/>
                <a:cs typeface="Arial" charset="0"/>
              </a:rPr>
              <a:t>6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6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63352" y="260648"/>
            <a:ext cx="7272932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British Antarctic </a:t>
            </a:r>
            <a:r>
              <a:rPr lang="en-GB" sz="2400" b="1" dirty="0" smtClean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Survey</a:t>
            </a:r>
            <a:endParaRPr lang="en-GB" dirty="0">
              <a:solidFill>
                <a:srgbClr val="747678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GB" b="1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400 people</a:t>
            </a:r>
          </a:p>
          <a:p>
            <a:pPr>
              <a:spcBef>
                <a:spcPct val="50000"/>
              </a:spcBef>
            </a:pPr>
            <a:r>
              <a:rPr lang="en-GB" b="1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2 Royal Research Ships</a:t>
            </a:r>
          </a:p>
          <a:p>
            <a:pPr>
              <a:spcBef>
                <a:spcPct val="50000"/>
              </a:spcBef>
            </a:pPr>
            <a:r>
              <a:rPr lang="en-GB" b="1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5 aircraft</a:t>
            </a:r>
          </a:p>
          <a:p>
            <a:pPr>
              <a:spcBef>
                <a:spcPct val="50000"/>
              </a:spcBef>
            </a:pPr>
            <a:r>
              <a:rPr lang="en-GB" b="1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5 research stations in and around Antarctica</a:t>
            </a:r>
          </a:p>
          <a:p>
            <a:pPr>
              <a:spcBef>
                <a:spcPct val="50000"/>
              </a:spcBef>
            </a:pPr>
            <a:r>
              <a:rPr lang="en-GB" b="1" dirty="0">
                <a:solidFill>
                  <a:srgbClr val="747678"/>
                </a:solidFill>
                <a:latin typeface="Arial" charset="0"/>
                <a:ea typeface="Arial" charset="0"/>
                <a:cs typeface="Arial" charset="0"/>
              </a:rPr>
              <a:t>1 Arctic research station – managed on behalf of NERC</a:t>
            </a:r>
            <a:endParaRPr lang="en-GB" b="1" dirty="0">
              <a:solidFill>
                <a:srgbClr val="74767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263352" y="3068960"/>
            <a:ext cx="8064896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spcAft>
                <a:spcPts val="1200"/>
              </a:spcAft>
              <a:buFont typeface="Arial" pitchFamily="34" charset="0"/>
              <a:buChar char="•"/>
            </a:pPr>
            <a:r>
              <a:rPr lang="en-GB" b="0" dirty="0">
                <a:latin typeface="Arial" charset="0"/>
                <a:ea typeface="Arial" charset="0"/>
                <a:cs typeface="Arial" charset="0"/>
              </a:rPr>
              <a:t>Not just scientists – employ carpenters, electricians, plumbers, mechanics, engineers, mountain guides, builders, </a:t>
            </a:r>
            <a:r>
              <a:rPr lang="en-GB" b="0" dirty="0" smtClean="0">
                <a:latin typeface="Arial" charset="0"/>
                <a:ea typeface="Arial" charset="0"/>
                <a:cs typeface="Arial" charset="0"/>
              </a:rPr>
              <a:t>chefs, support staff and more</a:t>
            </a:r>
          </a:p>
          <a:p>
            <a:pPr marL="182563" indent="-182563">
              <a:spcAft>
                <a:spcPts val="1200"/>
              </a:spcAft>
              <a:buFont typeface="Arial" pitchFamily="34" charset="0"/>
              <a:buChar char="•"/>
            </a:pPr>
            <a:r>
              <a:rPr lang="en-GB" b="0" dirty="0" smtClean="0">
                <a:latin typeface="Arial" charset="0"/>
                <a:ea typeface="Arial" charset="0"/>
                <a:cs typeface="Arial" charset="0"/>
              </a:rPr>
              <a:t>Most </a:t>
            </a:r>
            <a:r>
              <a:rPr lang="en-GB" b="0" dirty="0">
                <a:latin typeface="Arial" charset="0"/>
                <a:ea typeface="Arial" charset="0"/>
                <a:cs typeface="Arial" charset="0"/>
              </a:rPr>
              <a:t>scientists go south each </a:t>
            </a: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‘summer’ </a:t>
            </a:r>
            <a:r>
              <a:rPr lang="en-GB" b="0" dirty="0" smtClean="0">
                <a:latin typeface="Arial" charset="0"/>
                <a:ea typeface="Arial" charset="0"/>
                <a:cs typeface="Arial" charset="0"/>
              </a:rPr>
              <a:t>season </a:t>
            </a:r>
            <a:r>
              <a:rPr lang="en-GB" b="0" dirty="0">
                <a:latin typeface="Arial" charset="0"/>
                <a:ea typeface="Arial" charset="0"/>
                <a:cs typeface="Arial" charset="0"/>
              </a:rPr>
              <a:t>between November and February</a:t>
            </a:r>
          </a:p>
          <a:p>
            <a:pPr marL="182563" indent="-182563">
              <a:spcAft>
                <a:spcPts val="1200"/>
              </a:spcAft>
              <a:buFont typeface="Arial" pitchFamily="34" charset="0"/>
              <a:buChar char="•"/>
            </a:pPr>
            <a:r>
              <a:rPr lang="en-GB" b="0" dirty="0" smtClean="0">
                <a:latin typeface="Arial" charset="0"/>
                <a:ea typeface="Arial" charset="0"/>
                <a:cs typeface="Arial" charset="0"/>
              </a:rPr>
              <a:t>Support </a:t>
            </a:r>
            <a:r>
              <a:rPr lang="en-GB" b="0" dirty="0">
                <a:latin typeface="Arial" charset="0"/>
                <a:ea typeface="Arial" charset="0"/>
                <a:cs typeface="Arial" charset="0"/>
              </a:rPr>
              <a:t>staff often go for longer</a:t>
            </a:r>
          </a:p>
          <a:p>
            <a:pPr marL="182563" indent="-182563">
              <a:spcAft>
                <a:spcPts val="1200"/>
              </a:spcAft>
              <a:buFont typeface="Arial" pitchFamily="34" charset="0"/>
              <a:buChar char="•"/>
            </a:pPr>
            <a:r>
              <a:rPr lang="en-GB" b="0" dirty="0" smtClean="0">
                <a:latin typeface="Arial" charset="0"/>
                <a:ea typeface="Arial" charset="0"/>
                <a:cs typeface="Arial" charset="0"/>
              </a:rPr>
              <a:t>Winterers </a:t>
            </a:r>
            <a:r>
              <a:rPr lang="en-GB" b="0" dirty="0">
                <a:latin typeface="Arial" charset="0"/>
                <a:ea typeface="Arial" charset="0"/>
                <a:cs typeface="Arial" charset="0"/>
              </a:rPr>
              <a:t>go for minimum of 18 months, potentially two and a half years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6" descr="http://abinantarctica.files.wordpress.com/2011/12/aerial-photos-013.jpg?w=450&amp;h=3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1443" y="3120659"/>
            <a:ext cx="3159794" cy="210854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" name="Picture 6" descr="BAS Ships at Halley4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1444" y="404664"/>
            <a:ext cx="3159794" cy="236590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8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>
                <a:latin typeface="Arial" charset="0"/>
                <a:ea typeface="Arial" charset="0"/>
                <a:cs typeface="Arial" charset="0"/>
              </a:rPr>
              <a:t>7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35360" y="404664"/>
            <a:ext cx="7632972" cy="3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3600" b="1" kern="0" dirty="0">
                <a:solidFill>
                  <a:srgbClr val="6E716E"/>
                </a:solidFill>
                <a:latin typeface="Arial" charset="0"/>
                <a:ea typeface="Arial" charset="0"/>
                <a:cs typeface="Arial" charset="0"/>
              </a:rPr>
              <a:t>RRS Sir David Attenborough</a:t>
            </a:r>
            <a:endParaRPr lang="en-GB" sz="3600" b="1" kern="0" dirty="0">
              <a:solidFill>
                <a:srgbClr val="6E716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 smtClean="0">
                <a:latin typeface="Arial" charset="0"/>
                <a:ea typeface="Arial" charset="0"/>
                <a:cs typeface="Arial" charset="0"/>
              </a:rPr>
              <a:t>8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04" y="1124744"/>
            <a:ext cx="7092280" cy="39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5360" y="980728"/>
            <a:ext cx="532859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-177800"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New state-of-the-art platform for multidisciplinary polar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science</a:t>
            </a:r>
          </a:p>
          <a:p>
            <a:pPr marL="177800" lvl="1" indent="-177800"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Polar logistics</a:t>
            </a:r>
          </a:p>
          <a:p>
            <a:pPr marL="177800" lvl="1" indent="-177800"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Built at </a:t>
            </a:r>
            <a:r>
              <a:rPr lang="en-GB" sz="18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Cammell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Laird shipyard in Birkenhead</a:t>
            </a:r>
          </a:p>
          <a:p>
            <a:pPr marL="177800" lvl="1" indent="-177800"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Early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2018: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launch into the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Mersey, harbour testing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local sea trials</a:t>
            </a:r>
          </a:p>
          <a:p>
            <a:pPr marL="177800" lvl="1" indent="-177800"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Summer 2018: planned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delivery to BAS/NERC</a:t>
            </a:r>
          </a:p>
          <a:p>
            <a:pPr marL="177800" lvl="1" indent="-177800"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One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year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shakedown: deep-water trials, ice trials, testing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science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&amp; </a:t>
            </a:r>
            <a:r>
              <a:rPr lang="en-GB" sz="1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logistics equipment</a:t>
            </a:r>
          </a:p>
          <a:p>
            <a:pPr marL="177800" lvl="1" indent="-177800"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18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First full season in 2019/20</a:t>
            </a:r>
          </a:p>
          <a:p>
            <a:pPr marL="0" lvl="1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endParaRPr lang="en-GB" sz="18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 descr="C:\Users\anff\Desktop\NERC_Isolert_00 LR.PNG"/>
          <p:cNvPicPr>
            <a:picLocks noChangeAspect="1" noChangeArrowheads="1"/>
          </p:cNvPicPr>
          <p:nvPr/>
        </p:nvPicPr>
        <p:blipFill rotWithShape="1">
          <a:blip r:embed="rId2" cstate="print"/>
          <a:srcRect l="671" t="13394" r="1820" b="17000"/>
          <a:stretch/>
        </p:blipFill>
        <p:spPr bwMode="auto">
          <a:xfrm>
            <a:off x="5663952" y="1268760"/>
            <a:ext cx="6237078" cy="2504850"/>
          </a:xfrm>
          <a:prstGeom prst="rect">
            <a:avLst/>
          </a:prstGeom>
          <a:noFill/>
        </p:spPr>
      </p:pic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5C19BB27-F250-43C4-9D41-277A9A2B4C86}"/>
              </a:ext>
            </a:extLst>
          </p:cNvPr>
          <p:cNvSpPr txBox="1">
            <a:spLocks/>
          </p:cNvSpPr>
          <p:nvPr/>
        </p:nvSpPr>
        <p:spPr>
          <a:xfrm>
            <a:off x="9480376" y="6093296"/>
            <a:ext cx="226086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350" b="1" dirty="0">
                <a:latin typeface="Arial" charset="0"/>
                <a:ea typeface="Arial" charset="0"/>
                <a:cs typeface="Arial" charset="0"/>
              </a:rPr>
              <a:t>9</a:t>
            </a:r>
            <a:endParaRPr lang="en-GB" sz="13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35360" y="404664"/>
            <a:ext cx="453650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400" b="1" kern="0" dirty="0">
                <a:solidFill>
                  <a:srgbClr val="6E716E"/>
                </a:solidFill>
                <a:latin typeface="Arial" charset="0"/>
                <a:ea typeface="Arial" charset="0"/>
                <a:cs typeface="Arial" charset="0"/>
              </a:rPr>
              <a:t>RRS Sir David Attenborough</a:t>
            </a:r>
            <a:endParaRPr lang="en-GB" sz="2400" b="1" kern="0" dirty="0">
              <a:solidFill>
                <a:srgbClr val="6E716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2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TED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M Learning_template_2016_4x3_standard.potx" id="{A1A586F3-57D6-4992-AD8C-7E3E0FCA243E}" vid="{7B5F718D-4B17-4489-B69E-76531A3433B3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STEM Learning_template_2016_4x3_standard</Template>
  <TotalTime>409</TotalTime>
  <Words>532</Words>
  <Application>Microsoft Macintosh PowerPoint</Application>
  <PresentationFormat>Widescreen</PresentationFormat>
  <Paragraphs>110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Calibri</vt:lpstr>
      <vt:lpstr>Arial</vt:lpstr>
      <vt:lpstr>HEaTED Theme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17_Office Theme</vt:lpstr>
      <vt:lpstr>18_Office Theme</vt:lpstr>
      <vt:lpstr>19_Office Theme</vt:lpstr>
      <vt:lpstr>20_Office Theme</vt:lpstr>
      <vt:lpstr>21_Office Theme</vt:lpstr>
      <vt:lpstr>PowerPoint Presentation</vt:lpstr>
      <vt:lpstr>Project Aims </vt:lpstr>
      <vt:lpstr>British Antarctic Survey Antarctic Research 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STEM Learning Ltd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of presentation Arial Regular 44pt</dc:title>
  <dc:creator>Dianne Watson</dc:creator>
  <cp:lastModifiedBy>info@fusioned.co.uk</cp:lastModifiedBy>
  <cp:revision>36</cp:revision>
  <dcterms:created xsi:type="dcterms:W3CDTF">2017-03-10T09:52:49Z</dcterms:created>
  <dcterms:modified xsi:type="dcterms:W3CDTF">2018-09-21T09:27:59Z</dcterms:modified>
</cp:coreProperties>
</file>