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3" r:id="rId2"/>
    <p:sldId id="258" r:id="rId3"/>
    <p:sldId id="259" r:id="rId4"/>
    <p:sldId id="268" r:id="rId5"/>
    <p:sldId id="264" r:id="rId6"/>
    <p:sldId id="266" r:id="rId7"/>
    <p:sldId id="265" r:id="rId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a Wharton" initials="SW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A4C2"/>
    <a:srgbClr val="6E7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8" autoAdjust="0"/>
    <p:restoredTop sz="94660"/>
  </p:normalViewPr>
  <p:slideViewPr>
    <p:cSldViewPr snapToGrid="0">
      <p:cViewPr varScale="1">
        <p:scale>
          <a:sx n="80" d="100"/>
          <a:sy n="80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F70F13AB-94FA-46B1-A901-30207A4EE1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9EAD7BE-F1A6-4899-8DF1-07C7541132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D8A24-7601-49E8-B40F-20267721E4F3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6BDCA4-8E1A-4237-B777-402AD096C1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199FF89-3FE4-4DA3-B473-46515E9E4B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5CE69-D284-44A5-9BE3-94A65B047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699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5DC9E-CC5E-4BB8-84F3-EE5EF84DC1D8}" type="datetimeFigureOut">
              <a:rPr lang="en-GB" smtClean="0"/>
              <a:t>29/10/2018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0BD1B-555B-460D-914D-C3250F63F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35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5A95-F57F-4BED-A71B-50C7DE9FC487}" type="datetime1">
              <a:rPr lang="en-GB" smtClean="0"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EC96-90BF-45B0-B2B8-D52ADEB18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98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7372-C28B-4AAE-8A37-BAE21A696F6C}" type="datetime1">
              <a:rPr lang="en-GB" smtClean="0"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EC96-90BF-45B0-B2B8-D52ADEB18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17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780E-CCF2-4FE4-835C-697A9243FD8C}" type="datetime1">
              <a:rPr lang="en-GB" smtClean="0"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EC96-90BF-45B0-B2B8-D52ADEB18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99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131F-7013-4535-8A41-70F8E0B8136D}" type="datetime1">
              <a:rPr lang="en-GB" smtClean="0"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EC96-90BF-45B0-B2B8-D52ADEB18BA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8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FD6C-B46D-42FF-AD01-2784864A5735}" type="datetime1">
              <a:rPr lang="en-GB" smtClean="0"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EC96-90BF-45B0-B2B8-D52ADEB18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85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4AED1-18C1-4A15-84CB-B4C81568BD24}" type="datetime1">
              <a:rPr lang="en-GB" smtClean="0"/>
              <a:t>29/10/2018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EC96-90BF-45B0-B2B8-D52ADEB18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81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102C-452C-4952-8298-9B5035D17C70}" type="datetime1">
              <a:rPr lang="en-GB" smtClean="0"/>
              <a:t>29/10/2018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EC96-90BF-45B0-B2B8-D52ADEB18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11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7BBB-3AB7-4401-A450-7E15FC4A759C}" type="datetime1">
              <a:rPr lang="en-GB" smtClean="0"/>
              <a:t>29/10/2018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EC96-90BF-45B0-B2B8-D52ADEB18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36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E736-4CAF-41C2-AC26-B15758EA6791}" type="datetime1">
              <a:rPr lang="en-GB" smtClean="0"/>
              <a:t>29/10/2018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EC96-90BF-45B0-B2B8-D52ADEB18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81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6C16-4E4A-47B4-9D36-35A1A40249E3}" type="datetime1">
              <a:rPr lang="en-GB" smtClean="0"/>
              <a:t>29/10/2018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EC96-90BF-45B0-B2B8-D52ADEB18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611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C60B3-8390-49B2-A325-2059145EF889}" type="datetime1">
              <a:rPr lang="en-GB" smtClean="0"/>
              <a:t>29/10/2018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EC96-90BF-45B0-B2B8-D52ADEB18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79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1B610-1EF9-49E7-8698-8102193A9258}" type="datetime1">
              <a:rPr lang="en-GB" smtClean="0"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AEC96-90BF-45B0-B2B8-D52ADEB18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72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rahouten.com/" TargetMode="External"/><Relationship Id="rId2" Type="http://schemas.openxmlformats.org/officeDocument/2006/relationships/hyperlink" Target="http://media.digitalexplorer.com/resource/6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olantarctica.com/Antarctica%20fact%20file/science/food.php" TargetMode="External"/><Relationship Id="rId5" Type="http://schemas.openxmlformats.org/officeDocument/2006/relationships/hyperlink" Target="http://www.icetrek.com/polar-food-and-diet" TargetMode="External"/><Relationship Id="rId4" Type="http://schemas.openxmlformats.org/officeDocument/2006/relationships/hyperlink" Target="http://www.ncexped.com/polar-expedition/polar-expedition-foo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159045" y="994682"/>
            <a:ext cx="3873910" cy="3873910"/>
          </a:xfrm>
          <a:prstGeom prst="ellipse">
            <a:avLst/>
          </a:prstGeom>
          <a:solidFill>
            <a:srgbClr val="2FA4C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470B9-C0A4-40F7-8C39-FA53B1550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403" y="2539611"/>
            <a:ext cx="3615194" cy="78405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Activity </a:t>
            </a:r>
            <a:r>
              <a:rPr lang="en-GB" sz="3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1B</a:t>
            </a:r>
            <a:r>
              <a:rPr lang="en-GB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GB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Menu planning</a:t>
            </a:r>
            <a:endParaRPr lang="en-GB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1324" y="6158923"/>
            <a:ext cx="3014481" cy="365125"/>
          </a:xfrm>
        </p:spPr>
        <p:txBody>
          <a:bodyPr/>
          <a:lstStyle/>
          <a:p>
            <a:fld id="{9E4AEC96-90BF-45B0-B2B8-D52ADEB18BA3}" type="slidenum">
              <a:rPr lang="en-GB" sz="18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</a:t>
            </a:fld>
            <a:endParaRPr lang="en-GB" sz="1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72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CA600C7E-0793-4244-BC3F-B914FEE6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475724"/>
            <a:ext cx="5314536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Meet the STEM </a:t>
            </a:r>
            <a:r>
              <a:rPr lang="en-GB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Professionals </a:t>
            </a:r>
            <a:endParaRPr lang="en-GB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="" xmlns:a16="http://schemas.microsoft.com/office/drawing/2014/main" id="{4E2A2A5D-0DD0-4384-AF48-B41D769B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98693"/>
            <a:ext cx="5551336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chemeClr val="bg1"/>
                </a:solidFill>
              </a:rPr>
              <a:t>Ibrar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Ali </a:t>
            </a:r>
            <a:r>
              <a:rPr lang="en-GB" sz="2400" dirty="0">
                <a:solidFill>
                  <a:schemeClr val="bg1"/>
                </a:solidFill>
              </a:rPr>
              <a:t>Ex-Army Officer, Charity Ambassador and </a:t>
            </a:r>
            <a:r>
              <a:rPr lang="en-GB" sz="2400" dirty="0" smtClean="0">
                <a:solidFill>
                  <a:schemeClr val="bg1"/>
                </a:solidFill>
              </a:rPr>
              <a:t>Adventurer. 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Ricky </a:t>
            </a:r>
            <a:r>
              <a:rPr lang="en-US" sz="2400" b="1" dirty="0" err="1" smtClean="0">
                <a:solidFill>
                  <a:schemeClr val="bg1"/>
                </a:solidFill>
              </a:rPr>
              <a:t>Munday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Former Head of Corporate Services at British Antarctic Survey (BAS), Polar Ambassador and Founding Director of Inspire Alpine.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Professor Melody </a:t>
            </a:r>
            <a:r>
              <a:rPr lang="en-US" sz="2400" b="1" dirty="0" smtClean="0">
                <a:solidFill>
                  <a:schemeClr val="bg1"/>
                </a:solidFill>
              </a:rPr>
              <a:t>Clark </a:t>
            </a:r>
            <a:r>
              <a:rPr lang="en-US" sz="2400" dirty="0">
                <a:solidFill>
                  <a:schemeClr val="bg1"/>
                </a:solidFill>
              </a:rPr>
              <a:t>Project leader and Molecular Biologist at British Antarctic Survey (BAS</a:t>
            </a:r>
            <a:r>
              <a:rPr lang="en-US" sz="2400" dirty="0" smtClean="0">
                <a:solidFill>
                  <a:schemeClr val="bg1"/>
                </a:solidFill>
              </a:rPr>
              <a:t>).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" name="Freeform: Shape 33">
            <a:extLst>
              <a:ext uri="{FF2B5EF4-FFF2-40B4-BE49-F238E27FC236}">
                <a16:creationId xmlns="" xmlns:a16="http://schemas.microsoft.com/office/drawing/2014/main" id="{CF62D2A7-8207-488C-9F46-316BA81A16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471" y="52012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1324" y="6158923"/>
            <a:ext cx="3014481" cy="365125"/>
          </a:xfrm>
        </p:spPr>
        <p:txBody>
          <a:bodyPr/>
          <a:lstStyle/>
          <a:p>
            <a:r>
              <a:rPr lang="en-GB" sz="1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GB" sz="1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19F892-00E0-0E41-8A34-8535B0519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1" r="-3" b="11106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57FABA-2764-4E79-91B7-941DD22A90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r="29298" b="-4"/>
          <a:stretch/>
        </p:blipFill>
        <p:spPr>
          <a:xfrm>
            <a:off x="6640976" y="1670214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0331E62-297D-1C41-B05C-D9F67990FF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8" r="6972" b="-4"/>
          <a:stretch/>
        </p:blipFill>
        <p:spPr>
          <a:xfrm>
            <a:off x="8725042" y="2744102"/>
            <a:ext cx="3452803" cy="2926876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0581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=""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4ACBCB-EC78-4BBB-9A43-FE801D2562FC}"/>
              </a:ext>
            </a:extLst>
          </p:cNvPr>
          <p:cNvSpPr txBox="1"/>
          <p:nvPr/>
        </p:nvSpPr>
        <p:spPr>
          <a:xfrm>
            <a:off x="5238753" y="1857293"/>
            <a:ext cx="4867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To assemble and compare two meals for two different STEM professionals with differing roles and dietary requirements.</a:t>
            </a:r>
            <a:endParaRPr lang="en-GB" sz="24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1324" y="6158923"/>
            <a:ext cx="3014481" cy="365125"/>
          </a:xfrm>
        </p:spPr>
        <p:txBody>
          <a:bodyPr/>
          <a:lstStyle/>
          <a:p>
            <a:r>
              <a:rPr lang="en-GB" sz="18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en-GB" sz="1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51751" y="1025720"/>
            <a:ext cx="3636908" cy="3636908"/>
          </a:xfrm>
          <a:prstGeom prst="ellipse">
            <a:avLst/>
          </a:prstGeom>
          <a:solidFill>
            <a:srgbClr val="2FA4C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ED470B9-C0A4-40F7-8C39-FA53B1550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8" y="2452148"/>
            <a:ext cx="3615194" cy="78405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Objectives</a:t>
            </a:r>
            <a:endParaRPr lang="en-GB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8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=""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4ACBCB-EC78-4BBB-9A43-FE801D2562FC}"/>
              </a:ext>
            </a:extLst>
          </p:cNvPr>
          <p:cNvSpPr txBox="1"/>
          <p:nvPr/>
        </p:nvSpPr>
        <p:spPr>
          <a:xfrm>
            <a:off x="5041127" y="1905071"/>
            <a:ext cx="5597717" cy="1980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Read 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Melody’s profile</a:t>
            </a:r>
          </a:p>
          <a:p>
            <a:pPr marL="10287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Read Ricky or </a:t>
            </a:r>
            <a:r>
              <a:rPr lang="en-GB" sz="2400" dirty="0" err="1" smtClean="0">
                <a:latin typeface="Arial" charset="0"/>
                <a:ea typeface="Arial" charset="0"/>
                <a:cs typeface="Arial" charset="0"/>
              </a:rPr>
              <a:t>Ibrar’s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profile</a:t>
            </a:r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marL="10287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did 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you eat last night?</a:t>
            </a:r>
          </a:p>
          <a:p>
            <a:pPr marL="10287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What does a Polar explorer eat?</a:t>
            </a:r>
            <a:endParaRPr lang="en-GB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1324" y="6158923"/>
            <a:ext cx="3014481" cy="365125"/>
          </a:xfrm>
        </p:spPr>
        <p:txBody>
          <a:bodyPr/>
          <a:lstStyle/>
          <a:p>
            <a:r>
              <a:rPr lang="en-GB" sz="18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endParaRPr lang="en-GB" sz="1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51751" y="1025720"/>
            <a:ext cx="3636908" cy="3636908"/>
          </a:xfrm>
          <a:prstGeom prst="ellipse">
            <a:avLst/>
          </a:prstGeom>
          <a:solidFill>
            <a:srgbClr val="2FA4C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0ED470B9-C0A4-40F7-8C39-FA53B1550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8" y="2452148"/>
            <a:ext cx="3615194" cy="78405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  <a:endParaRPr lang="en-GB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8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=""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4ACBCB-EC78-4BBB-9A43-FE801D2562FC}"/>
              </a:ext>
            </a:extLst>
          </p:cNvPr>
          <p:cNvSpPr txBox="1"/>
          <p:nvPr/>
        </p:nvSpPr>
        <p:spPr>
          <a:xfrm>
            <a:off x="4959877" y="397350"/>
            <a:ext cx="66569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Melody is based in the lab at </a:t>
            </a:r>
            <a:r>
              <a:rPr lang="en-GB" dirty="0" err="1">
                <a:latin typeface="Arial" charset="0"/>
                <a:ea typeface="Arial" charset="0"/>
                <a:cs typeface="Arial" charset="0"/>
              </a:rPr>
              <a:t>Rothera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 research base in Antarctica and needs your help to design her a meal so she can concentrate on her research looking at adaptations of animals to climate change.</a:t>
            </a:r>
          </a:p>
          <a:p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Ricky has been planning his next exploration following his successful ascent of Mount Everest. He wants your help with some meal planning ideas so he doesn’t get bored. </a:t>
            </a:r>
          </a:p>
          <a:p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 err="1">
                <a:latin typeface="Arial" charset="0"/>
                <a:ea typeface="Arial" charset="0"/>
                <a:cs typeface="Arial" charset="0"/>
              </a:rPr>
              <a:t>Ibrar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 is planning his next charity expedition to the North Pole following his successful expedition to the South Pole with Prince Harry.  </a:t>
            </a:r>
          </a:p>
          <a:p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Did you know?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The average adult needs 2,250 calories a day.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Evening meal should contain 700 – 800 calories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Whilst in the field, an adult needs 3,350 calories a 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Evening meal should contain 1000 – 1200 calories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1324" y="6158923"/>
            <a:ext cx="3014481" cy="365125"/>
          </a:xfrm>
        </p:spPr>
        <p:txBody>
          <a:bodyPr/>
          <a:lstStyle/>
          <a:p>
            <a:r>
              <a:rPr lang="en-GB" sz="18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endParaRPr lang="en-GB" sz="1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51751" y="1025720"/>
            <a:ext cx="3636908" cy="3636908"/>
          </a:xfrm>
          <a:prstGeom prst="ellipse">
            <a:avLst/>
          </a:prstGeom>
          <a:solidFill>
            <a:srgbClr val="2FA4C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0ED470B9-C0A4-40F7-8C39-FA53B1550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8" y="2452148"/>
            <a:ext cx="3615194" cy="78405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Background information</a:t>
            </a:r>
            <a:endParaRPr lang="en-GB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488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=""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4ACBCB-EC78-4BBB-9A43-FE801D2562FC}"/>
              </a:ext>
            </a:extLst>
          </p:cNvPr>
          <p:cNvSpPr txBox="1"/>
          <p:nvPr/>
        </p:nvSpPr>
        <p:spPr>
          <a:xfrm>
            <a:off x="5413102" y="1874678"/>
            <a:ext cx="5392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Work in pairs or threes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Plan your meals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Compare the two 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meals</a:t>
            </a:r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Present your meals and the key differences to another team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1324" y="6158923"/>
            <a:ext cx="3014481" cy="365125"/>
          </a:xfrm>
        </p:spPr>
        <p:txBody>
          <a:bodyPr/>
          <a:lstStyle/>
          <a:p>
            <a:r>
              <a:rPr lang="en-GB" sz="18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endParaRPr lang="en-GB" sz="1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1751" y="1025720"/>
            <a:ext cx="3636908" cy="3636908"/>
          </a:xfrm>
          <a:prstGeom prst="ellipse">
            <a:avLst/>
          </a:prstGeom>
          <a:solidFill>
            <a:srgbClr val="2FA4C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0ED470B9-C0A4-40F7-8C39-FA53B1550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8" y="2452148"/>
            <a:ext cx="3615194" cy="78405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Activity</a:t>
            </a:r>
            <a:endParaRPr lang="en-GB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29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=""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4ACBCB-EC78-4BBB-9A43-FE801D2562FC}"/>
              </a:ext>
            </a:extLst>
          </p:cNvPr>
          <p:cNvSpPr txBox="1"/>
          <p:nvPr/>
        </p:nvSpPr>
        <p:spPr>
          <a:xfrm>
            <a:off x="4545421" y="582016"/>
            <a:ext cx="73325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charset="0"/>
                <a:ea typeface="Arial" charset="0"/>
                <a:cs typeface="Arial" charset="0"/>
                <a:hlinkClick r:id="rId2"/>
              </a:rPr>
              <a:t>Ben Shepperd talks about food planning for an 1,800 mile journey in Antarctica  </a:t>
            </a:r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2400" dirty="0">
                <a:latin typeface="Arial" charset="0"/>
                <a:ea typeface="Arial" charset="0"/>
                <a:cs typeface="Arial" charset="0"/>
                <a:hlinkClick r:id="rId3"/>
              </a:rPr>
              <a:t>Find out about Sarah Outen, a round the world traveller</a:t>
            </a:r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2400" dirty="0">
                <a:latin typeface="Arial" charset="0"/>
                <a:ea typeface="Arial" charset="0"/>
                <a:cs typeface="Arial" charset="0"/>
                <a:hlinkClick r:id="rId4"/>
              </a:rPr>
              <a:t>Learn about Aaron Linsdau’s Polar Expedition food</a:t>
            </a:r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2400" dirty="0">
                <a:latin typeface="Arial" charset="0"/>
                <a:ea typeface="Arial" charset="0"/>
                <a:cs typeface="Arial" charset="0"/>
                <a:hlinkClick r:id="rId5"/>
              </a:rPr>
              <a:t>This company makes and sells food for exploration directly to explorers</a:t>
            </a:r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2400" dirty="0">
                <a:latin typeface="Arial" charset="0"/>
                <a:ea typeface="Arial" charset="0"/>
                <a:cs typeface="Arial" charset="0"/>
                <a:hlinkClick r:id="rId6" invalidUrl="https://www.coolantarctica.com/Antarctica fact file/science/food.php"/>
              </a:rPr>
              <a:t>More information about food in 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  <a:hlinkClick r:id="rId6" invalidUrl="https://www.coolantarctica.com/Antarctica fact file/science/food.php"/>
              </a:rPr>
              <a:t>Antarctica</a:t>
            </a:r>
            <a:endParaRPr lang="en-GB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1324" y="6158923"/>
            <a:ext cx="3014481" cy="365125"/>
          </a:xfrm>
        </p:spPr>
        <p:txBody>
          <a:bodyPr/>
          <a:lstStyle/>
          <a:p>
            <a:r>
              <a:rPr lang="en-GB" sz="18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endParaRPr lang="en-GB" sz="1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51751" y="1025720"/>
            <a:ext cx="3636908" cy="3636908"/>
          </a:xfrm>
          <a:prstGeom prst="ellipse">
            <a:avLst/>
          </a:prstGeom>
          <a:solidFill>
            <a:srgbClr val="2FA4C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0ED470B9-C0A4-40F7-8C39-FA53B1550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8" y="2452148"/>
            <a:ext cx="3615194" cy="78405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Links</a:t>
            </a:r>
            <a:endParaRPr lang="en-GB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86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308</Words>
  <Application>Microsoft Office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Activity 1B Menu planning</vt:lpstr>
      <vt:lpstr>Meet the STEM Professionals </vt:lpstr>
      <vt:lpstr>Objectives</vt:lpstr>
      <vt:lpstr>Introduction</vt:lpstr>
      <vt:lpstr>Background information</vt:lpstr>
      <vt:lpstr>Activity</vt:lpstr>
      <vt:lpstr>Links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 – Recipes </dc:title>
  <dc:creator>Bryony Turford</dc:creator>
  <cp:lastModifiedBy>Jasmine Hinton</cp:lastModifiedBy>
  <cp:revision>22</cp:revision>
  <dcterms:created xsi:type="dcterms:W3CDTF">2018-07-13T07:44:54Z</dcterms:created>
  <dcterms:modified xsi:type="dcterms:W3CDTF">2018-10-29T10:19:13Z</dcterms:modified>
</cp:coreProperties>
</file>