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3" r:id="rId2"/>
    <p:sldId id="258" r:id="rId3"/>
    <p:sldId id="259" r:id="rId4"/>
    <p:sldId id="268" r:id="rId5"/>
    <p:sldId id="269" r:id="rId6"/>
    <p:sldId id="264" r:id="rId7"/>
    <p:sldId id="266" r:id="rId8"/>
    <p:sldId id="270" r:id="rId9"/>
    <p:sldId id="265"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Wharton" initials="SW"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1" autoAdjust="0"/>
    <p:restoredTop sz="94660"/>
  </p:normalViewPr>
  <p:slideViewPr>
    <p:cSldViewPr snapToGrid="0">
      <p:cViewPr>
        <p:scale>
          <a:sx n="175" d="100"/>
          <a:sy n="175" d="100"/>
        </p:scale>
        <p:origin x="-376"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70F13AB-94FA-46B1-A901-30207A4EE15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B9EAD7BE-F1A6-4899-8DF1-07C7541132C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A4D8A24-7601-49E8-B40F-20267721E4F3}" type="datetimeFigureOut">
              <a:rPr lang="en-GB" smtClean="0"/>
              <a:t>18/09/2018</a:t>
            </a:fld>
            <a:endParaRPr lang="en-GB"/>
          </a:p>
        </p:txBody>
      </p:sp>
      <p:sp>
        <p:nvSpPr>
          <p:cNvPr id="4" name="Footer Placeholder 3">
            <a:extLst>
              <a:ext uri="{FF2B5EF4-FFF2-40B4-BE49-F238E27FC236}">
                <a16:creationId xmlns="" xmlns:a16="http://schemas.microsoft.com/office/drawing/2014/main" id="{3A6BDCA4-8E1A-4237-B777-402AD096C175}"/>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6199FF89-3FE4-4DA3-B473-46515E9E4BA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E55CE69-D284-44A5-9BE3-94A65B0474F1}" type="slidenum">
              <a:rPr lang="en-GB" smtClean="0"/>
              <a:t>‹#›</a:t>
            </a:fld>
            <a:endParaRPr lang="en-GB"/>
          </a:p>
        </p:txBody>
      </p:sp>
    </p:spTree>
    <p:extLst>
      <p:ext uri="{BB962C8B-B14F-4D97-AF65-F5344CB8AC3E}">
        <p14:creationId xmlns:p14="http://schemas.microsoft.com/office/powerpoint/2010/main" val="1629699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AE5DC9E-CC5E-4BB8-84F3-EE5EF84DC1D8}" type="datetimeFigureOut">
              <a:rPr lang="en-GB" smtClean="0"/>
              <a:t>18/09/2018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D80BD1B-555B-460D-914D-C3250F63F949}" type="slidenum">
              <a:rPr lang="en-GB" smtClean="0"/>
              <a:t>‹#›</a:t>
            </a:fld>
            <a:endParaRPr lang="en-GB"/>
          </a:p>
        </p:txBody>
      </p:sp>
    </p:spTree>
    <p:extLst>
      <p:ext uri="{BB962C8B-B14F-4D97-AF65-F5344CB8AC3E}">
        <p14:creationId xmlns:p14="http://schemas.microsoft.com/office/powerpoint/2010/main" val="250835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D85A95-F57F-4BED-A71B-50C7DE9FC487}" type="datetime1">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94798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117372-C28B-4AAE-8A37-BAE21A696F6C}" type="datetime1">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283517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62780E-CCF2-4FE4-835C-697A9243FD8C}" type="datetime1">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203359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2A6131F-7013-4535-8A41-70F8E0B8136D}" type="datetime1">
              <a:rPr lang="en-GB" smtClean="0"/>
              <a:t>18/09/2018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4AEC96-90BF-45B0-B2B8-D52ADEB18BA3}"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934" y="5327514"/>
            <a:ext cx="11749756" cy="1408536"/>
          </a:xfrm>
          <a:prstGeom prst="rect">
            <a:avLst/>
          </a:prstGeom>
        </p:spPr>
      </p:pic>
    </p:spTree>
    <p:extLst>
      <p:ext uri="{BB962C8B-B14F-4D97-AF65-F5344CB8AC3E}">
        <p14:creationId xmlns:p14="http://schemas.microsoft.com/office/powerpoint/2010/main" val="79988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DFD6C-B46D-42FF-AD01-2784864A5735}" type="datetime1">
              <a:rPr lang="en-GB" smtClean="0"/>
              <a:t>18/09/2018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203485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74AED1-18C1-4A15-84CB-B4C81568BD24}" type="datetime1">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130281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77102C-452C-4952-8298-9B5035D17C70}" type="datetime1">
              <a:rPr lang="en-GB" smtClean="0"/>
              <a:t>18/09/2018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351111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4E7BBB-3AB7-4401-A450-7E15FC4A759C}" type="datetime1">
              <a:rPr lang="en-GB" smtClean="0"/>
              <a:t>18/09/2018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74536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E736-4CAF-41C2-AC26-B15758EA6791}" type="datetime1">
              <a:rPr lang="en-GB" smtClean="0"/>
              <a:t>18/09/2018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81881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66C16-4E4A-47B4-9D36-35A1A40249E3}" type="datetime1">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429061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AC60B3-8390-49B2-A325-2059145EF889}" type="datetime1">
              <a:rPr lang="en-GB" smtClean="0"/>
              <a:t>18/09/2018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AEC96-90BF-45B0-B2B8-D52ADEB18BA3}" type="slidenum">
              <a:rPr lang="en-GB" smtClean="0"/>
              <a:t>‹#›</a:t>
            </a:fld>
            <a:endParaRPr lang="en-GB"/>
          </a:p>
        </p:txBody>
      </p:sp>
    </p:spTree>
    <p:extLst>
      <p:ext uri="{BB962C8B-B14F-4D97-AF65-F5344CB8AC3E}">
        <p14:creationId xmlns:p14="http://schemas.microsoft.com/office/powerpoint/2010/main" val="1413792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1B610-1EF9-49E7-8698-8102193A9258}" type="datetime1">
              <a:rPr lang="en-GB" smtClean="0"/>
              <a:t>18/09/2018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EC96-90BF-45B0-B2B8-D52ADEB18BA3}" type="slidenum">
              <a:rPr lang="en-GB" smtClean="0"/>
              <a:t>‹#›</a:t>
            </a:fld>
            <a:endParaRPr lang="en-GB"/>
          </a:p>
        </p:txBody>
      </p:sp>
    </p:spTree>
    <p:extLst>
      <p:ext uri="{BB962C8B-B14F-4D97-AF65-F5344CB8AC3E}">
        <p14:creationId xmlns:p14="http://schemas.microsoft.com/office/powerpoint/2010/main" val="321672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reezeframe.ac.uk/resources/transport/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s://www.freezeframe.ac.uk/resources/transport/2" TargetMode="External"/><Relationship Id="rId5" Type="http://schemas.openxmlformats.org/officeDocument/2006/relationships/hyperlink" Target="https://www.bbc.co.uk/newsround/44833686" TargetMode="External"/><Relationship Id="rId6" Type="http://schemas.openxmlformats.org/officeDocument/2006/relationships/hyperlink" Target="https://www.bas.ac.uk/polar-operations/sites-and-facilities/facility/rrs-sir-david-attenborough/" TargetMode="External"/><Relationship Id="rId1" Type="http://schemas.openxmlformats.org/officeDocument/2006/relationships/slideLayout" Target="../slideLayouts/slideLayout2.xml"/><Relationship Id="rId2" Type="http://schemas.openxmlformats.org/officeDocument/2006/relationships/hyperlink" Target="https://www.bbc.co.uk/newsround/166038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59045" y="994682"/>
            <a:ext cx="3873910" cy="3873910"/>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ED470B9-C0A4-40F7-8C39-FA53B1550FF8}"/>
              </a:ext>
            </a:extLst>
          </p:cNvPr>
          <p:cNvSpPr>
            <a:spLocks noGrp="1"/>
          </p:cNvSpPr>
          <p:nvPr>
            <p:ph type="title"/>
          </p:nvPr>
        </p:nvSpPr>
        <p:spPr>
          <a:xfrm>
            <a:off x="4288403" y="2245431"/>
            <a:ext cx="3615194" cy="1372412"/>
          </a:xfrm>
        </p:spPr>
        <p:txBody>
          <a:bodyPr>
            <a:noAutofit/>
          </a:bodyPr>
          <a:lstStyle/>
          <a:p>
            <a:pPr algn="ctr"/>
            <a:r>
              <a:rPr lang="en-GB" sz="3600" dirty="0">
                <a:solidFill>
                  <a:schemeClr val="bg1"/>
                </a:solidFill>
                <a:latin typeface="Arial" charset="0"/>
                <a:ea typeface="Arial" charset="0"/>
                <a:cs typeface="Arial" charset="0"/>
              </a:rPr>
              <a:t>Activity </a:t>
            </a:r>
            <a:r>
              <a:rPr lang="en-GB" sz="3600" dirty="0" smtClean="0">
                <a:solidFill>
                  <a:schemeClr val="bg1"/>
                </a:solidFill>
                <a:latin typeface="Arial" charset="0"/>
                <a:ea typeface="Arial" charset="0"/>
                <a:cs typeface="Arial" charset="0"/>
              </a:rPr>
              <a:t>5A</a:t>
            </a:r>
            <a:r>
              <a:rPr lang="en-GB" sz="3600" b="1" dirty="0" smtClean="0">
                <a:solidFill>
                  <a:schemeClr val="bg1"/>
                </a:solidFill>
                <a:latin typeface="Arial" charset="0"/>
                <a:ea typeface="Arial" charset="0"/>
                <a:cs typeface="Arial" charset="0"/>
              </a:rPr>
              <a:t/>
            </a:r>
            <a:br>
              <a:rPr lang="en-GB" sz="3600" b="1" dirty="0" smtClean="0">
                <a:solidFill>
                  <a:schemeClr val="bg1"/>
                </a:solidFill>
                <a:latin typeface="Arial" charset="0"/>
                <a:ea typeface="Arial" charset="0"/>
                <a:cs typeface="Arial" charset="0"/>
              </a:rPr>
            </a:br>
            <a:r>
              <a:rPr lang="en-GB" sz="3600" b="1" dirty="0" smtClean="0">
                <a:solidFill>
                  <a:schemeClr val="bg1"/>
                </a:solidFill>
                <a:latin typeface="Arial" charset="0"/>
                <a:ea typeface="Arial" charset="0"/>
                <a:cs typeface="Arial" charset="0"/>
              </a:rPr>
              <a:t>Food Transport</a:t>
            </a:r>
            <a:endParaRPr lang="en-GB" sz="3600" dirty="0">
              <a:solidFill>
                <a:schemeClr val="bg1"/>
              </a:solidFill>
              <a:latin typeface="Arial" charset="0"/>
              <a:ea typeface="Arial" charset="0"/>
              <a:cs typeface="Arial" charset="0"/>
            </a:endParaRPr>
          </a:p>
        </p:txBody>
      </p:sp>
      <p:sp>
        <p:nvSpPr>
          <p:cNvPr id="4"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fld id="{9E4AEC96-90BF-45B0-B2B8-D52ADEB18BA3}" type="slidenum">
              <a:rPr lang="en-GB" sz="1800" b="1" smtClean="0">
                <a:solidFill>
                  <a:schemeClr val="tx1"/>
                </a:solidFill>
                <a:latin typeface="Arial" charset="0"/>
                <a:ea typeface="Arial" charset="0"/>
                <a:cs typeface="Arial" charset="0"/>
              </a:rPr>
              <a:t>1</a:t>
            </a:fld>
            <a:endParaRPr lang="en-GB" sz="18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26072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alpha val="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A600C7E-0793-4244-BC3F-B914FEE6BC60}"/>
              </a:ext>
            </a:extLst>
          </p:cNvPr>
          <p:cNvSpPr>
            <a:spLocks noGrp="1"/>
          </p:cNvSpPr>
          <p:nvPr>
            <p:ph type="title"/>
          </p:nvPr>
        </p:nvSpPr>
        <p:spPr>
          <a:xfrm>
            <a:off x="762001" y="2024017"/>
            <a:ext cx="5314536" cy="1325563"/>
          </a:xfrm>
        </p:spPr>
        <p:txBody>
          <a:bodyPr>
            <a:normAutofit/>
          </a:bodyPr>
          <a:lstStyle/>
          <a:p>
            <a:r>
              <a:rPr lang="en-GB" sz="3600" b="1" dirty="0">
                <a:solidFill>
                  <a:schemeClr val="bg1"/>
                </a:solidFill>
                <a:latin typeface="Arial" charset="0"/>
                <a:ea typeface="Arial" charset="0"/>
                <a:cs typeface="Arial" charset="0"/>
              </a:rPr>
              <a:t>Meet the STEM </a:t>
            </a:r>
            <a:r>
              <a:rPr lang="en-GB" sz="3600" b="1" dirty="0" smtClean="0">
                <a:solidFill>
                  <a:schemeClr val="bg1"/>
                </a:solidFill>
                <a:latin typeface="Arial" charset="0"/>
                <a:ea typeface="Arial" charset="0"/>
                <a:cs typeface="Arial" charset="0"/>
              </a:rPr>
              <a:t>Professional </a:t>
            </a:r>
            <a:endParaRPr lang="en-GB" sz="3600" b="1" dirty="0">
              <a:solidFill>
                <a:schemeClr val="bg1"/>
              </a:solidFill>
              <a:latin typeface="Arial" charset="0"/>
              <a:ea typeface="Arial" charset="0"/>
              <a:cs typeface="Arial" charset="0"/>
            </a:endParaRPr>
          </a:p>
        </p:txBody>
      </p:sp>
      <p:sp>
        <p:nvSpPr>
          <p:cNvPr id="14" name="Content Placeholder 13">
            <a:extLst>
              <a:ext uri="{FF2B5EF4-FFF2-40B4-BE49-F238E27FC236}">
                <a16:creationId xmlns="" xmlns:a16="http://schemas.microsoft.com/office/drawing/2014/main" id="{4E2A2A5D-0DD0-4384-AF48-B41D769B369A}"/>
              </a:ext>
            </a:extLst>
          </p:cNvPr>
          <p:cNvSpPr>
            <a:spLocks noGrp="1"/>
          </p:cNvSpPr>
          <p:nvPr>
            <p:ph idx="1"/>
          </p:nvPr>
        </p:nvSpPr>
        <p:spPr>
          <a:xfrm>
            <a:off x="762000" y="3499710"/>
            <a:ext cx="4231419" cy="694918"/>
          </a:xfrm>
        </p:spPr>
        <p:txBody>
          <a:bodyPr anchor="t">
            <a:normAutofit lnSpcReduction="10000"/>
          </a:bodyPr>
          <a:lstStyle/>
          <a:p>
            <a:pPr marL="0" indent="0">
              <a:buNone/>
            </a:pPr>
            <a:r>
              <a:rPr lang="en-GB" sz="2400" b="1" dirty="0" smtClean="0">
                <a:solidFill>
                  <a:schemeClr val="bg1"/>
                </a:solidFill>
              </a:rPr>
              <a:t>Victoria Auld </a:t>
            </a:r>
            <a:br>
              <a:rPr lang="en-GB" sz="2400" b="1" dirty="0" smtClean="0">
                <a:solidFill>
                  <a:schemeClr val="bg1"/>
                </a:solidFill>
              </a:rPr>
            </a:br>
            <a:r>
              <a:rPr lang="en-GB" sz="2400" dirty="0" smtClean="0">
                <a:solidFill>
                  <a:schemeClr val="bg1"/>
                </a:solidFill>
              </a:rPr>
              <a:t>British Antarctic Survey </a:t>
            </a:r>
          </a:p>
        </p:txBody>
      </p:sp>
      <p:sp>
        <p:nvSpPr>
          <p:cNvPr id="36" name="Freeform: Shape 33">
            <a:extLst>
              <a:ext uri="{FF2B5EF4-FFF2-40B4-BE49-F238E27FC236}">
                <a16:creationId xmlns=""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65471" y="5201265"/>
            <a:ext cx="184731" cy="369332"/>
          </a:xfrm>
          <a:prstGeom prst="rect">
            <a:avLst/>
          </a:prstGeom>
          <a:noFill/>
        </p:spPr>
        <p:txBody>
          <a:bodyPr wrap="none" rtlCol="0">
            <a:spAutoFit/>
          </a:bodyPr>
          <a:lstStyle/>
          <a:p>
            <a:endParaRPr lang="en-US" dirty="0"/>
          </a:p>
        </p:txBody>
      </p:sp>
      <p:sp>
        <p:nvSpPr>
          <p:cNvPr id="12"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bg1"/>
                </a:solidFill>
                <a:latin typeface="Arial" charset="0"/>
                <a:ea typeface="Arial" charset="0"/>
                <a:cs typeface="Arial" charset="0"/>
              </a:rPr>
              <a:t>2</a:t>
            </a:r>
            <a:endParaRPr lang="en-GB" sz="1800" b="1" dirty="0">
              <a:solidFill>
                <a:schemeClr val="bg1"/>
              </a:solidFill>
              <a:latin typeface="Arial" charset="0"/>
              <a:ea typeface="Arial" charset="0"/>
              <a:cs typeface="Arial" charset="0"/>
            </a:endParaRPr>
          </a:p>
        </p:txBody>
      </p:sp>
      <p:pic>
        <p:nvPicPr>
          <p:cNvPr id="9" name="Picture 8">
            <a:extLst>
              <a:ext uri="{FF2B5EF4-FFF2-40B4-BE49-F238E27FC236}">
                <a16:creationId xmlns="" xmlns:a16="http://schemas.microsoft.com/office/drawing/2014/main" id="{8DB4D3C2-3D7F-46A7-8102-7E0F144AC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000" y="0"/>
            <a:ext cx="4554000" cy="457380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80581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E4ACBCB-EC78-4BBB-9A43-FE801D2562FC}"/>
              </a:ext>
            </a:extLst>
          </p:cNvPr>
          <p:cNvSpPr txBox="1"/>
          <p:nvPr/>
        </p:nvSpPr>
        <p:spPr>
          <a:xfrm>
            <a:off x="5238753" y="2244009"/>
            <a:ext cx="4282618" cy="1200329"/>
          </a:xfrm>
          <a:prstGeom prst="rect">
            <a:avLst/>
          </a:prstGeom>
          <a:noFill/>
        </p:spPr>
        <p:txBody>
          <a:bodyPr wrap="square" rtlCol="0">
            <a:spAutoFit/>
          </a:bodyPr>
          <a:lstStyle/>
          <a:p>
            <a:r>
              <a:rPr lang="en-GB" sz="2400" dirty="0">
                <a:latin typeface="Arial" charset="0"/>
                <a:ea typeface="Arial" charset="0"/>
                <a:cs typeface="Arial" charset="0"/>
              </a:rPr>
              <a:t>To </a:t>
            </a:r>
            <a:r>
              <a:rPr lang="en-GB" sz="2400" dirty="0" smtClean="0">
                <a:latin typeface="Arial" charset="0"/>
                <a:ea typeface="Arial" charset="0"/>
                <a:cs typeface="Arial" charset="0"/>
              </a:rPr>
              <a:t>evaluate the best method for transporting food safely in the Polar regions.</a:t>
            </a:r>
            <a:endParaRPr lang="en-GB" sz="2400" dirty="0">
              <a:latin typeface="Arial" charset="0"/>
              <a:ea typeface="Arial" charset="0"/>
              <a:cs typeface="Arial" charset="0"/>
            </a:endParaRPr>
          </a:p>
        </p:txBody>
      </p:sp>
      <p:sp>
        <p:nvSpPr>
          <p:cNvPr id="7"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3</a:t>
            </a:r>
            <a:endParaRPr lang="en-GB" sz="1800" b="1" dirty="0">
              <a:solidFill>
                <a:schemeClr val="tx1"/>
              </a:solidFill>
              <a:latin typeface="Arial" charset="0"/>
              <a:ea typeface="Arial" charset="0"/>
              <a:cs typeface="Arial" charset="0"/>
            </a:endParaRPr>
          </a:p>
        </p:txBody>
      </p:sp>
      <p:sp>
        <p:nvSpPr>
          <p:cNvPr id="12" name="Oval 11"/>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itle 1">
            <a:extLst>
              <a:ext uri="{FF2B5EF4-FFF2-40B4-BE49-F238E27FC236}">
                <a16:creationId xmlns="" xmlns:a16="http://schemas.microsoft.com/office/drawing/2014/main" id="{0ED470B9-C0A4-40F7-8C39-FA53B1550FF8}"/>
              </a:ext>
            </a:extLst>
          </p:cNvPr>
          <p:cNvSpPr>
            <a:spLocks noGrp="1"/>
          </p:cNvSpPr>
          <p:nvPr>
            <p:ph type="title"/>
          </p:nvPr>
        </p:nvSpPr>
        <p:spPr>
          <a:xfrm>
            <a:off x="662608" y="2452148"/>
            <a:ext cx="3615194" cy="784053"/>
          </a:xfrm>
        </p:spPr>
        <p:txBody>
          <a:bodyPr>
            <a:noAutofit/>
          </a:bodyPr>
          <a:lstStyle/>
          <a:p>
            <a:pPr algn="ctr"/>
            <a:r>
              <a:rPr lang="en-GB" sz="3600" b="1" dirty="0" smtClean="0">
                <a:solidFill>
                  <a:schemeClr val="bg1"/>
                </a:solidFill>
                <a:latin typeface="Arial" charset="0"/>
                <a:ea typeface="Arial" charset="0"/>
                <a:cs typeface="Arial" charset="0"/>
              </a:rPr>
              <a:t>Objectives</a:t>
            </a:r>
            <a:endParaRPr lang="en-GB"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2545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E4ACBCB-EC78-4BBB-9A43-FE801D2562FC}"/>
              </a:ext>
            </a:extLst>
          </p:cNvPr>
          <p:cNvSpPr txBox="1"/>
          <p:nvPr/>
        </p:nvSpPr>
        <p:spPr>
          <a:xfrm>
            <a:off x="5041128" y="1690012"/>
            <a:ext cx="6120358" cy="2677656"/>
          </a:xfrm>
          <a:prstGeom prst="rect">
            <a:avLst/>
          </a:prstGeom>
          <a:noFill/>
        </p:spPr>
        <p:txBody>
          <a:bodyPr wrap="square" rtlCol="0">
            <a:spAutoFit/>
          </a:bodyPr>
          <a:lstStyle/>
          <a:p>
            <a:r>
              <a:rPr lang="en-GB" sz="2400" dirty="0">
                <a:latin typeface="Arial" charset="0"/>
                <a:ea typeface="Arial" charset="0"/>
                <a:cs typeface="Arial" charset="0"/>
              </a:rPr>
              <a:t>How do you think food is transported in the Arctic and Antarctic?</a:t>
            </a:r>
          </a:p>
          <a:p>
            <a:endParaRPr lang="en-GB" sz="2400" dirty="0">
              <a:latin typeface="Arial" charset="0"/>
              <a:ea typeface="Arial" charset="0"/>
              <a:cs typeface="Arial" charset="0"/>
            </a:endParaRPr>
          </a:p>
          <a:p>
            <a:r>
              <a:rPr lang="en-GB" sz="2400" dirty="0">
                <a:latin typeface="Arial" charset="0"/>
                <a:ea typeface="Arial" charset="0"/>
                <a:cs typeface="Arial" charset="0"/>
              </a:rPr>
              <a:t>How do you think this was done in the past?</a:t>
            </a:r>
          </a:p>
          <a:p>
            <a:endParaRPr lang="en-GB" sz="2400" dirty="0">
              <a:latin typeface="Arial" charset="0"/>
              <a:ea typeface="Arial" charset="0"/>
              <a:cs typeface="Arial" charset="0"/>
            </a:endParaRPr>
          </a:p>
          <a:p>
            <a:r>
              <a:rPr lang="en-GB" sz="2400" dirty="0">
                <a:latin typeface="Arial" charset="0"/>
                <a:ea typeface="Arial" charset="0"/>
                <a:cs typeface="Arial" charset="0"/>
              </a:rPr>
              <a:t>Find out more </a:t>
            </a:r>
            <a:r>
              <a:rPr lang="en-GB" sz="2400" dirty="0" smtClean="0">
                <a:latin typeface="Arial" charset="0"/>
                <a:ea typeface="Arial" charset="0"/>
                <a:cs typeface="Arial" charset="0"/>
                <a:hlinkClick r:id="rId2"/>
              </a:rPr>
              <a:t>here</a:t>
            </a:r>
            <a:endParaRPr lang="en-GB" sz="2400" dirty="0">
              <a:latin typeface="Arial" charset="0"/>
              <a:ea typeface="Arial" charset="0"/>
              <a:cs typeface="Arial" charset="0"/>
            </a:endParaRPr>
          </a:p>
        </p:txBody>
      </p:sp>
      <p:sp>
        <p:nvSpPr>
          <p:cNvPr id="6"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4</a:t>
            </a:r>
            <a:endParaRPr lang="en-GB" sz="1800" b="1" dirty="0">
              <a:solidFill>
                <a:schemeClr val="tx1"/>
              </a:solidFill>
              <a:latin typeface="Arial" charset="0"/>
              <a:ea typeface="Arial" charset="0"/>
              <a:cs typeface="Arial" charset="0"/>
            </a:endParaRPr>
          </a:p>
        </p:txBody>
      </p:sp>
      <p:sp>
        <p:nvSpPr>
          <p:cNvPr id="8" name="Oval 7"/>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 xmlns:a16="http://schemas.microsoft.com/office/drawing/2014/main" id="{0ED470B9-C0A4-40F7-8C39-FA53B1550FF8}"/>
              </a:ext>
            </a:extLst>
          </p:cNvPr>
          <p:cNvSpPr>
            <a:spLocks noGrp="1"/>
          </p:cNvSpPr>
          <p:nvPr>
            <p:ph type="title"/>
          </p:nvPr>
        </p:nvSpPr>
        <p:spPr>
          <a:xfrm>
            <a:off x="662608" y="2452148"/>
            <a:ext cx="3615194" cy="784053"/>
          </a:xfrm>
        </p:spPr>
        <p:txBody>
          <a:bodyPr>
            <a:noAutofit/>
          </a:bodyPr>
          <a:lstStyle/>
          <a:p>
            <a:pPr algn="ctr"/>
            <a:r>
              <a:rPr lang="en-GB" sz="3600" b="1" dirty="0" smtClean="0">
                <a:solidFill>
                  <a:schemeClr val="bg1"/>
                </a:solidFill>
                <a:latin typeface="Arial" charset="0"/>
                <a:ea typeface="Arial" charset="0"/>
                <a:cs typeface="Arial" charset="0"/>
              </a:rPr>
              <a:t>Introduction</a:t>
            </a:r>
            <a:endParaRPr lang="en-GB"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1140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5</a:t>
            </a:r>
            <a:endParaRPr lang="en-GB" sz="1800" b="1" dirty="0">
              <a:solidFill>
                <a:schemeClr val="tx1"/>
              </a:solidFill>
              <a:latin typeface="Arial" charset="0"/>
              <a:ea typeface="Arial" charset="0"/>
              <a:cs typeface="Arial" charset="0"/>
            </a:endParaRPr>
          </a:p>
        </p:txBody>
      </p:sp>
      <p:sp>
        <p:nvSpPr>
          <p:cNvPr id="8" name="Oval 7"/>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 xmlns:a16="http://schemas.microsoft.com/office/drawing/2014/main" id="{0ED470B9-C0A4-40F7-8C39-FA53B1550FF8}"/>
              </a:ext>
            </a:extLst>
          </p:cNvPr>
          <p:cNvSpPr txBox="1">
            <a:spLocks/>
          </p:cNvSpPr>
          <p:nvPr/>
        </p:nvSpPr>
        <p:spPr>
          <a:xfrm>
            <a:off x="662608" y="1930401"/>
            <a:ext cx="3615194" cy="1827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rPr>
              <a:t>Transport </a:t>
            </a:r>
            <a:br>
              <a:rPr lang="en-US" sz="3600" b="1" dirty="0" smtClean="0">
                <a:solidFill>
                  <a:schemeClr val="bg1"/>
                </a:solidFill>
              </a:rPr>
            </a:br>
            <a:r>
              <a:rPr lang="en-US" sz="3600" b="1" dirty="0" smtClean="0">
                <a:solidFill>
                  <a:schemeClr val="bg1"/>
                </a:solidFill>
              </a:rPr>
              <a:t>in the Polar regions</a:t>
            </a:r>
            <a:endParaRPr lang="en-GB" sz="3600" b="1" dirty="0">
              <a:solidFill>
                <a:schemeClr val="bg1"/>
              </a:solidFill>
              <a:latin typeface="Arial" charset="0"/>
              <a:ea typeface="Arial" charset="0"/>
              <a:cs typeface="Arial" charset="0"/>
            </a:endParaRPr>
          </a:p>
        </p:txBody>
      </p:sp>
      <p:pic>
        <p:nvPicPr>
          <p:cNvPr id="12" name="Picture 11">
            <a:extLst>
              <a:ext uri="{FF2B5EF4-FFF2-40B4-BE49-F238E27FC236}">
                <a16:creationId xmlns="" xmlns:a16="http://schemas.microsoft.com/office/drawing/2014/main" id="{D16AD6A0-3259-4901-8C54-D603E721D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328" y="-4763"/>
            <a:ext cx="3269672" cy="3241964"/>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pic>
        <p:nvPicPr>
          <p:cNvPr id="15" name="Picture 14">
            <a:extLst>
              <a:ext uri="{FF2B5EF4-FFF2-40B4-BE49-F238E27FC236}">
                <a16:creationId xmlns="" xmlns:a16="http://schemas.microsoft.com/office/drawing/2014/main" id="{52A8DAB6-B4CB-4696-9854-3698EB03CC9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686435" y="2201443"/>
            <a:ext cx="2559600" cy="2556577"/>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6" name="Picture 15">
            <a:extLst>
              <a:ext uri="{FF2B5EF4-FFF2-40B4-BE49-F238E27FC236}">
                <a16:creationId xmlns="" xmlns:a16="http://schemas.microsoft.com/office/drawing/2014/main" id="{2F48933E-ECED-4300-BD15-D55492D1A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524" y="0"/>
            <a:ext cx="361816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7" name="Picture 16">
            <a:extLst>
              <a:ext uri="{FF2B5EF4-FFF2-40B4-BE49-F238E27FC236}">
                <a16:creationId xmlns="" xmlns:a16="http://schemas.microsoft.com/office/drawing/2014/main" id="{B07D708C-C34C-44CC-A24F-0CA02E7E9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46035" y="2479660"/>
            <a:ext cx="2945965" cy="3195232"/>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Tree>
    <p:extLst>
      <p:ext uri="{BB962C8B-B14F-4D97-AF65-F5344CB8AC3E}">
        <p14:creationId xmlns:p14="http://schemas.microsoft.com/office/powerpoint/2010/main" val="2591995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E4ACBCB-EC78-4BBB-9A43-FE801D2562FC}"/>
              </a:ext>
            </a:extLst>
          </p:cNvPr>
          <p:cNvSpPr txBox="1"/>
          <p:nvPr/>
        </p:nvSpPr>
        <p:spPr>
          <a:xfrm>
            <a:off x="4959878" y="951348"/>
            <a:ext cx="5787952" cy="3785652"/>
          </a:xfrm>
          <a:prstGeom prst="rect">
            <a:avLst/>
          </a:prstGeom>
          <a:noFill/>
        </p:spPr>
        <p:txBody>
          <a:bodyPr wrap="square" rtlCol="0">
            <a:spAutoFit/>
          </a:bodyPr>
          <a:lstStyle/>
          <a:p>
            <a:r>
              <a:rPr lang="en-GB" sz="2400" dirty="0">
                <a:latin typeface="Arial" charset="0"/>
                <a:ea typeface="Arial" charset="0"/>
                <a:cs typeface="Arial" charset="0"/>
              </a:rPr>
              <a:t>Pilots, like Victoria, spend their time transporting people, food and other supplies around the polar regions.  </a:t>
            </a:r>
          </a:p>
          <a:p>
            <a:endParaRPr lang="en-GB" sz="2400" dirty="0">
              <a:latin typeface="Arial" charset="0"/>
              <a:ea typeface="Arial" charset="0"/>
              <a:cs typeface="Arial" charset="0"/>
            </a:endParaRPr>
          </a:p>
          <a:p>
            <a:r>
              <a:rPr lang="en-GB" sz="2400" dirty="0">
                <a:latin typeface="Arial" charset="0"/>
                <a:ea typeface="Arial" charset="0"/>
                <a:cs typeface="Arial" charset="0"/>
              </a:rPr>
              <a:t>Modern day explorers and scientists also use snowmobiles and other vehicles.  </a:t>
            </a:r>
          </a:p>
          <a:p>
            <a:endParaRPr lang="en-GB" sz="2400" dirty="0">
              <a:latin typeface="Arial" charset="0"/>
              <a:ea typeface="Arial" charset="0"/>
              <a:cs typeface="Arial" charset="0"/>
            </a:endParaRPr>
          </a:p>
          <a:p>
            <a:r>
              <a:rPr lang="en-GB" sz="2400" dirty="0">
                <a:latin typeface="Arial" charset="0"/>
                <a:ea typeface="Arial" charset="0"/>
                <a:cs typeface="Arial" charset="0"/>
              </a:rPr>
              <a:t>In the past, animals were often used to pull sleds, but much of the work was done by men hauling their supplies</a:t>
            </a:r>
            <a:r>
              <a:rPr lang="en-GB" sz="2400" dirty="0" smtClean="0">
                <a:latin typeface="Arial" charset="0"/>
                <a:ea typeface="Arial" charset="0"/>
                <a:cs typeface="Arial" charset="0"/>
              </a:rPr>
              <a:t>.</a:t>
            </a:r>
            <a:endParaRPr lang="en-GB" sz="2400" dirty="0">
              <a:latin typeface="Arial" charset="0"/>
              <a:ea typeface="Arial" charset="0"/>
              <a:cs typeface="Arial" charset="0"/>
            </a:endParaRPr>
          </a:p>
        </p:txBody>
      </p:sp>
      <p:sp>
        <p:nvSpPr>
          <p:cNvPr id="6"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6</a:t>
            </a:r>
            <a:endParaRPr lang="en-GB" sz="1800" b="1" dirty="0">
              <a:solidFill>
                <a:schemeClr val="tx1"/>
              </a:solidFill>
              <a:latin typeface="Arial" charset="0"/>
              <a:ea typeface="Arial" charset="0"/>
              <a:cs typeface="Arial" charset="0"/>
            </a:endParaRPr>
          </a:p>
        </p:txBody>
      </p:sp>
      <p:sp>
        <p:nvSpPr>
          <p:cNvPr id="8" name="Oval 7"/>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 xmlns:a16="http://schemas.microsoft.com/office/drawing/2014/main" id="{0ED470B9-C0A4-40F7-8C39-FA53B1550FF8}"/>
              </a:ext>
            </a:extLst>
          </p:cNvPr>
          <p:cNvSpPr>
            <a:spLocks noGrp="1"/>
          </p:cNvSpPr>
          <p:nvPr>
            <p:ph type="title"/>
          </p:nvPr>
        </p:nvSpPr>
        <p:spPr>
          <a:xfrm>
            <a:off x="662608" y="2452148"/>
            <a:ext cx="3615194" cy="784053"/>
          </a:xfrm>
        </p:spPr>
        <p:txBody>
          <a:bodyPr>
            <a:noAutofit/>
          </a:bodyPr>
          <a:lstStyle/>
          <a:p>
            <a:pPr algn="ctr"/>
            <a:r>
              <a:rPr lang="en-GB" sz="3600" b="1" dirty="0" smtClean="0">
                <a:solidFill>
                  <a:schemeClr val="bg1"/>
                </a:solidFill>
                <a:latin typeface="Arial" charset="0"/>
                <a:ea typeface="Arial" charset="0"/>
                <a:cs typeface="Arial" charset="0"/>
              </a:rPr>
              <a:t>Background</a:t>
            </a:r>
            <a:endParaRPr lang="en-GB"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49248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E4ACBCB-EC78-4BBB-9A43-FE801D2562FC}"/>
              </a:ext>
            </a:extLst>
          </p:cNvPr>
          <p:cNvSpPr txBox="1"/>
          <p:nvPr/>
        </p:nvSpPr>
        <p:spPr>
          <a:xfrm>
            <a:off x="5289731" y="582016"/>
            <a:ext cx="6089470" cy="4524315"/>
          </a:xfrm>
          <a:prstGeom prst="rect">
            <a:avLst/>
          </a:prstGeom>
          <a:noFill/>
        </p:spPr>
        <p:txBody>
          <a:bodyPr wrap="square" rtlCol="0">
            <a:spAutoFit/>
          </a:bodyPr>
          <a:lstStyle/>
          <a:p>
            <a:r>
              <a:rPr lang="en-GB" sz="2400" dirty="0">
                <a:latin typeface="Arial" charset="0"/>
                <a:ea typeface="Arial" charset="0"/>
                <a:cs typeface="Arial" charset="0"/>
              </a:rPr>
              <a:t>Victoria has some food to transport from one base to another and has had to land the plane further away from the research base than planned due to lack of fuel. </a:t>
            </a:r>
          </a:p>
          <a:p>
            <a:endParaRPr lang="en-GB" sz="2400" dirty="0">
              <a:latin typeface="Arial" charset="0"/>
              <a:ea typeface="Arial" charset="0"/>
              <a:cs typeface="Arial" charset="0"/>
            </a:endParaRPr>
          </a:p>
          <a:p>
            <a:r>
              <a:rPr lang="en-GB" sz="2400" dirty="0">
                <a:latin typeface="Arial" charset="0"/>
                <a:ea typeface="Arial" charset="0"/>
                <a:cs typeface="Arial" charset="0"/>
              </a:rPr>
              <a:t>How could the food be transported from the plane to the base?</a:t>
            </a:r>
          </a:p>
          <a:p>
            <a:endParaRPr lang="en-GB" sz="2400" dirty="0">
              <a:latin typeface="Arial" charset="0"/>
              <a:ea typeface="Arial" charset="0"/>
              <a:cs typeface="Arial" charset="0"/>
            </a:endParaRPr>
          </a:p>
          <a:p>
            <a:r>
              <a:rPr lang="en-GB" sz="2400" dirty="0">
                <a:latin typeface="Arial" charset="0"/>
                <a:ea typeface="Arial" charset="0"/>
                <a:cs typeface="Arial" charset="0"/>
              </a:rPr>
              <a:t>Can you plan an investigation to find out which method of transport would get the food to the polar scientists quickly and safely?</a:t>
            </a:r>
          </a:p>
        </p:txBody>
      </p:sp>
      <p:sp>
        <p:nvSpPr>
          <p:cNvPr id="6"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7</a:t>
            </a:r>
            <a:endParaRPr lang="en-GB" sz="1800" b="1" dirty="0">
              <a:solidFill>
                <a:schemeClr val="tx1"/>
              </a:solidFill>
              <a:latin typeface="Arial" charset="0"/>
              <a:ea typeface="Arial" charset="0"/>
              <a:cs typeface="Arial" charset="0"/>
            </a:endParaRPr>
          </a:p>
        </p:txBody>
      </p:sp>
      <p:sp>
        <p:nvSpPr>
          <p:cNvPr id="9" name="Oval 8"/>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itle 1">
            <a:extLst>
              <a:ext uri="{FF2B5EF4-FFF2-40B4-BE49-F238E27FC236}">
                <a16:creationId xmlns="" xmlns:a16="http://schemas.microsoft.com/office/drawing/2014/main" id="{0ED470B9-C0A4-40F7-8C39-FA53B1550FF8}"/>
              </a:ext>
            </a:extLst>
          </p:cNvPr>
          <p:cNvSpPr>
            <a:spLocks noGrp="1"/>
          </p:cNvSpPr>
          <p:nvPr>
            <p:ph type="title"/>
          </p:nvPr>
        </p:nvSpPr>
        <p:spPr>
          <a:xfrm>
            <a:off x="662608" y="2452148"/>
            <a:ext cx="3615194" cy="784053"/>
          </a:xfrm>
        </p:spPr>
        <p:txBody>
          <a:bodyPr>
            <a:noAutofit/>
          </a:bodyPr>
          <a:lstStyle/>
          <a:p>
            <a:pPr algn="ctr"/>
            <a:r>
              <a:rPr lang="en-GB" sz="3600" b="1" dirty="0" smtClean="0">
                <a:solidFill>
                  <a:schemeClr val="bg1"/>
                </a:solidFill>
                <a:latin typeface="Arial" charset="0"/>
                <a:ea typeface="Arial" charset="0"/>
                <a:cs typeface="Arial" charset="0"/>
              </a:rPr>
              <a:t>Activity</a:t>
            </a:r>
            <a:endParaRPr lang="en-GB"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89293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E4ACBCB-EC78-4BBB-9A43-FE801D2562FC}"/>
              </a:ext>
            </a:extLst>
          </p:cNvPr>
          <p:cNvSpPr txBox="1"/>
          <p:nvPr/>
        </p:nvSpPr>
        <p:spPr>
          <a:xfrm>
            <a:off x="5289731" y="397350"/>
            <a:ext cx="6089470" cy="4893647"/>
          </a:xfrm>
          <a:prstGeom prst="rect">
            <a:avLst/>
          </a:prstGeom>
          <a:noFill/>
        </p:spPr>
        <p:txBody>
          <a:bodyPr wrap="square" rtlCol="0">
            <a:spAutoFit/>
          </a:bodyPr>
          <a:lstStyle/>
          <a:p>
            <a:r>
              <a:rPr lang="en-GB" sz="2400" dirty="0">
                <a:latin typeface="Arial" charset="0"/>
                <a:ea typeface="Arial" charset="0"/>
                <a:cs typeface="Arial" charset="0"/>
              </a:rPr>
              <a:t>Set up a circuit to represent a journey in the </a:t>
            </a:r>
            <a:r>
              <a:rPr lang="en-GB" sz="2400" dirty="0" smtClean="0">
                <a:latin typeface="Arial" charset="0"/>
                <a:ea typeface="Arial" charset="0"/>
                <a:cs typeface="Arial" charset="0"/>
              </a:rPr>
              <a:t>Arctic. You </a:t>
            </a:r>
            <a:r>
              <a:rPr lang="en-GB" sz="2400" dirty="0">
                <a:latin typeface="Arial" charset="0"/>
                <a:ea typeface="Arial" charset="0"/>
                <a:cs typeface="Arial" charset="0"/>
              </a:rPr>
              <a:t>will need to include obstacles.  </a:t>
            </a:r>
          </a:p>
          <a:p>
            <a:endParaRPr lang="en-GB" sz="2400" dirty="0">
              <a:latin typeface="Arial" charset="0"/>
              <a:ea typeface="Arial" charset="0"/>
              <a:cs typeface="Arial" charset="0"/>
            </a:endParaRPr>
          </a:p>
          <a:p>
            <a:r>
              <a:rPr lang="en-GB" sz="2400" dirty="0">
                <a:latin typeface="Arial" charset="0"/>
                <a:ea typeface="Arial" charset="0"/>
                <a:cs typeface="Arial" charset="0"/>
              </a:rPr>
              <a:t>Evaluate different ways of transporting food around the circuit:</a:t>
            </a:r>
          </a:p>
          <a:p>
            <a:endParaRPr lang="en-GB" sz="2400" dirty="0">
              <a:latin typeface="Arial" charset="0"/>
              <a:ea typeface="Arial" charset="0"/>
              <a:cs typeface="Arial" charset="0"/>
            </a:endParaRPr>
          </a:p>
          <a:p>
            <a:pPr marL="342900" indent="-342900">
              <a:buFont typeface="Arial" panose="020B0604020202020204" pitchFamily="34" charset="0"/>
              <a:buChar char="•"/>
            </a:pPr>
            <a:r>
              <a:rPr lang="en-GB" sz="2400" dirty="0">
                <a:latin typeface="Arial" charset="0"/>
                <a:ea typeface="Arial" charset="0"/>
                <a:cs typeface="Arial" charset="0"/>
              </a:rPr>
              <a:t>On a sledge</a:t>
            </a:r>
          </a:p>
          <a:p>
            <a:pPr marL="342900" indent="-342900">
              <a:buFont typeface="Arial" panose="020B0604020202020204" pitchFamily="34" charset="0"/>
              <a:buChar char="•"/>
            </a:pPr>
            <a:r>
              <a:rPr lang="en-GB" sz="2400" dirty="0">
                <a:latin typeface="Arial" charset="0"/>
                <a:ea typeface="Arial" charset="0"/>
                <a:cs typeface="Arial" charset="0"/>
              </a:rPr>
              <a:t>In a rucksack</a:t>
            </a:r>
          </a:p>
          <a:p>
            <a:pPr marL="342900" indent="-342900">
              <a:buFont typeface="Arial" panose="020B0604020202020204" pitchFamily="34" charset="0"/>
              <a:buChar char="•"/>
            </a:pPr>
            <a:r>
              <a:rPr lang="en-GB" sz="2400" dirty="0">
                <a:latin typeface="Arial" charset="0"/>
                <a:ea typeface="Arial" charset="0"/>
                <a:cs typeface="Arial" charset="0"/>
              </a:rPr>
              <a:t>In a carrier bag or box</a:t>
            </a:r>
          </a:p>
          <a:p>
            <a:pPr marL="342900" indent="-342900">
              <a:buFont typeface="Arial" panose="020B0604020202020204" pitchFamily="34" charset="0"/>
              <a:buChar char="•"/>
            </a:pPr>
            <a:r>
              <a:rPr lang="en-GB" sz="2400" dirty="0">
                <a:latin typeface="Arial" charset="0"/>
                <a:ea typeface="Arial" charset="0"/>
                <a:cs typeface="Arial" charset="0"/>
              </a:rPr>
              <a:t>Can you think of any more methods?</a:t>
            </a:r>
          </a:p>
          <a:p>
            <a:pPr marL="342900" indent="-342900">
              <a:buFont typeface="Arial" panose="020B0604020202020204" pitchFamily="34" charset="0"/>
              <a:buChar char="•"/>
            </a:pPr>
            <a:endParaRPr lang="en-GB" sz="2400" dirty="0">
              <a:latin typeface="Arial" charset="0"/>
              <a:ea typeface="Arial" charset="0"/>
              <a:cs typeface="Arial" charset="0"/>
            </a:endParaRPr>
          </a:p>
          <a:p>
            <a:r>
              <a:rPr lang="en-GB" sz="2400" dirty="0">
                <a:latin typeface="Arial" charset="0"/>
                <a:ea typeface="Arial" charset="0"/>
                <a:cs typeface="Arial" charset="0"/>
              </a:rPr>
              <a:t>How will you ensure that it is a comparative </a:t>
            </a:r>
            <a:r>
              <a:rPr lang="en-GB" sz="2400" dirty="0" smtClean="0">
                <a:latin typeface="Arial" charset="0"/>
                <a:ea typeface="Arial" charset="0"/>
                <a:cs typeface="Arial" charset="0"/>
              </a:rPr>
              <a:t/>
            </a:r>
            <a:br>
              <a:rPr lang="en-GB" sz="2400" dirty="0" smtClean="0">
                <a:latin typeface="Arial" charset="0"/>
                <a:ea typeface="Arial" charset="0"/>
                <a:cs typeface="Arial" charset="0"/>
              </a:rPr>
            </a:br>
            <a:r>
              <a:rPr lang="en-GB" sz="2400" dirty="0" smtClean="0">
                <a:latin typeface="Arial" charset="0"/>
                <a:ea typeface="Arial" charset="0"/>
                <a:cs typeface="Arial" charset="0"/>
              </a:rPr>
              <a:t>test? How </a:t>
            </a:r>
            <a:r>
              <a:rPr lang="en-GB" sz="2400" dirty="0">
                <a:latin typeface="Arial" charset="0"/>
                <a:ea typeface="Arial" charset="0"/>
                <a:cs typeface="Arial" charset="0"/>
              </a:rPr>
              <a:t>will you measure success? </a:t>
            </a:r>
          </a:p>
        </p:txBody>
      </p:sp>
      <p:sp>
        <p:nvSpPr>
          <p:cNvPr id="6"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8</a:t>
            </a:r>
            <a:endParaRPr lang="en-GB" sz="1800" b="1" dirty="0">
              <a:solidFill>
                <a:schemeClr val="tx1"/>
              </a:solidFill>
              <a:latin typeface="Arial" charset="0"/>
              <a:ea typeface="Arial" charset="0"/>
              <a:cs typeface="Arial" charset="0"/>
            </a:endParaRPr>
          </a:p>
        </p:txBody>
      </p:sp>
      <p:sp>
        <p:nvSpPr>
          <p:cNvPr id="9" name="Oval 8"/>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itle 1">
            <a:extLst>
              <a:ext uri="{FF2B5EF4-FFF2-40B4-BE49-F238E27FC236}">
                <a16:creationId xmlns="" xmlns:a16="http://schemas.microsoft.com/office/drawing/2014/main" id="{0ED470B9-C0A4-40F7-8C39-FA53B1550FF8}"/>
              </a:ext>
            </a:extLst>
          </p:cNvPr>
          <p:cNvSpPr>
            <a:spLocks noGrp="1"/>
          </p:cNvSpPr>
          <p:nvPr>
            <p:ph type="title"/>
          </p:nvPr>
        </p:nvSpPr>
        <p:spPr>
          <a:xfrm>
            <a:off x="662608" y="2452148"/>
            <a:ext cx="3615194" cy="784053"/>
          </a:xfrm>
        </p:spPr>
        <p:txBody>
          <a:bodyPr>
            <a:noAutofit/>
          </a:bodyPr>
          <a:lstStyle/>
          <a:p>
            <a:pPr algn="ctr"/>
            <a:r>
              <a:rPr lang="en-GB" sz="3600" b="1" dirty="0" smtClean="0">
                <a:solidFill>
                  <a:schemeClr val="bg1"/>
                </a:solidFill>
                <a:latin typeface="Arial" charset="0"/>
                <a:ea typeface="Arial" charset="0"/>
                <a:cs typeface="Arial" charset="0"/>
              </a:rPr>
              <a:t>Activity</a:t>
            </a:r>
            <a:endParaRPr lang="en-GB"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1859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 xmlns:a16="http://schemas.microsoft.com/office/drawing/2014/main" id="{B547373F-AF2E-4907-B442-9F902B387F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E4ACBCB-EC78-4BBB-9A43-FE801D2562FC}"/>
              </a:ext>
            </a:extLst>
          </p:cNvPr>
          <p:cNvSpPr txBox="1"/>
          <p:nvPr/>
        </p:nvSpPr>
        <p:spPr>
          <a:xfrm>
            <a:off x="4557486" y="582016"/>
            <a:ext cx="7069914" cy="4524315"/>
          </a:xfrm>
          <a:prstGeom prst="rect">
            <a:avLst/>
          </a:prstGeom>
          <a:noFill/>
        </p:spPr>
        <p:txBody>
          <a:bodyPr wrap="square" rtlCol="0">
            <a:spAutoFit/>
          </a:bodyPr>
          <a:lstStyle/>
          <a:p>
            <a:pPr algn="ctr"/>
            <a:r>
              <a:rPr lang="en-GB" sz="2400" dirty="0">
                <a:latin typeface="Arial" charset="0"/>
                <a:ea typeface="Arial" charset="0"/>
                <a:cs typeface="Arial" charset="0"/>
                <a:hlinkClick r:id="rId2"/>
              </a:rPr>
              <a:t>Watch this clip about Scott’s journey </a:t>
            </a:r>
            <a:r>
              <a:rPr lang="en-GB" sz="2400" dirty="0" smtClean="0">
                <a:latin typeface="Arial" charset="0"/>
                <a:ea typeface="Arial" charset="0"/>
                <a:cs typeface="Arial" charset="0"/>
                <a:hlinkClick r:id="rId2"/>
              </a:rPr>
              <a:t/>
            </a:r>
            <a:br>
              <a:rPr lang="en-GB" sz="2400" dirty="0" smtClean="0">
                <a:latin typeface="Arial" charset="0"/>
                <a:ea typeface="Arial" charset="0"/>
                <a:cs typeface="Arial" charset="0"/>
                <a:hlinkClick r:id="rId2"/>
              </a:rPr>
            </a:br>
            <a:r>
              <a:rPr lang="en-GB" sz="2400" dirty="0" smtClean="0">
                <a:latin typeface="Arial" charset="0"/>
                <a:ea typeface="Arial" charset="0"/>
                <a:cs typeface="Arial" charset="0"/>
                <a:hlinkClick r:id="rId2"/>
              </a:rPr>
              <a:t>to </a:t>
            </a:r>
            <a:r>
              <a:rPr lang="en-GB" sz="2400" dirty="0">
                <a:latin typeface="Arial" charset="0"/>
                <a:ea typeface="Arial" charset="0"/>
                <a:cs typeface="Arial" charset="0"/>
                <a:hlinkClick r:id="rId2"/>
              </a:rPr>
              <a:t>the South Pole</a:t>
            </a:r>
            <a:endParaRPr lang="en-GB" sz="2400" dirty="0">
              <a:latin typeface="Arial" charset="0"/>
              <a:ea typeface="Arial" charset="0"/>
              <a:cs typeface="Arial" charset="0"/>
            </a:endParaRPr>
          </a:p>
          <a:p>
            <a:pPr algn="ctr"/>
            <a:endParaRPr lang="en-GB" sz="2400" dirty="0">
              <a:latin typeface="Arial" charset="0"/>
              <a:ea typeface="Arial" charset="0"/>
              <a:cs typeface="Arial" charset="0"/>
            </a:endParaRPr>
          </a:p>
          <a:p>
            <a:pPr algn="ctr"/>
            <a:r>
              <a:rPr lang="en-GB" sz="2400" dirty="0">
                <a:latin typeface="Arial" charset="0"/>
                <a:ea typeface="Arial" charset="0"/>
                <a:cs typeface="Arial" charset="0"/>
                <a:hlinkClick r:id="rId3" invalidUrl="https://www.coolantarctica.com/Antarctica fact file/History/Robert-Falcon-Scott2.php"/>
              </a:rPr>
              <a:t>Learn more about Scott’s journey</a:t>
            </a:r>
            <a:endParaRPr lang="en-GB" sz="2400" dirty="0">
              <a:latin typeface="Arial" charset="0"/>
              <a:ea typeface="Arial" charset="0"/>
              <a:cs typeface="Arial" charset="0"/>
            </a:endParaRPr>
          </a:p>
          <a:p>
            <a:pPr algn="ctr"/>
            <a:endParaRPr lang="en-GB" sz="2400" dirty="0">
              <a:latin typeface="Arial" charset="0"/>
              <a:ea typeface="Arial" charset="0"/>
              <a:cs typeface="Arial" charset="0"/>
            </a:endParaRPr>
          </a:p>
          <a:p>
            <a:pPr algn="ctr"/>
            <a:r>
              <a:rPr lang="en-GB" sz="2400" dirty="0">
                <a:latin typeface="Arial" charset="0"/>
                <a:ea typeface="Arial" charset="0"/>
                <a:cs typeface="Arial" charset="0"/>
                <a:hlinkClick r:id="rId4"/>
              </a:rPr>
              <a:t>Compare transport in the polar regions </a:t>
            </a:r>
            <a:r>
              <a:rPr lang="en-GB" sz="2400" dirty="0" smtClean="0">
                <a:latin typeface="Arial" charset="0"/>
                <a:ea typeface="Arial" charset="0"/>
                <a:cs typeface="Arial" charset="0"/>
                <a:hlinkClick r:id="rId4"/>
              </a:rPr>
              <a:t/>
            </a:r>
            <a:br>
              <a:rPr lang="en-GB" sz="2400" dirty="0" smtClean="0">
                <a:latin typeface="Arial" charset="0"/>
                <a:ea typeface="Arial" charset="0"/>
                <a:cs typeface="Arial" charset="0"/>
                <a:hlinkClick r:id="rId4"/>
              </a:rPr>
            </a:br>
            <a:r>
              <a:rPr lang="en-GB" sz="2400" dirty="0" smtClean="0">
                <a:latin typeface="Arial" charset="0"/>
                <a:ea typeface="Arial" charset="0"/>
                <a:cs typeface="Arial" charset="0"/>
                <a:hlinkClick r:id="rId4"/>
              </a:rPr>
              <a:t>today </a:t>
            </a:r>
            <a:r>
              <a:rPr lang="en-GB" sz="2400" dirty="0">
                <a:latin typeface="Arial" charset="0"/>
                <a:ea typeface="Arial" charset="0"/>
                <a:cs typeface="Arial" charset="0"/>
                <a:hlinkClick r:id="rId4"/>
              </a:rPr>
              <a:t>with transport in the past</a:t>
            </a:r>
            <a:endParaRPr lang="en-GB" sz="2400" dirty="0">
              <a:latin typeface="Arial" charset="0"/>
              <a:ea typeface="Arial" charset="0"/>
              <a:cs typeface="Arial" charset="0"/>
            </a:endParaRPr>
          </a:p>
          <a:p>
            <a:pPr algn="ctr"/>
            <a:endParaRPr lang="en-GB" sz="2400" dirty="0">
              <a:latin typeface="Arial" charset="0"/>
              <a:ea typeface="Arial" charset="0"/>
              <a:cs typeface="Arial" charset="0"/>
            </a:endParaRPr>
          </a:p>
          <a:p>
            <a:pPr algn="ctr"/>
            <a:r>
              <a:rPr lang="en-GB" sz="2400" dirty="0">
                <a:latin typeface="Arial" charset="0"/>
                <a:ea typeface="Arial" charset="0"/>
                <a:cs typeface="Arial" charset="0"/>
                <a:hlinkClick r:id="rId5"/>
              </a:rPr>
              <a:t>Watch the RRS Sir David Attenborough </a:t>
            </a:r>
            <a:r>
              <a:rPr lang="en-GB" sz="2400" dirty="0" smtClean="0">
                <a:latin typeface="Arial" charset="0"/>
                <a:ea typeface="Arial" charset="0"/>
                <a:cs typeface="Arial" charset="0"/>
                <a:hlinkClick r:id="rId5"/>
              </a:rPr>
              <a:t/>
            </a:r>
            <a:br>
              <a:rPr lang="en-GB" sz="2400" dirty="0" smtClean="0">
                <a:latin typeface="Arial" charset="0"/>
                <a:ea typeface="Arial" charset="0"/>
                <a:cs typeface="Arial" charset="0"/>
                <a:hlinkClick r:id="rId5"/>
              </a:rPr>
            </a:br>
            <a:r>
              <a:rPr lang="en-GB" sz="2400" dirty="0" smtClean="0">
                <a:latin typeface="Arial" charset="0"/>
                <a:ea typeface="Arial" charset="0"/>
                <a:cs typeface="Arial" charset="0"/>
                <a:hlinkClick r:id="rId5"/>
              </a:rPr>
              <a:t>being </a:t>
            </a:r>
            <a:r>
              <a:rPr lang="en-GB" sz="2400" dirty="0">
                <a:latin typeface="Arial" charset="0"/>
                <a:ea typeface="Arial" charset="0"/>
                <a:cs typeface="Arial" charset="0"/>
                <a:hlinkClick r:id="rId5"/>
              </a:rPr>
              <a:t>launched</a:t>
            </a:r>
            <a:endParaRPr lang="en-GB" sz="2400" dirty="0">
              <a:latin typeface="Arial" charset="0"/>
              <a:ea typeface="Arial" charset="0"/>
              <a:cs typeface="Arial" charset="0"/>
            </a:endParaRPr>
          </a:p>
          <a:p>
            <a:pPr algn="ctr"/>
            <a:endParaRPr lang="en-GB" sz="2400" dirty="0">
              <a:latin typeface="Arial" charset="0"/>
              <a:ea typeface="Arial" charset="0"/>
              <a:cs typeface="Arial" charset="0"/>
            </a:endParaRPr>
          </a:p>
          <a:p>
            <a:pPr algn="ctr"/>
            <a:r>
              <a:rPr lang="en-GB" sz="2400" dirty="0">
                <a:latin typeface="Arial" charset="0"/>
                <a:ea typeface="Arial" charset="0"/>
                <a:cs typeface="Arial" charset="0"/>
                <a:hlinkClick r:id="rId6"/>
              </a:rPr>
              <a:t>Learn more about the RRS Sir David Attenborough</a:t>
            </a:r>
            <a:endParaRPr lang="en-GB" sz="2400" dirty="0">
              <a:latin typeface="Arial" charset="0"/>
              <a:ea typeface="Arial" charset="0"/>
              <a:cs typeface="Arial" charset="0"/>
            </a:endParaRPr>
          </a:p>
        </p:txBody>
      </p:sp>
      <p:sp>
        <p:nvSpPr>
          <p:cNvPr id="6" name="Slide Number Placeholder 3">
            <a:extLst>
              <a:ext uri="{FF2B5EF4-FFF2-40B4-BE49-F238E27FC236}">
                <a16:creationId xmlns="" xmlns:a16="http://schemas.microsoft.com/office/drawing/2014/main" id="{5C19BB27-F250-43C4-9D41-277A9A2B4C86}"/>
              </a:ext>
            </a:extLst>
          </p:cNvPr>
          <p:cNvSpPr>
            <a:spLocks noGrp="1"/>
          </p:cNvSpPr>
          <p:nvPr>
            <p:ph type="sldNum" sz="quarter" idx="12"/>
          </p:nvPr>
        </p:nvSpPr>
        <p:spPr>
          <a:xfrm>
            <a:off x="8761324" y="6158923"/>
            <a:ext cx="3014481" cy="365125"/>
          </a:xfrm>
        </p:spPr>
        <p:txBody>
          <a:bodyPr/>
          <a:lstStyle/>
          <a:p>
            <a:r>
              <a:rPr lang="en-GB" sz="1800" b="1" dirty="0" smtClean="0">
                <a:solidFill>
                  <a:schemeClr val="tx1"/>
                </a:solidFill>
                <a:latin typeface="Arial" charset="0"/>
                <a:ea typeface="Arial" charset="0"/>
                <a:cs typeface="Arial" charset="0"/>
              </a:rPr>
              <a:t>9</a:t>
            </a:r>
            <a:endParaRPr lang="en-GB" sz="1800" b="1" dirty="0">
              <a:solidFill>
                <a:schemeClr val="tx1"/>
              </a:solidFill>
              <a:latin typeface="Arial" charset="0"/>
              <a:ea typeface="Arial" charset="0"/>
              <a:cs typeface="Arial" charset="0"/>
            </a:endParaRPr>
          </a:p>
        </p:txBody>
      </p:sp>
      <p:sp>
        <p:nvSpPr>
          <p:cNvPr id="8" name="Oval 7"/>
          <p:cNvSpPr/>
          <p:nvPr/>
        </p:nvSpPr>
        <p:spPr>
          <a:xfrm>
            <a:off x="651751" y="1025720"/>
            <a:ext cx="3636908" cy="3636908"/>
          </a:xfrm>
          <a:prstGeom prst="ellipse">
            <a:avLst/>
          </a:prstGeom>
          <a:solidFill>
            <a:srgbClr val="6E716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 xmlns:a16="http://schemas.microsoft.com/office/drawing/2014/main" id="{0ED470B9-C0A4-40F7-8C39-FA53B1550FF8}"/>
              </a:ext>
            </a:extLst>
          </p:cNvPr>
          <p:cNvSpPr>
            <a:spLocks noGrp="1"/>
          </p:cNvSpPr>
          <p:nvPr>
            <p:ph type="title"/>
          </p:nvPr>
        </p:nvSpPr>
        <p:spPr>
          <a:xfrm>
            <a:off x="662608" y="2452148"/>
            <a:ext cx="3615194" cy="784053"/>
          </a:xfrm>
        </p:spPr>
        <p:txBody>
          <a:bodyPr>
            <a:noAutofit/>
          </a:bodyPr>
          <a:lstStyle/>
          <a:p>
            <a:pPr algn="ctr"/>
            <a:r>
              <a:rPr lang="en-GB" sz="3600" b="1" dirty="0" smtClean="0">
                <a:solidFill>
                  <a:schemeClr val="bg1"/>
                </a:solidFill>
                <a:latin typeface="Arial" charset="0"/>
                <a:ea typeface="Arial" charset="0"/>
                <a:cs typeface="Arial" charset="0"/>
              </a:rPr>
              <a:t>Links</a:t>
            </a:r>
            <a:endParaRPr lang="en-GB" sz="36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3298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256</Words>
  <Application>Microsoft Macintosh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Arial</vt:lpstr>
      <vt:lpstr>Office Theme</vt:lpstr>
      <vt:lpstr>Activity 5A Food Transport</vt:lpstr>
      <vt:lpstr>Meet the STEM Professional </vt:lpstr>
      <vt:lpstr>Objectives</vt:lpstr>
      <vt:lpstr>Introduction</vt:lpstr>
      <vt:lpstr>PowerPoint Presentation</vt:lpstr>
      <vt:lpstr>Background</vt:lpstr>
      <vt:lpstr>Activity</vt:lpstr>
      <vt:lpstr>Activity</vt:lpstr>
      <vt:lpstr>Links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 Recipes </dc:title>
  <dc:creator>Bryony Turford</dc:creator>
  <cp:lastModifiedBy>info@fusioned.co.uk</cp:lastModifiedBy>
  <cp:revision>23</cp:revision>
  <dcterms:created xsi:type="dcterms:W3CDTF">2018-07-13T07:44:54Z</dcterms:created>
  <dcterms:modified xsi:type="dcterms:W3CDTF">2018-09-18T15:10:42Z</dcterms:modified>
</cp:coreProperties>
</file>