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8" r:id="rId3"/>
    <p:sldId id="259" r:id="rId4"/>
    <p:sldId id="268" r:id="rId5"/>
    <p:sldId id="264" r:id="rId6"/>
    <p:sldId id="269" r:id="rId7"/>
    <p:sldId id="266" r:id="rId8"/>
    <p:sldId id="265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43" autoAdjust="0"/>
    <p:restoredTop sz="94660"/>
  </p:normalViewPr>
  <p:slideViewPr>
    <p:cSldViewPr snapToGrid="0">
      <p:cViewPr>
        <p:scale>
          <a:sx n="160" d="100"/>
          <a:sy n="160" d="100"/>
        </p:scale>
        <p:origin x="144" y="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F70F13AB-94FA-46B1-A901-30207A4EE1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9EAD7BE-F1A6-4899-8DF1-07C7541132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D8A24-7601-49E8-B40F-20267721E4F3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A6BDCA4-8E1A-4237-B777-402AD096C1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99FF89-3FE4-4DA3-B473-46515E9E4B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5CE69-D284-44A5-9BE3-94A65B0474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69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5DC9E-CC5E-4BB8-84F3-EE5EF84DC1D8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0BD1B-555B-460D-914D-C3250F63F9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5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5A95-F57F-4BED-A71B-50C7DE9FC487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98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7372-C28B-4AAE-8A37-BAE21A696F6C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17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2780E-CCF2-4FE4-835C-697A9243FD8C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131F-7013-4535-8A41-70F8E0B8136D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34" y="5327514"/>
            <a:ext cx="11749756" cy="140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FD6C-B46D-42FF-AD01-2784864A5735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859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AED1-18C1-4A15-84CB-B4C81568BD24}" type="datetime1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8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7102C-452C-4952-8298-9B5035D17C70}" type="datetime1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11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7BBB-3AB7-4401-A450-7E15FC4A759C}" type="datetime1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367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2E736-4CAF-41C2-AC26-B15758EA6791}" type="datetime1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81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6C16-4E4A-47B4-9D36-35A1A40249E3}" type="datetime1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1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C60B3-8390-49B2-A325-2059145EF889}" type="datetime1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79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1B610-1EF9-49E7-8698-8102193A9258}" type="datetime1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EC96-90BF-45B0-B2B8-D52ADEB18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72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nationalgeographic.com/news/2013/10/131025-antarctica-south-pole-scott-expedition-science-polar/" TargetMode="External"/><Relationship Id="rId4" Type="http://schemas.openxmlformats.org/officeDocument/2006/relationships/hyperlink" Target="http://www.dailymail.co.uk/home/moslive/article-2195789/British-Antarctic-Station-How-does-chef-feed-90-people-nearest-supermarket-4-000-miles-away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oolantarctica.com/schools/antarctic-recip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4159045" y="994682"/>
            <a:ext cx="3873910" cy="3873910"/>
          </a:xfrm>
          <a:prstGeom prst="ellipse">
            <a:avLst/>
          </a:prstGeom>
          <a:solidFill>
            <a:srgbClr val="88243D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8403" y="2539611"/>
            <a:ext cx="3615194" cy="784052"/>
          </a:xfrm>
        </p:spPr>
        <p:txBody>
          <a:bodyPr>
            <a:no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Activity </a:t>
            </a:r>
            <a:r>
              <a:rPr lang="en-GB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2A</a:t>
            </a:r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Recipes </a:t>
            </a:r>
            <a:endParaRPr lang="en-GB" sz="36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fld id="{9E4AEC96-90BF-45B0-B2B8-D52ADEB18BA3}" type="slidenum">
              <a:rPr lang="en-GB" sz="1800" b="1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</a:t>
            </a:fld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29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CA600C7E-0793-4244-BC3F-B914FEE6B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495089"/>
            <a:ext cx="3992879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Meet the STEM Professional 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xmlns="" id="{4E2A2A5D-0DD0-4384-AF48-B41D769B3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970782"/>
            <a:ext cx="4231419" cy="12672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bg1"/>
                </a:solidFill>
              </a:rPr>
              <a:t>Lewis </a:t>
            </a:r>
            <a:r>
              <a:rPr lang="en-GB" sz="2400" b="1" dirty="0" err="1" smtClean="0">
                <a:solidFill>
                  <a:schemeClr val="bg1"/>
                </a:solidFill>
              </a:rPr>
              <a:t>Georgiades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</a:rPr>
              <a:t/>
            </a:r>
            <a:br>
              <a:rPr lang="en-GB" sz="2400" b="1" dirty="0" smtClean="0">
                <a:solidFill>
                  <a:schemeClr val="bg1"/>
                </a:solidFill>
              </a:rPr>
            </a:br>
            <a:r>
              <a:rPr lang="en-GB" sz="2400" dirty="0" smtClean="0">
                <a:solidFill>
                  <a:schemeClr val="bg1"/>
                </a:solidFill>
              </a:rPr>
              <a:t>Chef </a:t>
            </a:r>
            <a:r>
              <a:rPr lang="en-GB" sz="2400" dirty="0">
                <a:solidFill>
                  <a:schemeClr val="bg1"/>
                </a:solidFill>
              </a:rPr>
              <a:t>at </a:t>
            </a:r>
            <a:r>
              <a:rPr lang="en-GB" sz="2400" dirty="0" err="1">
                <a:solidFill>
                  <a:schemeClr val="bg1"/>
                </a:solidFill>
              </a:rPr>
              <a:t>Rothera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r>
              <a:rPr lang="en-GB" sz="2400" dirty="0" err="1">
                <a:solidFill>
                  <a:schemeClr val="bg1"/>
                </a:solidFill>
              </a:rPr>
              <a:t>Reasearch</a:t>
            </a:r>
            <a:r>
              <a:rPr lang="en-GB" sz="2400" dirty="0">
                <a:solidFill>
                  <a:schemeClr val="bg1"/>
                </a:solidFill>
              </a:rPr>
              <a:t> Station, Antarctic </a:t>
            </a:r>
          </a:p>
        </p:txBody>
      </p:sp>
      <p:sp>
        <p:nvSpPr>
          <p:cNvPr id="36" name="Freeform: Shape 33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erson wearing sunglasses posing for the camera&#10;&#10;Description generated with very high confidence">
            <a:extLst>
              <a:ext uri="{FF2B5EF4-FFF2-40B4-BE49-F238E27FC236}">
                <a16:creationId xmlns:a16="http://schemas.microsoft.com/office/drawing/2014/main" xmlns="" id="{3ADDB693-EC64-4AA0-B035-8B21267AB7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05951" y="0"/>
            <a:ext cx="5986049" cy="6220438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sp>
        <p:nvSpPr>
          <p:cNvPr id="4" name="TextBox 3"/>
          <p:cNvSpPr txBox="1"/>
          <p:nvPr/>
        </p:nvSpPr>
        <p:spPr>
          <a:xfrm>
            <a:off x="265471" y="52012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endParaRPr lang="en-GB" sz="1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581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4ACBCB-EC78-4BBB-9A43-FE801D2562FC}"/>
              </a:ext>
            </a:extLst>
          </p:cNvPr>
          <p:cNvSpPr txBox="1"/>
          <p:nvPr/>
        </p:nvSpPr>
        <p:spPr>
          <a:xfrm>
            <a:off x="5238753" y="1857293"/>
            <a:ext cx="48673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To measure ingredients and use a recipe to make some food typically eaten in the Antarctic now and compare them to food eaten historically. 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8" y="2452148"/>
            <a:ext cx="3615194" cy="784053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Objectives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5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4ACBCB-EC78-4BBB-9A43-FE801D2562FC}"/>
              </a:ext>
            </a:extLst>
          </p:cNvPr>
          <p:cNvSpPr txBox="1"/>
          <p:nvPr/>
        </p:nvSpPr>
        <p:spPr>
          <a:xfrm>
            <a:off x="5041128" y="1905071"/>
            <a:ext cx="5303520" cy="1878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charset="0"/>
                <a:ea typeface="Arial" charset="0"/>
                <a:cs typeface="Arial" charset="0"/>
              </a:rPr>
              <a:t>Read Lewis’ profile</a:t>
            </a:r>
          </a:p>
          <a:p>
            <a:pPr marL="10287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charset="0"/>
                <a:ea typeface="Arial" charset="0"/>
                <a:cs typeface="Arial" charset="0"/>
              </a:rPr>
              <a:t>Try some different foods</a:t>
            </a:r>
          </a:p>
          <a:p>
            <a:pPr marL="10287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charset="0"/>
                <a:ea typeface="Arial" charset="0"/>
                <a:cs typeface="Arial" charset="0"/>
              </a:rPr>
              <a:t>What notes should you take to help you compare them?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8" y="2452148"/>
            <a:ext cx="3615194" cy="784053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Introduction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08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4ACBCB-EC78-4BBB-9A43-FE801D2562FC}"/>
              </a:ext>
            </a:extLst>
          </p:cNvPr>
          <p:cNvSpPr txBox="1"/>
          <p:nvPr/>
        </p:nvSpPr>
        <p:spPr>
          <a:xfrm>
            <a:off x="4959877" y="397350"/>
            <a:ext cx="665697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Lewis is trying new bread recipes and wants your help in testing one out. </a:t>
            </a:r>
          </a:p>
          <a:p>
            <a:endParaRPr lang="en-GB" sz="2400" dirty="0"/>
          </a:p>
          <a:p>
            <a:r>
              <a:rPr lang="en-GB" sz="2400" dirty="0"/>
              <a:t>He also wants you to make a recipe from an old cookbook he has come across online.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Did </a:t>
            </a:r>
            <a:r>
              <a:rPr lang="en-GB" sz="2400" dirty="0"/>
              <a:t>you know: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fresh fruit and vegetables are rarely seen in the polar regions as there is nowhere to grow them and they can’t be stored for very long.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BAS Research stations employ a team of chefs to prepare the food for everyone living and working </a:t>
            </a:r>
            <a:r>
              <a:rPr lang="en-GB" sz="2400" dirty="0" smtClean="0"/>
              <a:t>there.</a:t>
            </a:r>
            <a:endParaRPr lang="en-GB" sz="240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8" y="2452148"/>
            <a:ext cx="3615194" cy="784053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Background information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48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9F8D2A7-8FE8-4E26-9DED-3D2DDEDE7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4366" y="246158"/>
            <a:ext cx="4431453" cy="5174532"/>
          </a:xfrm>
          <a:prstGeom prst="rect">
            <a:avLst/>
          </a:prstGeom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 txBox="1">
            <a:spLocks/>
          </p:cNvSpPr>
          <p:nvPr/>
        </p:nvSpPr>
        <p:spPr>
          <a:xfrm>
            <a:off x="662608" y="2452148"/>
            <a:ext cx="3615194" cy="7840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solidFill>
                  <a:schemeClr val="bg1"/>
                </a:solidFill>
              </a:rPr>
              <a:t>Terra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Nova </a:t>
            </a:r>
            <a:r>
              <a:rPr lang="en-US" sz="3600" b="1" dirty="0">
                <a:solidFill>
                  <a:schemeClr val="bg1"/>
                </a:solidFill>
              </a:rPr>
              <a:t>2013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Vs </a:t>
            </a:r>
            <a:r>
              <a:rPr lang="en-US" sz="3600" b="1" dirty="0">
                <a:solidFill>
                  <a:schemeClr val="bg1"/>
                </a:solidFill>
              </a:rPr>
              <a:t>Robert 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Scott </a:t>
            </a:r>
            <a:r>
              <a:rPr lang="en-US" sz="3600" b="1" dirty="0">
                <a:solidFill>
                  <a:schemeClr val="bg1"/>
                </a:solidFill>
              </a:rPr>
              <a:t>1911 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95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4ACBCB-EC78-4BBB-9A43-FE801D2562FC}"/>
              </a:ext>
            </a:extLst>
          </p:cNvPr>
          <p:cNvSpPr txBox="1"/>
          <p:nvPr/>
        </p:nvSpPr>
        <p:spPr>
          <a:xfrm>
            <a:off x="5413102" y="1551512"/>
            <a:ext cx="53927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Try some different foods used today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Work in small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 the recipes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Compare the two foods.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Write a report to Lewis about what you found out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7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8" y="2452148"/>
            <a:ext cx="3615194" cy="784053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Activity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293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xmlns="" id="{B547373F-AF2E-4907-B442-9F902B387F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0100" y="-4763"/>
            <a:ext cx="3333749" cy="3338514"/>
          </a:xfrm>
          <a:prstGeom prst="downArrow">
            <a:avLst>
              <a:gd name="adj1" fmla="val 100000"/>
              <a:gd name="adj2" fmla="val 26890"/>
            </a:avLst>
          </a:prstGeom>
          <a:solidFill>
            <a:schemeClr val="tx1">
              <a:lumMod val="85000"/>
              <a:lumOff val="15000"/>
            </a:schemeClr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E4ACBCB-EC78-4BBB-9A43-FE801D2562FC}"/>
              </a:ext>
            </a:extLst>
          </p:cNvPr>
          <p:cNvSpPr txBox="1"/>
          <p:nvPr/>
        </p:nvSpPr>
        <p:spPr>
          <a:xfrm>
            <a:off x="5828306" y="1107903"/>
            <a:ext cx="45282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hlinkClick r:id="rId2"/>
              </a:rPr>
              <a:t>More recipes here</a:t>
            </a:r>
            <a:r>
              <a:rPr lang="en-GB" sz="2400" dirty="0" smtClean="0">
                <a:hlinkClick r:id="rId2"/>
              </a:rPr>
              <a:t>!</a:t>
            </a:r>
            <a:endParaRPr lang="en-GB" sz="2400" dirty="0" smtClean="0"/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en-GB" sz="2400" dirty="0">
                <a:hlinkClick r:id="rId3"/>
              </a:rPr>
              <a:t>Compare Scott’s journey </a:t>
            </a:r>
            <a:r>
              <a:rPr lang="en-GB" sz="2400" dirty="0" smtClean="0">
                <a:hlinkClick r:id="rId3"/>
              </a:rPr>
              <a:t/>
            </a:r>
            <a:br>
              <a:rPr lang="en-GB" sz="2400" dirty="0" smtClean="0">
                <a:hlinkClick r:id="rId3"/>
              </a:rPr>
            </a:br>
            <a:r>
              <a:rPr lang="en-GB" sz="2400" dirty="0" smtClean="0">
                <a:hlinkClick r:id="rId3"/>
              </a:rPr>
              <a:t>with </a:t>
            </a:r>
            <a:r>
              <a:rPr lang="en-GB" sz="2400" dirty="0">
                <a:hlinkClick r:id="rId3"/>
              </a:rPr>
              <a:t>a modern </a:t>
            </a:r>
            <a:r>
              <a:rPr lang="en-GB" sz="2400" dirty="0" smtClean="0">
                <a:hlinkClick r:id="rId3"/>
              </a:rPr>
              <a:t>expedition</a:t>
            </a:r>
            <a:endParaRPr lang="en-GB" sz="2400" dirty="0" smtClean="0"/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en-GB" sz="2400" dirty="0">
                <a:hlinkClick r:id="rId4"/>
              </a:rPr>
              <a:t>Catering for the team at </a:t>
            </a:r>
            <a:r>
              <a:rPr lang="en-GB" sz="2400" dirty="0" smtClean="0">
                <a:hlinkClick r:id="rId4"/>
              </a:rPr>
              <a:t/>
            </a:r>
            <a:br>
              <a:rPr lang="en-GB" sz="2400" dirty="0" smtClean="0">
                <a:hlinkClick r:id="rId4"/>
              </a:rPr>
            </a:br>
            <a:r>
              <a:rPr lang="en-GB" sz="2400" dirty="0" smtClean="0">
                <a:hlinkClick r:id="rId4"/>
              </a:rPr>
              <a:t>the </a:t>
            </a:r>
            <a:r>
              <a:rPr lang="en-GB" sz="2400" dirty="0">
                <a:hlinkClick r:id="rId4"/>
              </a:rPr>
              <a:t>Halley Station </a:t>
            </a:r>
            <a:endParaRPr lang="en-GB" sz="240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5C19BB27-F250-43C4-9D41-277A9A2B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61324" y="6158923"/>
            <a:ext cx="3014481" cy="365125"/>
          </a:xfrm>
        </p:spPr>
        <p:txBody>
          <a:bodyPr/>
          <a:lstStyle/>
          <a:p>
            <a:r>
              <a:rPr lang="en-GB" sz="18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8</a:t>
            </a:r>
            <a:endParaRPr lang="en-GB" sz="18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51751" y="1025720"/>
            <a:ext cx="3636908" cy="3636908"/>
          </a:xfrm>
          <a:prstGeom prst="ellipse">
            <a:avLst/>
          </a:prstGeom>
          <a:solidFill>
            <a:srgbClr val="88243D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ED470B9-C0A4-40F7-8C39-FA53B1550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8" y="2452148"/>
            <a:ext cx="3615194" cy="784053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Links</a:t>
            </a:r>
            <a:endParaRPr lang="en-GB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98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135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Activity 2A Recipes </vt:lpstr>
      <vt:lpstr>Meet the STEM Professional </vt:lpstr>
      <vt:lpstr>Objectives</vt:lpstr>
      <vt:lpstr>Introduction</vt:lpstr>
      <vt:lpstr>Background information</vt:lpstr>
      <vt:lpstr>PowerPoint Presentation</vt:lpstr>
      <vt:lpstr>Activity</vt:lpstr>
      <vt:lpstr>Links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– Recipes </dc:title>
  <dc:creator>Bryony Turford</dc:creator>
  <cp:lastModifiedBy>info@fusioned.co.uk</cp:lastModifiedBy>
  <cp:revision>19</cp:revision>
  <dcterms:created xsi:type="dcterms:W3CDTF">2018-07-13T07:44:54Z</dcterms:created>
  <dcterms:modified xsi:type="dcterms:W3CDTF">2018-09-18T15:12:22Z</dcterms:modified>
</cp:coreProperties>
</file>