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8" r:id="rId2"/>
    <p:sldId id="290"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279" r:id="rId17"/>
    <p:sldId id="316" r:id="rId18"/>
    <p:sldId id="317" r:id="rId19"/>
    <p:sldId id="318" r:id="rId20"/>
    <p:sldId id="319" r:id="rId21"/>
    <p:sldId id="320" r:id="rId22"/>
    <p:sldId id="321" r:id="rId23"/>
    <p:sldId id="322" r:id="rId24"/>
    <p:sldId id="323" r:id="rId25"/>
    <p:sldId id="313" r:id="rId26"/>
    <p:sldId id="314" r:id="rId27"/>
    <p:sldId id="315" r:id="rId28"/>
    <p:sldId id="324" r:id="rId29"/>
  </p:sldIdLst>
  <p:sldSz cx="12192000" cy="6858000"/>
  <p:notesSz cx="6921500" cy="100457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7" clrIdx="0">
    <p:extLst>
      <p:ext uri="{19B8F6BF-5375-455C-9EA6-DF929625EA0E}">
        <p15:presenceInfo xmlns:p15="http://schemas.microsoft.com/office/powerpoint/2012/main" userId="Microsoft Office User" providerId="None"/>
      </p:ext>
    </p:extLst>
  </p:cmAuthor>
  <p:cmAuthor id="2" name="Dave Gibbs" initials="DG" lastIdx="6" clrIdx="1">
    <p:extLst>
      <p:ext uri="{19B8F6BF-5375-455C-9EA6-DF929625EA0E}">
        <p15:presenceInfo xmlns:p15="http://schemas.microsoft.com/office/powerpoint/2012/main" userId="S-1-5-21-3603660366-1564195277-1469156790-99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4C00"/>
    <a:srgbClr val="E41B5B"/>
    <a:srgbClr val="FC7C00"/>
    <a:srgbClr val="A3BD0B"/>
    <a:srgbClr val="8F278F"/>
    <a:srgbClr val="FFB300"/>
    <a:srgbClr val="775BA9"/>
    <a:srgbClr val="158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1" autoAdjust="0"/>
    <p:restoredTop sz="87260" autoAdjust="0"/>
  </p:normalViewPr>
  <p:slideViewPr>
    <p:cSldViewPr>
      <p:cViewPr varScale="1">
        <p:scale>
          <a:sx n="101" d="100"/>
          <a:sy n="101" d="100"/>
        </p:scale>
        <p:origin x="396"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4-18T08:07:45.923" idx="3">
    <p:pos x="4575" y="1664"/>
    <p:text>please label this part</p:text>
    <p:extLst>
      <p:ext uri="{C676402C-5697-4E1C-873F-D02D1690AC5C}">
        <p15:threadingInfo xmlns:p15="http://schemas.microsoft.com/office/powerpoint/2012/main" timeZoneBias="-60"/>
      </p:ext>
    </p:extLst>
  </p:cm>
  <p:cm authorId="2" dt="2018-04-18T08:13:40.992" idx="6">
    <p:pos x="1788" y="1729"/>
    <p:text>Looking ahead a few slides, it seems that the spin we are measuring is not just in the vertical axis. It would be good, therefore, to show unknown spin - i.e. in any direction. This is then k own after passing through the detector. I think this would make slide 5+ clearer, as it the spin appears to be in a different axis. Two cnoices = either add more double-headed arrows in all directions, or remove the arrows before passing through the detector and replace with a question mark.</p:text>
    <p:extLst>
      <p:ext uri="{C676402C-5697-4E1C-873F-D02D1690AC5C}">
        <p15:threadingInfo xmlns:p15="http://schemas.microsoft.com/office/powerpoint/2012/main" timeZoneBias="-60"/>
      </p:ext>
    </p:extLst>
  </p:cm>
  <p:cm authorId="1" dt="2018-04-23T20:40:46.846" idx="25">
    <p:pos x="1788" y="1865"/>
    <p:text>I have added the x spin before measuring too and an explanation in the notes.</p:text>
    <p:extLst>
      <p:ext uri="{C676402C-5697-4E1C-873F-D02D1690AC5C}">
        <p15:threadingInfo xmlns:p15="http://schemas.microsoft.com/office/powerpoint/2012/main" timeZoneBias="-60">
          <p15:parentCm authorId="2" idx="6"/>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4-18T08:09:12.614" idx="4">
    <p:pos x="4662" y="1744"/>
    <p:text>does this imply that the receiver paricle has spin in the horizontal direction?</p:text>
    <p:extLst>
      <p:ext uri="{C676402C-5697-4E1C-873F-D02D1690AC5C}">
        <p15:threadingInfo xmlns:p15="http://schemas.microsoft.com/office/powerpoint/2012/main" timeZoneBias="-60"/>
      </p:ext>
    </p:extLst>
  </p:cm>
  <p:cm authorId="1" dt="2018-04-23T20:52:11.123" idx="26">
    <p:pos x="4662" y="1880"/>
    <p:text>Yes and no (I think). The spin of both particles is undefined before detection, but because they are entangled, as they were generated from a photon (i.e. energy turning into mass) and the total angular momentum of the universe must be conserved, if we find out the spin along an axis, the other particle must have opposite spin along the same axis. Measuring along two different axes, has unrelated angular momentum, as far as conservation of angular momentum is concerned, so the chance of up/down is still 50/50 along that different axis.</p:text>
    <p:extLst>
      <p:ext uri="{C676402C-5697-4E1C-873F-D02D1690AC5C}">
        <p15:threadingInfo xmlns:p15="http://schemas.microsoft.com/office/powerpoint/2012/main" timeZoneBias="-60">
          <p15:parentCm authorId="2"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04-18T08:06:32.935" idx="2">
    <p:pos x="5391" y="735"/>
    <p:text>Should the spin orientiation be turned into the horizontal axis for this one?</p:text>
    <p:extLst>
      <p:ext uri="{C676402C-5697-4E1C-873F-D02D1690AC5C}">
        <p15:threadingInfo xmlns:p15="http://schemas.microsoft.com/office/powerpoint/2012/main" timeZoneBias="-60"/>
      </p:ext>
    </p:extLst>
  </p:cm>
  <p:cm authorId="1" dt="2018-04-23T20:53:03.710" idx="27">
    <p:pos x="5391" y="871"/>
    <p:text>Added both z and x axes all along, but note in slide 4 explains further</p:text>
    <p:extLst>
      <p:ext uri="{C676402C-5697-4E1C-873F-D02D1690AC5C}">
        <p15:threadingInfo xmlns:p15="http://schemas.microsoft.com/office/powerpoint/2012/main" timeZoneBias="-60">
          <p15:parentCm authorId="2"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98788" cy="501650"/>
          </a:xfrm>
          <a:prstGeom prst="rect">
            <a:avLst/>
          </a:prstGeom>
          <a:noFill/>
          <a:ln w="9525">
            <a:noFill/>
            <a:miter lim="800000"/>
            <a:headEnd/>
            <a:tailEnd/>
          </a:ln>
          <a:effectLst/>
        </p:spPr>
        <p:txBody>
          <a:bodyPr vert="horz" wrap="square" lIns="96954" tIns="48477" rIns="96954" bIns="48477" numCol="1" anchor="t" anchorCtr="0" compatLnSpc="1">
            <a:prstTxWarp prst="textNoShape">
              <a:avLst/>
            </a:prstTxWarp>
          </a:bodyPr>
          <a:lstStyle>
            <a:lvl1pPr defTabSz="969963">
              <a:defRPr sz="1300">
                <a:latin typeface="Times New Roman" charset="0"/>
              </a:defRPr>
            </a:lvl1pPr>
          </a:lstStyle>
          <a:p>
            <a:pPr>
              <a:defRPr/>
            </a:pPr>
            <a:endParaRPr lang="en-GB"/>
          </a:p>
        </p:txBody>
      </p:sp>
      <p:sp>
        <p:nvSpPr>
          <p:cNvPr id="8195" name="Rectangle 1027"/>
          <p:cNvSpPr>
            <a:spLocks noGrp="1" noChangeArrowheads="1"/>
          </p:cNvSpPr>
          <p:nvPr>
            <p:ph type="dt" sz="quarter" idx="1"/>
          </p:nvPr>
        </p:nvSpPr>
        <p:spPr bwMode="auto">
          <a:xfrm>
            <a:off x="3922713" y="0"/>
            <a:ext cx="2998787" cy="501650"/>
          </a:xfrm>
          <a:prstGeom prst="rect">
            <a:avLst/>
          </a:prstGeom>
          <a:noFill/>
          <a:ln w="9525">
            <a:noFill/>
            <a:miter lim="800000"/>
            <a:headEnd/>
            <a:tailEnd/>
          </a:ln>
          <a:effectLst/>
        </p:spPr>
        <p:txBody>
          <a:bodyPr vert="horz" wrap="square" lIns="96954" tIns="48477" rIns="96954" bIns="48477" numCol="1" anchor="t" anchorCtr="0" compatLnSpc="1">
            <a:prstTxWarp prst="textNoShape">
              <a:avLst/>
            </a:prstTxWarp>
          </a:bodyPr>
          <a:lstStyle>
            <a:lvl1pPr algn="r" defTabSz="969963">
              <a:defRPr sz="1300">
                <a:latin typeface="Times New Roman" charset="0"/>
              </a:defRPr>
            </a:lvl1pPr>
          </a:lstStyle>
          <a:p>
            <a:pPr>
              <a:defRPr/>
            </a:pPr>
            <a:endParaRPr lang="en-GB"/>
          </a:p>
        </p:txBody>
      </p:sp>
      <p:sp>
        <p:nvSpPr>
          <p:cNvPr id="8196" name="Rectangle 1028"/>
          <p:cNvSpPr>
            <a:spLocks noGrp="1" noChangeArrowheads="1"/>
          </p:cNvSpPr>
          <p:nvPr>
            <p:ph type="ftr" sz="quarter" idx="2"/>
          </p:nvPr>
        </p:nvSpPr>
        <p:spPr bwMode="auto">
          <a:xfrm>
            <a:off x="0" y="9544050"/>
            <a:ext cx="2998788" cy="501650"/>
          </a:xfrm>
          <a:prstGeom prst="rect">
            <a:avLst/>
          </a:prstGeom>
          <a:noFill/>
          <a:ln w="9525">
            <a:noFill/>
            <a:miter lim="800000"/>
            <a:headEnd/>
            <a:tailEnd/>
          </a:ln>
          <a:effectLst/>
        </p:spPr>
        <p:txBody>
          <a:bodyPr vert="horz" wrap="square" lIns="96954" tIns="48477" rIns="96954" bIns="48477" numCol="1" anchor="b" anchorCtr="0" compatLnSpc="1">
            <a:prstTxWarp prst="textNoShape">
              <a:avLst/>
            </a:prstTxWarp>
          </a:bodyPr>
          <a:lstStyle>
            <a:lvl1pPr defTabSz="969963">
              <a:defRPr sz="1300">
                <a:latin typeface="Times New Roman" charset="0"/>
              </a:defRPr>
            </a:lvl1pPr>
          </a:lstStyle>
          <a:p>
            <a:pPr>
              <a:defRPr/>
            </a:pPr>
            <a:endParaRPr lang="en-GB"/>
          </a:p>
        </p:txBody>
      </p:sp>
      <p:sp>
        <p:nvSpPr>
          <p:cNvPr id="8197" name="Rectangle 1029"/>
          <p:cNvSpPr>
            <a:spLocks noGrp="1" noChangeArrowheads="1"/>
          </p:cNvSpPr>
          <p:nvPr>
            <p:ph type="sldNum" sz="quarter" idx="3"/>
          </p:nvPr>
        </p:nvSpPr>
        <p:spPr bwMode="auto">
          <a:xfrm>
            <a:off x="3922713" y="9544050"/>
            <a:ext cx="2998787" cy="501650"/>
          </a:xfrm>
          <a:prstGeom prst="rect">
            <a:avLst/>
          </a:prstGeom>
          <a:noFill/>
          <a:ln w="9525">
            <a:noFill/>
            <a:miter lim="800000"/>
            <a:headEnd/>
            <a:tailEnd/>
          </a:ln>
          <a:effectLst/>
        </p:spPr>
        <p:txBody>
          <a:bodyPr vert="horz" wrap="square" lIns="96954" tIns="48477" rIns="96954" bIns="48477" numCol="1" anchor="b" anchorCtr="0" compatLnSpc="1">
            <a:prstTxWarp prst="textNoShape">
              <a:avLst/>
            </a:prstTxWarp>
          </a:bodyPr>
          <a:lstStyle>
            <a:lvl1pPr algn="r" defTabSz="969963">
              <a:defRPr sz="1300">
                <a:latin typeface="Times New Roman" charset="0"/>
              </a:defRPr>
            </a:lvl1pPr>
          </a:lstStyle>
          <a:p>
            <a:pPr>
              <a:defRPr/>
            </a:pPr>
            <a:fld id="{A180E626-FB4B-4F38-B0B4-DB0236A2F8DC}" type="slidenum">
              <a:rPr lang="en-GB"/>
              <a:pPr>
                <a:defRPr/>
              </a:pPr>
              <a:t>‹#›</a:t>
            </a:fld>
            <a:endParaRPr lang="en-GB"/>
          </a:p>
        </p:txBody>
      </p:sp>
    </p:spTree>
    <p:extLst>
      <p:ext uri="{BB962C8B-B14F-4D97-AF65-F5344CB8AC3E}">
        <p14:creationId xmlns:p14="http://schemas.microsoft.com/office/powerpoint/2010/main" val="773539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98788" cy="501650"/>
          </a:xfrm>
          <a:prstGeom prst="rect">
            <a:avLst/>
          </a:prstGeom>
          <a:noFill/>
          <a:ln w="9525">
            <a:noFill/>
            <a:miter lim="800000"/>
            <a:headEnd/>
            <a:tailEnd/>
          </a:ln>
          <a:effectLst/>
        </p:spPr>
        <p:txBody>
          <a:bodyPr vert="horz" wrap="square" lIns="96954" tIns="48477" rIns="96954" bIns="48477" numCol="1" anchor="t" anchorCtr="0" compatLnSpc="1">
            <a:prstTxWarp prst="textNoShape">
              <a:avLst/>
            </a:prstTxWarp>
          </a:bodyPr>
          <a:lstStyle>
            <a:lvl1pPr defTabSz="969963">
              <a:defRPr sz="1300">
                <a:latin typeface="Times New Roman" charset="0"/>
              </a:defRPr>
            </a:lvl1pPr>
          </a:lstStyle>
          <a:p>
            <a:pPr>
              <a:defRPr/>
            </a:pPr>
            <a:endParaRPr lang="en-GB"/>
          </a:p>
        </p:txBody>
      </p:sp>
      <p:sp>
        <p:nvSpPr>
          <p:cNvPr id="5123" name="Rectangle 3"/>
          <p:cNvSpPr>
            <a:spLocks noGrp="1" noChangeArrowheads="1"/>
          </p:cNvSpPr>
          <p:nvPr>
            <p:ph type="dt" idx="1"/>
          </p:nvPr>
        </p:nvSpPr>
        <p:spPr bwMode="auto">
          <a:xfrm>
            <a:off x="3922713" y="0"/>
            <a:ext cx="2998787" cy="501650"/>
          </a:xfrm>
          <a:prstGeom prst="rect">
            <a:avLst/>
          </a:prstGeom>
          <a:noFill/>
          <a:ln w="9525">
            <a:noFill/>
            <a:miter lim="800000"/>
            <a:headEnd/>
            <a:tailEnd/>
          </a:ln>
          <a:effectLst/>
        </p:spPr>
        <p:txBody>
          <a:bodyPr vert="horz" wrap="square" lIns="96954" tIns="48477" rIns="96954" bIns="48477" numCol="1" anchor="t" anchorCtr="0" compatLnSpc="1">
            <a:prstTxWarp prst="textNoShape">
              <a:avLst/>
            </a:prstTxWarp>
          </a:bodyPr>
          <a:lstStyle>
            <a:lvl1pPr algn="r" defTabSz="969963">
              <a:defRPr sz="1300">
                <a:latin typeface="Times New Roman"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112713" y="754063"/>
            <a:ext cx="6696075" cy="3767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22338" y="4772025"/>
            <a:ext cx="5076825" cy="4519613"/>
          </a:xfrm>
          <a:prstGeom prst="rect">
            <a:avLst/>
          </a:prstGeom>
          <a:noFill/>
          <a:ln w="9525">
            <a:noFill/>
            <a:miter lim="800000"/>
            <a:headEnd/>
            <a:tailEnd/>
          </a:ln>
          <a:effectLst/>
        </p:spPr>
        <p:txBody>
          <a:bodyPr vert="horz" wrap="square" lIns="96954" tIns="48477" rIns="96954" bIns="4847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544050"/>
            <a:ext cx="2998788" cy="501650"/>
          </a:xfrm>
          <a:prstGeom prst="rect">
            <a:avLst/>
          </a:prstGeom>
          <a:noFill/>
          <a:ln w="9525">
            <a:noFill/>
            <a:miter lim="800000"/>
            <a:headEnd/>
            <a:tailEnd/>
          </a:ln>
          <a:effectLst/>
        </p:spPr>
        <p:txBody>
          <a:bodyPr vert="horz" wrap="square" lIns="96954" tIns="48477" rIns="96954" bIns="48477" numCol="1" anchor="b" anchorCtr="0" compatLnSpc="1">
            <a:prstTxWarp prst="textNoShape">
              <a:avLst/>
            </a:prstTxWarp>
          </a:bodyPr>
          <a:lstStyle>
            <a:lvl1pPr defTabSz="969963">
              <a:defRPr sz="1300">
                <a:latin typeface="Times New Roman" charset="0"/>
              </a:defRPr>
            </a:lvl1pPr>
          </a:lstStyle>
          <a:p>
            <a:pPr>
              <a:defRPr/>
            </a:pPr>
            <a:endParaRPr lang="en-GB"/>
          </a:p>
        </p:txBody>
      </p:sp>
      <p:sp>
        <p:nvSpPr>
          <p:cNvPr id="5127" name="Rectangle 7"/>
          <p:cNvSpPr>
            <a:spLocks noGrp="1" noChangeArrowheads="1"/>
          </p:cNvSpPr>
          <p:nvPr>
            <p:ph type="sldNum" sz="quarter" idx="5"/>
          </p:nvPr>
        </p:nvSpPr>
        <p:spPr bwMode="auto">
          <a:xfrm>
            <a:off x="3922713" y="9544050"/>
            <a:ext cx="2998787" cy="501650"/>
          </a:xfrm>
          <a:prstGeom prst="rect">
            <a:avLst/>
          </a:prstGeom>
          <a:noFill/>
          <a:ln w="9525">
            <a:noFill/>
            <a:miter lim="800000"/>
            <a:headEnd/>
            <a:tailEnd/>
          </a:ln>
          <a:effectLst/>
        </p:spPr>
        <p:txBody>
          <a:bodyPr vert="horz" wrap="square" lIns="96954" tIns="48477" rIns="96954" bIns="48477" numCol="1" anchor="b" anchorCtr="0" compatLnSpc="1">
            <a:prstTxWarp prst="textNoShape">
              <a:avLst/>
            </a:prstTxWarp>
          </a:bodyPr>
          <a:lstStyle>
            <a:lvl1pPr algn="r" defTabSz="969963">
              <a:defRPr sz="1300">
                <a:latin typeface="Times New Roman" charset="0"/>
              </a:defRPr>
            </a:lvl1pPr>
          </a:lstStyle>
          <a:p>
            <a:pPr>
              <a:defRPr/>
            </a:pPr>
            <a:fld id="{624E3B09-7DC0-4752-8B51-5EBC0AF83464}" type="slidenum">
              <a:rPr lang="en-GB"/>
              <a:pPr>
                <a:defRPr/>
              </a:pPr>
              <a:t>‹#›</a:t>
            </a:fld>
            <a:endParaRPr lang="en-GB"/>
          </a:p>
        </p:txBody>
      </p:sp>
    </p:spTree>
    <p:extLst>
      <p:ext uri="{BB962C8B-B14F-4D97-AF65-F5344CB8AC3E}">
        <p14:creationId xmlns:p14="http://schemas.microsoft.com/office/powerpoint/2010/main" val="261156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54063"/>
            <a:ext cx="6696075" cy="3767137"/>
          </a:xfrm>
        </p:spPr>
      </p:sp>
      <p:sp>
        <p:nvSpPr>
          <p:cNvPr id="3" name="Notes Placeholder 2"/>
          <p:cNvSpPr>
            <a:spLocks noGrp="1"/>
          </p:cNvSpPr>
          <p:nvPr>
            <p:ph type="body" idx="1"/>
          </p:nvPr>
        </p:nvSpPr>
        <p:spPr/>
        <p:txBody>
          <a:bodyPr/>
          <a:lstStyle/>
          <a:p>
            <a:r>
              <a:rPr lang="en-US" dirty="0"/>
              <a:t>This can become quite complex for the students, but we think that showing the possible spin before detection along the z (vertical) and x (horizontal) axes only might be helpful in simplifying the slide and in understanding the situations in the next few slides.</a:t>
            </a:r>
          </a:p>
          <a:p>
            <a:r>
              <a:rPr lang="en-US" dirty="0"/>
              <a:t>It should suffice to explain to students that once we measure the spin of a particle along a certain axis we destroy any information about the spin along any other axis (due to the uncertainty principle). In other words, by measuring the spin along an axis, we have ‘forced the particle’ into choosing spin up/down along that axis. Keeping just z and x makes it simpler to see what’s happening, although we could measure the spin along any direction.</a:t>
            </a:r>
          </a:p>
        </p:txBody>
      </p:sp>
      <p:sp>
        <p:nvSpPr>
          <p:cNvPr id="4" name="Slide Number Placeholder 3"/>
          <p:cNvSpPr>
            <a:spLocks noGrp="1"/>
          </p:cNvSpPr>
          <p:nvPr>
            <p:ph type="sldNum" sz="quarter" idx="10"/>
          </p:nvPr>
        </p:nvSpPr>
        <p:spPr/>
        <p:txBody>
          <a:bodyPr/>
          <a:lstStyle/>
          <a:p>
            <a:pPr>
              <a:defRPr/>
            </a:pPr>
            <a:fld id="{624E3B09-7DC0-4752-8B51-5EBC0AF83464}" type="slidenum">
              <a:rPr lang="en-GB" smtClean="0"/>
              <a:pPr>
                <a:defRPr/>
              </a:pPr>
              <a:t>4</a:t>
            </a:fld>
            <a:endParaRPr lang="en-GB"/>
          </a:p>
        </p:txBody>
      </p:sp>
    </p:spTree>
    <p:extLst>
      <p:ext uri="{BB962C8B-B14F-4D97-AF65-F5344CB8AC3E}">
        <p14:creationId xmlns:p14="http://schemas.microsoft.com/office/powerpoint/2010/main" val="36893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54063"/>
            <a:ext cx="6696075" cy="3767137"/>
          </a:xfrm>
        </p:spPr>
      </p:sp>
      <p:sp>
        <p:nvSpPr>
          <p:cNvPr id="3" name="Notes Placeholder 2"/>
          <p:cNvSpPr>
            <a:spLocks noGrp="1"/>
          </p:cNvSpPr>
          <p:nvPr>
            <p:ph type="body" idx="1"/>
          </p:nvPr>
        </p:nvSpPr>
        <p:spPr/>
        <p:txBody>
          <a:bodyPr/>
          <a:lstStyle/>
          <a:p>
            <a:r>
              <a:rPr lang="en-US" dirty="0"/>
              <a:t>In this scenario the receiver doesn’t get a photon through his/her filter, but the filters are at 90º, so he/she knows the sender sent a vertically polarized photon. A value of 1 could be given to the vertically polarized photon.</a:t>
            </a:r>
          </a:p>
        </p:txBody>
      </p:sp>
      <p:sp>
        <p:nvSpPr>
          <p:cNvPr id="4" name="Slide Number Placeholder 3"/>
          <p:cNvSpPr>
            <a:spLocks noGrp="1"/>
          </p:cNvSpPr>
          <p:nvPr>
            <p:ph type="sldNum" sz="quarter" idx="10"/>
          </p:nvPr>
        </p:nvSpPr>
        <p:spPr/>
        <p:txBody>
          <a:bodyPr/>
          <a:lstStyle/>
          <a:p>
            <a:pPr>
              <a:defRPr/>
            </a:pPr>
            <a:fld id="{624E3B09-7DC0-4752-8B51-5EBC0AF83464}" type="slidenum">
              <a:rPr lang="en-GB" smtClean="0"/>
              <a:pPr>
                <a:defRPr/>
              </a:pPr>
              <a:t>18</a:t>
            </a:fld>
            <a:endParaRPr lang="en-GB"/>
          </a:p>
        </p:txBody>
      </p:sp>
    </p:spTree>
    <p:extLst>
      <p:ext uri="{BB962C8B-B14F-4D97-AF65-F5344CB8AC3E}">
        <p14:creationId xmlns:p14="http://schemas.microsoft.com/office/powerpoint/2010/main" val="1904123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54063"/>
            <a:ext cx="6696075" cy="3767137"/>
          </a:xfrm>
        </p:spPr>
      </p:sp>
      <p:sp>
        <p:nvSpPr>
          <p:cNvPr id="3" name="Notes Placeholder 2"/>
          <p:cNvSpPr>
            <a:spLocks noGrp="1"/>
          </p:cNvSpPr>
          <p:nvPr>
            <p:ph type="body" idx="1"/>
          </p:nvPr>
        </p:nvSpPr>
        <p:spPr/>
        <p:txBody>
          <a:bodyPr/>
          <a:lstStyle/>
          <a:p>
            <a:r>
              <a:rPr lang="en-US" dirty="0"/>
              <a:t>In this scenario the receiver detects the photon through his/her filter, because the filters are parallel, so he/she knows the sender sent a vertically polarized photon. A value of 1 could be given to the vertically polarized photon.</a:t>
            </a:r>
          </a:p>
        </p:txBody>
      </p:sp>
      <p:sp>
        <p:nvSpPr>
          <p:cNvPr id="4" name="Slide Number Placeholder 3"/>
          <p:cNvSpPr>
            <a:spLocks noGrp="1"/>
          </p:cNvSpPr>
          <p:nvPr>
            <p:ph type="sldNum" sz="quarter" idx="10"/>
          </p:nvPr>
        </p:nvSpPr>
        <p:spPr/>
        <p:txBody>
          <a:bodyPr/>
          <a:lstStyle/>
          <a:p>
            <a:pPr>
              <a:defRPr/>
            </a:pPr>
            <a:fld id="{624E3B09-7DC0-4752-8B51-5EBC0AF83464}" type="slidenum">
              <a:rPr lang="en-GB" smtClean="0"/>
              <a:pPr>
                <a:defRPr/>
              </a:pPr>
              <a:t>19</a:t>
            </a:fld>
            <a:endParaRPr lang="en-GB"/>
          </a:p>
        </p:txBody>
      </p:sp>
    </p:spTree>
    <p:extLst>
      <p:ext uri="{BB962C8B-B14F-4D97-AF65-F5344CB8AC3E}">
        <p14:creationId xmlns:p14="http://schemas.microsoft.com/office/powerpoint/2010/main" val="102955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54063"/>
            <a:ext cx="6696075" cy="3767137"/>
          </a:xfrm>
        </p:spPr>
      </p:sp>
      <p:sp>
        <p:nvSpPr>
          <p:cNvPr id="3" name="Notes Placeholder 2"/>
          <p:cNvSpPr>
            <a:spLocks noGrp="1"/>
          </p:cNvSpPr>
          <p:nvPr>
            <p:ph type="body" idx="1"/>
          </p:nvPr>
        </p:nvSpPr>
        <p:spPr/>
        <p:txBody>
          <a:bodyPr/>
          <a:lstStyle/>
          <a:p>
            <a:r>
              <a:rPr lang="en-US" dirty="0"/>
              <a:t>In this scenario the receiver doesn’t get a photon through his/her filter, but the filters are at 90º, so he/she knows the sender sent a vertically polarized photon. A value of 0 could be given to the -45º polarized photon.</a:t>
            </a:r>
          </a:p>
        </p:txBody>
      </p:sp>
      <p:sp>
        <p:nvSpPr>
          <p:cNvPr id="4" name="Slide Number Placeholder 3"/>
          <p:cNvSpPr>
            <a:spLocks noGrp="1"/>
          </p:cNvSpPr>
          <p:nvPr>
            <p:ph type="sldNum" sz="quarter" idx="10"/>
          </p:nvPr>
        </p:nvSpPr>
        <p:spPr/>
        <p:txBody>
          <a:bodyPr/>
          <a:lstStyle/>
          <a:p>
            <a:pPr>
              <a:defRPr/>
            </a:pPr>
            <a:fld id="{624E3B09-7DC0-4752-8B51-5EBC0AF83464}" type="slidenum">
              <a:rPr lang="en-GB" smtClean="0"/>
              <a:pPr>
                <a:defRPr/>
              </a:pPr>
              <a:t>20</a:t>
            </a:fld>
            <a:endParaRPr lang="en-GB"/>
          </a:p>
        </p:txBody>
      </p:sp>
    </p:spTree>
    <p:extLst>
      <p:ext uri="{BB962C8B-B14F-4D97-AF65-F5344CB8AC3E}">
        <p14:creationId xmlns:p14="http://schemas.microsoft.com/office/powerpoint/2010/main" val="417534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54063"/>
            <a:ext cx="6696075" cy="3767137"/>
          </a:xfrm>
        </p:spPr>
      </p:sp>
      <p:sp>
        <p:nvSpPr>
          <p:cNvPr id="3" name="Notes Placeholder 2"/>
          <p:cNvSpPr>
            <a:spLocks noGrp="1"/>
          </p:cNvSpPr>
          <p:nvPr>
            <p:ph type="body" idx="1"/>
          </p:nvPr>
        </p:nvSpPr>
        <p:spPr/>
        <p:txBody>
          <a:bodyPr/>
          <a:lstStyle/>
          <a:p>
            <a:r>
              <a:rPr lang="en-US" dirty="0"/>
              <a:t>In this scenario the receiver detects the photon through his/her filter, because the filters are parallel, so he/she knows the sender sent a vertically polarized photon. A value of 1 could be given to the +45º polarized photon.</a:t>
            </a:r>
          </a:p>
        </p:txBody>
      </p:sp>
      <p:sp>
        <p:nvSpPr>
          <p:cNvPr id="4" name="Slide Number Placeholder 3"/>
          <p:cNvSpPr>
            <a:spLocks noGrp="1"/>
          </p:cNvSpPr>
          <p:nvPr>
            <p:ph type="sldNum" sz="quarter" idx="10"/>
          </p:nvPr>
        </p:nvSpPr>
        <p:spPr/>
        <p:txBody>
          <a:bodyPr/>
          <a:lstStyle/>
          <a:p>
            <a:pPr>
              <a:defRPr/>
            </a:pPr>
            <a:fld id="{624E3B09-7DC0-4752-8B51-5EBC0AF83464}" type="slidenum">
              <a:rPr lang="en-GB" smtClean="0"/>
              <a:pPr>
                <a:defRPr/>
              </a:pPr>
              <a:t>21</a:t>
            </a:fld>
            <a:endParaRPr lang="en-GB"/>
          </a:p>
        </p:txBody>
      </p:sp>
    </p:spTree>
    <p:extLst>
      <p:ext uri="{BB962C8B-B14F-4D97-AF65-F5344CB8AC3E}">
        <p14:creationId xmlns:p14="http://schemas.microsoft.com/office/powerpoint/2010/main" val="151164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54063"/>
            <a:ext cx="6696075" cy="3767137"/>
          </a:xfrm>
        </p:spPr>
      </p:sp>
      <p:sp>
        <p:nvSpPr>
          <p:cNvPr id="3" name="Notes Placeholder 2"/>
          <p:cNvSpPr>
            <a:spLocks noGrp="1"/>
          </p:cNvSpPr>
          <p:nvPr>
            <p:ph type="body" idx="1"/>
          </p:nvPr>
        </p:nvSpPr>
        <p:spPr/>
        <p:txBody>
          <a:bodyPr/>
          <a:lstStyle/>
          <a:p>
            <a:pPr algn="l"/>
            <a:r>
              <a:rPr lang="en-US" sz="1200" dirty="0"/>
              <a:t>Photon has 50% chance to go through, or be blocked by the receiver’s filter, so this measurement cannot be used to generate a key and both receiver and sender discard this data.</a:t>
            </a:r>
          </a:p>
        </p:txBody>
      </p:sp>
      <p:sp>
        <p:nvSpPr>
          <p:cNvPr id="4" name="Slide Number Placeholder 3"/>
          <p:cNvSpPr>
            <a:spLocks noGrp="1"/>
          </p:cNvSpPr>
          <p:nvPr>
            <p:ph type="sldNum" sz="quarter" idx="10"/>
          </p:nvPr>
        </p:nvSpPr>
        <p:spPr/>
        <p:txBody>
          <a:bodyPr/>
          <a:lstStyle/>
          <a:p>
            <a:pPr>
              <a:defRPr/>
            </a:pPr>
            <a:fld id="{624E3B09-7DC0-4752-8B51-5EBC0AF83464}" type="slidenum">
              <a:rPr lang="en-GB" smtClean="0"/>
              <a:pPr>
                <a:defRPr/>
              </a:pPr>
              <a:t>22</a:t>
            </a:fld>
            <a:endParaRPr lang="en-GB"/>
          </a:p>
        </p:txBody>
      </p:sp>
    </p:spTree>
    <p:extLst>
      <p:ext uri="{BB962C8B-B14F-4D97-AF65-F5344CB8AC3E}">
        <p14:creationId xmlns:p14="http://schemas.microsoft.com/office/powerpoint/2010/main" val="418906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54063"/>
            <a:ext cx="6696075" cy="3767137"/>
          </a:xfrm>
        </p:spPr>
      </p:sp>
      <p:sp>
        <p:nvSpPr>
          <p:cNvPr id="3" name="Notes Placeholder 2"/>
          <p:cNvSpPr>
            <a:spLocks noGrp="1"/>
          </p:cNvSpPr>
          <p:nvPr>
            <p:ph type="body" idx="1"/>
          </p:nvPr>
        </p:nvSpPr>
        <p:spPr/>
        <p:txBody>
          <a:bodyPr/>
          <a:lstStyle/>
          <a:p>
            <a:pPr algn="l"/>
            <a:endParaRPr lang="en-US" sz="1200" dirty="0"/>
          </a:p>
        </p:txBody>
      </p:sp>
      <p:sp>
        <p:nvSpPr>
          <p:cNvPr id="4" name="Slide Number Placeholder 3"/>
          <p:cNvSpPr>
            <a:spLocks noGrp="1"/>
          </p:cNvSpPr>
          <p:nvPr>
            <p:ph type="sldNum" sz="quarter" idx="10"/>
          </p:nvPr>
        </p:nvSpPr>
        <p:spPr/>
        <p:txBody>
          <a:bodyPr/>
          <a:lstStyle/>
          <a:p>
            <a:pPr>
              <a:defRPr/>
            </a:pPr>
            <a:fld id="{624E3B09-7DC0-4752-8B51-5EBC0AF83464}" type="slidenum">
              <a:rPr lang="en-GB" smtClean="0"/>
              <a:pPr>
                <a:defRPr/>
              </a:pPr>
              <a:t>23</a:t>
            </a:fld>
            <a:endParaRPr lang="en-GB"/>
          </a:p>
        </p:txBody>
      </p:sp>
    </p:spTree>
    <p:extLst>
      <p:ext uri="{BB962C8B-B14F-4D97-AF65-F5344CB8AC3E}">
        <p14:creationId xmlns:p14="http://schemas.microsoft.com/office/powerpoint/2010/main" val="241730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54063"/>
            <a:ext cx="6696075" cy="3767137"/>
          </a:xfrm>
        </p:spPr>
      </p:sp>
      <p:sp>
        <p:nvSpPr>
          <p:cNvPr id="3" name="Notes Placeholder 2"/>
          <p:cNvSpPr>
            <a:spLocks noGrp="1"/>
          </p:cNvSpPr>
          <p:nvPr>
            <p:ph type="body" idx="1"/>
          </p:nvPr>
        </p:nvSpPr>
        <p:spPr/>
        <p:txBody>
          <a:bodyPr/>
          <a:lstStyle/>
          <a:p>
            <a:r>
              <a:rPr lang="en-US" dirty="0"/>
              <a:t>This and the next two slides are very wordy, so you might want to hide them and discuss these points as you go introduce the activity from the previous slide, or as you show the slides with the measurements of the spin of the particles.</a:t>
            </a:r>
          </a:p>
        </p:txBody>
      </p:sp>
      <p:sp>
        <p:nvSpPr>
          <p:cNvPr id="4" name="Slide Number Placeholder 3"/>
          <p:cNvSpPr>
            <a:spLocks noGrp="1"/>
          </p:cNvSpPr>
          <p:nvPr>
            <p:ph type="sldNum" sz="quarter" idx="10"/>
          </p:nvPr>
        </p:nvSpPr>
        <p:spPr/>
        <p:txBody>
          <a:bodyPr/>
          <a:lstStyle/>
          <a:p>
            <a:pPr>
              <a:defRPr/>
            </a:pPr>
            <a:fld id="{624E3B09-7DC0-4752-8B51-5EBC0AF83464}" type="slidenum">
              <a:rPr lang="en-GB" smtClean="0"/>
              <a:pPr>
                <a:defRPr/>
              </a:pPr>
              <a:t>25</a:t>
            </a:fld>
            <a:endParaRPr lang="en-GB"/>
          </a:p>
        </p:txBody>
      </p:sp>
    </p:spTree>
    <p:extLst>
      <p:ext uri="{BB962C8B-B14F-4D97-AF65-F5344CB8AC3E}">
        <p14:creationId xmlns:p14="http://schemas.microsoft.com/office/powerpoint/2010/main" val="310627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24984" y="1841501"/>
            <a:ext cx="9160933" cy="1260475"/>
          </a:xfrm>
        </p:spPr>
        <p:txBody>
          <a:bodyPr/>
          <a:lstStyle>
            <a:lvl1pPr>
              <a:defRPr/>
            </a:lvl1pPr>
          </a:lstStyle>
          <a:p>
            <a:r>
              <a:rPr lang="en-US"/>
              <a:t>Click to edit Master title style</a:t>
            </a:r>
            <a:endParaRPr lang="en-GB"/>
          </a:p>
        </p:txBody>
      </p:sp>
      <p:sp>
        <p:nvSpPr>
          <p:cNvPr id="6147" name="Rectangle 3"/>
          <p:cNvSpPr>
            <a:spLocks noGrp="1" noChangeArrowheads="1"/>
          </p:cNvSpPr>
          <p:nvPr>
            <p:ph type="subTitle" idx="1"/>
          </p:nvPr>
        </p:nvSpPr>
        <p:spPr>
          <a:xfrm>
            <a:off x="958851" y="3713163"/>
            <a:ext cx="9160933" cy="908050"/>
          </a:xfrm>
        </p:spPr>
        <p:txBody>
          <a:bodyPr/>
          <a:lstStyle>
            <a:lvl1pPr>
              <a:defRPr b="0"/>
            </a:lvl1pPr>
          </a:lstStyle>
          <a:p>
            <a:r>
              <a:rPr lang="en-US" dirty="0"/>
              <a:t>Click to edit Master subtitle style</a:t>
            </a:r>
            <a:endParaRPr lang="en-GB" dirty="0"/>
          </a:p>
        </p:txBody>
      </p:sp>
    </p:spTree>
    <p:extLst>
      <p:ext uri="{BB962C8B-B14F-4D97-AF65-F5344CB8AC3E}">
        <p14:creationId xmlns:p14="http://schemas.microsoft.com/office/powerpoint/2010/main" val="2373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hasCustomPrompt="1"/>
          </p:nvPr>
        </p:nvSpPr>
        <p:spPr/>
        <p:txBody>
          <a:bodyPr vert="eaVert"/>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5105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21085" y="941389"/>
            <a:ext cx="2298700" cy="4694237"/>
          </a:xfrm>
        </p:spPr>
        <p:txBody>
          <a:bodyPr vert="eaVert"/>
          <a:lstStyle/>
          <a:p>
            <a:r>
              <a:rPr lang="en-US"/>
              <a:t>Click to edit Master title style</a:t>
            </a:r>
            <a:endParaRPr lang="en-GB"/>
          </a:p>
        </p:txBody>
      </p:sp>
      <p:sp>
        <p:nvSpPr>
          <p:cNvPr id="3" name="Vertical Text Placeholder 2"/>
          <p:cNvSpPr>
            <a:spLocks noGrp="1"/>
          </p:cNvSpPr>
          <p:nvPr>
            <p:ph type="body" orient="vert" idx="1" hasCustomPrompt="1"/>
          </p:nvPr>
        </p:nvSpPr>
        <p:spPr>
          <a:xfrm>
            <a:off x="924985" y="941389"/>
            <a:ext cx="6692900" cy="4694237"/>
          </a:xfrm>
        </p:spPr>
        <p:txBody>
          <a:bodyPr vert="eaVert"/>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3960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343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0852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hasCustomPrompt="1"/>
          </p:nvPr>
        </p:nvSpPr>
        <p:spPr>
          <a:xfrm>
            <a:off x="958851" y="1700809"/>
            <a:ext cx="4945128" cy="39348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88022" y="1700809"/>
            <a:ext cx="5088565" cy="39348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450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7915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4427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40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5"/>
          <p:cNvSpPr>
            <a:spLocks noGrp="1" noChangeArrowheads="1"/>
          </p:cNvSpPr>
          <p:nvPr>
            <p:ph type="dt" sz="half" idx="10"/>
          </p:nvPr>
        </p:nvSpPr>
        <p:spPr>
          <a:xfrm>
            <a:off x="7391401" y="198438"/>
            <a:ext cx="2732617" cy="234950"/>
          </a:xfrm>
          <a:prstGeom prst="rect">
            <a:avLst/>
          </a:prstGeom>
        </p:spPr>
        <p:txBody>
          <a:bodyPr/>
          <a:lstStyle>
            <a:lvl1pPr>
              <a:defRPr/>
            </a:lvl1pPr>
          </a:lstStyle>
          <a:p>
            <a:pPr>
              <a:defRPr/>
            </a:pPr>
            <a:r>
              <a:rPr lang="en-GB"/>
              <a:t>Date 00.00.00</a:t>
            </a:r>
          </a:p>
        </p:txBody>
      </p:sp>
    </p:spTree>
    <p:extLst>
      <p:ext uri="{BB962C8B-B14F-4D97-AF65-F5344CB8AC3E}">
        <p14:creationId xmlns:p14="http://schemas.microsoft.com/office/powerpoint/2010/main" val="312952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073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8851" y="404664"/>
            <a:ext cx="1045160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endParaRPr lang="en-GB" altLang="en-US" dirty="0"/>
          </a:p>
        </p:txBody>
      </p:sp>
      <p:sp>
        <p:nvSpPr>
          <p:cNvPr id="1027" name="Rectangle 3"/>
          <p:cNvSpPr>
            <a:spLocks noGrp="1" noChangeArrowheads="1"/>
          </p:cNvSpPr>
          <p:nvPr>
            <p:ph type="body" idx="1"/>
          </p:nvPr>
        </p:nvSpPr>
        <p:spPr bwMode="auto">
          <a:xfrm>
            <a:off x="958851" y="1628801"/>
            <a:ext cx="10417736" cy="40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0"/>
            <a:endParaRPr lang="en-GB" altLang="en-US"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45" r:id="rId5"/>
    <p:sldLayoutId id="2147483750" r:id="rId6"/>
    <p:sldLayoutId id="2147483751" r:id="rId7"/>
    <p:sldLayoutId id="2147483752" r:id="rId8"/>
    <p:sldLayoutId id="2147483753" r:id="rId9"/>
    <p:sldLayoutId id="2147483754" r:id="rId10"/>
    <p:sldLayoutId id="2147483755" r:id="rId11"/>
  </p:sldLayoutIdLst>
  <p:hf sldNum="0" hdr="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goo.gl/X4xXT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st-andrews.ac.uk/physics/quvis/simulations_html5/sims/BB84_photons/BB84_photon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8155" t="34968" r="31845" b="35975"/>
          <a:stretch/>
        </p:blipFill>
        <p:spPr>
          <a:xfrm>
            <a:off x="5236233" y="500572"/>
            <a:ext cx="6869502" cy="4990111"/>
          </a:xfrm>
          <a:prstGeom prst="rect">
            <a:avLst/>
          </a:prstGeom>
        </p:spPr>
      </p:pic>
      <p:sp>
        <p:nvSpPr>
          <p:cNvPr id="6" name="Title 1"/>
          <p:cNvSpPr txBox="1">
            <a:spLocks/>
          </p:cNvSpPr>
          <p:nvPr/>
        </p:nvSpPr>
        <p:spPr>
          <a:xfrm>
            <a:off x="531961" y="1801827"/>
            <a:ext cx="6584831" cy="2387600"/>
          </a:xfrm>
          <a:prstGeom prst="rect">
            <a:avLst/>
          </a:prstGeom>
          <a:noFill/>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en-GB" sz="5400" kern="0" smtClean="0">
                <a:gradFill flip="none" rotWithShape="1">
                  <a:gsLst>
                    <a:gs pos="52000">
                      <a:srgbClr val="C27BA0"/>
                    </a:gs>
                    <a:gs pos="0">
                      <a:srgbClr val="CF2453"/>
                    </a:gs>
                    <a:gs pos="74000">
                      <a:srgbClr val="00AFD8"/>
                    </a:gs>
                    <a:gs pos="83000">
                      <a:srgbClr val="00AFD8"/>
                    </a:gs>
                    <a:gs pos="100000">
                      <a:srgbClr val="00AFD8"/>
                    </a:gs>
                  </a:gsLst>
                  <a:lin ang="2700000" scaled="1"/>
                  <a:tileRect/>
                </a:gradFill>
              </a:rPr>
              <a:t>Quantum Technology programme</a:t>
            </a:r>
            <a:endParaRPr lang="en-GB" sz="5400" kern="0" dirty="0">
              <a:gradFill flip="none" rotWithShape="1">
                <a:gsLst>
                  <a:gs pos="52000">
                    <a:srgbClr val="C27BA0"/>
                  </a:gs>
                  <a:gs pos="0">
                    <a:srgbClr val="CF2453"/>
                  </a:gs>
                  <a:gs pos="74000">
                    <a:srgbClr val="00AFD8"/>
                  </a:gs>
                  <a:gs pos="83000">
                    <a:srgbClr val="00AFD8"/>
                  </a:gs>
                  <a:gs pos="100000">
                    <a:srgbClr val="00AFD8"/>
                  </a:gs>
                </a:gsLst>
                <a:lin ang="2700000" scaled="1"/>
                <a:tileRect/>
              </a:gradFill>
            </a:endParaRPr>
          </a:p>
        </p:txBody>
      </p:sp>
      <p:cxnSp>
        <p:nvCxnSpPr>
          <p:cNvPr id="7" name="Straight Connector 6"/>
          <p:cNvCxnSpPr/>
          <p:nvPr/>
        </p:nvCxnSpPr>
        <p:spPr>
          <a:xfrm>
            <a:off x="0" y="584008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75" y="5921889"/>
            <a:ext cx="1949570" cy="936111"/>
          </a:xfrm>
          <a:prstGeom prst="rect">
            <a:avLst/>
          </a:prstGeom>
        </p:spPr>
      </p:pic>
      <p:sp>
        <p:nvSpPr>
          <p:cNvPr id="9" name="TextBox 8"/>
          <p:cNvSpPr txBox="1"/>
          <p:nvPr/>
        </p:nvSpPr>
        <p:spPr>
          <a:xfrm>
            <a:off x="531961" y="4557949"/>
            <a:ext cx="5996087" cy="1200329"/>
          </a:xfrm>
          <a:prstGeom prst="rect">
            <a:avLst/>
          </a:prstGeom>
          <a:noFill/>
        </p:spPr>
        <p:txBody>
          <a:bodyPr wrap="square" rtlCol="0">
            <a:spAutoFit/>
          </a:bodyPr>
          <a:lstStyle/>
          <a:p>
            <a:r>
              <a:rPr lang="en-GB" sz="3600" dirty="0" smtClean="0">
                <a:solidFill>
                  <a:schemeClr val="bg1"/>
                </a:solidFill>
                <a:latin typeface="+mn-lt"/>
              </a:rPr>
              <a:t>Quantum key distribution and entanglement</a:t>
            </a:r>
            <a:endParaRPr lang="en-GB" sz="3600" dirty="0">
              <a:solidFill>
                <a:schemeClr val="bg1"/>
              </a:solidFill>
              <a:latin typeface="+mn-lt"/>
            </a:endParaRPr>
          </a:p>
        </p:txBody>
      </p:sp>
    </p:spTree>
  </p:cSld>
  <p:clrMapOvr>
    <a:masterClrMapping/>
  </p:clrMapOvr>
  <p:transition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a:off x="7820908" y="2578690"/>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a:off x="2747194" y="2567560"/>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1775086" y="2137717"/>
            <a:ext cx="3420814" cy="535452"/>
          </a:xfrm>
        </p:spPr>
        <p:txBody>
          <a:bodyPr/>
          <a:lstStyle/>
          <a:p>
            <a:pPr marL="0" indent="0">
              <a:buNone/>
            </a:pPr>
            <a:r>
              <a:rPr lang="en-US" sz="2400" dirty="0"/>
              <a:t>Sender’s measurement</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574841"/>
            <a:ext cx="1032172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dirty="0"/>
              <a:t>What value would sender and receiver agree for this measurement? </a:t>
            </a:r>
          </a:p>
        </p:txBody>
      </p:sp>
      <p:cxnSp>
        <p:nvCxnSpPr>
          <p:cNvPr id="17" name="Straight Arrow Connector 16">
            <a:extLst>
              <a:ext uri="{FF2B5EF4-FFF2-40B4-BE49-F238E27FC236}">
                <a16:creationId xmlns="" xmlns:a16="http://schemas.microsoft.com/office/drawing/2014/main" id="{7D4466B7-0EC4-E747-BB71-8F6209B74742}"/>
              </a:ext>
            </a:extLst>
          </p:cNvPr>
          <p:cNvCxnSpPr>
            <a:cxnSpLocks/>
          </p:cNvCxnSpPr>
          <p:nvPr/>
        </p:nvCxnSpPr>
        <p:spPr>
          <a:xfrm flipV="1">
            <a:off x="2495600" y="2761736"/>
            <a:ext cx="0" cy="1269736"/>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a:off x="9768408" y="2807336"/>
            <a:ext cx="0" cy="126973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 xmlns:a16="http://schemas.microsoft.com/office/drawing/2014/main" id="{CDE94EB3-6016-F548-9C6C-DAC02131DE73}"/>
              </a:ext>
            </a:extLst>
          </p:cNvPr>
          <p:cNvSpPr txBox="1">
            <a:spLocks/>
          </p:cNvSpPr>
          <p:nvPr/>
        </p:nvSpPr>
        <p:spPr bwMode="auto">
          <a:xfrm>
            <a:off x="6848800" y="2137717"/>
            <a:ext cx="3639688" cy="53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Receiver’s measurement</a:t>
            </a:r>
          </a:p>
        </p:txBody>
      </p:sp>
      <p:sp>
        <p:nvSpPr>
          <p:cNvPr id="23" name="Content Placeholder 2">
            <a:extLst>
              <a:ext uri="{FF2B5EF4-FFF2-40B4-BE49-F238E27FC236}">
                <a16:creationId xmlns="" xmlns:a16="http://schemas.microsoft.com/office/drawing/2014/main" id="{D73184B0-330A-BF46-8905-E62394C4932D}"/>
              </a:ext>
            </a:extLst>
          </p:cNvPr>
          <p:cNvSpPr txBox="1">
            <a:spLocks/>
          </p:cNvSpPr>
          <p:nvPr/>
        </p:nvSpPr>
        <p:spPr bwMode="auto">
          <a:xfrm>
            <a:off x="958851" y="1167495"/>
            <a:ext cx="1045160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We could assign 1 to spin up and 0 to spin down and use these values to generate our key.</a:t>
            </a:r>
          </a:p>
        </p:txBody>
      </p:sp>
      <p:sp>
        <p:nvSpPr>
          <p:cNvPr id="24" name="Content Placeholder 2">
            <a:extLst>
              <a:ext uri="{FF2B5EF4-FFF2-40B4-BE49-F238E27FC236}">
                <a16:creationId xmlns="" xmlns:a16="http://schemas.microsoft.com/office/drawing/2014/main" id="{F2B5F1EA-232B-BB41-B6F6-654A38ECCFE7}"/>
              </a:ext>
            </a:extLst>
          </p:cNvPr>
          <p:cNvSpPr txBox="1">
            <a:spLocks/>
          </p:cNvSpPr>
          <p:nvPr/>
        </p:nvSpPr>
        <p:spPr bwMode="auto">
          <a:xfrm>
            <a:off x="5613704" y="5955361"/>
            <a:ext cx="1000162" cy="9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8800" dirty="0"/>
              <a:t>1 </a:t>
            </a:r>
          </a:p>
        </p:txBody>
      </p:sp>
      <p:cxnSp>
        <p:nvCxnSpPr>
          <p:cNvPr id="25" name="Straight Arrow Connector 24">
            <a:extLst>
              <a:ext uri="{FF2B5EF4-FFF2-40B4-BE49-F238E27FC236}">
                <a16:creationId xmlns="" xmlns:a16="http://schemas.microsoft.com/office/drawing/2014/main" id="{ADF200A0-066B-6D4B-8CD8-15D63DEC7A34}"/>
              </a:ext>
            </a:extLst>
          </p:cNvPr>
          <p:cNvCxnSpPr>
            <a:cxnSpLocks/>
          </p:cNvCxnSpPr>
          <p:nvPr/>
        </p:nvCxnSpPr>
        <p:spPr>
          <a:xfrm rot="16200000">
            <a:off x="3994564" y="2794132"/>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4998D295-E1DF-1249-972C-4EA7DFA89B58}"/>
              </a:ext>
            </a:extLst>
          </p:cNvPr>
          <p:cNvCxnSpPr>
            <a:cxnSpLocks/>
          </p:cNvCxnSpPr>
          <p:nvPr/>
        </p:nvCxnSpPr>
        <p:spPr>
          <a:xfrm rot="16200000">
            <a:off x="7530189" y="2794131"/>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90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85185E-6 L -0.16684 -0.00486 " pathEditMode="relative" rAng="0" ptsTypes="AA">
                                      <p:cBhvr>
                                        <p:cTn id="6" dur="2000" fill="hold"/>
                                        <p:tgtEl>
                                          <p:spTgt spid="5"/>
                                        </p:tgtEl>
                                        <p:attrNameLst>
                                          <p:attrName>ppt_x</p:attrName>
                                          <p:attrName>ppt_y</p:attrName>
                                        </p:attrNameLst>
                                      </p:cBhvr>
                                      <p:rCtr x="-8351" y="-255"/>
                                    </p:animMotion>
                                  </p:childTnLst>
                                </p:cTn>
                              </p:par>
                              <p:par>
                                <p:cTn id="7" presetID="0" presetClass="path" presetSubtype="0" accel="50000" decel="50000" fill="hold" nodeType="withEffect">
                                  <p:stCondLst>
                                    <p:cond delay="0"/>
                                  </p:stCondLst>
                                  <p:childTnLst>
                                    <p:animMotion origin="layout" path="M -4.16667E-6 -1.85185E-6 L -0.16684 -0.00856 " pathEditMode="relative" rAng="0" ptsTypes="AA">
                                      <p:cBhvr>
                                        <p:cTn id="8" dur="2000" fill="hold"/>
                                        <p:tgtEl>
                                          <p:spTgt spid="11"/>
                                        </p:tgtEl>
                                        <p:attrNameLst>
                                          <p:attrName>ppt_x</p:attrName>
                                          <p:attrName>ppt_y</p:attrName>
                                        </p:attrNameLst>
                                      </p:cBhvr>
                                      <p:rCtr x="-8351" y="-440"/>
                                    </p:animMotion>
                                  </p:childTnLst>
                                </p:cTn>
                              </p:par>
                              <p:par>
                                <p:cTn id="9" presetID="0" presetClass="path" presetSubtype="0" accel="50000" decel="50000" fill="hold" nodeType="withEffect">
                                  <p:stCondLst>
                                    <p:cond delay="0"/>
                                  </p:stCondLst>
                                  <p:childTnLst>
                                    <p:animMotion origin="layout" path="M 1.11111E-6 0 L -0.16684 -0.00856 " pathEditMode="relative" rAng="0" ptsTypes="AA">
                                      <p:cBhvr>
                                        <p:cTn id="10" dur="2000" fill="hold"/>
                                        <p:tgtEl>
                                          <p:spTgt spid="25"/>
                                        </p:tgtEl>
                                        <p:attrNameLst>
                                          <p:attrName>ppt_x</p:attrName>
                                          <p:attrName>ppt_y</p:attrName>
                                        </p:attrNameLst>
                                      </p:cBhvr>
                                      <p:rCtr x="-8351" y="-440"/>
                                    </p:animMotion>
                                  </p:childTnLst>
                                </p:cTn>
                              </p:par>
                              <p:par>
                                <p:cTn id="11" presetID="9" presetClass="exit" presetSubtype="0" fill="hold" nodeType="withEffect">
                                  <p:stCondLst>
                                    <p:cond delay="50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500"/>
                                  </p:stCondLst>
                                  <p:childTnLst>
                                    <p:animEffect transition="out" filter="dissolv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1.94444E-6 1.85185E-6 L 0.24132 -0.0044 " pathEditMode="relative" rAng="0" ptsTypes="AA">
                                      <p:cBhvr>
                                        <p:cTn id="29" dur="2000" fill="hold"/>
                                        <p:tgtEl>
                                          <p:spTgt spid="4"/>
                                        </p:tgtEl>
                                        <p:attrNameLst>
                                          <p:attrName>ppt_x</p:attrName>
                                          <p:attrName>ppt_y</p:attrName>
                                        </p:attrNameLst>
                                      </p:cBhvr>
                                      <p:rCtr x="12066" y="-231"/>
                                    </p:animMotion>
                                  </p:childTnLst>
                                </p:cTn>
                              </p:par>
                              <p:par>
                                <p:cTn id="30" presetID="0" presetClass="path" presetSubtype="0" accel="50000" decel="50000" fill="hold" nodeType="withEffect">
                                  <p:stCondLst>
                                    <p:cond delay="0"/>
                                  </p:stCondLst>
                                  <p:childTnLst>
                                    <p:animMotion origin="layout" path="M 4.72222E-6 -1.85185E-6 L 0.24131 -0.0044 " pathEditMode="relative" rAng="0" ptsTypes="AA">
                                      <p:cBhvr>
                                        <p:cTn id="31" dur="2000" fill="hold"/>
                                        <p:tgtEl>
                                          <p:spTgt spid="12"/>
                                        </p:tgtEl>
                                        <p:attrNameLst>
                                          <p:attrName>ppt_x</p:attrName>
                                          <p:attrName>ppt_y</p:attrName>
                                        </p:attrNameLst>
                                      </p:cBhvr>
                                      <p:rCtr x="12066" y="-231"/>
                                    </p:animMotion>
                                  </p:childTnLst>
                                </p:cTn>
                              </p:par>
                              <p:par>
                                <p:cTn id="32" presetID="0" presetClass="path" presetSubtype="0" accel="50000" decel="50000" fill="hold" nodeType="withEffect">
                                  <p:stCondLst>
                                    <p:cond delay="0"/>
                                  </p:stCondLst>
                                  <p:childTnLst>
                                    <p:animMotion origin="layout" path="M -8.33333E-7 0 L 0.24132 -0.0044 " pathEditMode="relative" rAng="0" ptsTypes="AA">
                                      <p:cBhvr>
                                        <p:cTn id="33" dur="2000" fill="hold"/>
                                        <p:tgtEl>
                                          <p:spTgt spid="26"/>
                                        </p:tgtEl>
                                        <p:attrNameLst>
                                          <p:attrName>ppt_x</p:attrName>
                                          <p:attrName>ppt_y</p:attrName>
                                        </p:attrNameLst>
                                      </p:cBhvr>
                                      <p:rCtr x="12066" y="-231"/>
                                    </p:animMotion>
                                  </p:childTnLst>
                                </p:cTn>
                              </p:par>
                              <p:par>
                                <p:cTn id="34" presetID="9" presetClass="exit" presetSubtype="0" fill="hold" nodeType="withEffect">
                                  <p:stCondLst>
                                    <p:cond delay="500"/>
                                  </p:stCondLst>
                                  <p:childTnLst>
                                    <p:animEffect transition="out" filter="dissolv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9" presetClass="exit" presetSubtype="0" fill="hold" nodeType="withEffect">
                                  <p:stCondLst>
                                    <p:cond delay="500"/>
                                  </p:stCondLst>
                                  <p:childTnLst>
                                    <p:animEffect transition="out" filter="dissolv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par>
                          <p:cTn id="40" fill="hold">
                            <p:stCondLst>
                              <p:cond delay="2000"/>
                            </p:stCondLst>
                            <p:childTnLst>
                              <p:par>
                                <p:cTn id="41" presetID="9"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dissolv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rot="5400000">
            <a:off x="7937582" y="2749862"/>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rot="16200000">
            <a:off x="2595999" y="2710619"/>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1775086" y="2137717"/>
            <a:ext cx="3420814" cy="535452"/>
          </a:xfrm>
        </p:spPr>
        <p:txBody>
          <a:bodyPr/>
          <a:lstStyle/>
          <a:p>
            <a:pPr marL="0" indent="0">
              <a:buNone/>
            </a:pPr>
            <a:r>
              <a:rPr lang="en-US" sz="2400" dirty="0"/>
              <a:t>Sender’s measurement</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572614"/>
            <a:ext cx="1039373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dirty="0"/>
              <a:t>What value would sender and receiver agree for this measurement? </a:t>
            </a:r>
          </a:p>
        </p:txBody>
      </p:sp>
      <p:cxnSp>
        <p:nvCxnSpPr>
          <p:cNvPr id="17" name="Straight Arrow Connector 16">
            <a:extLst>
              <a:ext uri="{FF2B5EF4-FFF2-40B4-BE49-F238E27FC236}">
                <a16:creationId xmlns="" xmlns:a16="http://schemas.microsoft.com/office/drawing/2014/main" id="{7D4466B7-0EC4-E747-BB71-8F6209B74742}"/>
              </a:ext>
            </a:extLst>
          </p:cNvPr>
          <p:cNvCxnSpPr>
            <a:cxnSpLocks/>
          </p:cNvCxnSpPr>
          <p:nvPr/>
        </p:nvCxnSpPr>
        <p:spPr>
          <a:xfrm rot="5400000" flipH="1" flipV="1">
            <a:off x="2495600" y="2761736"/>
            <a:ext cx="0" cy="126973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rot="16200000" flipH="1" flipV="1">
            <a:off x="9768408" y="2807336"/>
            <a:ext cx="0" cy="1269736"/>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 xmlns:a16="http://schemas.microsoft.com/office/drawing/2014/main" id="{CDE94EB3-6016-F548-9C6C-DAC02131DE73}"/>
              </a:ext>
            </a:extLst>
          </p:cNvPr>
          <p:cNvSpPr txBox="1">
            <a:spLocks/>
          </p:cNvSpPr>
          <p:nvPr/>
        </p:nvSpPr>
        <p:spPr bwMode="auto">
          <a:xfrm>
            <a:off x="6848800" y="2137717"/>
            <a:ext cx="3639688" cy="53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Receiver’s measurement</a:t>
            </a:r>
          </a:p>
        </p:txBody>
      </p:sp>
      <p:sp>
        <p:nvSpPr>
          <p:cNvPr id="23" name="Content Placeholder 2">
            <a:extLst>
              <a:ext uri="{FF2B5EF4-FFF2-40B4-BE49-F238E27FC236}">
                <a16:creationId xmlns="" xmlns:a16="http://schemas.microsoft.com/office/drawing/2014/main" id="{D73184B0-330A-BF46-8905-E62394C4932D}"/>
              </a:ext>
            </a:extLst>
          </p:cNvPr>
          <p:cNvSpPr txBox="1">
            <a:spLocks/>
          </p:cNvSpPr>
          <p:nvPr/>
        </p:nvSpPr>
        <p:spPr bwMode="auto">
          <a:xfrm>
            <a:off x="958851" y="1167495"/>
            <a:ext cx="1039373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We could assign 1 to spin up and 0 to spin down and use these values to generate our key.</a:t>
            </a:r>
          </a:p>
        </p:txBody>
      </p:sp>
      <p:sp>
        <p:nvSpPr>
          <p:cNvPr id="25" name="Content Placeholder 2">
            <a:extLst>
              <a:ext uri="{FF2B5EF4-FFF2-40B4-BE49-F238E27FC236}">
                <a16:creationId xmlns="" xmlns:a16="http://schemas.microsoft.com/office/drawing/2014/main" id="{F19ABE37-3774-524E-BAD8-57666CE7CE13}"/>
              </a:ext>
            </a:extLst>
          </p:cNvPr>
          <p:cNvSpPr txBox="1">
            <a:spLocks/>
          </p:cNvSpPr>
          <p:nvPr/>
        </p:nvSpPr>
        <p:spPr bwMode="auto">
          <a:xfrm>
            <a:off x="5554396" y="5948800"/>
            <a:ext cx="1000162" cy="9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8800" dirty="0"/>
              <a:t>0 </a:t>
            </a:r>
          </a:p>
        </p:txBody>
      </p:sp>
      <p:cxnSp>
        <p:nvCxnSpPr>
          <p:cNvPr id="24" name="Straight Arrow Connector 23">
            <a:extLst>
              <a:ext uri="{FF2B5EF4-FFF2-40B4-BE49-F238E27FC236}">
                <a16:creationId xmlns="" xmlns:a16="http://schemas.microsoft.com/office/drawing/2014/main" id="{15D967B6-D502-A84E-9C6B-BC72EF7C2661}"/>
              </a:ext>
            </a:extLst>
          </p:cNvPr>
          <p:cNvCxnSpPr>
            <a:cxnSpLocks/>
          </p:cNvCxnSpPr>
          <p:nvPr/>
        </p:nvCxnSpPr>
        <p:spPr>
          <a:xfrm rot="16200000">
            <a:off x="3994564" y="2794132"/>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43102492-70D7-9942-8286-F8E605768F14}"/>
              </a:ext>
            </a:extLst>
          </p:cNvPr>
          <p:cNvCxnSpPr>
            <a:cxnSpLocks/>
          </p:cNvCxnSpPr>
          <p:nvPr/>
        </p:nvCxnSpPr>
        <p:spPr>
          <a:xfrm rot="16200000">
            <a:off x="7530189" y="2794131"/>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4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85185E-6 L -0.16684 -0.00486 " pathEditMode="relative" rAng="0" ptsTypes="AA">
                                      <p:cBhvr>
                                        <p:cTn id="6" dur="2000" fill="hold"/>
                                        <p:tgtEl>
                                          <p:spTgt spid="5"/>
                                        </p:tgtEl>
                                        <p:attrNameLst>
                                          <p:attrName>ppt_x</p:attrName>
                                          <p:attrName>ppt_y</p:attrName>
                                        </p:attrNameLst>
                                      </p:cBhvr>
                                      <p:rCtr x="-8351" y="-255"/>
                                    </p:animMotion>
                                  </p:childTnLst>
                                </p:cTn>
                              </p:par>
                              <p:par>
                                <p:cTn id="7" presetID="0" presetClass="path" presetSubtype="0" accel="50000" decel="50000" fill="hold" nodeType="withEffect">
                                  <p:stCondLst>
                                    <p:cond delay="0"/>
                                  </p:stCondLst>
                                  <p:childTnLst>
                                    <p:animMotion origin="layout" path="M -4.16667E-6 -1.85185E-6 L -0.16684 -0.00856 " pathEditMode="relative" rAng="0" ptsTypes="AA">
                                      <p:cBhvr>
                                        <p:cTn id="8" dur="2000" fill="hold"/>
                                        <p:tgtEl>
                                          <p:spTgt spid="11"/>
                                        </p:tgtEl>
                                        <p:attrNameLst>
                                          <p:attrName>ppt_x</p:attrName>
                                          <p:attrName>ppt_y</p:attrName>
                                        </p:attrNameLst>
                                      </p:cBhvr>
                                      <p:rCtr x="-8351" y="-440"/>
                                    </p:animMotion>
                                  </p:childTnLst>
                                </p:cTn>
                              </p:par>
                              <p:par>
                                <p:cTn id="9" presetID="0" presetClass="path" presetSubtype="0" accel="50000" decel="50000" fill="hold" nodeType="withEffect">
                                  <p:stCondLst>
                                    <p:cond delay="0"/>
                                  </p:stCondLst>
                                  <p:childTnLst>
                                    <p:animMotion origin="layout" path="M 1.11111E-6 0 L -0.16684 -0.00856 " pathEditMode="relative" rAng="0" ptsTypes="AA">
                                      <p:cBhvr>
                                        <p:cTn id="10" dur="2000" fill="hold"/>
                                        <p:tgtEl>
                                          <p:spTgt spid="24"/>
                                        </p:tgtEl>
                                        <p:attrNameLst>
                                          <p:attrName>ppt_x</p:attrName>
                                          <p:attrName>ppt_y</p:attrName>
                                        </p:attrNameLst>
                                      </p:cBhvr>
                                      <p:rCtr x="-8351" y="-440"/>
                                    </p:animMotion>
                                  </p:childTnLst>
                                </p:cTn>
                              </p:par>
                              <p:par>
                                <p:cTn id="11" presetID="9" presetClass="exit" presetSubtype="0" fill="hold" nodeType="withEffect">
                                  <p:stCondLst>
                                    <p:cond delay="50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500"/>
                                  </p:stCondLst>
                                  <p:childTnLst>
                                    <p:animEffect transition="out" filter="dissolv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1.94444E-6 1.85185E-6 L 0.24132 -0.0044 " pathEditMode="relative" rAng="0" ptsTypes="AA">
                                      <p:cBhvr>
                                        <p:cTn id="29" dur="2000" fill="hold"/>
                                        <p:tgtEl>
                                          <p:spTgt spid="4"/>
                                        </p:tgtEl>
                                        <p:attrNameLst>
                                          <p:attrName>ppt_x</p:attrName>
                                          <p:attrName>ppt_y</p:attrName>
                                        </p:attrNameLst>
                                      </p:cBhvr>
                                      <p:rCtr x="12066" y="-231"/>
                                    </p:animMotion>
                                  </p:childTnLst>
                                </p:cTn>
                              </p:par>
                              <p:par>
                                <p:cTn id="30" presetID="0" presetClass="path" presetSubtype="0" accel="50000" decel="50000" fill="hold" nodeType="withEffect">
                                  <p:stCondLst>
                                    <p:cond delay="0"/>
                                  </p:stCondLst>
                                  <p:childTnLst>
                                    <p:animMotion origin="layout" path="M 4.72222E-6 -1.85185E-6 L 0.24131 -0.0044 " pathEditMode="relative" rAng="0" ptsTypes="AA">
                                      <p:cBhvr>
                                        <p:cTn id="31" dur="2000" fill="hold"/>
                                        <p:tgtEl>
                                          <p:spTgt spid="12"/>
                                        </p:tgtEl>
                                        <p:attrNameLst>
                                          <p:attrName>ppt_x</p:attrName>
                                          <p:attrName>ppt_y</p:attrName>
                                        </p:attrNameLst>
                                      </p:cBhvr>
                                      <p:rCtr x="12066" y="-231"/>
                                    </p:animMotion>
                                  </p:childTnLst>
                                </p:cTn>
                              </p:par>
                              <p:par>
                                <p:cTn id="32" presetID="0" presetClass="path" presetSubtype="0" accel="50000" decel="50000" fill="hold" nodeType="withEffect">
                                  <p:stCondLst>
                                    <p:cond delay="0"/>
                                  </p:stCondLst>
                                  <p:childTnLst>
                                    <p:animMotion origin="layout" path="M -8.33333E-7 0 L 0.24132 -0.0044 " pathEditMode="relative" rAng="0" ptsTypes="AA">
                                      <p:cBhvr>
                                        <p:cTn id="33" dur="2000" fill="hold"/>
                                        <p:tgtEl>
                                          <p:spTgt spid="26"/>
                                        </p:tgtEl>
                                        <p:attrNameLst>
                                          <p:attrName>ppt_x</p:attrName>
                                          <p:attrName>ppt_y</p:attrName>
                                        </p:attrNameLst>
                                      </p:cBhvr>
                                      <p:rCtr x="12066" y="-231"/>
                                    </p:animMotion>
                                  </p:childTnLst>
                                </p:cTn>
                              </p:par>
                              <p:par>
                                <p:cTn id="34" presetID="9" presetClass="exit" presetSubtype="0" fill="hold" nodeType="withEffect">
                                  <p:stCondLst>
                                    <p:cond delay="500"/>
                                  </p:stCondLst>
                                  <p:childTnLst>
                                    <p:animEffect transition="out" filter="dissolv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9" presetClass="exit" presetSubtype="0" fill="hold" nodeType="withEffect">
                                  <p:stCondLst>
                                    <p:cond delay="500"/>
                                  </p:stCondLst>
                                  <p:childTnLst>
                                    <p:animEffect transition="out" filter="dissolv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par>
                          <p:cTn id="40" fill="hold">
                            <p:stCondLst>
                              <p:cond delay="2000"/>
                            </p:stCondLst>
                            <p:childTnLst>
                              <p:par>
                                <p:cTn id="41" presetID="9"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rot="5400000">
            <a:off x="7937582" y="2749862"/>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a:off x="2747194" y="2567560"/>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1775086" y="2137717"/>
            <a:ext cx="3420814" cy="535452"/>
          </a:xfrm>
        </p:spPr>
        <p:txBody>
          <a:bodyPr/>
          <a:lstStyle/>
          <a:p>
            <a:pPr marL="0" indent="0">
              <a:buNone/>
            </a:pPr>
            <a:r>
              <a:rPr lang="en-US" sz="2400" dirty="0"/>
              <a:t>Sender’s measurement</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574841"/>
            <a:ext cx="1045160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dirty="0"/>
              <a:t>What value would sender and receiver agree for this measurement? </a:t>
            </a:r>
          </a:p>
        </p:txBody>
      </p:sp>
      <p:cxnSp>
        <p:nvCxnSpPr>
          <p:cNvPr id="17" name="Straight Arrow Connector 16">
            <a:extLst>
              <a:ext uri="{FF2B5EF4-FFF2-40B4-BE49-F238E27FC236}">
                <a16:creationId xmlns="" xmlns:a16="http://schemas.microsoft.com/office/drawing/2014/main" id="{7D4466B7-0EC4-E747-BB71-8F6209B74742}"/>
              </a:ext>
            </a:extLst>
          </p:cNvPr>
          <p:cNvCxnSpPr/>
          <p:nvPr/>
        </p:nvCxnSpPr>
        <p:spPr>
          <a:xfrm>
            <a:off x="2495600" y="2761736"/>
            <a:ext cx="0" cy="126973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rot="16200000" flipV="1">
            <a:off x="9768408" y="2807336"/>
            <a:ext cx="0" cy="1269736"/>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 xmlns:a16="http://schemas.microsoft.com/office/drawing/2014/main" id="{CDE94EB3-6016-F548-9C6C-DAC02131DE73}"/>
              </a:ext>
            </a:extLst>
          </p:cNvPr>
          <p:cNvSpPr txBox="1">
            <a:spLocks/>
          </p:cNvSpPr>
          <p:nvPr/>
        </p:nvSpPr>
        <p:spPr bwMode="auto">
          <a:xfrm>
            <a:off x="6848800" y="2137717"/>
            <a:ext cx="3639688" cy="53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Receiver’s measurement</a:t>
            </a:r>
          </a:p>
        </p:txBody>
      </p:sp>
      <p:sp>
        <p:nvSpPr>
          <p:cNvPr id="23" name="Content Placeholder 2">
            <a:extLst>
              <a:ext uri="{FF2B5EF4-FFF2-40B4-BE49-F238E27FC236}">
                <a16:creationId xmlns="" xmlns:a16="http://schemas.microsoft.com/office/drawing/2014/main" id="{D73184B0-330A-BF46-8905-E62394C4932D}"/>
              </a:ext>
            </a:extLst>
          </p:cNvPr>
          <p:cNvSpPr txBox="1">
            <a:spLocks/>
          </p:cNvSpPr>
          <p:nvPr/>
        </p:nvSpPr>
        <p:spPr bwMode="auto">
          <a:xfrm>
            <a:off x="958851" y="1167495"/>
            <a:ext cx="10321725"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We could assign 1 to spin up and 0 to spin down and use these values to generate our key.</a:t>
            </a:r>
          </a:p>
        </p:txBody>
      </p:sp>
      <p:sp>
        <p:nvSpPr>
          <p:cNvPr id="24" name="Content Placeholder 2">
            <a:extLst>
              <a:ext uri="{FF2B5EF4-FFF2-40B4-BE49-F238E27FC236}">
                <a16:creationId xmlns="" xmlns:a16="http://schemas.microsoft.com/office/drawing/2014/main" id="{F2B5F1EA-232B-BB41-B6F6-654A38ECCFE7}"/>
              </a:ext>
            </a:extLst>
          </p:cNvPr>
          <p:cNvSpPr txBox="1">
            <a:spLocks/>
          </p:cNvSpPr>
          <p:nvPr/>
        </p:nvSpPr>
        <p:spPr bwMode="auto">
          <a:xfrm>
            <a:off x="3233465" y="5481797"/>
            <a:ext cx="5858048" cy="9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800" dirty="0">
                <a:solidFill>
                  <a:srgbClr val="FF0000"/>
                </a:solidFill>
              </a:rPr>
              <a:t>Different axes </a:t>
            </a:r>
            <a:r>
              <a:rPr lang="en-US" sz="2800" dirty="0">
                <a:solidFill>
                  <a:srgbClr val="FF0000"/>
                </a:solidFill>
                <a:sym typeface="Wingdings" pitchFamily="2" charset="2"/>
              </a:rPr>
              <a:t> value discarded</a:t>
            </a:r>
            <a:endParaRPr lang="en-US" sz="2800" dirty="0">
              <a:solidFill>
                <a:srgbClr val="FF0000"/>
              </a:solidFill>
            </a:endParaRPr>
          </a:p>
        </p:txBody>
      </p:sp>
      <p:cxnSp>
        <p:nvCxnSpPr>
          <p:cNvPr id="25" name="Straight Arrow Connector 24">
            <a:extLst>
              <a:ext uri="{FF2B5EF4-FFF2-40B4-BE49-F238E27FC236}">
                <a16:creationId xmlns="" xmlns:a16="http://schemas.microsoft.com/office/drawing/2014/main" id="{844F80EE-DF53-C14E-ABF9-14AE0EF177BD}"/>
              </a:ext>
            </a:extLst>
          </p:cNvPr>
          <p:cNvCxnSpPr>
            <a:cxnSpLocks/>
          </p:cNvCxnSpPr>
          <p:nvPr/>
        </p:nvCxnSpPr>
        <p:spPr>
          <a:xfrm rot="16200000">
            <a:off x="3994564" y="2794132"/>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05230D97-D81C-AA45-B9CC-3C5638452E2B}"/>
              </a:ext>
            </a:extLst>
          </p:cNvPr>
          <p:cNvCxnSpPr>
            <a:cxnSpLocks/>
          </p:cNvCxnSpPr>
          <p:nvPr/>
        </p:nvCxnSpPr>
        <p:spPr>
          <a:xfrm rot="16200000">
            <a:off x="7530189" y="2794131"/>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50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85185E-6 L -0.16684 -0.00486 " pathEditMode="relative" rAng="0" ptsTypes="AA">
                                      <p:cBhvr>
                                        <p:cTn id="6" dur="2000" fill="hold"/>
                                        <p:tgtEl>
                                          <p:spTgt spid="5"/>
                                        </p:tgtEl>
                                        <p:attrNameLst>
                                          <p:attrName>ppt_x</p:attrName>
                                          <p:attrName>ppt_y</p:attrName>
                                        </p:attrNameLst>
                                      </p:cBhvr>
                                      <p:rCtr x="-8351" y="-255"/>
                                    </p:animMotion>
                                  </p:childTnLst>
                                </p:cTn>
                              </p:par>
                              <p:par>
                                <p:cTn id="7" presetID="0" presetClass="path" presetSubtype="0" accel="50000" decel="50000" fill="hold" nodeType="withEffect">
                                  <p:stCondLst>
                                    <p:cond delay="0"/>
                                  </p:stCondLst>
                                  <p:childTnLst>
                                    <p:animMotion origin="layout" path="M -4.16667E-6 -1.85185E-6 L -0.16684 -0.00856 " pathEditMode="relative" rAng="0" ptsTypes="AA">
                                      <p:cBhvr>
                                        <p:cTn id="8" dur="2000" fill="hold"/>
                                        <p:tgtEl>
                                          <p:spTgt spid="11"/>
                                        </p:tgtEl>
                                        <p:attrNameLst>
                                          <p:attrName>ppt_x</p:attrName>
                                          <p:attrName>ppt_y</p:attrName>
                                        </p:attrNameLst>
                                      </p:cBhvr>
                                      <p:rCtr x="-8351" y="-440"/>
                                    </p:animMotion>
                                  </p:childTnLst>
                                </p:cTn>
                              </p:par>
                              <p:par>
                                <p:cTn id="9" presetID="0" presetClass="path" presetSubtype="0" accel="50000" decel="50000" fill="hold" nodeType="withEffect">
                                  <p:stCondLst>
                                    <p:cond delay="0"/>
                                  </p:stCondLst>
                                  <p:childTnLst>
                                    <p:animMotion origin="layout" path="M 1.11111E-6 0 L -0.16684 -0.00856 " pathEditMode="relative" rAng="0" ptsTypes="AA">
                                      <p:cBhvr>
                                        <p:cTn id="10" dur="2000" fill="hold"/>
                                        <p:tgtEl>
                                          <p:spTgt spid="25"/>
                                        </p:tgtEl>
                                        <p:attrNameLst>
                                          <p:attrName>ppt_x</p:attrName>
                                          <p:attrName>ppt_y</p:attrName>
                                        </p:attrNameLst>
                                      </p:cBhvr>
                                      <p:rCtr x="-8351" y="-440"/>
                                    </p:animMotion>
                                  </p:childTnLst>
                                </p:cTn>
                              </p:par>
                              <p:par>
                                <p:cTn id="11" presetID="9" presetClass="exit" presetSubtype="0" fill="hold" nodeType="withEffect">
                                  <p:stCondLst>
                                    <p:cond delay="50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500"/>
                                  </p:stCondLst>
                                  <p:childTnLst>
                                    <p:animEffect transition="out" filter="dissolv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1.94444E-6 1.85185E-6 L 0.24132 -0.0044 " pathEditMode="relative" rAng="0" ptsTypes="AA">
                                      <p:cBhvr>
                                        <p:cTn id="29" dur="2000" fill="hold"/>
                                        <p:tgtEl>
                                          <p:spTgt spid="4"/>
                                        </p:tgtEl>
                                        <p:attrNameLst>
                                          <p:attrName>ppt_x</p:attrName>
                                          <p:attrName>ppt_y</p:attrName>
                                        </p:attrNameLst>
                                      </p:cBhvr>
                                      <p:rCtr x="12066" y="-231"/>
                                    </p:animMotion>
                                  </p:childTnLst>
                                </p:cTn>
                              </p:par>
                              <p:par>
                                <p:cTn id="30" presetID="0" presetClass="path" presetSubtype="0" accel="50000" decel="50000" fill="hold" nodeType="withEffect">
                                  <p:stCondLst>
                                    <p:cond delay="0"/>
                                  </p:stCondLst>
                                  <p:childTnLst>
                                    <p:animMotion origin="layout" path="M 4.72222E-6 -1.85185E-6 L 0.24131 -0.0044 " pathEditMode="relative" rAng="0" ptsTypes="AA">
                                      <p:cBhvr>
                                        <p:cTn id="31" dur="2000" fill="hold"/>
                                        <p:tgtEl>
                                          <p:spTgt spid="12"/>
                                        </p:tgtEl>
                                        <p:attrNameLst>
                                          <p:attrName>ppt_x</p:attrName>
                                          <p:attrName>ppt_y</p:attrName>
                                        </p:attrNameLst>
                                      </p:cBhvr>
                                      <p:rCtr x="12066" y="-231"/>
                                    </p:animMotion>
                                  </p:childTnLst>
                                </p:cTn>
                              </p:par>
                              <p:par>
                                <p:cTn id="32" presetID="0" presetClass="path" presetSubtype="0" accel="50000" decel="50000" fill="hold" nodeType="withEffect">
                                  <p:stCondLst>
                                    <p:cond delay="0"/>
                                  </p:stCondLst>
                                  <p:childTnLst>
                                    <p:animMotion origin="layout" path="M -8.33333E-7 0 L 0.24132 -0.0044 " pathEditMode="relative" rAng="0" ptsTypes="AA">
                                      <p:cBhvr>
                                        <p:cTn id="33" dur="2000" fill="hold"/>
                                        <p:tgtEl>
                                          <p:spTgt spid="26"/>
                                        </p:tgtEl>
                                        <p:attrNameLst>
                                          <p:attrName>ppt_x</p:attrName>
                                          <p:attrName>ppt_y</p:attrName>
                                        </p:attrNameLst>
                                      </p:cBhvr>
                                      <p:rCtr x="12066" y="-231"/>
                                    </p:animMotion>
                                  </p:childTnLst>
                                </p:cTn>
                              </p:par>
                              <p:par>
                                <p:cTn id="34" presetID="9" presetClass="exit" presetSubtype="0" fill="hold" nodeType="withEffect">
                                  <p:stCondLst>
                                    <p:cond delay="500"/>
                                  </p:stCondLst>
                                  <p:childTnLst>
                                    <p:animEffect transition="out" filter="dissolv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9" presetClass="exit" presetSubtype="0" fill="hold" nodeType="withEffect">
                                  <p:stCondLst>
                                    <p:cond delay="500"/>
                                  </p:stCondLst>
                                  <p:childTnLst>
                                    <p:animEffect transition="out" filter="dissolv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par>
                          <p:cTn id="40" fill="hold">
                            <p:stCondLst>
                              <p:cond delay="2000"/>
                            </p:stCondLst>
                            <p:childTnLst>
                              <p:par>
                                <p:cTn id="41" presetID="9"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dissolv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rot="5400000">
            <a:off x="7937582" y="2749862"/>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rot="16200000">
            <a:off x="2595999" y="2710619"/>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1775086" y="2137717"/>
            <a:ext cx="3420814" cy="535452"/>
          </a:xfrm>
        </p:spPr>
        <p:txBody>
          <a:bodyPr/>
          <a:lstStyle/>
          <a:p>
            <a:pPr marL="0" indent="0">
              <a:buNone/>
            </a:pPr>
            <a:r>
              <a:rPr lang="en-US" sz="2400" dirty="0"/>
              <a:t>Sender’s measurement</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574841"/>
            <a:ext cx="1039373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dirty="0"/>
              <a:t>What value would sender and receiver agree for this measurement? </a:t>
            </a:r>
          </a:p>
        </p:txBody>
      </p:sp>
      <p:cxnSp>
        <p:nvCxnSpPr>
          <p:cNvPr id="17" name="Straight Arrow Connector 16">
            <a:extLst>
              <a:ext uri="{FF2B5EF4-FFF2-40B4-BE49-F238E27FC236}">
                <a16:creationId xmlns="" xmlns:a16="http://schemas.microsoft.com/office/drawing/2014/main" id="{7D4466B7-0EC4-E747-BB71-8F6209B74742}"/>
              </a:ext>
            </a:extLst>
          </p:cNvPr>
          <p:cNvCxnSpPr>
            <a:cxnSpLocks/>
          </p:cNvCxnSpPr>
          <p:nvPr/>
        </p:nvCxnSpPr>
        <p:spPr>
          <a:xfrm rot="16200000" flipV="1">
            <a:off x="2495600" y="2761736"/>
            <a:ext cx="0" cy="1269736"/>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rot="16200000">
            <a:off x="9768408" y="2807336"/>
            <a:ext cx="0" cy="1269736"/>
          </a:xfrm>
          <a:prstGeom prst="straightConnector1">
            <a:avLst/>
          </a:prstGeom>
          <a:ln w="57150">
            <a:solidFill>
              <a:srgbClr val="F54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 xmlns:a16="http://schemas.microsoft.com/office/drawing/2014/main" id="{CDE94EB3-6016-F548-9C6C-DAC02131DE73}"/>
              </a:ext>
            </a:extLst>
          </p:cNvPr>
          <p:cNvSpPr txBox="1">
            <a:spLocks/>
          </p:cNvSpPr>
          <p:nvPr/>
        </p:nvSpPr>
        <p:spPr bwMode="auto">
          <a:xfrm>
            <a:off x="6848800" y="2137717"/>
            <a:ext cx="3639688" cy="53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Receiver’s measurement</a:t>
            </a:r>
          </a:p>
        </p:txBody>
      </p:sp>
      <p:sp>
        <p:nvSpPr>
          <p:cNvPr id="23" name="Content Placeholder 2">
            <a:extLst>
              <a:ext uri="{FF2B5EF4-FFF2-40B4-BE49-F238E27FC236}">
                <a16:creationId xmlns="" xmlns:a16="http://schemas.microsoft.com/office/drawing/2014/main" id="{D73184B0-330A-BF46-8905-E62394C4932D}"/>
              </a:ext>
            </a:extLst>
          </p:cNvPr>
          <p:cNvSpPr txBox="1">
            <a:spLocks/>
          </p:cNvSpPr>
          <p:nvPr/>
        </p:nvSpPr>
        <p:spPr bwMode="auto">
          <a:xfrm>
            <a:off x="958851" y="1167495"/>
            <a:ext cx="1039373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We could assign 1 to spin up and 0 to spin down and use these values to generate our key.</a:t>
            </a:r>
          </a:p>
        </p:txBody>
      </p:sp>
      <p:sp>
        <p:nvSpPr>
          <p:cNvPr id="25" name="Content Placeholder 2">
            <a:extLst>
              <a:ext uri="{FF2B5EF4-FFF2-40B4-BE49-F238E27FC236}">
                <a16:creationId xmlns="" xmlns:a16="http://schemas.microsoft.com/office/drawing/2014/main" id="{F19ABE37-3774-524E-BAD8-57666CE7CE13}"/>
              </a:ext>
            </a:extLst>
          </p:cNvPr>
          <p:cNvSpPr txBox="1">
            <a:spLocks/>
          </p:cNvSpPr>
          <p:nvPr/>
        </p:nvSpPr>
        <p:spPr bwMode="auto">
          <a:xfrm>
            <a:off x="5554396" y="5948800"/>
            <a:ext cx="1000162" cy="9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8800" dirty="0"/>
              <a:t>1 </a:t>
            </a:r>
          </a:p>
        </p:txBody>
      </p:sp>
      <p:cxnSp>
        <p:nvCxnSpPr>
          <p:cNvPr id="24" name="Straight Arrow Connector 23">
            <a:extLst>
              <a:ext uri="{FF2B5EF4-FFF2-40B4-BE49-F238E27FC236}">
                <a16:creationId xmlns="" xmlns:a16="http://schemas.microsoft.com/office/drawing/2014/main" id="{9BBFF40F-9134-FC42-8AC3-6116DBBBAFFF}"/>
              </a:ext>
            </a:extLst>
          </p:cNvPr>
          <p:cNvCxnSpPr>
            <a:cxnSpLocks/>
          </p:cNvCxnSpPr>
          <p:nvPr/>
        </p:nvCxnSpPr>
        <p:spPr>
          <a:xfrm rot="16200000">
            <a:off x="3994564" y="2794132"/>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545B3581-6B93-1F45-AC05-84787AD40C01}"/>
              </a:ext>
            </a:extLst>
          </p:cNvPr>
          <p:cNvCxnSpPr>
            <a:cxnSpLocks/>
          </p:cNvCxnSpPr>
          <p:nvPr/>
        </p:nvCxnSpPr>
        <p:spPr>
          <a:xfrm rot="16200000">
            <a:off x="7530189" y="2794131"/>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85185E-6 L -0.16684 -0.00486 " pathEditMode="relative" rAng="0" ptsTypes="AA">
                                      <p:cBhvr>
                                        <p:cTn id="6" dur="2000" fill="hold"/>
                                        <p:tgtEl>
                                          <p:spTgt spid="5"/>
                                        </p:tgtEl>
                                        <p:attrNameLst>
                                          <p:attrName>ppt_x</p:attrName>
                                          <p:attrName>ppt_y</p:attrName>
                                        </p:attrNameLst>
                                      </p:cBhvr>
                                      <p:rCtr x="-8351" y="-255"/>
                                    </p:animMotion>
                                  </p:childTnLst>
                                </p:cTn>
                              </p:par>
                              <p:par>
                                <p:cTn id="7" presetID="0" presetClass="path" presetSubtype="0" accel="50000" decel="50000" fill="hold" nodeType="withEffect">
                                  <p:stCondLst>
                                    <p:cond delay="0"/>
                                  </p:stCondLst>
                                  <p:childTnLst>
                                    <p:animMotion origin="layout" path="M -4.16667E-6 -1.85185E-6 L -0.16684 -0.00856 " pathEditMode="relative" rAng="0" ptsTypes="AA">
                                      <p:cBhvr>
                                        <p:cTn id="8" dur="2000" fill="hold"/>
                                        <p:tgtEl>
                                          <p:spTgt spid="11"/>
                                        </p:tgtEl>
                                        <p:attrNameLst>
                                          <p:attrName>ppt_x</p:attrName>
                                          <p:attrName>ppt_y</p:attrName>
                                        </p:attrNameLst>
                                      </p:cBhvr>
                                      <p:rCtr x="-8351" y="-440"/>
                                    </p:animMotion>
                                  </p:childTnLst>
                                </p:cTn>
                              </p:par>
                              <p:par>
                                <p:cTn id="9" presetID="0" presetClass="path" presetSubtype="0" accel="50000" decel="50000" fill="hold" nodeType="withEffect">
                                  <p:stCondLst>
                                    <p:cond delay="0"/>
                                  </p:stCondLst>
                                  <p:childTnLst>
                                    <p:animMotion origin="layout" path="M 1.11111E-6 0 L -0.16684 -0.00856 " pathEditMode="relative" rAng="0" ptsTypes="AA">
                                      <p:cBhvr>
                                        <p:cTn id="10" dur="2000" fill="hold"/>
                                        <p:tgtEl>
                                          <p:spTgt spid="24"/>
                                        </p:tgtEl>
                                        <p:attrNameLst>
                                          <p:attrName>ppt_x</p:attrName>
                                          <p:attrName>ppt_y</p:attrName>
                                        </p:attrNameLst>
                                      </p:cBhvr>
                                      <p:rCtr x="-8351" y="-440"/>
                                    </p:animMotion>
                                  </p:childTnLst>
                                </p:cTn>
                              </p:par>
                              <p:par>
                                <p:cTn id="11" presetID="9" presetClass="exit" presetSubtype="0" fill="hold" nodeType="withEffect">
                                  <p:stCondLst>
                                    <p:cond delay="50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500"/>
                                  </p:stCondLst>
                                  <p:childTnLst>
                                    <p:animEffect transition="out" filter="dissolv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1.94444E-6 1.85185E-6 L 0.24132 -0.0044 " pathEditMode="relative" rAng="0" ptsTypes="AA">
                                      <p:cBhvr>
                                        <p:cTn id="29" dur="2000" fill="hold"/>
                                        <p:tgtEl>
                                          <p:spTgt spid="4"/>
                                        </p:tgtEl>
                                        <p:attrNameLst>
                                          <p:attrName>ppt_x</p:attrName>
                                          <p:attrName>ppt_y</p:attrName>
                                        </p:attrNameLst>
                                      </p:cBhvr>
                                      <p:rCtr x="12066" y="-231"/>
                                    </p:animMotion>
                                  </p:childTnLst>
                                </p:cTn>
                              </p:par>
                              <p:par>
                                <p:cTn id="30" presetID="0" presetClass="path" presetSubtype="0" accel="50000" decel="50000" fill="hold" nodeType="withEffect">
                                  <p:stCondLst>
                                    <p:cond delay="0"/>
                                  </p:stCondLst>
                                  <p:childTnLst>
                                    <p:animMotion origin="layout" path="M 4.72222E-6 -1.85185E-6 L 0.24131 -0.0044 " pathEditMode="relative" rAng="0" ptsTypes="AA">
                                      <p:cBhvr>
                                        <p:cTn id="31" dur="2000" fill="hold"/>
                                        <p:tgtEl>
                                          <p:spTgt spid="12"/>
                                        </p:tgtEl>
                                        <p:attrNameLst>
                                          <p:attrName>ppt_x</p:attrName>
                                          <p:attrName>ppt_y</p:attrName>
                                        </p:attrNameLst>
                                      </p:cBhvr>
                                      <p:rCtr x="12066" y="-231"/>
                                    </p:animMotion>
                                  </p:childTnLst>
                                </p:cTn>
                              </p:par>
                              <p:par>
                                <p:cTn id="32" presetID="0" presetClass="path" presetSubtype="0" accel="50000" decel="50000" fill="hold" nodeType="withEffect">
                                  <p:stCondLst>
                                    <p:cond delay="0"/>
                                  </p:stCondLst>
                                  <p:childTnLst>
                                    <p:animMotion origin="layout" path="M -8.33333E-7 0 L 0.24132 -0.0044 " pathEditMode="relative" rAng="0" ptsTypes="AA">
                                      <p:cBhvr>
                                        <p:cTn id="33" dur="2000" fill="hold"/>
                                        <p:tgtEl>
                                          <p:spTgt spid="26"/>
                                        </p:tgtEl>
                                        <p:attrNameLst>
                                          <p:attrName>ppt_x</p:attrName>
                                          <p:attrName>ppt_y</p:attrName>
                                        </p:attrNameLst>
                                      </p:cBhvr>
                                      <p:rCtr x="12066" y="-231"/>
                                    </p:animMotion>
                                  </p:childTnLst>
                                </p:cTn>
                              </p:par>
                              <p:par>
                                <p:cTn id="34" presetID="9" presetClass="exit" presetSubtype="0" fill="hold" nodeType="withEffect">
                                  <p:stCondLst>
                                    <p:cond delay="500"/>
                                  </p:stCondLst>
                                  <p:childTnLst>
                                    <p:animEffect transition="out" filter="dissolv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9" presetClass="exit" presetSubtype="0" fill="hold" nodeType="withEffect">
                                  <p:stCondLst>
                                    <p:cond delay="500"/>
                                  </p:stCondLst>
                                  <p:childTnLst>
                                    <p:animEffect transition="out" filter="dissolv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par>
                          <p:cTn id="40" fill="hold">
                            <p:stCondLst>
                              <p:cond delay="2000"/>
                            </p:stCondLst>
                            <p:childTnLst>
                              <p:par>
                                <p:cTn id="41" presetID="9"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23" name="Content Placeholder 2">
            <a:extLst>
              <a:ext uri="{FF2B5EF4-FFF2-40B4-BE49-F238E27FC236}">
                <a16:creationId xmlns="" xmlns:a16="http://schemas.microsoft.com/office/drawing/2014/main" id="{D73184B0-330A-BF46-8905-E62394C4932D}"/>
              </a:ext>
            </a:extLst>
          </p:cNvPr>
          <p:cNvSpPr txBox="1">
            <a:spLocks/>
          </p:cNvSpPr>
          <p:nvPr/>
        </p:nvSpPr>
        <p:spPr bwMode="auto">
          <a:xfrm>
            <a:off x="958851" y="1167495"/>
            <a:ext cx="1045160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What key would the sender and receiver know they have generated through the measurements taken so far?</a:t>
            </a:r>
          </a:p>
        </p:txBody>
      </p:sp>
      <p:sp>
        <p:nvSpPr>
          <p:cNvPr id="25" name="Content Placeholder 2">
            <a:extLst>
              <a:ext uri="{FF2B5EF4-FFF2-40B4-BE49-F238E27FC236}">
                <a16:creationId xmlns="" xmlns:a16="http://schemas.microsoft.com/office/drawing/2014/main" id="{F19ABE37-3774-524E-BAD8-57666CE7CE13}"/>
              </a:ext>
            </a:extLst>
          </p:cNvPr>
          <p:cNvSpPr txBox="1">
            <a:spLocks/>
          </p:cNvSpPr>
          <p:nvPr/>
        </p:nvSpPr>
        <p:spPr bwMode="auto">
          <a:xfrm>
            <a:off x="2495600" y="4077073"/>
            <a:ext cx="7586240" cy="9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8800" dirty="0"/>
              <a:t>0 1 1 0 1 </a:t>
            </a:r>
          </a:p>
        </p:txBody>
      </p:sp>
    </p:spTree>
    <p:extLst>
      <p:ext uri="{BB962C8B-B14F-4D97-AF65-F5344CB8AC3E}">
        <p14:creationId xmlns:p14="http://schemas.microsoft.com/office/powerpoint/2010/main" val="31890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a:off x="7820908" y="2578690"/>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a:off x="2747194" y="2567560"/>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1775086" y="2137717"/>
            <a:ext cx="3420814" cy="535452"/>
          </a:xfrm>
        </p:spPr>
        <p:txBody>
          <a:bodyPr/>
          <a:lstStyle/>
          <a:p>
            <a:pPr marL="0" indent="0">
              <a:buNone/>
            </a:pPr>
            <a:r>
              <a:rPr lang="en-US" sz="2400" dirty="0"/>
              <a:t>Sender’s measurement</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574841"/>
            <a:ext cx="1045160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dirty="0"/>
              <a:t>It is impossible for entangled particles to both measure spin down through the same base, so someone must have detected one of the particles and re-emitted it with the wrong spin (because they do not know what base the sender and receiver have used yet)</a:t>
            </a:r>
          </a:p>
          <a:p>
            <a:pPr marL="0" indent="0">
              <a:buNone/>
            </a:pPr>
            <a:r>
              <a:rPr lang="en-US" sz="2400" b="0" dirty="0"/>
              <a:t>There is an eavesdropper!</a:t>
            </a:r>
          </a:p>
        </p:txBody>
      </p:sp>
      <p:cxnSp>
        <p:nvCxnSpPr>
          <p:cNvPr id="17" name="Straight Arrow Connector 16">
            <a:extLst>
              <a:ext uri="{FF2B5EF4-FFF2-40B4-BE49-F238E27FC236}">
                <a16:creationId xmlns="" xmlns:a16="http://schemas.microsoft.com/office/drawing/2014/main" id="{7D4466B7-0EC4-E747-BB71-8F6209B74742}"/>
              </a:ext>
            </a:extLst>
          </p:cNvPr>
          <p:cNvCxnSpPr/>
          <p:nvPr/>
        </p:nvCxnSpPr>
        <p:spPr>
          <a:xfrm>
            <a:off x="2495600" y="2761736"/>
            <a:ext cx="0" cy="126973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a:off x="9768408" y="2807336"/>
            <a:ext cx="0" cy="126973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 xmlns:a16="http://schemas.microsoft.com/office/drawing/2014/main" id="{CDE94EB3-6016-F548-9C6C-DAC02131DE73}"/>
              </a:ext>
            </a:extLst>
          </p:cNvPr>
          <p:cNvSpPr txBox="1">
            <a:spLocks/>
          </p:cNvSpPr>
          <p:nvPr/>
        </p:nvSpPr>
        <p:spPr bwMode="auto">
          <a:xfrm>
            <a:off x="6848800" y="2137717"/>
            <a:ext cx="3639688" cy="53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Receiver’s measurement</a:t>
            </a:r>
          </a:p>
        </p:txBody>
      </p:sp>
      <p:sp>
        <p:nvSpPr>
          <p:cNvPr id="23" name="Content Placeholder 2">
            <a:extLst>
              <a:ext uri="{FF2B5EF4-FFF2-40B4-BE49-F238E27FC236}">
                <a16:creationId xmlns="" xmlns:a16="http://schemas.microsoft.com/office/drawing/2014/main" id="{D73184B0-330A-BF46-8905-E62394C4932D}"/>
              </a:ext>
            </a:extLst>
          </p:cNvPr>
          <p:cNvSpPr txBox="1">
            <a:spLocks/>
          </p:cNvSpPr>
          <p:nvPr/>
        </p:nvSpPr>
        <p:spPr bwMode="auto">
          <a:xfrm>
            <a:off x="958851" y="1167495"/>
            <a:ext cx="10321725"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What would sender and receiver know, if they got a reading like this?</a:t>
            </a:r>
          </a:p>
        </p:txBody>
      </p:sp>
      <p:cxnSp>
        <p:nvCxnSpPr>
          <p:cNvPr id="24" name="Straight Arrow Connector 23">
            <a:extLst>
              <a:ext uri="{FF2B5EF4-FFF2-40B4-BE49-F238E27FC236}">
                <a16:creationId xmlns="" xmlns:a16="http://schemas.microsoft.com/office/drawing/2014/main" id="{75796BF7-5B05-6447-AB91-9F2B28464B96}"/>
              </a:ext>
            </a:extLst>
          </p:cNvPr>
          <p:cNvCxnSpPr>
            <a:cxnSpLocks/>
          </p:cNvCxnSpPr>
          <p:nvPr/>
        </p:nvCxnSpPr>
        <p:spPr>
          <a:xfrm rot="16200000">
            <a:off x="3994564" y="2794132"/>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43FA8001-7D18-B04C-B2C8-D4D58238B0EB}"/>
              </a:ext>
            </a:extLst>
          </p:cNvPr>
          <p:cNvCxnSpPr>
            <a:cxnSpLocks/>
          </p:cNvCxnSpPr>
          <p:nvPr/>
        </p:nvCxnSpPr>
        <p:spPr>
          <a:xfrm rot="16200000">
            <a:off x="7530189" y="2794131"/>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2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85185E-6 L -0.16684 -0.00486 " pathEditMode="relative" rAng="0" ptsTypes="AA">
                                      <p:cBhvr>
                                        <p:cTn id="6" dur="2000" fill="hold"/>
                                        <p:tgtEl>
                                          <p:spTgt spid="5"/>
                                        </p:tgtEl>
                                        <p:attrNameLst>
                                          <p:attrName>ppt_x</p:attrName>
                                          <p:attrName>ppt_y</p:attrName>
                                        </p:attrNameLst>
                                      </p:cBhvr>
                                      <p:rCtr x="-8351" y="-255"/>
                                    </p:animMotion>
                                  </p:childTnLst>
                                </p:cTn>
                              </p:par>
                              <p:par>
                                <p:cTn id="7" presetID="0" presetClass="path" presetSubtype="0" accel="50000" decel="50000" fill="hold" nodeType="withEffect">
                                  <p:stCondLst>
                                    <p:cond delay="0"/>
                                  </p:stCondLst>
                                  <p:childTnLst>
                                    <p:animMotion origin="layout" path="M -4.16667E-6 -1.85185E-6 L -0.16684 -0.00856 " pathEditMode="relative" rAng="0" ptsTypes="AA">
                                      <p:cBhvr>
                                        <p:cTn id="8" dur="2000" fill="hold"/>
                                        <p:tgtEl>
                                          <p:spTgt spid="11"/>
                                        </p:tgtEl>
                                        <p:attrNameLst>
                                          <p:attrName>ppt_x</p:attrName>
                                          <p:attrName>ppt_y</p:attrName>
                                        </p:attrNameLst>
                                      </p:cBhvr>
                                      <p:rCtr x="-8351" y="-440"/>
                                    </p:animMotion>
                                  </p:childTnLst>
                                </p:cTn>
                              </p:par>
                              <p:par>
                                <p:cTn id="9" presetID="0" presetClass="path" presetSubtype="0" accel="50000" decel="50000" fill="hold" nodeType="withEffect">
                                  <p:stCondLst>
                                    <p:cond delay="0"/>
                                  </p:stCondLst>
                                  <p:childTnLst>
                                    <p:animMotion origin="layout" path="M 1.11111E-6 0 L -0.16684 -0.00856 " pathEditMode="relative" rAng="0" ptsTypes="AA">
                                      <p:cBhvr>
                                        <p:cTn id="10" dur="2000" fill="hold"/>
                                        <p:tgtEl>
                                          <p:spTgt spid="24"/>
                                        </p:tgtEl>
                                        <p:attrNameLst>
                                          <p:attrName>ppt_x</p:attrName>
                                          <p:attrName>ppt_y</p:attrName>
                                        </p:attrNameLst>
                                      </p:cBhvr>
                                      <p:rCtr x="-8351" y="-440"/>
                                    </p:animMotion>
                                  </p:childTnLst>
                                </p:cTn>
                              </p:par>
                              <p:par>
                                <p:cTn id="11" presetID="9" presetClass="exit" presetSubtype="0" fill="hold" nodeType="withEffect">
                                  <p:stCondLst>
                                    <p:cond delay="50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500"/>
                                  </p:stCondLst>
                                  <p:childTnLst>
                                    <p:animEffect transition="out" filter="dissolv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1.94444E-6 1.85185E-6 L 0.24132 -0.0044 " pathEditMode="relative" rAng="0" ptsTypes="AA">
                                      <p:cBhvr>
                                        <p:cTn id="24" dur="2000" fill="hold"/>
                                        <p:tgtEl>
                                          <p:spTgt spid="4"/>
                                        </p:tgtEl>
                                        <p:attrNameLst>
                                          <p:attrName>ppt_x</p:attrName>
                                          <p:attrName>ppt_y</p:attrName>
                                        </p:attrNameLst>
                                      </p:cBhvr>
                                      <p:rCtr x="12066" y="-231"/>
                                    </p:animMotion>
                                  </p:childTnLst>
                                </p:cTn>
                              </p:par>
                              <p:par>
                                <p:cTn id="25" presetID="0" presetClass="path" presetSubtype="0" accel="50000" decel="50000" fill="hold" nodeType="withEffect">
                                  <p:stCondLst>
                                    <p:cond delay="0"/>
                                  </p:stCondLst>
                                  <p:childTnLst>
                                    <p:animMotion origin="layout" path="M 4.72222E-6 -1.85185E-6 L 0.24131 -0.0044 " pathEditMode="relative" rAng="0" ptsTypes="AA">
                                      <p:cBhvr>
                                        <p:cTn id="26" dur="2000" fill="hold"/>
                                        <p:tgtEl>
                                          <p:spTgt spid="12"/>
                                        </p:tgtEl>
                                        <p:attrNameLst>
                                          <p:attrName>ppt_x</p:attrName>
                                          <p:attrName>ppt_y</p:attrName>
                                        </p:attrNameLst>
                                      </p:cBhvr>
                                      <p:rCtr x="12066" y="-231"/>
                                    </p:animMotion>
                                  </p:childTnLst>
                                </p:cTn>
                              </p:par>
                              <p:par>
                                <p:cTn id="27" presetID="0" presetClass="path" presetSubtype="0" accel="50000" decel="50000" fill="hold" nodeType="withEffect">
                                  <p:stCondLst>
                                    <p:cond delay="0"/>
                                  </p:stCondLst>
                                  <p:childTnLst>
                                    <p:animMotion origin="layout" path="M -8.33333E-7 0 L 0.24132 -0.0044 " pathEditMode="relative" rAng="0" ptsTypes="AA">
                                      <p:cBhvr>
                                        <p:cTn id="28" dur="2000" fill="hold"/>
                                        <p:tgtEl>
                                          <p:spTgt spid="25"/>
                                        </p:tgtEl>
                                        <p:attrNameLst>
                                          <p:attrName>ppt_x</p:attrName>
                                          <p:attrName>ppt_y</p:attrName>
                                        </p:attrNameLst>
                                      </p:cBhvr>
                                      <p:rCtr x="12066" y="-231"/>
                                    </p:animMotion>
                                  </p:childTnLst>
                                </p:cTn>
                              </p:par>
                              <p:par>
                                <p:cTn id="29" presetID="9" presetClass="exit" presetSubtype="0" fill="hold" nodeType="withEffect">
                                  <p:stCondLst>
                                    <p:cond delay="500"/>
                                  </p:stCondLst>
                                  <p:childTnLst>
                                    <p:animEffect transition="out" filter="dissolv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9" presetClass="exit" presetSubtype="0" fill="hold" nodeType="withEffect">
                                  <p:stCondLst>
                                    <p:cond delay="500"/>
                                  </p:stCondLst>
                                  <p:childTnLst>
                                    <p:animEffect transition="out" filter="dissolv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par>
                          <p:cTn id="35" fill="hold">
                            <p:stCondLst>
                              <p:cond delay="2000"/>
                            </p:stCondLst>
                            <p:childTnLst>
                              <p:par>
                                <p:cTn id="36" presetID="9"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50F31-5CA7-2E4A-BF21-E1EA3A77DCB1}"/>
              </a:ext>
            </a:extLst>
          </p:cNvPr>
          <p:cNvSpPr>
            <a:spLocks noGrp="1"/>
          </p:cNvSpPr>
          <p:nvPr>
            <p:ph type="title"/>
          </p:nvPr>
        </p:nvSpPr>
        <p:spPr>
          <a:xfrm>
            <a:off x="911424" y="188640"/>
            <a:ext cx="10369152" cy="720080"/>
          </a:xfrm>
        </p:spPr>
        <p:txBody>
          <a:bodyPr/>
          <a:lstStyle/>
          <a:p>
            <a:r>
              <a:rPr lang="en-GB" dirty="0"/>
              <a:t>Quantum key distribution</a:t>
            </a:r>
            <a:endParaRPr lang="en-US" dirty="0"/>
          </a:p>
        </p:txBody>
      </p:sp>
      <p:sp>
        <p:nvSpPr>
          <p:cNvPr id="3" name="Content Placeholder 2">
            <a:extLst>
              <a:ext uri="{FF2B5EF4-FFF2-40B4-BE49-F238E27FC236}">
                <a16:creationId xmlns="" xmlns:a16="http://schemas.microsoft.com/office/drawing/2014/main" id="{894F20EE-7DAD-5743-B5DF-ECD3B29D741C}"/>
              </a:ext>
            </a:extLst>
          </p:cNvPr>
          <p:cNvSpPr>
            <a:spLocks noGrp="1"/>
          </p:cNvSpPr>
          <p:nvPr>
            <p:ph idx="1"/>
          </p:nvPr>
        </p:nvSpPr>
        <p:spPr>
          <a:xfrm>
            <a:off x="911424" y="1268760"/>
            <a:ext cx="10009112" cy="1584176"/>
          </a:xfrm>
        </p:spPr>
        <p:txBody>
          <a:bodyPr/>
          <a:lstStyle/>
          <a:p>
            <a:pPr marL="0" indent="0">
              <a:buNone/>
            </a:pPr>
            <a:r>
              <a:rPr lang="en-GB" sz="2400" b="0" dirty="0"/>
              <a:t>Now try </a:t>
            </a:r>
            <a:r>
              <a:rPr lang="en-GB" sz="2400" b="0" dirty="0">
                <a:hlinkClick r:id="rId2"/>
              </a:rPr>
              <a:t>this simulation</a:t>
            </a:r>
            <a:r>
              <a:rPr lang="en-GB" sz="2400" b="0" dirty="0"/>
              <a:t> to understand further how this technology works</a:t>
            </a:r>
            <a:r>
              <a:rPr lang="en-GB" sz="2400" b="0" dirty="0" smtClean="0"/>
              <a:t>.</a:t>
            </a:r>
          </a:p>
          <a:p>
            <a:pPr marL="0" indent="0">
              <a:buNone/>
            </a:pPr>
            <a:endParaRPr lang="en-GB" sz="2400" b="0" dirty="0"/>
          </a:p>
          <a:p>
            <a:pPr marL="0" indent="0">
              <a:buNone/>
            </a:pPr>
            <a:r>
              <a:rPr lang="en-GB" sz="2400" b="0" dirty="0"/>
              <a:t>You don’t need to understand the ‘</a:t>
            </a:r>
            <a:r>
              <a:rPr lang="en-GB" sz="2400" b="0" dirty="0" err="1"/>
              <a:t>wavefunction</a:t>
            </a:r>
            <a:r>
              <a:rPr lang="en-GB" sz="2400" b="0" dirty="0"/>
              <a:t>’ mentioned in the introduction, but you might find the ”step by step explanation” useful to complete the task in your worksheet on this simulation.</a:t>
            </a:r>
            <a:endParaRPr lang="en-US" sz="2400" b="0" dirty="0"/>
          </a:p>
        </p:txBody>
      </p:sp>
    </p:spTree>
    <p:extLst>
      <p:ext uri="{BB962C8B-B14F-4D97-AF65-F5344CB8AC3E}">
        <p14:creationId xmlns:p14="http://schemas.microsoft.com/office/powerpoint/2010/main" val="3246536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6A6EF-FEC3-ED47-BC31-5BCB7B7A41E6}"/>
              </a:ext>
            </a:extLst>
          </p:cNvPr>
          <p:cNvSpPr>
            <a:spLocks noGrp="1"/>
          </p:cNvSpPr>
          <p:nvPr>
            <p:ph type="title"/>
          </p:nvPr>
        </p:nvSpPr>
        <p:spPr/>
        <p:txBody>
          <a:bodyPr/>
          <a:lstStyle/>
          <a:p>
            <a:r>
              <a:rPr lang="en-US" dirty="0"/>
              <a:t>The BB84 protocol</a:t>
            </a:r>
          </a:p>
        </p:txBody>
      </p:sp>
      <p:sp>
        <p:nvSpPr>
          <p:cNvPr id="3" name="Content Placeholder 2">
            <a:extLst>
              <a:ext uri="{FF2B5EF4-FFF2-40B4-BE49-F238E27FC236}">
                <a16:creationId xmlns="" xmlns:a16="http://schemas.microsoft.com/office/drawing/2014/main" id="{FB061603-C39D-0C49-AB85-DD7D5A12F8DF}"/>
              </a:ext>
            </a:extLst>
          </p:cNvPr>
          <p:cNvSpPr>
            <a:spLocks noGrp="1"/>
          </p:cNvSpPr>
          <p:nvPr>
            <p:ph idx="1"/>
          </p:nvPr>
        </p:nvSpPr>
        <p:spPr>
          <a:xfrm>
            <a:off x="958851" y="1628801"/>
            <a:ext cx="10451603" cy="1224136"/>
          </a:xfrm>
        </p:spPr>
        <p:txBody>
          <a:bodyPr/>
          <a:lstStyle/>
          <a:p>
            <a:pPr marL="0" indent="0">
              <a:buNone/>
            </a:pPr>
            <a:r>
              <a:rPr lang="en-US" b="0" dirty="0"/>
              <a:t>The U.K. Quantum Technology Hubs are developing a technology for quantum key distribution that uses polarized photons, called BB84 protocol.</a:t>
            </a:r>
          </a:p>
        </p:txBody>
      </p:sp>
      <p:sp>
        <p:nvSpPr>
          <p:cNvPr id="5" name="Freeform 4">
            <a:extLst>
              <a:ext uri="{FF2B5EF4-FFF2-40B4-BE49-F238E27FC236}">
                <a16:creationId xmlns="" xmlns:a16="http://schemas.microsoft.com/office/drawing/2014/main" id="{62204A9C-2D09-2E4A-9C3F-D2105F4959E7}"/>
              </a:ext>
            </a:extLst>
          </p:cNvPr>
          <p:cNvSpPr/>
          <p:nvPr/>
        </p:nvSpPr>
        <p:spPr>
          <a:xfrm>
            <a:off x="-836732" y="4106551"/>
            <a:ext cx="727625" cy="487285"/>
          </a:xfrm>
          <a:custGeom>
            <a:avLst/>
            <a:gdLst>
              <a:gd name="connsiteX0" fmla="*/ 0 w 3958046"/>
              <a:gd name="connsiteY0" fmla="*/ 1191543 h 2344774"/>
              <a:gd name="connsiteX1" fmla="*/ 45720 w 3958046"/>
              <a:gd name="connsiteY1" fmla="*/ 1113166 h 2344774"/>
              <a:gd name="connsiteX2" fmla="*/ 111034 w 3958046"/>
              <a:gd name="connsiteY2" fmla="*/ 1185012 h 2344774"/>
              <a:gd name="connsiteX3" fmla="*/ 156754 w 3958046"/>
              <a:gd name="connsiteY3" fmla="*/ 1315640 h 2344774"/>
              <a:gd name="connsiteX4" fmla="*/ 241663 w 3958046"/>
              <a:gd name="connsiteY4" fmla="*/ 1087040 h 2344774"/>
              <a:gd name="connsiteX5" fmla="*/ 274320 w 3958046"/>
              <a:gd name="connsiteY5" fmla="*/ 1073978 h 2344774"/>
              <a:gd name="connsiteX6" fmla="*/ 339634 w 3958046"/>
              <a:gd name="connsiteY6" fmla="*/ 1374423 h 2344774"/>
              <a:gd name="connsiteX7" fmla="*/ 424543 w 3958046"/>
              <a:gd name="connsiteY7" fmla="*/ 1002132 h 2344774"/>
              <a:gd name="connsiteX8" fmla="*/ 515983 w 3958046"/>
              <a:gd name="connsiteY8" fmla="*/ 1459332 h 2344774"/>
              <a:gd name="connsiteX9" fmla="*/ 600891 w 3958046"/>
              <a:gd name="connsiteY9" fmla="*/ 917223 h 2344774"/>
              <a:gd name="connsiteX10" fmla="*/ 659674 w 3958046"/>
              <a:gd name="connsiteY10" fmla="*/ 995600 h 2344774"/>
              <a:gd name="connsiteX11" fmla="*/ 672737 w 3958046"/>
              <a:gd name="connsiteY11" fmla="*/ 1531178 h 2344774"/>
              <a:gd name="connsiteX12" fmla="*/ 731520 w 3958046"/>
              <a:gd name="connsiteY12" fmla="*/ 1589960 h 2344774"/>
              <a:gd name="connsiteX13" fmla="*/ 751114 w 3958046"/>
              <a:gd name="connsiteY13" fmla="*/ 1472395 h 2344774"/>
              <a:gd name="connsiteX14" fmla="*/ 783771 w 3958046"/>
              <a:gd name="connsiteY14" fmla="*/ 819252 h 2344774"/>
              <a:gd name="connsiteX15" fmla="*/ 829491 w 3958046"/>
              <a:gd name="connsiteY15" fmla="*/ 760469 h 2344774"/>
              <a:gd name="connsiteX16" fmla="*/ 881743 w 3958046"/>
              <a:gd name="connsiteY16" fmla="*/ 1629149 h 2344774"/>
              <a:gd name="connsiteX17" fmla="*/ 907868 w 3958046"/>
              <a:gd name="connsiteY17" fmla="*/ 1733652 h 2344774"/>
              <a:gd name="connsiteX18" fmla="*/ 927463 w 3958046"/>
              <a:gd name="connsiteY18" fmla="*/ 1420143 h 2344774"/>
              <a:gd name="connsiteX19" fmla="*/ 973183 w 3958046"/>
              <a:gd name="connsiteY19" fmla="*/ 649435 h 2344774"/>
              <a:gd name="connsiteX20" fmla="*/ 999308 w 3958046"/>
              <a:gd name="connsiteY20" fmla="*/ 603715 h 2344774"/>
              <a:gd name="connsiteX21" fmla="*/ 1058091 w 3958046"/>
              <a:gd name="connsiteY21" fmla="*/ 1785903 h 2344774"/>
              <a:gd name="connsiteX22" fmla="*/ 1084217 w 3958046"/>
              <a:gd name="connsiteY22" fmla="*/ 1883875 h 2344774"/>
              <a:gd name="connsiteX23" fmla="*/ 1123406 w 3958046"/>
              <a:gd name="connsiteY23" fmla="*/ 1426675 h 2344774"/>
              <a:gd name="connsiteX24" fmla="*/ 1162594 w 3958046"/>
              <a:gd name="connsiteY24" fmla="*/ 473086 h 2344774"/>
              <a:gd name="connsiteX25" fmla="*/ 1188720 w 3958046"/>
              <a:gd name="connsiteY25" fmla="*/ 473086 h 2344774"/>
              <a:gd name="connsiteX26" fmla="*/ 1214846 w 3958046"/>
              <a:gd name="connsiteY26" fmla="*/ 1250326 h 2344774"/>
              <a:gd name="connsiteX27" fmla="*/ 1267097 w 3958046"/>
              <a:gd name="connsiteY27" fmla="*/ 2001440 h 2344774"/>
              <a:gd name="connsiteX28" fmla="*/ 1280160 w 3958046"/>
              <a:gd name="connsiteY28" fmla="*/ 2001440 h 2344774"/>
              <a:gd name="connsiteX29" fmla="*/ 1319348 w 3958046"/>
              <a:gd name="connsiteY29" fmla="*/ 1211138 h 2344774"/>
              <a:gd name="connsiteX30" fmla="*/ 1358537 w 3958046"/>
              <a:gd name="connsiteY30" fmla="*/ 329395 h 2344774"/>
              <a:gd name="connsiteX31" fmla="*/ 1378131 w 3958046"/>
              <a:gd name="connsiteY31" fmla="*/ 577589 h 2344774"/>
              <a:gd name="connsiteX32" fmla="*/ 1423851 w 3958046"/>
              <a:gd name="connsiteY32" fmla="*/ 1727120 h 2344774"/>
              <a:gd name="connsiteX33" fmla="*/ 1443446 w 3958046"/>
              <a:gd name="connsiteY33" fmla="*/ 2138600 h 2344774"/>
              <a:gd name="connsiteX34" fmla="*/ 1476103 w 3958046"/>
              <a:gd name="connsiteY34" fmla="*/ 1792435 h 2344774"/>
              <a:gd name="connsiteX35" fmla="*/ 1521823 w 3958046"/>
              <a:gd name="connsiteY35" fmla="*/ 251018 h 2344774"/>
              <a:gd name="connsiteX36" fmla="*/ 1547948 w 3958046"/>
              <a:gd name="connsiteY36" fmla="*/ 401240 h 2344774"/>
              <a:gd name="connsiteX37" fmla="*/ 1606731 w 3958046"/>
              <a:gd name="connsiteY37" fmla="*/ 2164726 h 2344774"/>
              <a:gd name="connsiteX38" fmla="*/ 1652451 w 3958046"/>
              <a:gd name="connsiteY38" fmla="*/ 2086349 h 2344774"/>
              <a:gd name="connsiteX39" fmla="*/ 1665514 w 3958046"/>
              <a:gd name="connsiteY39" fmla="*/ 1165418 h 2344774"/>
              <a:gd name="connsiteX40" fmla="*/ 1698171 w 3958046"/>
              <a:gd name="connsiteY40" fmla="*/ 94263 h 2344774"/>
              <a:gd name="connsiteX41" fmla="*/ 1737360 w 3958046"/>
              <a:gd name="connsiteY41" fmla="*/ 237955 h 2344774"/>
              <a:gd name="connsiteX42" fmla="*/ 1783080 w 3958046"/>
              <a:gd name="connsiteY42" fmla="*/ 1720589 h 2344774"/>
              <a:gd name="connsiteX43" fmla="*/ 1796143 w 3958046"/>
              <a:gd name="connsiteY43" fmla="*/ 2295355 h 2344774"/>
              <a:gd name="connsiteX44" fmla="*/ 1828800 w 3958046"/>
              <a:gd name="connsiteY44" fmla="*/ 1988378 h 2344774"/>
              <a:gd name="connsiteX45" fmla="*/ 1867988 w 3958046"/>
              <a:gd name="connsiteY45" fmla="*/ 1008663 h 2344774"/>
              <a:gd name="connsiteX46" fmla="*/ 1887583 w 3958046"/>
              <a:gd name="connsiteY46" fmla="*/ 218360 h 2344774"/>
              <a:gd name="connsiteX47" fmla="*/ 1907177 w 3958046"/>
              <a:gd name="connsiteY47" fmla="*/ 42012 h 2344774"/>
              <a:gd name="connsiteX48" fmla="*/ 1933303 w 3958046"/>
              <a:gd name="connsiteY48" fmla="*/ 499212 h 2344774"/>
              <a:gd name="connsiteX49" fmla="*/ 1946366 w 3958046"/>
              <a:gd name="connsiteY49" fmla="*/ 1309109 h 2344774"/>
              <a:gd name="connsiteX50" fmla="*/ 1965960 w 3958046"/>
              <a:gd name="connsiteY50" fmla="*/ 2230040 h 2344774"/>
              <a:gd name="connsiteX51" fmla="*/ 2018211 w 3958046"/>
              <a:gd name="connsiteY51" fmla="*/ 2203915 h 2344774"/>
              <a:gd name="connsiteX52" fmla="*/ 2031274 w 3958046"/>
              <a:gd name="connsiteY52" fmla="*/ 1080509 h 2344774"/>
              <a:gd name="connsiteX53" fmla="*/ 2063931 w 3958046"/>
              <a:gd name="connsiteY53" fmla="*/ 270612 h 2344774"/>
              <a:gd name="connsiteX54" fmla="*/ 2083526 w 3958046"/>
              <a:gd name="connsiteY54" fmla="*/ 68138 h 2344774"/>
              <a:gd name="connsiteX55" fmla="*/ 2109651 w 3958046"/>
              <a:gd name="connsiteY55" fmla="*/ 446960 h 2344774"/>
              <a:gd name="connsiteX56" fmla="*/ 2116183 w 3958046"/>
              <a:gd name="connsiteY56" fmla="*/ 1296046 h 2344774"/>
              <a:gd name="connsiteX57" fmla="*/ 2148840 w 3958046"/>
              <a:gd name="connsiteY57" fmla="*/ 2027566 h 2344774"/>
              <a:gd name="connsiteX58" fmla="*/ 2181497 w 3958046"/>
              <a:gd name="connsiteY58" fmla="*/ 2288823 h 2344774"/>
              <a:gd name="connsiteX59" fmla="*/ 2207623 w 3958046"/>
              <a:gd name="connsiteY59" fmla="*/ 1870812 h 2344774"/>
              <a:gd name="connsiteX60" fmla="*/ 2214154 w 3958046"/>
              <a:gd name="connsiteY60" fmla="*/ 1119698 h 2344774"/>
              <a:gd name="connsiteX61" fmla="*/ 2233748 w 3958046"/>
              <a:gd name="connsiteY61" fmla="*/ 192235 h 2344774"/>
              <a:gd name="connsiteX62" fmla="*/ 2272937 w 3958046"/>
              <a:gd name="connsiteY62" fmla="*/ 277143 h 2344774"/>
              <a:gd name="connsiteX63" fmla="*/ 2299063 w 3958046"/>
              <a:gd name="connsiteY63" fmla="*/ 1191543 h 2344774"/>
              <a:gd name="connsiteX64" fmla="*/ 2325188 w 3958046"/>
              <a:gd name="connsiteY64" fmla="*/ 1949189 h 2344774"/>
              <a:gd name="connsiteX65" fmla="*/ 2364377 w 3958046"/>
              <a:gd name="connsiteY65" fmla="*/ 2197383 h 2344774"/>
              <a:gd name="connsiteX66" fmla="*/ 2370908 w 3958046"/>
              <a:gd name="connsiteY66" fmla="*/ 1779372 h 2344774"/>
              <a:gd name="connsiteX67" fmla="*/ 2390503 w 3958046"/>
              <a:gd name="connsiteY67" fmla="*/ 1191543 h 2344774"/>
              <a:gd name="connsiteX68" fmla="*/ 2423160 w 3958046"/>
              <a:gd name="connsiteY68" fmla="*/ 531869 h 2344774"/>
              <a:gd name="connsiteX69" fmla="*/ 2455817 w 3958046"/>
              <a:gd name="connsiteY69" fmla="*/ 264080 h 2344774"/>
              <a:gd name="connsiteX70" fmla="*/ 2481943 w 3958046"/>
              <a:gd name="connsiteY70" fmla="*/ 904160 h 2344774"/>
              <a:gd name="connsiteX71" fmla="*/ 2488474 w 3958046"/>
              <a:gd name="connsiteY71" fmla="*/ 1544240 h 2344774"/>
              <a:gd name="connsiteX72" fmla="*/ 2527663 w 3958046"/>
              <a:gd name="connsiteY72" fmla="*/ 2060223 h 2344774"/>
              <a:gd name="connsiteX73" fmla="*/ 2566851 w 3958046"/>
              <a:gd name="connsiteY73" fmla="*/ 1746715 h 2344774"/>
              <a:gd name="connsiteX74" fmla="*/ 2592977 w 3958046"/>
              <a:gd name="connsiteY74" fmla="*/ 1028258 h 2344774"/>
              <a:gd name="connsiteX75" fmla="*/ 2612571 w 3958046"/>
              <a:gd name="connsiteY75" fmla="*/ 433898 h 2344774"/>
              <a:gd name="connsiteX76" fmla="*/ 2658291 w 3958046"/>
              <a:gd name="connsiteY76" fmla="*/ 1041320 h 2344774"/>
              <a:gd name="connsiteX77" fmla="*/ 2677886 w 3958046"/>
              <a:gd name="connsiteY77" fmla="*/ 1537709 h 2344774"/>
              <a:gd name="connsiteX78" fmla="*/ 2710543 w 3958046"/>
              <a:gd name="connsiteY78" fmla="*/ 1883875 h 2344774"/>
              <a:gd name="connsiteX79" fmla="*/ 2756263 w 3958046"/>
              <a:gd name="connsiteY79" fmla="*/ 1511583 h 2344774"/>
              <a:gd name="connsiteX80" fmla="*/ 2775857 w 3958046"/>
              <a:gd name="connsiteY80" fmla="*/ 1126229 h 2344774"/>
              <a:gd name="connsiteX81" fmla="*/ 2795451 w 3958046"/>
              <a:gd name="connsiteY81" fmla="*/ 708218 h 2344774"/>
              <a:gd name="connsiteX82" fmla="*/ 2834640 w 3958046"/>
              <a:gd name="connsiteY82" fmla="*/ 597183 h 2344774"/>
              <a:gd name="connsiteX83" fmla="*/ 2867297 w 3958046"/>
              <a:gd name="connsiteY83" fmla="*/ 1093572 h 2344774"/>
              <a:gd name="connsiteX84" fmla="*/ 2873828 w 3958046"/>
              <a:gd name="connsiteY84" fmla="*/ 1603023 h 2344774"/>
              <a:gd name="connsiteX85" fmla="*/ 2919548 w 3958046"/>
              <a:gd name="connsiteY85" fmla="*/ 1681400 h 2344774"/>
              <a:gd name="connsiteX86" fmla="*/ 2939143 w 3958046"/>
              <a:gd name="connsiteY86" fmla="*/ 1407080 h 2344774"/>
              <a:gd name="connsiteX87" fmla="*/ 2952206 w 3958046"/>
              <a:gd name="connsiteY87" fmla="*/ 871503 h 2344774"/>
              <a:gd name="connsiteX88" fmla="*/ 2971800 w 3958046"/>
              <a:gd name="connsiteY88" fmla="*/ 740875 h 2344774"/>
              <a:gd name="connsiteX89" fmla="*/ 3017520 w 3958046"/>
              <a:gd name="connsiteY89" fmla="*/ 793126 h 2344774"/>
              <a:gd name="connsiteX90" fmla="*/ 3037114 w 3958046"/>
              <a:gd name="connsiteY90" fmla="*/ 1100103 h 2344774"/>
              <a:gd name="connsiteX91" fmla="*/ 3056708 w 3958046"/>
              <a:gd name="connsiteY91" fmla="*/ 1459332 h 2344774"/>
              <a:gd name="connsiteX92" fmla="*/ 3115491 w 3958046"/>
              <a:gd name="connsiteY92" fmla="*/ 1511583 h 2344774"/>
              <a:gd name="connsiteX93" fmla="*/ 3122023 w 3958046"/>
              <a:gd name="connsiteY93" fmla="*/ 1171949 h 2344774"/>
              <a:gd name="connsiteX94" fmla="*/ 3148148 w 3958046"/>
              <a:gd name="connsiteY94" fmla="*/ 891098 h 2344774"/>
              <a:gd name="connsiteX95" fmla="*/ 3213463 w 3958046"/>
              <a:gd name="connsiteY95" fmla="*/ 1015195 h 2344774"/>
              <a:gd name="connsiteX96" fmla="*/ 3213463 w 3958046"/>
              <a:gd name="connsiteY96" fmla="*/ 1217669 h 2344774"/>
              <a:gd name="connsiteX97" fmla="*/ 3252651 w 3958046"/>
              <a:gd name="connsiteY97" fmla="*/ 1452800 h 2344774"/>
              <a:gd name="connsiteX98" fmla="*/ 3304903 w 3958046"/>
              <a:gd name="connsiteY98" fmla="*/ 1204606 h 2344774"/>
              <a:gd name="connsiteX99" fmla="*/ 3337560 w 3958046"/>
              <a:gd name="connsiteY99" fmla="*/ 969475 h 2344774"/>
              <a:gd name="connsiteX100" fmla="*/ 3376748 w 3958046"/>
              <a:gd name="connsiteY100" fmla="*/ 1008663 h 2344774"/>
              <a:gd name="connsiteX101" fmla="*/ 3396343 w 3958046"/>
              <a:gd name="connsiteY101" fmla="*/ 1165418 h 2344774"/>
              <a:gd name="connsiteX102" fmla="*/ 3409406 w 3958046"/>
              <a:gd name="connsiteY102" fmla="*/ 1361360 h 2344774"/>
              <a:gd name="connsiteX103" fmla="*/ 3481251 w 3958046"/>
              <a:gd name="connsiteY103" fmla="*/ 1296046 h 2344774"/>
              <a:gd name="connsiteX104" fmla="*/ 3500846 w 3958046"/>
              <a:gd name="connsiteY104" fmla="*/ 1106635 h 2344774"/>
              <a:gd name="connsiteX105" fmla="*/ 3559628 w 3958046"/>
              <a:gd name="connsiteY105" fmla="*/ 1060915 h 2344774"/>
              <a:gd name="connsiteX106" fmla="*/ 3572691 w 3958046"/>
              <a:gd name="connsiteY106" fmla="*/ 1211138 h 2344774"/>
              <a:gd name="connsiteX107" fmla="*/ 3651068 w 3958046"/>
              <a:gd name="connsiteY107" fmla="*/ 1243795 h 2344774"/>
              <a:gd name="connsiteX108" fmla="*/ 3703320 w 3958046"/>
              <a:gd name="connsiteY108" fmla="*/ 1119698 h 2344774"/>
              <a:gd name="connsiteX109" fmla="*/ 3762103 w 3958046"/>
              <a:gd name="connsiteY109" fmla="*/ 1171949 h 2344774"/>
              <a:gd name="connsiteX110" fmla="*/ 3801291 w 3958046"/>
              <a:gd name="connsiteY110" fmla="*/ 1263389 h 2344774"/>
              <a:gd name="connsiteX111" fmla="*/ 3853543 w 3958046"/>
              <a:gd name="connsiteY111" fmla="*/ 1191543 h 2344774"/>
              <a:gd name="connsiteX112" fmla="*/ 3958046 w 3958046"/>
              <a:gd name="connsiteY112" fmla="*/ 1185012 h 2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58046" h="2344774">
                <a:moveTo>
                  <a:pt x="0" y="1191543"/>
                </a:moveTo>
                <a:cubicBezTo>
                  <a:pt x="13607" y="1152898"/>
                  <a:pt x="27214" y="1114254"/>
                  <a:pt x="45720" y="1113166"/>
                </a:cubicBezTo>
                <a:cubicBezTo>
                  <a:pt x="64226" y="1112078"/>
                  <a:pt x="92528" y="1151266"/>
                  <a:pt x="111034" y="1185012"/>
                </a:cubicBezTo>
                <a:cubicBezTo>
                  <a:pt x="129540" y="1218758"/>
                  <a:pt x="134983" y="1331969"/>
                  <a:pt x="156754" y="1315640"/>
                </a:cubicBezTo>
                <a:cubicBezTo>
                  <a:pt x="178525" y="1299311"/>
                  <a:pt x="222069" y="1127317"/>
                  <a:pt x="241663" y="1087040"/>
                </a:cubicBezTo>
                <a:cubicBezTo>
                  <a:pt x="261257" y="1046763"/>
                  <a:pt x="257992" y="1026081"/>
                  <a:pt x="274320" y="1073978"/>
                </a:cubicBezTo>
                <a:cubicBezTo>
                  <a:pt x="290648" y="1121875"/>
                  <a:pt x="314597" y="1386397"/>
                  <a:pt x="339634" y="1374423"/>
                </a:cubicBezTo>
                <a:cubicBezTo>
                  <a:pt x="364671" y="1362449"/>
                  <a:pt x="395152" y="987980"/>
                  <a:pt x="424543" y="1002132"/>
                </a:cubicBezTo>
                <a:cubicBezTo>
                  <a:pt x="453935" y="1016283"/>
                  <a:pt x="486592" y="1473483"/>
                  <a:pt x="515983" y="1459332"/>
                </a:cubicBezTo>
                <a:cubicBezTo>
                  <a:pt x="545374" y="1445181"/>
                  <a:pt x="576943" y="994512"/>
                  <a:pt x="600891" y="917223"/>
                </a:cubicBezTo>
                <a:cubicBezTo>
                  <a:pt x="624840" y="839934"/>
                  <a:pt x="647700" y="893274"/>
                  <a:pt x="659674" y="995600"/>
                </a:cubicBezTo>
                <a:cubicBezTo>
                  <a:pt x="671648" y="1097926"/>
                  <a:pt x="660763" y="1432118"/>
                  <a:pt x="672737" y="1531178"/>
                </a:cubicBezTo>
                <a:cubicBezTo>
                  <a:pt x="684711" y="1630238"/>
                  <a:pt x="718457" y="1599757"/>
                  <a:pt x="731520" y="1589960"/>
                </a:cubicBezTo>
                <a:cubicBezTo>
                  <a:pt x="744583" y="1580163"/>
                  <a:pt x="742406" y="1600846"/>
                  <a:pt x="751114" y="1472395"/>
                </a:cubicBezTo>
                <a:cubicBezTo>
                  <a:pt x="759822" y="1343944"/>
                  <a:pt x="770708" y="937906"/>
                  <a:pt x="783771" y="819252"/>
                </a:cubicBezTo>
                <a:cubicBezTo>
                  <a:pt x="796834" y="700598"/>
                  <a:pt x="813162" y="625486"/>
                  <a:pt x="829491" y="760469"/>
                </a:cubicBezTo>
                <a:cubicBezTo>
                  <a:pt x="845820" y="895452"/>
                  <a:pt x="868680" y="1466952"/>
                  <a:pt x="881743" y="1629149"/>
                </a:cubicBezTo>
                <a:cubicBezTo>
                  <a:pt x="894806" y="1791346"/>
                  <a:pt x="900248" y="1768486"/>
                  <a:pt x="907868" y="1733652"/>
                </a:cubicBezTo>
                <a:cubicBezTo>
                  <a:pt x="915488" y="1698818"/>
                  <a:pt x="916577" y="1600846"/>
                  <a:pt x="927463" y="1420143"/>
                </a:cubicBezTo>
                <a:cubicBezTo>
                  <a:pt x="938349" y="1239440"/>
                  <a:pt x="961209" y="785506"/>
                  <a:pt x="973183" y="649435"/>
                </a:cubicBezTo>
                <a:cubicBezTo>
                  <a:pt x="985157" y="513364"/>
                  <a:pt x="985157" y="414304"/>
                  <a:pt x="999308" y="603715"/>
                </a:cubicBezTo>
                <a:cubicBezTo>
                  <a:pt x="1013459" y="793126"/>
                  <a:pt x="1043940" y="1572543"/>
                  <a:pt x="1058091" y="1785903"/>
                </a:cubicBezTo>
                <a:cubicBezTo>
                  <a:pt x="1072243" y="1999263"/>
                  <a:pt x="1073331" y="1943746"/>
                  <a:pt x="1084217" y="1883875"/>
                </a:cubicBezTo>
                <a:cubicBezTo>
                  <a:pt x="1095103" y="1824004"/>
                  <a:pt x="1110343" y="1661807"/>
                  <a:pt x="1123406" y="1426675"/>
                </a:cubicBezTo>
                <a:cubicBezTo>
                  <a:pt x="1136469" y="1191544"/>
                  <a:pt x="1151708" y="632017"/>
                  <a:pt x="1162594" y="473086"/>
                </a:cubicBezTo>
                <a:cubicBezTo>
                  <a:pt x="1173480" y="314155"/>
                  <a:pt x="1180011" y="343546"/>
                  <a:pt x="1188720" y="473086"/>
                </a:cubicBezTo>
                <a:cubicBezTo>
                  <a:pt x="1197429" y="602626"/>
                  <a:pt x="1201783" y="995600"/>
                  <a:pt x="1214846" y="1250326"/>
                </a:cubicBezTo>
                <a:cubicBezTo>
                  <a:pt x="1227909" y="1505052"/>
                  <a:pt x="1256211" y="1876254"/>
                  <a:pt x="1267097" y="2001440"/>
                </a:cubicBezTo>
                <a:cubicBezTo>
                  <a:pt x="1277983" y="2126626"/>
                  <a:pt x="1271452" y="2133157"/>
                  <a:pt x="1280160" y="2001440"/>
                </a:cubicBezTo>
                <a:cubicBezTo>
                  <a:pt x="1288868" y="1869723"/>
                  <a:pt x="1306285" y="1489812"/>
                  <a:pt x="1319348" y="1211138"/>
                </a:cubicBezTo>
                <a:cubicBezTo>
                  <a:pt x="1332411" y="932464"/>
                  <a:pt x="1348740" y="434986"/>
                  <a:pt x="1358537" y="329395"/>
                </a:cubicBezTo>
                <a:cubicBezTo>
                  <a:pt x="1368334" y="223804"/>
                  <a:pt x="1367245" y="344635"/>
                  <a:pt x="1378131" y="577589"/>
                </a:cubicBezTo>
                <a:cubicBezTo>
                  <a:pt x="1389017" y="810543"/>
                  <a:pt x="1412965" y="1466952"/>
                  <a:pt x="1423851" y="1727120"/>
                </a:cubicBezTo>
                <a:cubicBezTo>
                  <a:pt x="1434737" y="1987289"/>
                  <a:pt x="1434737" y="2127714"/>
                  <a:pt x="1443446" y="2138600"/>
                </a:cubicBezTo>
                <a:cubicBezTo>
                  <a:pt x="1452155" y="2149486"/>
                  <a:pt x="1463040" y="2107032"/>
                  <a:pt x="1476103" y="1792435"/>
                </a:cubicBezTo>
                <a:cubicBezTo>
                  <a:pt x="1489166" y="1477838"/>
                  <a:pt x="1509849" y="482884"/>
                  <a:pt x="1521823" y="251018"/>
                </a:cubicBezTo>
                <a:cubicBezTo>
                  <a:pt x="1533797" y="19152"/>
                  <a:pt x="1533797" y="82289"/>
                  <a:pt x="1547948" y="401240"/>
                </a:cubicBezTo>
                <a:cubicBezTo>
                  <a:pt x="1562099" y="720191"/>
                  <a:pt x="1589314" y="1883874"/>
                  <a:pt x="1606731" y="2164726"/>
                </a:cubicBezTo>
                <a:cubicBezTo>
                  <a:pt x="1624148" y="2445578"/>
                  <a:pt x="1642654" y="2252900"/>
                  <a:pt x="1652451" y="2086349"/>
                </a:cubicBezTo>
                <a:cubicBezTo>
                  <a:pt x="1662248" y="1919798"/>
                  <a:pt x="1657894" y="1497432"/>
                  <a:pt x="1665514" y="1165418"/>
                </a:cubicBezTo>
                <a:cubicBezTo>
                  <a:pt x="1673134" y="833404"/>
                  <a:pt x="1686197" y="248840"/>
                  <a:pt x="1698171" y="94263"/>
                </a:cubicBezTo>
                <a:cubicBezTo>
                  <a:pt x="1710145" y="-60314"/>
                  <a:pt x="1723209" y="-33099"/>
                  <a:pt x="1737360" y="237955"/>
                </a:cubicBezTo>
                <a:cubicBezTo>
                  <a:pt x="1751511" y="509009"/>
                  <a:pt x="1773283" y="1377689"/>
                  <a:pt x="1783080" y="1720589"/>
                </a:cubicBezTo>
                <a:cubicBezTo>
                  <a:pt x="1792877" y="2063489"/>
                  <a:pt x="1788523" y="2250724"/>
                  <a:pt x="1796143" y="2295355"/>
                </a:cubicBezTo>
                <a:cubicBezTo>
                  <a:pt x="1803763" y="2339986"/>
                  <a:pt x="1816826" y="2202827"/>
                  <a:pt x="1828800" y="1988378"/>
                </a:cubicBezTo>
                <a:cubicBezTo>
                  <a:pt x="1840774" y="1773929"/>
                  <a:pt x="1858191" y="1303666"/>
                  <a:pt x="1867988" y="1008663"/>
                </a:cubicBezTo>
                <a:cubicBezTo>
                  <a:pt x="1877785" y="713660"/>
                  <a:pt x="1881052" y="379468"/>
                  <a:pt x="1887583" y="218360"/>
                </a:cubicBezTo>
                <a:cubicBezTo>
                  <a:pt x="1894114" y="57252"/>
                  <a:pt x="1899557" y="-4797"/>
                  <a:pt x="1907177" y="42012"/>
                </a:cubicBezTo>
                <a:cubicBezTo>
                  <a:pt x="1914797" y="88821"/>
                  <a:pt x="1926772" y="288029"/>
                  <a:pt x="1933303" y="499212"/>
                </a:cubicBezTo>
                <a:cubicBezTo>
                  <a:pt x="1939834" y="710395"/>
                  <a:pt x="1940923" y="1020638"/>
                  <a:pt x="1946366" y="1309109"/>
                </a:cubicBezTo>
                <a:cubicBezTo>
                  <a:pt x="1951809" y="1597580"/>
                  <a:pt x="1953986" y="2080906"/>
                  <a:pt x="1965960" y="2230040"/>
                </a:cubicBezTo>
                <a:cubicBezTo>
                  <a:pt x="1977934" y="2379174"/>
                  <a:pt x="2007325" y="2395503"/>
                  <a:pt x="2018211" y="2203915"/>
                </a:cubicBezTo>
                <a:cubicBezTo>
                  <a:pt x="2029097" y="2012327"/>
                  <a:pt x="2023654" y="1402726"/>
                  <a:pt x="2031274" y="1080509"/>
                </a:cubicBezTo>
                <a:cubicBezTo>
                  <a:pt x="2038894" y="758292"/>
                  <a:pt x="2055222" y="439340"/>
                  <a:pt x="2063931" y="270612"/>
                </a:cubicBezTo>
                <a:cubicBezTo>
                  <a:pt x="2072640" y="101883"/>
                  <a:pt x="2075906" y="38747"/>
                  <a:pt x="2083526" y="68138"/>
                </a:cubicBezTo>
                <a:cubicBezTo>
                  <a:pt x="2091146" y="97529"/>
                  <a:pt x="2104208" y="242309"/>
                  <a:pt x="2109651" y="446960"/>
                </a:cubicBezTo>
                <a:cubicBezTo>
                  <a:pt x="2115094" y="651611"/>
                  <a:pt x="2109652" y="1032612"/>
                  <a:pt x="2116183" y="1296046"/>
                </a:cubicBezTo>
                <a:cubicBezTo>
                  <a:pt x="2122715" y="1559480"/>
                  <a:pt x="2137954" y="1862103"/>
                  <a:pt x="2148840" y="2027566"/>
                </a:cubicBezTo>
                <a:cubicBezTo>
                  <a:pt x="2159726" y="2193029"/>
                  <a:pt x="2171700" y="2314949"/>
                  <a:pt x="2181497" y="2288823"/>
                </a:cubicBezTo>
                <a:cubicBezTo>
                  <a:pt x="2191294" y="2262697"/>
                  <a:pt x="2202180" y="2065666"/>
                  <a:pt x="2207623" y="1870812"/>
                </a:cubicBezTo>
                <a:cubicBezTo>
                  <a:pt x="2213066" y="1675958"/>
                  <a:pt x="2209800" y="1399461"/>
                  <a:pt x="2214154" y="1119698"/>
                </a:cubicBezTo>
                <a:cubicBezTo>
                  <a:pt x="2218508" y="839935"/>
                  <a:pt x="2223951" y="332661"/>
                  <a:pt x="2233748" y="192235"/>
                </a:cubicBezTo>
                <a:cubicBezTo>
                  <a:pt x="2243545" y="51809"/>
                  <a:pt x="2262051" y="110592"/>
                  <a:pt x="2272937" y="277143"/>
                </a:cubicBezTo>
                <a:cubicBezTo>
                  <a:pt x="2283823" y="443694"/>
                  <a:pt x="2290355" y="912869"/>
                  <a:pt x="2299063" y="1191543"/>
                </a:cubicBezTo>
                <a:cubicBezTo>
                  <a:pt x="2307772" y="1470217"/>
                  <a:pt x="2314302" y="1781549"/>
                  <a:pt x="2325188" y="1949189"/>
                </a:cubicBezTo>
                <a:cubicBezTo>
                  <a:pt x="2336074" y="2116829"/>
                  <a:pt x="2356757" y="2225686"/>
                  <a:pt x="2364377" y="2197383"/>
                </a:cubicBezTo>
                <a:cubicBezTo>
                  <a:pt x="2371997" y="2169080"/>
                  <a:pt x="2366554" y="1947012"/>
                  <a:pt x="2370908" y="1779372"/>
                </a:cubicBezTo>
                <a:cubicBezTo>
                  <a:pt x="2375262" y="1611732"/>
                  <a:pt x="2381794" y="1399460"/>
                  <a:pt x="2390503" y="1191543"/>
                </a:cubicBezTo>
                <a:cubicBezTo>
                  <a:pt x="2399212" y="983626"/>
                  <a:pt x="2412274" y="686446"/>
                  <a:pt x="2423160" y="531869"/>
                </a:cubicBezTo>
                <a:cubicBezTo>
                  <a:pt x="2434046" y="377292"/>
                  <a:pt x="2446020" y="202032"/>
                  <a:pt x="2455817" y="264080"/>
                </a:cubicBezTo>
                <a:cubicBezTo>
                  <a:pt x="2465614" y="326128"/>
                  <a:pt x="2476500" y="690800"/>
                  <a:pt x="2481943" y="904160"/>
                </a:cubicBezTo>
                <a:cubicBezTo>
                  <a:pt x="2487386" y="1117520"/>
                  <a:pt x="2480854" y="1351563"/>
                  <a:pt x="2488474" y="1544240"/>
                </a:cubicBezTo>
                <a:cubicBezTo>
                  <a:pt x="2496094" y="1736917"/>
                  <a:pt x="2514600" y="2026477"/>
                  <a:pt x="2527663" y="2060223"/>
                </a:cubicBezTo>
                <a:cubicBezTo>
                  <a:pt x="2540726" y="2093969"/>
                  <a:pt x="2555965" y="1918709"/>
                  <a:pt x="2566851" y="1746715"/>
                </a:cubicBezTo>
                <a:cubicBezTo>
                  <a:pt x="2577737" y="1574721"/>
                  <a:pt x="2585357" y="1247061"/>
                  <a:pt x="2592977" y="1028258"/>
                </a:cubicBezTo>
                <a:cubicBezTo>
                  <a:pt x="2600597" y="809455"/>
                  <a:pt x="2601685" y="431721"/>
                  <a:pt x="2612571" y="433898"/>
                </a:cubicBezTo>
                <a:cubicBezTo>
                  <a:pt x="2623457" y="436075"/>
                  <a:pt x="2647405" y="857352"/>
                  <a:pt x="2658291" y="1041320"/>
                </a:cubicBezTo>
                <a:cubicBezTo>
                  <a:pt x="2669177" y="1225288"/>
                  <a:pt x="2669177" y="1397283"/>
                  <a:pt x="2677886" y="1537709"/>
                </a:cubicBezTo>
                <a:cubicBezTo>
                  <a:pt x="2686595" y="1678135"/>
                  <a:pt x="2697480" y="1888229"/>
                  <a:pt x="2710543" y="1883875"/>
                </a:cubicBezTo>
                <a:cubicBezTo>
                  <a:pt x="2723606" y="1879521"/>
                  <a:pt x="2745377" y="1637857"/>
                  <a:pt x="2756263" y="1511583"/>
                </a:cubicBezTo>
                <a:cubicBezTo>
                  <a:pt x="2767149" y="1385309"/>
                  <a:pt x="2769326" y="1260123"/>
                  <a:pt x="2775857" y="1126229"/>
                </a:cubicBezTo>
                <a:cubicBezTo>
                  <a:pt x="2782388" y="992335"/>
                  <a:pt x="2785654" y="796392"/>
                  <a:pt x="2795451" y="708218"/>
                </a:cubicBezTo>
                <a:cubicBezTo>
                  <a:pt x="2805248" y="620044"/>
                  <a:pt x="2822666" y="532957"/>
                  <a:pt x="2834640" y="597183"/>
                </a:cubicBezTo>
                <a:cubicBezTo>
                  <a:pt x="2846614" y="661409"/>
                  <a:pt x="2860766" y="925932"/>
                  <a:pt x="2867297" y="1093572"/>
                </a:cubicBezTo>
                <a:cubicBezTo>
                  <a:pt x="2873828" y="1261212"/>
                  <a:pt x="2865120" y="1505052"/>
                  <a:pt x="2873828" y="1603023"/>
                </a:cubicBezTo>
                <a:cubicBezTo>
                  <a:pt x="2882536" y="1700994"/>
                  <a:pt x="2908662" y="1714057"/>
                  <a:pt x="2919548" y="1681400"/>
                </a:cubicBezTo>
                <a:cubicBezTo>
                  <a:pt x="2930434" y="1648743"/>
                  <a:pt x="2933700" y="1542063"/>
                  <a:pt x="2939143" y="1407080"/>
                </a:cubicBezTo>
                <a:cubicBezTo>
                  <a:pt x="2944586" y="1272097"/>
                  <a:pt x="2946763" y="982537"/>
                  <a:pt x="2952206" y="871503"/>
                </a:cubicBezTo>
                <a:cubicBezTo>
                  <a:pt x="2957649" y="760469"/>
                  <a:pt x="2960914" y="753938"/>
                  <a:pt x="2971800" y="740875"/>
                </a:cubicBezTo>
                <a:cubicBezTo>
                  <a:pt x="2982686" y="727812"/>
                  <a:pt x="3006634" y="733255"/>
                  <a:pt x="3017520" y="793126"/>
                </a:cubicBezTo>
                <a:cubicBezTo>
                  <a:pt x="3028406" y="852997"/>
                  <a:pt x="3030583" y="989069"/>
                  <a:pt x="3037114" y="1100103"/>
                </a:cubicBezTo>
                <a:cubicBezTo>
                  <a:pt x="3043645" y="1211137"/>
                  <a:pt x="3043645" y="1390752"/>
                  <a:pt x="3056708" y="1459332"/>
                </a:cubicBezTo>
                <a:cubicBezTo>
                  <a:pt x="3069771" y="1527912"/>
                  <a:pt x="3104605" y="1559480"/>
                  <a:pt x="3115491" y="1511583"/>
                </a:cubicBezTo>
                <a:cubicBezTo>
                  <a:pt x="3126377" y="1463686"/>
                  <a:pt x="3116580" y="1275363"/>
                  <a:pt x="3122023" y="1171949"/>
                </a:cubicBezTo>
                <a:cubicBezTo>
                  <a:pt x="3127466" y="1068535"/>
                  <a:pt x="3132908" y="917224"/>
                  <a:pt x="3148148" y="891098"/>
                </a:cubicBezTo>
                <a:cubicBezTo>
                  <a:pt x="3163388" y="864972"/>
                  <a:pt x="3202577" y="960767"/>
                  <a:pt x="3213463" y="1015195"/>
                </a:cubicBezTo>
                <a:cubicBezTo>
                  <a:pt x="3224349" y="1069623"/>
                  <a:pt x="3206932" y="1144735"/>
                  <a:pt x="3213463" y="1217669"/>
                </a:cubicBezTo>
                <a:cubicBezTo>
                  <a:pt x="3219994" y="1290603"/>
                  <a:pt x="3237411" y="1454977"/>
                  <a:pt x="3252651" y="1452800"/>
                </a:cubicBezTo>
                <a:cubicBezTo>
                  <a:pt x="3267891" y="1450623"/>
                  <a:pt x="3290752" y="1285160"/>
                  <a:pt x="3304903" y="1204606"/>
                </a:cubicBezTo>
                <a:cubicBezTo>
                  <a:pt x="3319054" y="1124052"/>
                  <a:pt x="3325586" y="1002132"/>
                  <a:pt x="3337560" y="969475"/>
                </a:cubicBezTo>
                <a:cubicBezTo>
                  <a:pt x="3349534" y="936818"/>
                  <a:pt x="3366951" y="976006"/>
                  <a:pt x="3376748" y="1008663"/>
                </a:cubicBezTo>
                <a:cubicBezTo>
                  <a:pt x="3386545" y="1041320"/>
                  <a:pt x="3390900" y="1106635"/>
                  <a:pt x="3396343" y="1165418"/>
                </a:cubicBezTo>
                <a:cubicBezTo>
                  <a:pt x="3401786" y="1224201"/>
                  <a:pt x="3395255" y="1339589"/>
                  <a:pt x="3409406" y="1361360"/>
                </a:cubicBezTo>
                <a:cubicBezTo>
                  <a:pt x="3423557" y="1383131"/>
                  <a:pt x="3466011" y="1338500"/>
                  <a:pt x="3481251" y="1296046"/>
                </a:cubicBezTo>
                <a:cubicBezTo>
                  <a:pt x="3496491" y="1253592"/>
                  <a:pt x="3487783" y="1145823"/>
                  <a:pt x="3500846" y="1106635"/>
                </a:cubicBezTo>
                <a:cubicBezTo>
                  <a:pt x="3513909" y="1067447"/>
                  <a:pt x="3547654" y="1043498"/>
                  <a:pt x="3559628" y="1060915"/>
                </a:cubicBezTo>
                <a:cubicBezTo>
                  <a:pt x="3571602" y="1078332"/>
                  <a:pt x="3557451" y="1180658"/>
                  <a:pt x="3572691" y="1211138"/>
                </a:cubicBezTo>
                <a:cubicBezTo>
                  <a:pt x="3587931" y="1241618"/>
                  <a:pt x="3629297" y="1259035"/>
                  <a:pt x="3651068" y="1243795"/>
                </a:cubicBezTo>
                <a:cubicBezTo>
                  <a:pt x="3672840" y="1228555"/>
                  <a:pt x="3684814" y="1131672"/>
                  <a:pt x="3703320" y="1119698"/>
                </a:cubicBezTo>
                <a:cubicBezTo>
                  <a:pt x="3721826" y="1107724"/>
                  <a:pt x="3745775" y="1148001"/>
                  <a:pt x="3762103" y="1171949"/>
                </a:cubicBezTo>
                <a:cubicBezTo>
                  <a:pt x="3778431" y="1195897"/>
                  <a:pt x="3786051" y="1260123"/>
                  <a:pt x="3801291" y="1263389"/>
                </a:cubicBezTo>
                <a:cubicBezTo>
                  <a:pt x="3816531" y="1266655"/>
                  <a:pt x="3827417" y="1204606"/>
                  <a:pt x="3853543" y="1191543"/>
                </a:cubicBezTo>
                <a:cubicBezTo>
                  <a:pt x="3879669" y="1178480"/>
                  <a:pt x="3918857" y="1181746"/>
                  <a:pt x="3958046" y="1185012"/>
                </a:cubicBezTo>
              </a:path>
            </a:pathLst>
          </a:custGeom>
          <a:noFill/>
          <a:ln w="9525">
            <a:solidFill>
              <a:schemeClr val="tx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 xmlns:a16="http://schemas.microsoft.com/office/drawing/2014/main" id="{1326B015-9002-3C44-9535-6D057992ED54}"/>
              </a:ext>
            </a:extLst>
          </p:cNvPr>
          <p:cNvGrpSpPr/>
          <p:nvPr/>
        </p:nvGrpSpPr>
        <p:grpSpPr>
          <a:xfrm>
            <a:off x="2855640" y="3573016"/>
            <a:ext cx="1008112" cy="1460704"/>
            <a:chOff x="1331640" y="3573016"/>
            <a:chExt cx="1008112" cy="1460704"/>
          </a:xfrm>
        </p:grpSpPr>
        <p:sp>
          <p:nvSpPr>
            <p:cNvPr id="18" name="Rectangle 17">
              <a:extLst>
                <a:ext uri="{FF2B5EF4-FFF2-40B4-BE49-F238E27FC236}">
                  <a16:creationId xmlns="" xmlns:a16="http://schemas.microsoft.com/office/drawing/2014/main" id="{9F4DA0F9-A0C0-0140-870F-32C5954B534B}"/>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00D61C8-6D9C-F547-8A96-76203845F0A2}"/>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3D6E2210-BFE4-5D41-AF28-A26531D27321}"/>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2626DF69-25A9-E740-BB97-63119EDF054E}"/>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A1E8D4FF-0195-F04C-B414-26BB83AAABD8}"/>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3191002-B03B-8A46-B110-D4F35898DC3D}"/>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FB3A0F35-8D7A-B844-8D0D-F560D6091040}"/>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FD3E3B9-7D33-854C-AB44-3169BF7E3111}"/>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469627DC-0A52-7F45-ADFD-02DAC4CAE99D}"/>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840DFDCF-21FA-5443-ABEB-3320F4347170}"/>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2E524A7C-990E-F54F-B076-5CAD4D868203}"/>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A02B90A3-731A-6642-95D9-3979E3C5C060}"/>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F641F05E-3A04-4A44-B8D4-4B0B272B3CDC}"/>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A6E67DF4-7136-C14E-ABAA-666388A22C01}"/>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0E3E7CE8-3D8C-3547-9527-7E1924DDA35C}"/>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48F8C448-E9AC-4B45-8E40-CD46CC66A4E8}"/>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 xmlns:a16="http://schemas.microsoft.com/office/drawing/2014/main" id="{31682AFE-5204-5F4A-A58D-D30928462C43}"/>
                </a:ext>
              </a:extLst>
            </p:cNvPr>
            <p:cNvCxnSpPr>
              <a:stCxn id="35" idx="0"/>
              <a:endCxn id="35"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49384435-F859-F143-9F24-146FF2C7E87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 xmlns:a16="http://schemas.microsoft.com/office/drawing/2014/main" id="{62C754BB-09F8-9848-B5BB-B6C84CF4AB35}"/>
              </a:ext>
            </a:extLst>
          </p:cNvPr>
          <p:cNvGrpSpPr/>
          <p:nvPr/>
        </p:nvGrpSpPr>
        <p:grpSpPr>
          <a:xfrm rot="5400000">
            <a:off x="7320136" y="3598152"/>
            <a:ext cx="1008112" cy="1460704"/>
            <a:chOff x="1331640" y="3573016"/>
            <a:chExt cx="1008112" cy="1460704"/>
          </a:xfrm>
        </p:grpSpPr>
        <p:sp>
          <p:nvSpPr>
            <p:cNvPr id="43" name="Rectangle 42">
              <a:extLst>
                <a:ext uri="{FF2B5EF4-FFF2-40B4-BE49-F238E27FC236}">
                  <a16:creationId xmlns="" xmlns:a16="http://schemas.microsoft.com/office/drawing/2014/main" id="{82487190-C79E-F744-B95F-413EC32B3DD2}"/>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6D87A96A-6EE0-0240-9FCE-1B1ACB98DE4E}"/>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4CA5F201-AAD9-C542-8E18-27FFC9DB0A75}"/>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46B07458-4ECE-C140-9AF2-09B075DB97C8}"/>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44469533-4844-434A-B64D-4DF9E983715F}"/>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5E82C25D-1049-E540-99B1-DFEB569E4DE7}"/>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FC0560BD-6E6B-7E44-ADE5-3DE1DF787CE3}"/>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6543ECC6-2FBB-344E-9B3D-F61152C9F2D8}"/>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00AD9F25-73E3-B34B-86F2-E08FB5D51D28}"/>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74AA0FA5-CBDA-4449-B5D9-B1AD9772189B}"/>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34C22927-2EC8-2144-8F44-23D63977F026}"/>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71822370-47DB-4146-AD07-314CED2445A4}"/>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AD4F947D-6CA9-014B-9753-930BEDA56398}"/>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F19137F3-4B2F-1C46-8EF3-FDCA0DD735D4}"/>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55AAD975-44EA-E44D-B018-61648050B6A1}"/>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A75547B1-FD1D-5849-A590-1F282867171C}"/>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 xmlns:a16="http://schemas.microsoft.com/office/drawing/2014/main" id="{DB9CD182-92EE-2443-A2DD-4C7B34BB8DA1}"/>
                </a:ext>
              </a:extLst>
            </p:cNvPr>
            <p:cNvCxnSpPr>
              <a:stCxn id="58" idx="0"/>
              <a:endCxn id="58"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79E741CF-6023-954F-870C-64DF3BDE4CB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 xmlns:a16="http://schemas.microsoft.com/office/drawing/2014/main" id="{DA1729AA-4738-7043-B092-22D91300516E}"/>
              </a:ext>
            </a:extLst>
          </p:cNvPr>
          <p:cNvSpPr txBox="1"/>
          <p:nvPr/>
        </p:nvSpPr>
        <p:spPr>
          <a:xfrm>
            <a:off x="2546537" y="5040569"/>
            <a:ext cx="1710586" cy="307777"/>
          </a:xfrm>
          <a:prstGeom prst="rect">
            <a:avLst/>
          </a:prstGeom>
          <a:noFill/>
        </p:spPr>
        <p:txBody>
          <a:bodyPr wrap="square" rtlCol="0">
            <a:spAutoFit/>
          </a:bodyPr>
          <a:lstStyle/>
          <a:p>
            <a:pPr algn="ctr"/>
            <a:r>
              <a:rPr lang="en-US" sz="1400" b="1" dirty="0">
                <a:latin typeface="+mn-lt"/>
              </a:rPr>
              <a:t>Vertical base (V)</a:t>
            </a:r>
          </a:p>
        </p:txBody>
      </p:sp>
      <p:sp>
        <p:nvSpPr>
          <p:cNvPr id="62" name="TextBox 61">
            <a:extLst>
              <a:ext uri="{FF2B5EF4-FFF2-40B4-BE49-F238E27FC236}">
                <a16:creationId xmlns="" xmlns:a16="http://schemas.microsoft.com/office/drawing/2014/main" id="{EE0FECA9-189F-AD4E-A6D4-AEBED5C8219C}"/>
              </a:ext>
            </a:extLst>
          </p:cNvPr>
          <p:cNvSpPr txBox="1"/>
          <p:nvPr/>
        </p:nvSpPr>
        <p:spPr>
          <a:xfrm>
            <a:off x="7032104" y="5037005"/>
            <a:ext cx="1710586" cy="523220"/>
          </a:xfrm>
          <a:prstGeom prst="rect">
            <a:avLst/>
          </a:prstGeom>
          <a:noFill/>
        </p:spPr>
        <p:txBody>
          <a:bodyPr wrap="square" rtlCol="0">
            <a:spAutoFit/>
          </a:bodyPr>
          <a:lstStyle/>
          <a:p>
            <a:pPr algn="ctr"/>
            <a:r>
              <a:rPr lang="en-US" sz="1400" b="1" dirty="0">
                <a:latin typeface="+mn-lt"/>
              </a:rPr>
              <a:t>Horizontal base (H)</a:t>
            </a:r>
          </a:p>
        </p:txBody>
      </p:sp>
      <p:sp>
        <p:nvSpPr>
          <p:cNvPr id="64" name="TextBox 63">
            <a:extLst>
              <a:ext uri="{FF2B5EF4-FFF2-40B4-BE49-F238E27FC236}">
                <a16:creationId xmlns="" xmlns:a16="http://schemas.microsoft.com/office/drawing/2014/main" id="{6F4D6A39-0A22-4942-A880-08955C401375}"/>
              </a:ext>
            </a:extLst>
          </p:cNvPr>
          <p:cNvSpPr txBox="1"/>
          <p:nvPr/>
        </p:nvSpPr>
        <p:spPr>
          <a:xfrm>
            <a:off x="3297644" y="5708884"/>
            <a:ext cx="4598241" cy="923330"/>
          </a:xfrm>
          <a:prstGeom prst="rect">
            <a:avLst/>
          </a:prstGeom>
          <a:noFill/>
          <a:ln>
            <a:solidFill>
              <a:schemeClr val="tx1"/>
            </a:solidFill>
          </a:ln>
        </p:spPr>
        <p:txBody>
          <a:bodyPr wrap="square" rtlCol="0">
            <a:spAutoFit/>
          </a:bodyPr>
          <a:lstStyle/>
          <a:p>
            <a:pPr algn="ctr"/>
            <a:r>
              <a:rPr lang="en-US" sz="1800" dirty="0">
                <a:latin typeface="+mn-lt"/>
              </a:rPr>
              <a:t>Sender and receiver randomly choose one of four orientations for their filter – Vertical (V) or Horizontal (H), -45º or +45º</a:t>
            </a:r>
          </a:p>
        </p:txBody>
      </p:sp>
      <p:cxnSp>
        <p:nvCxnSpPr>
          <p:cNvPr id="66" name="Straight Connector 65">
            <a:extLst>
              <a:ext uri="{FF2B5EF4-FFF2-40B4-BE49-F238E27FC236}">
                <a16:creationId xmlns="" xmlns:a16="http://schemas.microsoft.com/office/drawing/2014/main" id="{1BD63F1C-860B-4549-8336-E01D55CC5A57}"/>
              </a:ext>
            </a:extLst>
          </p:cNvPr>
          <p:cNvCxnSpPr>
            <a:endCxn id="61" idx="2"/>
          </p:cNvCxnSpPr>
          <p:nvPr/>
        </p:nvCxnSpPr>
        <p:spPr>
          <a:xfrm flipH="1" flipV="1">
            <a:off x="3401830" y="5348345"/>
            <a:ext cx="461922" cy="414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490502D5-B92D-024F-9017-79BE3695B5F0}"/>
              </a:ext>
            </a:extLst>
          </p:cNvPr>
          <p:cNvCxnSpPr/>
          <p:nvPr/>
        </p:nvCxnSpPr>
        <p:spPr>
          <a:xfrm flipV="1">
            <a:off x="5159896" y="5344781"/>
            <a:ext cx="2088232" cy="3884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83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091 0.00139 L 0.6806 -0.00463 " pathEditMode="relative" rAng="0" ptsTypes="AA">
                                      <p:cBhvr>
                                        <p:cTn id="6" dur="3000" fill="hold"/>
                                        <p:tgtEl>
                                          <p:spTgt spid="5"/>
                                        </p:tgtEl>
                                        <p:attrNameLst>
                                          <p:attrName>ppt_x</p:attrName>
                                          <p:attrName>ppt_y</p:attrName>
                                        </p:attrNameLst>
                                      </p:cBhvr>
                                      <p:rCtr x="34076" y="-301"/>
                                    </p:animMotion>
                                  </p:childTnLst>
                                </p:cTn>
                              </p:par>
                            </p:childTnLst>
                          </p:cTn>
                        </p:par>
                        <p:par>
                          <p:cTn id="7" fill="hold">
                            <p:stCondLst>
                              <p:cond delay="3000"/>
                            </p:stCondLst>
                            <p:childTnLst>
                              <p:par>
                                <p:cTn id="8" presetID="10" presetClass="exit" presetSubtype="0" fill="hold" grpId="1" nodeType="after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6A6EF-FEC3-ED47-BC31-5BCB7B7A41E6}"/>
              </a:ext>
            </a:extLst>
          </p:cNvPr>
          <p:cNvSpPr>
            <a:spLocks noGrp="1"/>
          </p:cNvSpPr>
          <p:nvPr>
            <p:ph type="title"/>
          </p:nvPr>
        </p:nvSpPr>
        <p:spPr/>
        <p:txBody>
          <a:bodyPr/>
          <a:lstStyle/>
          <a:p>
            <a:r>
              <a:rPr lang="en-US" dirty="0"/>
              <a:t>The BB84 protocol</a:t>
            </a:r>
          </a:p>
        </p:txBody>
      </p:sp>
      <p:sp>
        <p:nvSpPr>
          <p:cNvPr id="5" name="Freeform 4">
            <a:extLst>
              <a:ext uri="{FF2B5EF4-FFF2-40B4-BE49-F238E27FC236}">
                <a16:creationId xmlns="" xmlns:a16="http://schemas.microsoft.com/office/drawing/2014/main" id="{62204A9C-2D09-2E4A-9C3F-D2105F4959E7}"/>
              </a:ext>
            </a:extLst>
          </p:cNvPr>
          <p:cNvSpPr/>
          <p:nvPr/>
        </p:nvSpPr>
        <p:spPr>
          <a:xfrm>
            <a:off x="-836732" y="4106551"/>
            <a:ext cx="727625" cy="487285"/>
          </a:xfrm>
          <a:custGeom>
            <a:avLst/>
            <a:gdLst>
              <a:gd name="connsiteX0" fmla="*/ 0 w 3958046"/>
              <a:gd name="connsiteY0" fmla="*/ 1191543 h 2344774"/>
              <a:gd name="connsiteX1" fmla="*/ 45720 w 3958046"/>
              <a:gd name="connsiteY1" fmla="*/ 1113166 h 2344774"/>
              <a:gd name="connsiteX2" fmla="*/ 111034 w 3958046"/>
              <a:gd name="connsiteY2" fmla="*/ 1185012 h 2344774"/>
              <a:gd name="connsiteX3" fmla="*/ 156754 w 3958046"/>
              <a:gd name="connsiteY3" fmla="*/ 1315640 h 2344774"/>
              <a:gd name="connsiteX4" fmla="*/ 241663 w 3958046"/>
              <a:gd name="connsiteY4" fmla="*/ 1087040 h 2344774"/>
              <a:gd name="connsiteX5" fmla="*/ 274320 w 3958046"/>
              <a:gd name="connsiteY5" fmla="*/ 1073978 h 2344774"/>
              <a:gd name="connsiteX6" fmla="*/ 339634 w 3958046"/>
              <a:gd name="connsiteY6" fmla="*/ 1374423 h 2344774"/>
              <a:gd name="connsiteX7" fmla="*/ 424543 w 3958046"/>
              <a:gd name="connsiteY7" fmla="*/ 1002132 h 2344774"/>
              <a:gd name="connsiteX8" fmla="*/ 515983 w 3958046"/>
              <a:gd name="connsiteY8" fmla="*/ 1459332 h 2344774"/>
              <a:gd name="connsiteX9" fmla="*/ 600891 w 3958046"/>
              <a:gd name="connsiteY9" fmla="*/ 917223 h 2344774"/>
              <a:gd name="connsiteX10" fmla="*/ 659674 w 3958046"/>
              <a:gd name="connsiteY10" fmla="*/ 995600 h 2344774"/>
              <a:gd name="connsiteX11" fmla="*/ 672737 w 3958046"/>
              <a:gd name="connsiteY11" fmla="*/ 1531178 h 2344774"/>
              <a:gd name="connsiteX12" fmla="*/ 731520 w 3958046"/>
              <a:gd name="connsiteY12" fmla="*/ 1589960 h 2344774"/>
              <a:gd name="connsiteX13" fmla="*/ 751114 w 3958046"/>
              <a:gd name="connsiteY13" fmla="*/ 1472395 h 2344774"/>
              <a:gd name="connsiteX14" fmla="*/ 783771 w 3958046"/>
              <a:gd name="connsiteY14" fmla="*/ 819252 h 2344774"/>
              <a:gd name="connsiteX15" fmla="*/ 829491 w 3958046"/>
              <a:gd name="connsiteY15" fmla="*/ 760469 h 2344774"/>
              <a:gd name="connsiteX16" fmla="*/ 881743 w 3958046"/>
              <a:gd name="connsiteY16" fmla="*/ 1629149 h 2344774"/>
              <a:gd name="connsiteX17" fmla="*/ 907868 w 3958046"/>
              <a:gd name="connsiteY17" fmla="*/ 1733652 h 2344774"/>
              <a:gd name="connsiteX18" fmla="*/ 927463 w 3958046"/>
              <a:gd name="connsiteY18" fmla="*/ 1420143 h 2344774"/>
              <a:gd name="connsiteX19" fmla="*/ 973183 w 3958046"/>
              <a:gd name="connsiteY19" fmla="*/ 649435 h 2344774"/>
              <a:gd name="connsiteX20" fmla="*/ 999308 w 3958046"/>
              <a:gd name="connsiteY20" fmla="*/ 603715 h 2344774"/>
              <a:gd name="connsiteX21" fmla="*/ 1058091 w 3958046"/>
              <a:gd name="connsiteY21" fmla="*/ 1785903 h 2344774"/>
              <a:gd name="connsiteX22" fmla="*/ 1084217 w 3958046"/>
              <a:gd name="connsiteY22" fmla="*/ 1883875 h 2344774"/>
              <a:gd name="connsiteX23" fmla="*/ 1123406 w 3958046"/>
              <a:gd name="connsiteY23" fmla="*/ 1426675 h 2344774"/>
              <a:gd name="connsiteX24" fmla="*/ 1162594 w 3958046"/>
              <a:gd name="connsiteY24" fmla="*/ 473086 h 2344774"/>
              <a:gd name="connsiteX25" fmla="*/ 1188720 w 3958046"/>
              <a:gd name="connsiteY25" fmla="*/ 473086 h 2344774"/>
              <a:gd name="connsiteX26" fmla="*/ 1214846 w 3958046"/>
              <a:gd name="connsiteY26" fmla="*/ 1250326 h 2344774"/>
              <a:gd name="connsiteX27" fmla="*/ 1267097 w 3958046"/>
              <a:gd name="connsiteY27" fmla="*/ 2001440 h 2344774"/>
              <a:gd name="connsiteX28" fmla="*/ 1280160 w 3958046"/>
              <a:gd name="connsiteY28" fmla="*/ 2001440 h 2344774"/>
              <a:gd name="connsiteX29" fmla="*/ 1319348 w 3958046"/>
              <a:gd name="connsiteY29" fmla="*/ 1211138 h 2344774"/>
              <a:gd name="connsiteX30" fmla="*/ 1358537 w 3958046"/>
              <a:gd name="connsiteY30" fmla="*/ 329395 h 2344774"/>
              <a:gd name="connsiteX31" fmla="*/ 1378131 w 3958046"/>
              <a:gd name="connsiteY31" fmla="*/ 577589 h 2344774"/>
              <a:gd name="connsiteX32" fmla="*/ 1423851 w 3958046"/>
              <a:gd name="connsiteY32" fmla="*/ 1727120 h 2344774"/>
              <a:gd name="connsiteX33" fmla="*/ 1443446 w 3958046"/>
              <a:gd name="connsiteY33" fmla="*/ 2138600 h 2344774"/>
              <a:gd name="connsiteX34" fmla="*/ 1476103 w 3958046"/>
              <a:gd name="connsiteY34" fmla="*/ 1792435 h 2344774"/>
              <a:gd name="connsiteX35" fmla="*/ 1521823 w 3958046"/>
              <a:gd name="connsiteY35" fmla="*/ 251018 h 2344774"/>
              <a:gd name="connsiteX36" fmla="*/ 1547948 w 3958046"/>
              <a:gd name="connsiteY36" fmla="*/ 401240 h 2344774"/>
              <a:gd name="connsiteX37" fmla="*/ 1606731 w 3958046"/>
              <a:gd name="connsiteY37" fmla="*/ 2164726 h 2344774"/>
              <a:gd name="connsiteX38" fmla="*/ 1652451 w 3958046"/>
              <a:gd name="connsiteY38" fmla="*/ 2086349 h 2344774"/>
              <a:gd name="connsiteX39" fmla="*/ 1665514 w 3958046"/>
              <a:gd name="connsiteY39" fmla="*/ 1165418 h 2344774"/>
              <a:gd name="connsiteX40" fmla="*/ 1698171 w 3958046"/>
              <a:gd name="connsiteY40" fmla="*/ 94263 h 2344774"/>
              <a:gd name="connsiteX41" fmla="*/ 1737360 w 3958046"/>
              <a:gd name="connsiteY41" fmla="*/ 237955 h 2344774"/>
              <a:gd name="connsiteX42" fmla="*/ 1783080 w 3958046"/>
              <a:gd name="connsiteY42" fmla="*/ 1720589 h 2344774"/>
              <a:gd name="connsiteX43" fmla="*/ 1796143 w 3958046"/>
              <a:gd name="connsiteY43" fmla="*/ 2295355 h 2344774"/>
              <a:gd name="connsiteX44" fmla="*/ 1828800 w 3958046"/>
              <a:gd name="connsiteY44" fmla="*/ 1988378 h 2344774"/>
              <a:gd name="connsiteX45" fmla="*/ 1867988 w 3958046"/>
              <a:gd name="connsiteY45" fmla="*/ 1008663 h 2344774"/>
              <a:gd name="connsiteX46" fmla="*/ 1887583 w 3958046"/>
              <a:gd name="connsiteY46" fmla="*/ 218360 h 2344774"/>
              <a:gd name="connsiteX47" fmla="*/ 1907177 w 3958046"/>
              <a:gd name="connsiteY47" fmla="*/ 42012 h 2344774"/>
              <a:gd name="connsiteX48" fmla="*/ 1933303 w 3958046"/>
              <a:gd name="connsiteY48" fmla="*/ 499212 h 2344774"/>
              <a:gd name="connsiteX49" fmla="*/ 1946366 w 3958046"/>
              <a:gd name="connsiteY49" fmla="*/ 1309109 h 2344774"/>
              <a:gd name="connsiteX50" fmla="*/ 1965960 w 3958046"/>
              <a:gd name="connsiteY50" fmla="*/ 2230040 h 2344774"/>
              <a:gd name="connsiteX51" fmla="*/ 2018211 w 3958046"/>
              <a:gd name="connsiteY51" fmla="*/ 2203915 h 2344774"/>
              <a:gd name="connsiteX52" fmla="*/ 2031274 w 3958046"/>
              <a:gd name="connsiteY52" fmla="*/ 1080509 h 2344774"/>
              <a:gd name="connsiteX53" fmla="*/ 2063931 w 3958046"/>
              <a:gd name="connsiteY53" fmla="*/ 270612 h 2344774"/>
              <a:gd name="connsiteX54" fmla="*/ 2083526 w 3958046"/>
              <a:gd name="connsiteY54" fmla="*/ 68138 h 2344774"/>
              <a:gd name="connsiteX55" fmla="*/ 2109651 w 3958046"/>
              <a:gd name="connsiteY55" fmla="*/ 446960 h 2344774"/>
              <a:gd name="connsiteX56" fmla="*/ 2116183 w 3958046"/>
              <a:gd name="connsiteY56" fmla="*/ 1296046 h 2344774"/>
              <a:gd name="connsiteX57" fmla="*/ 2148840 w 3958046"/>
              <a:gd name="connsiteY57" fmla="*/ 2027566 h 2344774"/>
              <a:gd name="connsiteX58" fmla="*/ 2181497 w 3958046"/>
              <a:gd name="connsiteY58" fmla="*/ 2288823 h 2344774"/>
              <a:gd name="connsiteX59" fmla="*/ 2207623 w 3958046"/>
              <a:gd name="connsiteY59" fmla="*/ 1870812 h 2344774"/>
              <a:gd name="connsiteX60" fmla="*/ 2214154 w 3958046"/>
              <a:gd name="connsiteY60" fmla="*/ 1119698 h 2344774"/>
              <a:gd name="connsiteX61" fmla="*/ 2233748 w 3958046"/>
              <a:gd name="connsiteY61" fmla="*/ 192235 h 2344774"/>
              <a:gd name="connsiteX62" fmla="*/ 2272937 w 3958046"/>
              <a:gd name="connsiteY62" fmla="*/ 277143 h 2344774"/>
              <a:gd name="connsiteX63" fmla="*/ 2299063 w 3958046"/>
              <a:gd name="connsiteY63" fmla="*/ 1191543 h 2344774"/>
              <a:gd name="connsiteX64" fmla="*/ 2325188 w 3958046"/>
              <a:gd name="connsiteY64" fmla="*/ 1949189 h 2344774"/>
              <a:gd name="connsiteX65" fmla="*/ 2364377 w 3958046"/>
              <a:gd name="connsiteY65" fmla="*/ 2197383 h 2344774"/>
              <a:gd name="connsiteX66" fmla="*/ 2370908 w 3958046"/>
              <a:gd name="connsiteY66" fmla="*/ 1779372 h 2344774"/>
              <a:gd name="connsiteX67" fmla="*/ 2390503 w 3958046"/>
              <a:gd name="connsiteY67" fmla="*/ 1191543 h 2344774"/>
              <a:gd name="connsiteX68" fmla="*/ 2423160 w 3958046"/>
              <a:gd name="connsiteY68" fmla="*/ 531869 h 2344774"/>
              <a:gd name="connsiteX69" fmla="*/ 2455817 w 3958046"/>
              <a:gd name="connsiteY69" fmla="*/ 264080 h 2344774"/>
              <a:gd name="connsiteX70" fmla="*/ 2481943 w 3958046"/>
              <a:gd name="connsiteY70" fmla="*/ 904160 h 2344774"/>
              <a:gd name="connsiteX71" fmla="*/ 2488474 w 3958046"/>
              <a:gd name="connsiteY71" fmla="*/ 1544240 h 2344774"/>
              <a:gd name="connsiteX72" fmla="*/ 2527663 w 3958046"/>
              <a:gd name="connsiteY72" fmla="*/ 2060223 h 2344774"/>
              <a:gd name="connsiteX73" fmla="*/ 2566851 w 3958046"/>
              <a:gd name="connsiteY73" fmla="*/ 1746715 h 2344774"/>
              <a:gd name="connsiteX74" fmla="*/ 2592977 w 3958046"/>
              <a:gd name="connsiteY74" fmla="*/ 1028258 h 2344774"/>
              <a:gd name="connsiteX75" fmla="*/ 2612571 w 3958046"/>
              <a:gd name="connsiteY75" fmla="*/ 433898 h 2344774"/>
              <a:gd name="connsiteX76" fmla="*/ 2658291 w 3958046"/>
              <a:gd name="connsiteY76" fmla="*/ 1041320 h 2344774"/>
              <a:gd name="connsiteX77" fmla="*/ 2677886 w 3958046"/>
              <a:gd name="connsiteY77" fmla="*/ 1537709 h 2344774"/>
              <a:gd name="connsiteX78" fmla="*/ 2710543 w 3958046"/>
              <a:gd name="connsiteY78" fmla="*/ 1883875 h 2344774"/>
              <a:gd name="connsiteX79" fmla="*/ 2756263 w 3958046"/>
              <a:gd name="connsiteY79" fmla="*/ 1511583 h 2344774"/>
              <a:gd name="connsiteX80" fmla="*/ 2775857 w 3958046"/>
              <a:gd name="connsiteY80" fmla="*/ 1126229 h 2344774"/>
              <a:gd name="connsiteX81" fmla="*/ 2795451 w 3958046"/>
              <a:gd name="connsiteY81" fmla="*/ 708218 h 2344774"/>
              <a:gd name="connsiteX82" fmla="*/ 2834640 w 3958046"/>
              <a:gd name="connsiteY82" fmla="*/ 597183 h 2344774"/>
              <a:gd name="connsiteX83" fmla="*/ 2867297 w 3958046"/>
              <a:gd name="connsiteY83" fmla="*/ 1093572 h 2344774"/>
              <a:gd name="connsiteX84" fmla="*/ 2873828 w 3958046"/>
              <a:gd name="connsiteY84" fmla="*/ 1603023 h 2344774"/>
              <a:gd name="connsiteX85" fmla="*/ 2919548 w 3958046"/>
              <a:gd name="connsiteY85" fmla="*/ 1681400 h 2344774"/>
              <a:gd name="connsiteX86" fmla="*/ 2939143 w 3958046"/>
              <a:gd name="connsiteY86" fmla="*/ 1407080 h 2344774"/>
              <a:gd name="connsiteX87" fmla="*/ 2952206 w 3958046"/>
              <a:gd name="connsiteY87" fmla="*/ 871503 h 2344774"/>
              <a:gd name="connsiteX88" fmla="*/ 2971800 w 3958046"/>
              <a:gd name="connsiteY88" fmla="*/ 740875 h 2344774"/>
              <a:gd name="connsiteX89" fmla="*/ 3017520 w 3958046"/>
              <a:gd name="connsiteY89" fmla="*/ 793126 h 2344774"/>
              <a:gd name="connsiteX90" fmla="*/ 3037114 w 3958046"/>
              <a:gd name="connsiteY90" fmla="*/ 1100103 h 2344774"/>
              <a:gd name="connsiteX91" fmla="*/ 3056708 w 3958046"/>
              <a:gd name="connsiteY91" fmla="*/ 1459332 h 2344774"/>
              <a:gd name="connsiteX92" fmla="*/ 3115491 w 3958046"/>
              <a:gd name="connsiteY92" fmla="*/ 1511583 h 2344774"/>
              <a:gd name="connsiteX93" fmla="*/ 3122023 w 3958046"/>
              <a:gd name="connsiteY93" fmla="*/ 1171949 h 2344774"/>
              <a:gd name="connsiteX94" fmla="*/ 3148148 w 3958046"/>
              <a:gd name="connsiteY94" fmla="*/ 891098 h 2344774"/>
              <a:gd name="connsiteX95" fmla="*/ 3213463 w 3958046"/>
              <a:gd name="connsiteY95" fmla="*/ 1015195 h 2344774"/>
              <a:gd name="connsiteX96" fmla="*/ 3213463 w 3958046"/>
              <a:gd name="connsiteY96" fmla="*/ 1217669 h 2344774"/>
              <a:gd name="connsiteX97" fmla="*/ 3252651 w 3958046"/>
              <a:gd name="connsiteY97" fmla="*/ 1452800 h 2344774"/>
              <a:gd name="connsiteX98" fmla="*/ 3304903 w 3958046"/>
              <a:gd name="connsiteY98" fmla="*/ 1204606 h 2344774"/>
              <a:gd name="connsiteX99" fmla="*/ 3337560 w 3958046"/>
              <a:gd name="connsiteY99" fmla="*/ 969475 h 2344774"/>
              <a:gd name="connsiteX100" fmla="*/ 3376748 w 3958046"/>
              <a:gd name="connsiteY100" fmla="*/ 1008663 h 2344774"/>
              <a:gd name="connsiteX101" fmla="*/ 3396343 w 3958046"/>
              <a:gd name="connsiteY101" fmla="*/ 1165418 h 2344774"/>
              <a:gd name="connsiteX102" fmla="*/ 3409406 w 3958046"/>
              <a:gd name="connsiteY102" fmla="*/ 1361360 h 2344774"/>
              <a:gd name="connsiteX103" fmla="*/ 3481251 w 3958046"/>
              <a:gd name="connsiteY103" fmla="*/ 1296046 h 2344774"/>
              <a:gd name="connsiteX104" fmla="*/ 3500846 w 3958046"/>
              <a:gd name="connsiteY104" fmla="*/ 1106635 h 2344774"/>
              <a:gd name="connsiteX105" fmla="*/ 3559628 w 3958046"/>
              <a:gd name="connsiteY105" fmla="*/ 1060915 h 2344774"/>
              <a:gd name="connsiteX106" fmla="*/ 3572691 w 3958046"/>
              <a:gd name="connsiteY106" fmla="*/ 1211138 h 2344774"/>
              <a:gd name="connsiteX107" fmla="*/ 3651068 w 3958046"/>
              <a:gd name="connsiteY107" fmla="*/ 1243795 h 2344774"/>
              <a:gd name="connsiteX108" fmla="*/ 3703320 w 3958046"/>
              <a:gd name="connsiteY108" fmla="*/ 1119698 h 2344774"/>
              <a:gd name="connsiteX109" fmla="*/ 3762103 w 3958046"/>
              <a:gd name="connsiteY109" fmla="*/ 1171949 h 2344774"/>
              <a:gd name="connsiteX110" fmla="*/ 3801291 w 3958046"/>
              <a:gd name="connsiteY110" fmla="*/ 1263389 h 2344774"/>
              <a:gd name="connsiteX111" fmla="*/ 3853543 w 3958046"/>
              <a:gd name="connsiteY111" fmla="*/ 1191543 h 2344774"/>
              <a:gd name="connsiteX112" fmla="*/ 3958046 w 3958046"/>
              <a:gd name="connsiteY112" fmla="*/ 1185012 h 2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58046" h="2344774">
                <a:moveTo>
                  <a:pt x="0" y="1191543"/>
                </a:moveTo>
                <a:cubicBezTo>
                  <a:pt x="13607" y="1152898"/>
                  <a:pt x="27214" y="1114254"/>
                  <a:pt x="45720" y="1113166"/>
                </a:cubicBezTo>
                <a:cubicBezTo>
                  <a:pt x="64226" y="1112078"/>
                  <a:pt x="92528" y="1151266"/>
                  <a:pt x="111034" y="1185012"/>
                </a:cubicBezTo>
                <a:cubicBezTo>
                  <a:pt x="129540" y="1218758"/>
                  <a:pt x="134983" y="1331969"/>
                  <a:pt x="156754" y="1315640"/>
                </a:cubicBezTo>
                <a:cubicBezTo>
                  <a:pt x="178525" y="1299311"/>
                  <a:pt x="222069" y="1127317"/>
                  <a:pt x="241663" y="1087040"/>
                </a:cubicBezTo>
                <a:cubicBezTo>
                  <a:pt x="261257" y="1046763"/>
                  <a:pt x="257992" y="1026081"/>
                  <a:pt x="274320" y="1073978"/>
                </a:cubicBezTo>
                <a:cubicBezTo>
                  <a:pt x="290648" y="1121875"/>
                  <a:pt x="314597" y="1386397"/>
                  <a:pt x="339634" y="1374423"/>
                </a:cubicBezTo>
                <a:cubicBezTo>
                  <a:pt x="364671" y="1362449"/>
                  <a:pt x="395152" y="987980"/>
                  <a:pt x="424543" y="1002132"/>
                </a:cubicBezTo>
                <a:cubicBezTo>
                  <a:pt x="453935" y="1016283"/>
                  <a:pt x="486592" y="1473483"/>
                  <a:pt x="515983" y="1459332"/>
                </a:cubicBezTo>
                <a:cubicBezTo>
                  <a:pt x="545374" y="1445181"/>
                  <a:pt x="576943" y="994512"/>
                  <a:pt x="600891" y="917223"/>
                </a:cubicBezTo>
                <a:cubicBezTo>
                  <a:pt x="624840" y="839934"/>
                  <a:pt x="647700" y="893274"/>
                  <a:pt x="659674" y="995600"/>
                </a:cubicBezTo>
                <a:cubicBezTo>
                  <a:pt x="671648" y="1097926"/>
                  <a:pt x="660763" y="1432118"/>
                  <a:pt x="672737" y="1531178"/>
                </a:cubicBezTo>
                <a:cubicBezTo>
                  <a:pt x="684711" y="1630238"/>
                  <a:pt x="718457" y="1599757"/>
                  <a:pt x="731520" y="1589960"/>
                </a:cubicBezTo>
                <a:cubicBezTo>
                  <a:pt x="744583" y="1580163"/>
                  <a:pt x="742406" y="1600846"/>
                  <a:pt x="751114" y="1472395"/>
                </a:cubicBezTo>
                <a:cubicBezTo>
                  <a:pt x="759822" y="1343944"/>
                  <a:pt x="770708" y="937906"/>
                  <a:pt x="783771" y="819252"/>
                </a:cubicBezTo>
                <a:cubicBezTo>
                  <a:pt x="796834" y="700598"/>
                  <a:pt x="813162" y="625486"/>
                  <a:pt x="829491" y="760469"/>
                </a:cubicBezTo>
                <a:cubicBezTo>
                  <a:pt x="845820" y="895452"/>
                  <a:pt x="868680" y="1466952"/>
                  <a:pt x="881743" y="1629149"/>
                </a:cubicBezTo>
                <a:cubicBezTo>
                  <a:pt x="894806" y="1791346"/>
                  <a:pt x="900248" y="1768486"/>
                  <a:pt x="907868" y="1733652"/>
                </a:cubicBezTo>
                <a:cubicBezTo>
                  <a:pt x="915488" y="1698818"/>
                  <a:pt x="916577" y="1600846"/>
                  <a:pt x="927463" y="1420143"/>
                </a:cubicBezTo>
                <a:cubicBezTo>
                  <a:pt x="938349" y="1239440"/>
                  <a:pt x="961209" y="785506"/>
                  <a:pt x="973183" y="649435"/>
                </a:cubicBezTo>
                <a:cubicBezTo>
                  <a:pt x="985157" y="513364"/>
                  <a:pt x="985157" y="414304"/>
                  <a:pt x="999308" y="603715"/>
                </a:cubicBezTo>
                <a:cubicBezTo>
                  <a:pt x="1013459" y="793126"/>
                  <a:pt x="1043940" y="1572543"/>
                  <a:pt x="1058091" y="1785903"/>
                </a:cubicBezTo>
                <a:cubicBezTo>
                  <a:pt x="1072243" y="1999263"/>
                  <a:pt x="1073331" y="1943746"/>
                  <a:pt x="1084217" y="1883875"/>
                </a:cubicBezTo>
                <a:cubicBezTo>
                  <a:pt x="1095103" y="1824004"/>
                  <a:pt x="1110343" y="1661807"/>
                  <a:pt x="1123406" y="1426675"/>
                </a:cubicBezTo>
                <a:cubicBezTo>
                  <a:pt x="1136469" y="1191544"/>
                  <a:pt x="1151708" y="632017"/>
                  <a:pt x="1162594" y="473086"/>
                </a:cubicBezTo>
                <a:cubicBezTo>
                  <a:pt x="1173480" y="314155"/>
                  <a:pt x="1180011" y="343546"/>
                  <a:pt x="1188720" y="473086"/>
                </a:cubicBezTo>
                <a:cubicBezTo>
                  <a:pt x="1197429" y="602626"/>
                  <a:pt x="1201783" y="995600"/>
                  <a:pt x="1214846" y="1250326"/>
                </a:cubicBezTo>
                <a:cubicBezTo>
                  <a:pt x="1227909" y="1505052"/>
                  <a:pt x="1256211" y="1876254"/>
                  <a:pt x="1267097" y="2001440"/>
                </a:cubicBezTo>
                <a:cubicBezTo>
                  <a:pt x="1277983" y="2126626"/>
                  <a:pt x="1271452" y="2133157"/>
                  <a:pt x="1280160" y="2001440"/>
                </a:cubicBezTo>
                <a:cubicBezTo>
                  <a:pt x="1288868" y="1869723"/>
                  <a:pt x="1306285" y="1489812"/>
                  <a:pt x="1319348" y="1211138"/>
                </a:cubicBezTo>
                <a:cubicBezTo>
                  <a:pt x="1332411" y="932464"/>
                  <a:pt x="1348740" y="434986"/>
                  <a:pt x="1358537" y="329395"/>
                </a:cubicBezTo>
                <a:cubicBezTo>
                  <a:pt x="1368334" y="223804"/>
                  <a:pt x="1367245" y="344635"/>
                  <a:pt x="1378131" y="577589"/>
                </a:cubicBezTo>
                <a:cubicBezTo>
                  <a:pt x="1389017" y="810543"/>
                  <a:pt x="1412965" y="1466952"/>
                  <a:pt x="1423851" y="1727120"/>
                </a:cubicBezTo>
                <a:cubicBezTo>
                  <a:pt x="1434737" y="1987289"/>
                  <a:pt x="1434737" y="2127714"/>
                  <a:pt x="1443446" y="2138600"/>
                </a:cubicBezTo>
                <a:cubicBezTo>
                  <a:pt x="1452155" y="2149486"/>
                  <a:pt x="1463040" y="2107032"/>
                  <a:pt x="1476103" y="1792435"/>
                </a:cubicBezTo>
                <a:cubicBezTo>
                  <a:pt x="1489166" y="1477838"/>
                  <a:pt x="1509849" y="482884"/>
                  <a:pt x="1521823" y="251018"/>
                </a:cubicBezTo>
                <a:cubicBezTo>
                  <a:pt x="1533797" y="19152"/>
                  <a:pt x="1533797" y="82289"/>
                  <a:pt x="1547948" y="401240"/>
                </a:cubicBezTo>
                <a:cubicBezTo>
                  <a:pt x="1562099" y="720191"/>
                  <a:pt x="1589314" y="1883874"/>
                  <a:pt x="1606731" y="2164726"/>
                </a:cubicBezTo>
                <a:cubicBezTo>
                  <a:pt x="1624148" y="2445578"/>
                  <a:pt x="1642654" y="2252900"/>
                  <a:pt x="1652451" y="2086349"/>
                </a:cubicBezTo>
                <a:cubicBezTo>
                  <a:pt x="1662248" y="1919798"/>
                  <a:pt x="1657894" y="1497432"/>
                  <a:pt x="1665514" y="1165418"/>
                </a:cubicBezTo>
                <a:cubicBezTo>
                  <a:pt x="1673134" y="833404"/>
                  <a:pt x="1686197" y="248840"/>
                  <a:pt x="1698171" y="94263"/>
                </a:cubicBezTo>
                <a:cubicBezTo>
                  <a:pt x="1710145" y="-60314"/>
                  <a:pt x="1723209" y="-33099"/>
                  <a:pt x="1737360" y="237955"/>
                </a:cubicBezTo>
                <a:cubicBezTo>
                  <a:pt x="1751511" y="509009"/>
                  <a:pt x="1773283" y="1377689"/>
                  <a:pt x="1783080" y="1720589"/>
                </a:cubicBezTo>
                <a:cubicBezTo>
                  <a:pt x="1792877" y="2063489"/>
                  <a:pt x="1788523" y="2250724"/>
                  <a:pt x="1796143" y="2295355"/>
                </a:cubicBezTo>
                <a:cubicBezTo>
                  <a:pt x="1803763" y="2339986"/>
                  <a:pt x="1816826" y="2202827"/>
                  <a:pt x="1828800" y="1988378"/>
                </a:cubicBezTo>
                <a:cubicBezTo>
                  <a:pt x="1840774" y="1773929"/>
                  <a:pt x="1858191" y="1303666"/>
                  <a:pt x="1867988" y="1008663"/>
                </a:cubicBezTo>
                <a:cubicBezTo>
                  <a:pt x="1877785" y="713660"/>
                  <a:pt x="1881052" y="379468"/>
                  <a:pt x="1887583" y="218360"/>
                </a:cubicBezTo>
                <a:cubicBezTo>
                  <a:pt x="1894114" y="57252"/>
                  <a:pt x="1899557" y="-4797"/>
                  <a:pt x="1907177" y="42012"/>
                </a:cubicBezTo>
                <a:cubicBezTo>
                  <a:pt x="1914797" y="88821"/>
                  <a:pt x="1926772" y="288029"/>
                  <a:pt x="1933303" y="499212"/>
                </a:cubicBezTo>
                <a:cubicBezTo>
                  <a:pt x="1939834" y="710395"/>
                  <a:pt x="1940923" y="1020638"/>
                  <a:pt x="1946366" y="1309109"/>
                </a:cubicBezTo>
                <a:cubicBezTo>
                  <a:pt x="1951809" y="1597580"/>
                  <a:pt x="1953986" y="2080906"/>
                  <a:pt x="1965960" y="2230040"/>
                </a:cubicBezTo>
                <a:cubicBezTo>
                  <a:pt x="1977934" y="2379174"/>
                  <a:pt x="2007325" y="2395503"/>
                  <a:pt x="2018211" y="2203915"/>
                </a:cubicBezTo>
                <a:cubicBezTo>
                  <a:pt x="2029097" y="2012327"/>
                  <a:pt x="2023654" y="1402726"/>
                  <a:pt x="2031274" y="1080509"/>
                </a:cubicBezTo>
                <a:cubicBezTo>
                  <a:pt x="2038894" y="758292"/>
                  <a:pt x="2055222" y="439340"/>
                  <a:pt x="2063931" y="270612"/>
                </a:cubicBezTo>
                <a:cubicBezTo>
                  <a:pt x="2072640" y="101883"/>
                  <a:pt x="2075906" y="38747"/>
                  <a:pt x="2083526" y="68138"/>
                </a:cubicBezTo>
                <a:cubicBezTo>
                  <a:pt x="2091146" y="97529"/>
                  <a:pt x="2104208" y="242309"/>
                  <a:pt x="2109651" y="446960"/>
                </a:cubicBezTo>
                <a:cubicBezTo>
                  <a:pt x="2115094" y="651611"/>
                  <a:pt x="2109652" y="1032612"/>
                  <a:pt x="2116183" y="1296046"/>
                </a:cubicBezTo>
                <a:cubicBezTo>
                  <a:pt x="2122715" y="1559480"/>
                  <a:pt x="2137954" y="1862103"/>
                  <a:pt x="2148840" y="2027566"/>
                </a:cubicBezTo>
                <a:cubicBezTo>
                  <a:pt x="2159726" y="2193029"/>
                  <a:pt x="2171700" y="2314949"/>
                  <a:pt x="2181497" y="2288823"/>
                </a:cubicBezTo>
                <a:cubicBezTo>
                  <a:pt x="2191294" y="2262697"/>
                  <a:pt x="2202180" y="2065666"/>
                  <a:pt x="2207623" y="1870812"/>
                </a:cubicBezTo>
                <a:cubicBezTo>
                  <a:pt x="2213066" y="1675958"/>
                  <a:pt x="2209800" y="1399461"/>
                  <a:pt x="2214154" y="1119698"/>
                </a:cubicBezTo>
                <a:cubicBezTo>
                  <a:pt x="2218508" y="839935"/>
                  <a:pt x="2223951" y="332661"/>
                  <a:pt x="2233748" y="192235"/>
                </a:cubicBezTo>
                <a:cubicBezTo>
                  <a:pt x="2243545" y="51809"/>
                  <a:pt x="2262051" y="110592"/>
                  <a:pt x="2272937" y="277143"/>
                </a:cubicBezTo>
                <a:cubicBezTo>
                  <a:pt x="2283823" y="443694"/>
                  <a:pt x="2290355" y="912869"/>
                  <a:pt x="2299063" y="1191543"/>
                </a:cubicBezTo>
                <a:cubicBezTo>
                  <a:pt x="2307772" y="1470217"/>
                  <a:pt x="2314302" y="1781549"/>
                  <a:pt x="2325188" y="1949189"/>
                </a:cubicBezTo>
                <a:cubicBezTo>
                  <a:pt x="2336074" y="2116829"/>
                  <a:pt x="2356757" y="2225686"/>
                  <a:pt x="2364377" y="2197383"/>
                </a:cubicBezTo>
                <a:cubicBezTo>
                  <a:pt x="2371997" y="2169080"/>
                  <a:pt x="2366554" y="1947012"/>
                  <a:pt x="2370908" y="1779372"/>
                </a:cubicBezTo>
                <a:cubicBezTo>
                  <a:pt x="2375262" y="1611732"/>
                  <a:pt x="2381794" y="1399460"/>
                  <a:pt x="2390503" y="1191543"/>
                </a:cubicBezTo>
                <a:cubicBezTo>
                  <a:pt x="2399212" y="983626"/>
                  <a:pt x="2412274" y="686446"/>
                  <a:pt x="2423160" y="531869"/>
                </a:cubicBezTo>
                <a:cubicBezTo>
                  <a:pt x="2434046" y="377292"/>
                  <a:pt x="2446020" y="202032"/>
                  <a:pt x="2455817" y="264080"/>
                </a:cubicBezTo>
                <a:cubicBezTo>
                  <a:pt x="2465614" y="326128"/>
                  <a:pt x="2476500" y="690800"/>
                  <a:pt x="2481943" y="904160"/>
                </a:cubicBezTo>
                <a:cubicBezTo>
                  <a:pt x="2487386" y="1117520"/>
                  <a:pt x="2480854" y="1351563"/>
                  <a:pt x="2488474" y="1544240"/>
                </a:cubicBezTo>
                <a:cubicBezTo>
                  <a:pt x="2496094" y="1736917"/>
                  <a:pt x="2514600" y="2026477"/>
                  <a:pt x="2527663" y="2060223"/>
                </a:cubicBezTo>
                <a:cubicBezTo>
                  <a:pt x="2540726" y="2093969"/>
                  <a:pt x="2555965" y="1918709"/>
                  <a:pt x="2566851" y="1746715"/>
                </a:cubicBezTo>
                <a:cubicBezTo>
                  <a:pt x="2577737" y="1574721"/>
                  <a:pt x="2585357" y="1247061"/>
                  <a:pt x="2592977" y="1028258"/>
                </a:cubicBezTo>
                <a:cubicBezTo>
                  <a:pt x="2600597" y="809455"/>
                  <a:pt x="2601685" y="431721"/>
                  <a:pt x="2612571" y="433898"/>
                </a:cubicBezTo>
                <a:cubicBezTo>
                  <a:pt x="2623457" y="436075"/>
                  <a:pt x="2647405" y="857352"/>
                  <a:pt x="2658291" y="1041320"/>
                </a:cubicBezTo>
                <a:cubicBezTo>
                  <a:pt x="2669177" y="1225288"/>
                  <a:pt x="2669177" y="1397283"/>
                  <a:pt x="2677886" y="1537709"/>
                </a:cubicBezTo>
                <a:cubicBezTo>
                  <a:pt x="2686595" y="1678135"/>
                  <a:pt x="2697480" y="1888229"/>
                  <a:pt x="2710543" y="1883875"/>
                </a:cubicBezTo>
                <a:cubicBezTo>
                  <a:pt x="2723606" y="1879521"/>
                  <a:pt x="2745377" y="1637857"/>
                  <a:pt x="2756263" y="1511583"/>
                </a:cubicBezTo>
                <a:cubicBezTo>
                  <a:pt x="2767149" y="1385309"/>
                  <a:pt x="2769326" y="1260123"/>
                  <a:pt x="2775857" y="1126229"/>
                </a:cubicBezTo>
                <a:cubicBezTo>
                  <a:pt x="2782388" y="992335"/>
                  <a:pt x="2785654" y="796392"/>
                  <a:pt x="2795451" y="708218"/>
                </a:cubicBezTo>
                <a:cubicBezTo>
                  <a:pt x="2805248" y="620044"/>
                  <a:pt x="2822666" y="532957"/>
                  <a:pt x="2834640" y="597183"/>
                </a:cubicBezTo>
                <a:cubicBezTo>
                  <a:pt x="2846614" y="661409"/>
                  <a:pt x="2860766" y="925932"/>
                  <a:pt x="2867297" y="1093572"/>
                </a:cubicBezTo>
                <a:cubicBezTo>
                  <a:pt x="2873828" y="1261212"/>
                  <a:pt x="2865120" y="1505052"/>
                  <a:pt x="2873828" y="1603023"/>
                </a:cubicBezTo>
                <a:cubicBezTo>
                  <a:pt x="2882536" y="1700994"/>
                  <a:pt x="2908662" y="1714057"/>
                  <a:pt x="2919548" y="1681400"/>
                </a:cubicBezTo>
                <a:cubicBezTo>
                  <a:pt x="2930434" y="1648743"/>
                  <a:pt x="2933700" y="1542063"/>
                  <a:pt x="2939143" y="1407080"/>
                </a:cubicBezTo>
                <a:cubicBezTo>
                  <a:pt x="2944586" y="1272097"/>
                  <a:pt x="2946763" y="982537"/>
                  <a:pt x="2952206" y="871503"/>
                </a:cubicBezTo>
                <a:cubicBezTo>
                  <a:pt x="2957649" y="760469"/>
                  <a:pt x="2960914" y="753938"/>
                  <a:pt x="2971800" y="740875"/>
                </a:cubicBezTo>
                <a:cubicBezTo>
                  <a:pt x="2982686" y="727812"/>
                  <a:pt x="3006634" y="733255"/>
                  <a:pt x="3017520" y="793126"/>
                </a:cubicBezTo>
                <a:cubicBezTo>
                  <a:pt x="3028406" y="852997"/>
                  <a:pt x="3030583" y="989069"/>
                  <a:pt x="3037114" y="1100103"/>
                </a:cubicBezTo>
                <a:cubicBezTo>
                  <a:pt x="3043645" y="1211137"/>
                  <a:pt x="3043645" y="1390752"/>
                  <a:pt x="3056708" y="1459332"/>
                </a:cubicBezTo>
                <a:cubicBezTo>
                  <a:pt x="3069771" y="1527912"/>
                  <a:pt x="3104605" y="1559480"/>
                  <a:pt x="3115491" y="1511583"/>
                </a:cubicBezTo>
                <a:cubicBezTo>
                  <a:pt x="3126377" y="1463686"/>
                  <a:pt x="3116580" y="1275363"/>
                  <a:pt x="3122023" y="1171949"/>
                </a:cubicBezTo>
                <a:cubicBezTo>
                  <a:pt x="3127466" y="1068535"/>
                  <a:pt x="3132908" y="917224"/>
                  <a:pt x="3148148" y="891098"/>
                </a:cubicBezTo>
                <a:cubicBezTo>
                  <a:pt x="3163388" y="864972"/>
                  <a:pt x="3202577" y="960767"/>
                  <a:pt x="3213463" y="1015195"/>
                </a:cubicBezTo>
                <a:cubicBezTo>
                  <a:pt x="3224349" y="1069623"/>
                  <a:pt x="3206932" y="1144735"/>
                  <a:pt x="3213463" y="1217669"/>
                </a:cubicBezTo>
                <a:cubicBezTo>
                  <a:pt x="3219994" y="1290603"/>
                  <a:pt x="3237411" y="1454977"/>
                  <a:pt x="3252651" y="1452800"/>
                </a:cubicBezTo>
                <a:cubicBezTo>
                  <a:pt x="3267891" y="1450623"/>
                  <a:pt x="3290752" y="1285160"/>
                  <a:pt x="3304903" y="1204606"/>
                </a:cubicBezTo>
                <a:cubicBezTo>
                  <a:pt x="3319054" y="1124052"/>
                  <a:pt x="3325586" y="1002132"/>
                  <a:pt x="3337560" y="969475"/>
                </a:cubicBezTo>
                <a:cubicBezTo>
                  <a:pt x="3349534" y="936818"/>
                  <a:pt x="3366951" y="976006"/>
                  <a:pt x="3376748" y="1008663"/>
                </a:cubicBezTo>
                <a:cubicBezTo>
                  <a:pt x="3386545" y="1041320"/>
                  <a:pt x="3390900" y="1106635"/>
                  <a:pt x="3396343" y="1165418"/>
                </a:cubicBezTo>
                <a:cubicBezTo>
                  <a:pt x="3401786" y="1224201"/>
                  <a:pt x="3395255" y="1339589"/>
                  <a:pt x="3409406" y="1361360"/>
                </a:cubicBezTo>
                <a:cubicBezTo>
                  <a:pt x="3423557" y="1383131"/>
                  <a:pt x="3466011" y="1338500"/>
                  <a:pt x="3481251" y="1296046"/>
                </a:cubicBezTo>
                <a:cubicBezTo>
                  <a:pt x="3496491" y="1253592"/>
                  <a:pt x="3487783" y="1145823"/>
                  <a:pt x="3500846" y="1106635"/>
                </a:cubicBezTo>
                <a:cubicBezTo>
                  <a:pt x="3513909" y="1067447"/>
                  <a:pt x="3547654" y="1043498"/>
                  <a:pt x="3559628" y="1060915"/>
                </a:cubicBezTo>
                <a:cubicBezTo>
                  <a:pt x="3571602" y="1078332"/>
                  <a:pt x="3557451" y="1180658"/>
                  <a:pt x="3572691" y="1211138"/>
                </a:cubicBezTo>
                <a:cubicBezTo>
                  <a:pt x="3587931" y="1241618"/>
                  <a:pt x="3629297" y="1259035"/>
                  <a:pt x="3651068" y="1243795"/>
                </a:cubicBezTo>
                <a:cubicBezTo>
                  <a:pt x="3672840" y="1228555"/>
                  <a:pt x="3684814" y="1131672"/>
                  <a:pt x="3703320" y="1119698"/>
                </a:cubicBezTo>
                <a:cubicBezTo>
                  <a:pt x="3721826" y="1107724"/>
                  <a:pt x="3745775" y="1148001"/>
                  <a:pt x="3762103" y="1171949"/>
                </a:cubicBezTo>
                <a:cubicBezTo>
                  <a:pt x="3778431" y="1195897"/>
                  <a:pt x="3786051" y="1260123"/>
                  <a:pt x="3801291" y="1263389"/>
                </a:cubicBezTo>
                <a:cubicBezTo>
                  <a:pt x="3816531" y="1266655"/>
                  <a:pt x="3827417" y="1204606"/>
                  <a:pt x="3853543" y="1191543"/>
                </a:cubicBezTo>
                <a:cubicBezTo>
                  <a:pt x="3879669" y="1178480"/>
                  <a:pt x="3918857" y="1181746"/>
                  <a:pt x="3958046" y="1185012"/>
                </a:cubicBezTo>
              </a:path>
            </a:pathLst>
          </a:custGeom>
          <a:noFill/>
          <a:ln w="9525">
            <a:solidFill>
              <a:schemeClr val="tx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 xmlns:a16="http://schemas.microsoft.com/office/drawing/2014/main" id="{1326B015-9002-3C44-9535-6D057992ED54}"/>
              </a:ext>
            </a:extLst>
          </p:cNvPr>
          <p:cNvGrpSpPr/>
          <p:nvPr/>
        </p:nvGrpSpPr>
        <p:grpSpPr>
          <a:xfrm>
            <a:off x="2855640" y="3573016"/>
            <a:ext cx="1008112" cy="1460704"/>
            <a:chOff x="1331640" y="3573016"/>
            <a:chExt cx="1008112" cy="1460704"/>
          </a:xfrm>
        </p:grpSpPr>
        <p:sp>
          <p:nvSpPr>
            <p:cNvPr id="18" name="Rectangle 17">
              <a:extLst>
                <a:ext uri="{FF2B5EF4-FFF2-40B4-BE49-F238E27FC236}">
                  <a16:creationId xmlns="" xmlns:a16="http://schemas.microsoft.com/office/drawing/2014/main" id="{9F4DA0F9-A0C0-0140-870F-32C5954B534B}"/>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00D61C8-6D9C-F547-8A96-76203845F0A2}"/>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3D6E2210-BFE4-5D41-AF28-A26531D27321}"/>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2626DF69-25A9-E740-BB97-63119EDF054E}"/>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A1E8D4FF-0195-F04C-B414-26BB83AAABD8}"/>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3191002-B03B-8A46-B110-D4F35898DC3D}"/>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FB3A0F35-8D7A-B844-8D0D-F560D6091040}"/>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FD3E3B9-7D33-854C-AB44-3169BF7E3111}"/>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469627DC-0A52-7F45-ADFD-02DAC4CAE99D}"/>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840DFDCF-21FA-5443-ABEB-3320F4347170}"/>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2E524A7C-990E-F54F-B076-5CAD4D868203}"/>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A02B90A3-731A-6642-95D9-3979E3C5C060}"/>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F641F05E-3A04-4A44-B8D4-4B0B272B3CDC}"/>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A6E67DF4-7136-C14E-ABAA-666388A22C01}"/>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0E3E7CE8-3D8C-3547-9527-7E1924DDA35C}"/>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48F8C448-E9AC-4B45-8E40-CD46CC66A4E8}"/>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 xmlns:a16="http://schemas.microsoft.com/office/drawing/2014/main" id="{31682AFE-5204-5F4A-A58D-D30928462C43}"/>
                </a:ext>
              </a:extLst>
            </p:cNvPr>
            <p:cNvCxnSpPr>
              <a:stCxn id="35" idx="0"/>
              <a:endCxn id="35"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49384435-F859-F143-9F24-146FF2C7E87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 xmlns:a16="http://schemas.microsoft.com/office/drawing/2014/main" id="{62C754BB-09F8-9848-B5BB-B6C84CF4AB35}"/>
              </a:ext>
            </a:extLst>
          </p:cNvPr>
          <p:cNvGrpSpPr/>
          <p:nvPr/>
        </p:nvGrpSpPr>
        <p:grpSpPr>
          <a:xfrm rot="5400000">
            <a:off x="7320136" y="3598152"/>
            <a:ext cx="1008112" cy="1460704"/>
            <a:chOff x="1331640" y="3573016"/>
            <a:chExt cx="1008112" cy="1460704"/>
          </a:xfrm>
        </p:grpSpPr>
        <p:sp>
          <p:nvSpPr>
            <p:cNvPr id="43" name="Rectangle 42">
              <a:extLst>
                <a:ext uri="{FF2B5EF4-FFF2-40B4-BE49-F238E27FC236}">
                  <a16:creationId xmlns="" xmlns:a16="http://schemas.microsoft.com/office/drawing/2014/main" id="{82487190-C79E-F744-B95F-413EC32B3DD2}"/>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6D87A96A-6EE0-0240-9FCE-1B1ACB98DE4E}"/>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4CA5F201-AAD9-C542-8E18-27FFC9DB0A75}"/>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46B07458-4ECE-C140-9AF2-09B075DB97C8}"/>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44469533-4844-434A-B64D-4DF9E983715F}"/>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5E82C25D-1049-E540-99B1-DFEB569E4DE7}"/>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FC0560BD-6E6B-7E44-ADE5-3DE1DF787CE3}"/>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6543ECC6-2FBB-344E-9B3D-F61152C9F2D8}"/>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00AD9F25-73E3-B34B-86F2-E08FB5D51D28}"/>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74AA0FA5-CBDA-4449-B5D9-B1AD9772189B}"/>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34C22927-2EC8-2144-8F44-23D63977F026}"/>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71822370-47DB-4146-AD07-314CED2445A4}"/>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AD4F947D-6CA9-014B-9753-930BEDA56398}"/>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F19137F3-4B2F-1C46-8EF3-FDCA0DD735D4}"/>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55AAD975-44EA-E44D-B018-61648050B6A1}"/>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A75547B1-FD1D-5849-A590-1F282867171C}"/>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 xmlns:a16="http://schemas.microsoft.com/office/drawing/2014/main" id="{DB9CD182-92EE-2443-A2DD-4C7B34BB8DA1}"/>
                </a:ext>
              </a:extLst>
            </p:cNvPr>
            <p:cNvCxnSpPr>
              <a:stCxn id="58" idx="0"/>
              <a:endCxn id="58"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79E741CF-6023-954F-870C-64DF3BDE4CB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 xmlns:a16="http://schemas.microsoft.com/office/drawing/2014/main" id="{DA1729AA-4738-7043-B092-22D91300516E}"/>
              </a:ext>
            </a:extLst>
          </p:cNvPr>
          <p:cNvSpPr txBox="1"/>
          <p:nvPr/>
        </p:nvSpPr>
        <p:spPr>
          <a:xfrm>
            <a:off x="2546537" y="5040569"/>
            <a:ext cx="1710586" cy="307777"/>
          </a:xfrm>
          <a:prstGeom prst="rect">
            <a:avLst/>
          </a:prstGeom>
          <a:noFill/>
        </p:spPr>
        <p:txBody>
          <a:bodyPr wrap="square" rtlCol="0">
            <a:spAutoFit/>
          </a:bodyPr>
          <a:lstStyle/>
          <a:p>
            <a:pPr algn="ctr"/>
            <a:r>
              <a:rPr lang="en-US" sz="1400" b="1" dirty="0">
                <a:latin typeface="+mj-lt"/>
              </a:rPr>
              <a:t>Vertical base (V)</a:t>
            </a:r>
          </a:p>
        </p:txBody>
      </p:sp>
      <p:sp>
        <p:nvSpPr>
          <p:cNvPr id="62" name="TextBox 61">
            <a:extLst>
              <a:ext uri="{FF2B5EF4-FFF2-40B4-BE49-F238E27FC236}">
                <a16:creationId xmlns="" xmlns:a16="http://schemas.microsoft.com/office/drawing/2014/main" id="{EE0FECA9-189F-AD4E-A6D4-AEBED5C8219C}"/>
              </a:ext>
            </a:extLst>
          </p:cNvPr>
          <p:cNvSpPr txBox="1"/>
          <p:nvPr/>
        </p:nvSpPr>
        <p:spPr>
          <a:xfrm>
            <a:off x="7032104" y="5037005"/>
            <a:ext cx="1710586" cy="523220"/>
          </a:xfrm>
          <a:prstGeom prst="rect">
            <a:avLst/>
          </a:prstGeom>
          <a:noFill/>
        </p:spPr>
        <p:txBody>
          <a:bodyPr wrap="square" rtlCol="0">
            <a:spAutoFit/>
          </a:bodyPr>
          <a:lstStyle/>
          <a:p>
            <a:pPr algn="ctr"/>
            <a:r>
              <a:rPr lang="en-US" sz="1400" b="1" dirty="0">
                <a:latin typeface="+mj-lt"/>
              </a:rPr>
              <a:t>Horizontal base (H)</a:t>
            </a:r>
          </a:p>
        </p:txBody>
      </p:sp>
      <p:sp>
        <p:nvSpPr>
          <p:cNvPr id="64" name="TextBox 63">
            <a:extLst>
              <a:ext uri="{FF2B5EF4-FFF2-40B4-BE49-F238E27FC236}">
                <a16:creationId xmlns="" xmlns:a16="http://schemas.microsoft.com/office/drawing/2014/main" id="{6F4D6A39-0A22-4942-A880-08955C401375}"/>
              </a:ext>
            </a:extLst>
          </p:cNvPr>
          <p:cNvSpPr txBox="1"/>
          <p:nvPr/>
        </p:nvSpPr>
        <p:spPr>
          <a:xfrm>
            <a:off x="3297644" y="5708884"/>
            <a:ext cx="4598241" cy="923330"/>
          </a:xfrm>
          <a:prstGeom prst="rect">
            <a:avLst/>
          </a:prstGeom>
          <a:noFill/>
          <a:ln>
            <a:solidFill>
              <a:schemeClr val="tx1"/>
            </a:solidFill>
          </a:ln>
        </p:spPr>
        <p:txBody>
          <a:bodyPr wrap="square" rtlCol="0">
            <a:spAutoFit/>
          </a:bodyPr>
          <a:lstStyle/>
          <a:p>
            <a:pPr algn="ctr"/>
            <a:r>
              <a:rPr lang="en-US" sz="1800" dirty="0">
                <a:latin typeface="+mn-lt"/>
              </a:rPr>
              <a:t>If the filters are perpendicular (90º), the results are certain and can be used to generate a key</a:t>
            </a:r>
          </a:p>
        </p:txBody>
      </p:sp>
      <p:cxnSp>
        <p:nvCxnSpPr>
          <p:cNvPr id="66" name="Straight Connector 65">
            <a:extLst>
              <a:ext uri="{FF2B5EF4-FFF2-40B4-BE49-F238E27FC236}">
                <a16:creationId xmlns="" xmlns:a16="http://schemas.microsoft.com/office/drawing/2014/main" id="{1BD63F1C-860B-4549-8336-E01D55CC5A57}"/>
              </a:ext>
            </a:extLst>
          </p:cNvPr>
          <p:cNvCxnSpPr>
            <a:endCxn id="61" idx="2"/>
          </p:cNvCxnSpPr>
          <p:nvPr/>
        </p:nvCxnSpPr>
        <p:spPr>
          <a:xfrm flipH="1" flipV="1">
            <a:off x="3401830" y="5348345"/>
            <a:ext cx="461922" cy="414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490502D5-B92D-024F-9017-79BE3695B5F0}"/>
              </a:ext>
            </a:extLst>
          </p:cNvPr>
          <p:cNvCxnSpPr>
            <a:cxnSpLocks/>
          </p:cNvCxnSpPr>
          <p:nvPr/>
        </p:nvCxnSpPr>
        <p:spPr>
          <a:xfrm flipV="1">
            <a:off x="5159896" y="5344781"/>
            <a:ext cx="2088232" cy="418322"/>
          </a:xfrm>
          <a:prstGeom prst="line">
            <a:avLst/>
          </a:prstGeom>
        </p:spPr>
        <p:style>
          <a:lnRef idx="1">
            <a:schemeClr val="accent1"/>
          </a:lnRef>
          <a:fillRef idx="0">
            <a:schemeClr val="accent1"/>
          </a:fillRef>
          <a:effectRef idx="0">
            <a:schemeClr val="accent1"/>
          </a:effectRef>
          <a:fontRef idx="minor">
            <a:schemeClr val="tx1"/>
          </a:fontRef>
        </p:style>
      </p:cxnSp>
      <p:sp>
        <p:nvSpPr>
          <p:cNvPr id="6" name="Line Callout 1 5">
            <a:extLst>
              <a:ext uri="{FF2B5EF4-FFF2-40B4-BE49-F238E27FC236}">
                <a16:creationId xmlns="" xmlns:a16="http://schemas.microsoft.com/office/drawing/2014/main" id="{C05FA238-90B6-E945-8A04-60517CC4563F}"/>
              </a:ext>
            </a:extLst>
          </p:cNvPr>
          <p:cNvSpPr/>
          <p:nvPr/>
        </p:nvSpPr>
        <p:spPr>
          <a:xfrm>
            <a:off x="8409412" y="2522106"/>
            <a:ext cx="2007068" cy="1100163"/>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Photon vertically polarized by sender </a:t>
            </a:r>
            <a:r>
              <a:rPr lang="en-US" sz="1400" dirty="0">
                <a:sym typeface="Wingdings" pitchFamily="2" charset="2"/>
              </a:rPr>
              <a:t> cannot pass through H filter</a:t>
            </a:r>
            <a:r>
              <a:rPr lang="en-US" sz="1400" dirty="0"/>
              <a:t> </a:t>
            </a:r>
          </a:p>
        </p:txBody>
      </p:sp>
    </p:spTree>
    <p:extLst>
      <p:ext uri="{BB962C8B-B14F-4D97-AF65-F5344CB8AC3E}">
        <p14:creationId xmlns:p14="http://schemas.microsoft.com/office/powerpoint/2010/main" val="449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091 0.00023 L 0.68646 -0.00764 " pathEditMode="relative" rAng="0" ptsTypes="AA">
                                      <p:cBhvr>
                                        <p:cTn id="6" dur="3000" fill="hold"/>
                                        <p:tgtEl>
                                          <p:spTgt spid="5"/>
                                        </p:tgtEl>
                                        <p:attrNameLst>
                                          <p:attrName>ppt_x</p:attrName>
                                          <p:attrName>ppt_y</p:attrName>
                                        </p:attrNameLst>
                                      </p:cBhvr>
                                      <p:rCtr x="34362" y="-394"/>
                                    </p:animMotion>
                                  </p:childTnLst>
                                </p:cTn>
                              </p:par>
                            </p:childTnLst>
                          </p:cTn>
                        </p:par>
                        <p:par>
                          <p:cTn id="7" fill="hold">
                            <p:stCondLst>
                              <p:cond delay="3000"/>
                            </p:stCondLst>
                            <p:childTnLst>
                              <p:par>
                                <p:cTn id="8" presetID="10" presetClass="exit" presetSubtype="0" fill="hold" grpId="1" nodeType="after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6A6EF-FEC3-ED47-BC31-5BCB7B7A41E6}"/>
              </a:ext>
            </a:extLst>
          </p:cNvPr>
          <p:cNvSpPr>
            <a:spLocks noGrp="1"/>
          </p:cNvSpPr>
          <p:nvPr>
            <p:ph type="title"/>
          </p:nvPr>
        </p:nvSpPr>
        <p:spPr/>
        <p:txBody>
          <a:bodyPr/>
          <a:lstStyle/>
          <a:p>
            <a:r>
              <a:rPr lang="en-US" dirty="0"/>
              <a:t>The BB84 protocol</a:t>
            </a:r>
          </a:p>
        </p:txBody>
      </p:sp>
      <p:sp>
        <p:nvSpPr>
          <p:cNvPr id="5" name="Freeform 4">
            <a:extLst>
              <a:ext uri="{FF2B5EF4-FFF2-40B4-BE49-F238E27FC236}">
                <a16:creationId xmlns="" xmlns:a16="http://schemas.microsoft.com/office/drawing/2014/main" id="{62204A9C-2D09-2E4A-9C3F-D2105F4959E7}"/>
              </a:ext>
            </a:extLst>
          </p:cNvPr>
          <p:cNvSpPr/>
          <p:nvPr/>
        </p:nvSpPr>
        <p:spPr>
          <a:xfrm>
            <a:off x="-836732" y="4106551"/>
            <a:ext cx="727625" cy="487285"/>
          </a:xfrm>
          <a:custGeom>
            <a:avLst/>
            <a:gdLst>
              <a:gd name="connsiteX0" fmla="*/ 0 w 3958046"/>
              <a:gd name="connsiteY0" fmla="*/ 1191543 h 2344774"/>
              <a:gd name="connsiteX1" fmla="*/ 45720 w 3958046"/>
              <a:gd name="connsiteY1" fmla="*/ 1113166 h 2344774"/>
              <a:gd name="connsiteX2" fmla="*/ 111034 w 3958046"/>
              <a:gd name="connsiteY2" fmla="*/ 1185012 h 2344774"/>
              <a:gd name="connsiteX3" fmla="*/ 156754 w 3958046"/>
              <a:gd name="connsiteY3" fmla="*/ 1315640 h 2344774"/>
              <a:gd name="connsiteX4" fmla="*/ 241663 w 3958046"/>
              <a:gd name="connsiteY4" fmla="*/ 1087040 h 2344774"/>
              <a:gd name="connsiteX5" fmla="*/ 274320 w 3958046"/>
              <a:gd name="connsiteY5" fmla="*/ 1073978 h 2344774"/>
              <a:gd name="connsiteX6" fmla="*/ 339634 w 3958046"/>
              <a:gd name="connsiteY6" fmla="*/ 1374423 h 2344774"/>
              <a:gd name="connsiteX7" fmla="*/ 424543 w 3958046"/>
              <a:gd name="connsiteY7" fmla="*/ 1002132 h 2344774"/>
              <a:gd name="connsiteX8" fmla="*/ 515983 w 3958046"/>
              <a:gd name="connsiteY8" fmla="*/ 1459332 h 2344774"/>
              <a:gd name="connsiteX9" fmla="*/ 600891 w 3958046"/>
              <a:gd name="connsiteY9" fmla="*/ 917223 h 2344774"/>
              <a:gd name="connsiteX10" fmla="*/ 659674 w 3958046"/>
              <a:gd name="connsiteY10" fmla="*/ 995600 h 2344774"/>
              <a:gd name="connsiteX11" fmla="*/ 672737 w 3958046"/>
              <a:gd name="connsiteY11" fmla="*/ 1531178 h 2344774"/>
              <a:gd name="connsiteX12" fmla="*/ 731520 w 3958046"/>
              <a:gd name="connsiteY12" fmla="*/ 1589960 h 2344774"/>
              <a:gd name="connsiteX13" fmla="*/ 751114 w 3958046"/>
              <a:gd name="connsiteY13" fmla="*/ 1472395 h 2344774"/>
              <a:gd name="connsiteX14" fmla="*/ 783771 w 3958046"/>
              <a:gd name="connsiteY14" fmla="*/ 819252 h 2344774"/>
              <a:gd name="connsiteX15" fmla="*/ 829491 w 3958046"/>
              <a:gd name="connsiteY15" fmla="*/ 760469 h 2344774"/>
              <a:gd name="connsiteX16" fmla="*/ 881743 w 3958046"/>
              <a:gd name="connsiteY16" fmla="*/ 1629149 h 2344774"/>
              <a:gd name="connsiteX17" fmla="*/ 907868 w 3958046"/>
              <a:gd name="connsiteY17" fmla="*/ 1733652 h 2344774"/>
              <a:gd name="connsiteX18" fmla="*/ 927463 w 3958046"/>
              <a:gd name="connsiteY18" fmla="*/ 1420143 h 2344774"/>
              <a:gd name="connsiteX19" fmla="*/ 973183 w 3958046"/>
              <a:gd name="connsiteY19" fmla="*/ 649435 h 2344774"/>
              <a:gd name="connsiteX20" fmla="*/ 999308 w 3958046"/>
              <a:gd name="connsiteY20" fmla="*/ 603715 h 2344774"/>
              <a:gd name="connsiteX21" fmla="*/ 1058091 w 3958046"/>
              <a:gd name="connsiteY21" fmla="*/ 1785903 h 2344774"/>
              <a:gd name="connsiteX22" fmla="*/ 1084217 w 3958046"/>
              <a:gd name="connsiteY22" fmla="*/ 1883875 h 2344774"/>
              <a:gd name="connsiteX23" fmla="*/ 1123406 w 3958046"/>
              <a:gd name="connsiteY23" fmla="*/ 1426675 h 2344774"/>
              <a:gd name="connsiteX24" fmla="*/ 1162594 w 3958046"/>
              <a:gd name="connsiteY24" fmla="*/ 473086 h 2344774"/>
              <a:gd name="connsiteX25" fmla="*/ 1188720 w 3958046"/>
              <a:gd name="connsiteY25" fmla="*/ 473086 h 2344774"/>
              <a:gd name="connsiteX26" fmla="*/ 1214846 w 3958046"/>
              <a:gd name="connsiteY26" fmla="*/ 1250326 h 2344774"/>
              <a:gd name="connsiteX27" fmla="*/ 1267097 w 3958046"/>
              <a:gd name="connsiteY27" fmla="*/ 2001440 h 2344774"/>
              <a:gd name="connsiteX28" fmla="*/ 1280160 w 3958046"/>
              <a:gd name="connsiteY28" fmla="*/ 2001440 h 2344774"/>
              <a:gd name="connsiteX29" fmla="*/ 1319348 w 3958046"/>
              <a:gd name="connsiteY29" fmla="*/ 1211138 h 2344774"/>
              <a:gd name="connsiteX30" fmla="*/ 1358537 w 3958046"/>
              <a:gd name="connsiteY30" fmla="*/ 329395 h 2344774"/>
              <a:gd name="connsiteX31" fmla="*/ 1378131 w 3958046"/>
              <a:gd name="connsiteY31" fmla="*/ 577589 h 2344774"/>
              <a:gd name="connsiteX32" fmla="*/ 1423851 w 3958046"/>
              <a:gd name="connsiteY32" fmla="*/ 1727120 h 2344774"/>
              <a:gd name="connsiteX33" fmla="*/ 1443446 w 3958046"/>
              <a:gd name="connsiteY33" fmla="*/ 2138600 h 2344774"/>
              <a:gd name="connsiteX34" fmla="*/ 1476103 w 3958046"/>
              <a:gd name="connsiteY34" fmla="*/ 1792435 h 2344774"/>
              <a:gd name="connsiteX35" fmla="*/ 1521823 w 3958046"/>
              <a:gd name="connsiteY35" fmla="*/ 251018 h 2344774"/>
              <a:gd name="connsiteX36" fmla="*/ 1547948 w 3958046"/>
              <a:gd name="connsiteY36" fmla="*/ 401240 h 2344774"/>
              <a:gd name="connsiteX37" fmla="*/ 1606731 w 3958046"/>
              <a:gd name="connsiteY37" fmla="*/ 2164726 h 2344774"/>
              <a:gd name="connsiteX38" fmla="*/ 1652451 w 3958046"/>
              <a:gd name="connsiteY38" fmla="*/ 2086349 h 2344774"/>
              <a:gd name="connsiteX39" fmla="*/ 1665514 w 3958046"/>
              <a:gd name="connsiteY39" fmla="*/ 1165418 h 2344774"/>
              <a:gd name="connsiteX40" fmla="*/ 1698171 w 3958046"/>
              <a:gd name="connsiteY40" fmla="*/ 94263 h 2344774"/>
              <a:gd name="connsiteX41" fmla="*/ 1737360 w 3958046"/>
              <a:gd name="connsiteY41" fmla="*/ 237955 h 2344774"/>
              <a:gd name="connsiteX42" fmla="*/ 1783080 w 3958046"/>
              <a:gd name="connsiteY42" fmla="*/ 1720589 h 2344774"/>
              <a:gd name="connsiteX43" fmla="*/ 1796143 w 3958046"/>
              <a:gd name="connsiteY43" fmla="*/ 2295355 h 2344774"/>
              <a:gd name="connsiteX44" fmla="*/ 1828800 w 3958046"/>
              <a:gd name="connsiteY44" fmla="*/ 1988378 h 2344774"/>
              <a:gd name="connsiteX45" fmla="*/ 1867988 w 3958046"/>
              <a:gd name="connsiteY45" fmla="*/ 1008663 h 2344774"/>
              <a:gd name="connsiteX46" fmla="*/ 1887583 w 3958046"/>
              <a:gd name="connsiteY46" fmla="*/ 218360 h 2344774"/>
              <a:gd name="connsiteX47" fmla="*/ 1907177 w 3958046"/>
              <a:gd name="connsiteY47" fmla="*/ 42012 h 2344774"/>
              <a:gd name="connsiteX48" fmla="*/ 1933303 w 3958046"/>
              <a:gd name="connsiteY48" fmla="*/ 499212 h 2344774"/>
              <a:gd name="connsiteX49" fmla="*/ 1946366 w 3958046"/>
              <a:gd name="connsiteY49" fmla="*/ 1309109 h 2344774"/>
              <a:gd name="connsiteX50" fmla="*/ 1965960 w 3958046"/>
              <a:gd name="connsiteY50" fmla="*/ 2230040 h 2344774"/>
              <a:gd name="connsiteX51" fmla="*/ 2018211 w 3958046"/>
              <a:gd name="connsiteY51" fmla="*/ 2203915 h 2344774"/>
              <a:gd name="connsiteX52" fmla="*/ 2031274 w 3958046"/>
              <a:gd name="connsiteY52" fmla="*/ 1080509 h 2344774"/>
              <a:gd name="connsiteX53" fmla="*/ 2063931 w 3958046"/>
              <a:gd name="connsiteY53" fmla="*/ 270612 h 2344774"/>
              <a:gd name="connsiteX54" fmla="*/ 2083526 w 3958046"/>
              <a:gd name="connsiteY54" fmla="*/ 68138 h 2344774"/>
              <a:gd name="connsiteX55" fmla="*/ 2109651 w 3958046"/>
              <a:gd name="connsiteY55" fmla="*/ 446960 h 2344774"/>
              <a:gd name="connsiteX56" fmla="*/ 2116183 w 3958046"/>
              <a:gd name="connsiteY56" fmla="*/ 1296046 h 2344774"/>
              <a:gd name="connsiteX57" fmla="*/ 2148840 w 3958046"/>
              <a:gd name="connsiteY57" fmla="*/ 2027566 h 2344774"/>
              <a:gd name="connsiteX58" fmla="*/ 2181497 w 3958046"/>
              <a:gd name="connsiteY58" fmla="*/ 2288823 h 2344774"/>
              <a:gd name="connsiteX59" fmla="*/ 2207623 w 3958046"/>
              <a:gd name="connsiteY59" fmla="*/ 1870812 h 2344774"/>
              <a:gd name="connsiteX60" fmla="*/ 2214154 w 3958046"/>
              <a:gd name="connsiteY60" fmla="*/ 1119698 h 2344774"/>
              <a:gd name="connsiteX61" fmla="*/ 2233748 w 3958046"/>
              <a:gd name="connsiteY61" fmla="*/ 192235 h 2344774"/>
              <a:gd name="connsiteX62" fmla="*/ 2272937 w 3958046"/>
              <a:gd name="connsiteY62" fmla="*/ 277143 h 2344774"/>
              <a:gd name="connsiteX63" fmla="*/ 2299063 w 3958046"/>
              <a:gd name="connsiteY63" fmla="*/ 1191543 h 2344774"/>
              <a:gd name="connsiteX64" fmla="*/ 2325188 w 3958046"/>
              <a:gd name="connsiteY64" fmla="*/ 1949189 h 2344774"/>
              <a:gd name="connsiteX65" fmla="*/ 2364377 w 3958046"/>
              <a:gd name="connsiteY65" fmla="*/ 2197383 h 2344774"/>
              <a:gd name="connsiteX66" fmla="*/ 2370908 w 3958046"/>
              <a:gd name="connsiteY66" fmla="*/ 1779372 h 2344774"/>
              <a:gd name="connsiteX67" fmla="*/ 2390503 w 3958046"/>
              <a:gd name="connsiteY67" fmla="*/ 1191543 h 2344774"/>
              <a:gd name="connsiteX68" fmla="*/ 2423160 w 3958046"/>
              <a:gd name="connsiteY68" fmla="*/ 531869 h 2344774"/>
              <a:gd name="connsiteX69" fmla="*/ 2455817 w 3958046"/>
              <a:gd name="connsiteY69" fmla="*/ 264080 h 2344774"/>
              <a:gd name="connsiteX70" fmla="*/ 2481943 w 3958046"/>
              <a:gd name="connsiteY70" fmla="*/ 904160 h 2344774"/>
              <a:gd name="connsiteX71" fmla="*/ 2488474 w 3958046"/>
              <a:gd name="connsiteY71" fmla="*/ 1544240 h 2344774"/>
              <a:gd name="connsiteX72" fmla="*/ 2527663 w 3958046"/>
              <a:gd name="connsiteY72" fmla="*/ 2060223 h 2344774"/>
              <a:gd name="connsiteX73" fmla="*/ 2566851 w 3958046"/>
              <a:gd name="connsiteY73" fmla="*/ 1746715 h 2344774"/>
              <a:gd name="connsiteX74" fmla="*/ 2592977 w 3958046"/>
              <a:gd name="connsiteY74" fmla="*/ 1028258 h 2344774"/>
              <a:gd name="connsiteX75" fmla="*/ 2612571 w 3958046"/>
              <a:gd name="connsiteY75" fmla="*/ 433898 h 2344774"/>
              <a:gd name="connsiteX76" fmla="*/ 2658291 w 3958046"/>
              <a:gd name="connsiteY76" fmla="*/ 1041320 h 2344774"/>
              <a:gd name="connsiteX77" fmla="*/ 2677886 w 3958046"/>
              <a:gd name="connsiteY77" fmla="*/ 1537709 h 2344774"/>
              <a:gd name="connsiteX78" fmla="*/ 2710543 w 3958046"/>
              <a:gd name="connsiteY78" fmla="*/ 1883875 h 2344774"/>
              <a:gd name="connsiteX79" fmla="*/ 2756263 w 3958046"/>
              <a:gd name="connsiteY79" fmla="*/ 1511583 h 2344774"/>
              <a:gd name="connsiteX80" fmla="*/ 2775857 w 3958046"/>
              <a:gd name="connsiteY80" fmla="*/ 1126229 h 2344774"/>
              <a:gd name="connsiteX81" fmla="*/ 2795451 w 3958046"/>
              <a:gd name="connsiteY81" fmla="*/ 708218 h 2344774"/>
              <a:gd name="connsiteX82" fmla="*/ 2834640 w 3958046"/>
              <a:gd name="connsiteY82" fmla="*/ 597183 h 2344774"/>
              <a:gd name="connsiteX83" fmla="*/ 2867297 w 3958046"/>
              <a:gd name="connsiteY83" fmla="*/ 1093572 h 2344774"/>
              <a:gd name="connsiteX84" fmla="*/ 2873828 w 3958046"/>
              <a:gd name="connsiteY84" fmla="*/ 1603023 h 2344774"/>
              <a:gd name="connsiteX85" fmla="*/ 2919548 w 3958046"/>
              <a:gd name="connsiteY85" fmla="*/ 1681400 h 2344774"/>
              <a:gd name="connsiteX86" fmla="*/ 2939143 w 3958046"/>
              <a:gd name="connsiteY86" fmla="*/ 1407080 h 2344774"/>
              <a:gd name="connsiteX87" fmla="*/ 2952206 w 3958046"/>
              <a:gd name="connsiteY87" fmla="*/ 871503 h 2344774"/>
              <a:gd name="connsiteX88" fmla="*/ 2971800 w 3958046"/>
              <a:gd name="connsiteY88" fmla="*/ 740875 h 2344774"/>
              <a:gd name="connsiteX89" fmla="*/ 3017520 w 3958046"/>
              <a:gd name="connsiteY89" fmla="*/ 793126 h 2344774"/>
              <a:gd name="connsiteX90" fmla="*/ 3037114 w 3958046"/>
              <a:gd name="connsiteY90" fmla="*/ 1100103 h 2344774"/>
              <a:gd name="connsiteX91" fmla="*/ 3056708 w 3958046"/>
              <a:gd name="connsiteY91" fmla="*/ 1459332 h 2344774"/>
              <a:gd name="connsiteX92" fmla="*/ 3115491 w 3958046"/>
              <a:gd name="connsiteY92" fmla="*/ 1511583 h 2344774"/>
              <a:gd name="connsiteX93" fmla="*/ 3122023 w 3958046"/>
              <a:gd name="connsiteY93" fmla="*/ 1171949 h 2344774"/>
              <a:gd name="connsiteX94" fmla="*/ 3148148 w 3958046"/>
              <a:gd name="connsiteY94" fmla="*/ 891098 h 2344774"/>
              <a:gd name="connsiteX95" fmla="*/ 3213463 w 3958046"/>
              <a:gd name="connsiteY95" fmla="*/ 1015195 h 2344774"/>
              <a:gd name="connsiteX96" fmla="*/ 3213463 w 3958046"/>
              <a:gd name="connsiteY96" fmla="*/ 1217669 h 2344774"/>
              <a:gd name="connsiteX97" fmla="*/ 3252651 w 3958046"/>
              <a:gd name="connsiteY97" fmla="*/ 1452800 h 2344774"/>
              <a:gd name="connsiteX98" fmla="*/ 3304903 w 3958046"/>
              <a:gd name="connsiteY98" fmla="*/ 1204606 h 2344774"/>
              <a:gd name="connsiteX99" fmla="*/ 3337560 w 3958046"/>
              <a:gd name="connsiteY99" fmla="*/ 969475 h 2344774"/>
              <a:gd name="connsiteX100" fmla="*/ 3376748 w 3958046"/>
              <a:gd name="connsiteY100" fmla="*/ 1008663 h 2344774"/>
              <a:gd name="connsiteX101" fmla="*/ 3396343 w 3958046"/>
              <a:gd name="connsiteY101" fmla="*/ 1165418 h 2344774"/>
              <a:gd name="connsiteX102" fmla="*/ 3409406 w 3958046"/>
              <a:gd name="connsiteY102" fmla="*/ 1361360 h 2344774"/>
              <a:gd name="connsiteX103" fmla="*/ 3481251 w 3958046"/>
              <a:gd name="connsiteY103" fmla="*/ 1296046 h 2344774"/>
              <a:gd name="connsiteX104" fmla="*/ 3500846 w 3958046"/>
              <a:gd name="connsiteY104" fmla="*/ 1106635 h 2344774"/>
              <a:gd name="connsiteX105" fmla="*/ 3559628 w 3958046"/>
              <a:gd name="connsiteY105" fmla="*/ 1060915 h 2344774"/>
              <a:gd name="connsiteX106" fmla="*/ 3572691 w 3958046"/>
              <a:gd name="connsiteY106" fmla="*/ 1211138 h 2344774"/>
              <a:gd name="connsiteX107" fmla="*/ 3651068 w 3958046"/>
              <a:gd name="connsiteY107" fmla="*/ 1243795 h 2344774"/>
              <a:gd name="connsiteX108" fmla="*/ 3703320 w 3958046"/>
              <a:gd name="connsiteY108" fmla="*/ 1119698 h 2344774"/>
              <a:gd name="connsiteX109" fmla="*/ 3762103 w 3958046"/>
              <a:gd name="connsiteY109" fmla="*/ 1171949 h 2344774"/>
              <a:gd name="connsiteX110" fmla="*/ 3801291 w 3958046"/>
              <a:gd name="connsiteY110" fmla="*/ 1263389 h 2344774"/>
              <a:gd name="connsiteX111" fmla="*/ 3853543 w 3958046"/>
              <a:gd name="connsiteY111" fmla="*/ 1191543 h 2344774"/>
              <a:gd name="connsiteX112" fmla="*/ 3958046 w 3958046"/>
              <a:gd name="connsiteY112" fmla="*/ 1185012 h 2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58046" h="2344774">
                <a:moveTo>
                  <a:pt x="0" y="1191543"/>
                </a:moveTo>
                <a:cubicBezTo>
                  <a:pt x="13607" y="1152898"/>
                  <a:pt x="27214" y="1114254"/>
                  <a:pt x="45720" y="1113166"/>
                </a:cubicBezTo>
                <a:cubicBezTo>
                  <a:pt x="64226" y="1112078"/>
                  <a:pt x="92528" y="1151266"/>
                  <a:pt x="111034" y="1185012"/>
                </a:cubicBezTo>
                <a:cubicBezTo>
                  <a:pt x="129540" y="1218758"/>
                  <a:pt x="134983" y="1331969"/>
                  <a:pt x="156754" y="1315640"/>
                </a:cubicBezTo>
                <a:cubicBezTo>
                  <a:pt x="178525" y="1299311"/>
                  <a:pt x="222069" y="1127317"/>
                  <a:pt x="241663" y="1087040"/>
                </a:cubicBezTo>
                <a:cubicBezTo>
                  <a:pt x="261257" y="1046763"/>
                  <a:pt x="257992" y="1026081"/>
                  <a:pt x="274320" y="1073978"/>
                </a:cubicBezTo>
                <a:cubicBezTo>
                  <a:pt x="290648" y="1121875"/>
                  <a:pt x="314597" y="1386397"/>
                  <a:pt x="339634" y="1374423"/>
                </a:cubicBezTo>
                <a:cubicBezTo>
                  <a:pt x="364671" y="1362449"/>
                  <a:pt x="395152" y="987980"/>
                  <a:pt x="424543" y="1002132"/>
                </a:cubicBezTo>
                <a:cubicBezTo>
                  <a:pt x="453935" y="1016283"/>
                  <a:pt x="486592" y="1473483"/>
                  <a:pt x="515983" y="1459332"/>
                </a:cubicBezTo>
                <a:cubicBezTo>
                  <a:pt x="545374" y="1445181"/>
                  <a:pt x="576943" y="994512"/>
                  <a:pt x="600891" y="917223"/>
                </a:cubicBezTo>
                <a:cubicBezTo>
                  <a:pt x="624840" y="839934"/>
                  <a:pt x="647700" y="893274"/>
                  <a:pt x="659674" y="995600"/>
                </a:cubicBezTo>
                <a:cubicBezTo>
                  <a:pt x="671648" y="1097926"/>
                  <a:pt x="660763" y="1432118"/>
                  <a:pt x="672737" y="1531178"/>
                </a:cubicBezTo>
                <a:cubicBezTo>
                  <a:pt x="684711" y="1630238"/>
                  <a:pt x="718457" y="1599757"/>
                  <a:pt x="731520" y="1589960"/>
                </a:cubicBezTo>
                <a:cubicBezTo>
                  <a:pt x="744583" y="1580163"/>
                  <a:pt x="742406" y="1600846"/>
                  <a:pt x="751114" y="1472395"/>
                </a:cubicBezTo>
                <a:cubicBezTo>
                  <a:pt x="759822" y="1343944"/>
                  <a:pt x="770708" y="937906"/>
                  <a:pt x="783771" y="819252"/>
                </a:cubicBezTo>
                <a:cubicBezTo>
                  <a:pt x="796834" y="700598"/>
                  <a:pt x="813162" y="625486"/>
                  <a:pt x="829491" y="760469"/>
                </a:cubicBezTo>
                <a:cubicBezTo>
                  <a:pt x="845820" y="895452"/>
                  <a:pt x="868680" y="1466952"/>
                  <a:pt x="881743" y="1629149"/>
                </a:cubicBezTo>
                <a:cubicBezTo>
                  <a:pt x="894806" y="1791346"/>
                  <a:pt x="900248" y="1768486"/>
                  <a:pt x="907868" y="1733652"/>
                </a:cubicBezTo>
                <a:cubicBezTo>
                  <a:pt x="915488" y="1698818"/>
                  <a:pt x="916577" y="1600846"/>
                  <a:pt x="927463" y="1420143"/>
                </a:cubicBezTo>
                <a:cubicBezTo>
                  <a:pt x="938349" y="1239440"/>
                  <a:pt x="961209" y="785506"/>
                  <a:pt x="973183" y="649435"/>
                </a:cubicBezTo>
                <a:cubicBezTo>
                  <a:pt x="985157" y="513364"/>
                  <a:pt x="985157" y="414304"/>
                  <a:pt x="999308" y="603715"/>
                </a:cubicBezTo>
                <a:cubicBezTo>
                  <a:pt x="1013459" y="793126"/>
                  <a:pt x="1043940" y="1572543"/>
                  <a:pt x="1058091" y="1785903"/>
                </a:cubicBezTo>
                <a:cubicBezTo>
                  <a:pt x="1072243" y="1999263"/>
                  <a:pt x="1073331" y="1943746"/>
                  <a:pt x="1084217" y="1883875"/>
                </a:cubicBezTo>
                <a:cubicBezTo>
                  <a:pt x="1095103" y="1824004"/>
                  <a:pt x="1110343" y="1661807"/>
                  <a:pt x="1123406" y="1426675"/>
                </a:cubicBezTo>
                <a:cubicBezTo>
                  <a:pt x="1136469" y="1191544"/>
                  <a:pt x="1151708" y="632017"/>
                  <a:pt x="1162594" y="473086"/>
                </a:cubicBezTo>
                <a:cubicBezTo>
                  <a:pt x="1173480" y="314155"/>
                  <a:pt x="1180011" y="343546"/>
                  <a:pt x="1188720" y="473086"/>
                </a:cubicBezTo>
                <a:cubicBezTo>
                  <a:pt x="1197429" y="602626"/>
                  <a:pt x="1201783" y="995600"/>
                  <a:pt x="1214846" y="1250326"/>
                </a:cubicBezTo>
                <a:cubicBezTo>
                  <a:pt x="1227909" y="1505052"/>
                  <a:pt x="1256211" y="1876254"/>
                  <a:pt x="1267097" y="2001440"/>
                </a:cubicBezTo>
                <a:cubicBezTo>
                  <a:pt x="1277983" y="2126626"/>
                  <a:pt x="1271452" y="2133157"/>
                  <a:pt x="1280160" y="2001440"/>
                </a:cubicBezTo>
                <a:cubicBezTo>
                  <a:pt x="1288868" y="1869723"/>
                  <a:pt x="1306285" y="1489812"/>
                  <a:pt x="1319348" y="1211138"/>
                </a:cubicBezTo>
                <a:cubicBezTo>
                  <a:pt x="1332411" y="932464"/>
                  <a:pt x="1348740" y="434986"/>
                  <a:pt x="1358537" y="329395"/>
                </a:cubicBezTo>
                <a:cubicBezTo>
                  <a:pt x="1368334" y="223804"/>
                  <a:pt x="1367245" y="344635"/>
                  <a:pt x="1378131" y="577589"/>
                </a:cubicBezTo>
                <a:cubicBezTo>
                  <a:pt x="1389017" y="810543"/>
                  <a:pt x="1412965" y="1466952"/>
                  <a:pt x="1423851" y="1727120"/>
                </a:cubicBezTo>
                <a:cubicBezTo>
                  <a:pt x="1434737" y="1987289"/>
                  <a:pt x="1434737" y="2127714"/>
                  <a:pt x="1443446" y="2138600"/>
                </a:cubicBezTo>
                <a:cubicBezTo>
                  <a:pt x="1452155" y="2149486"/>
                  <a:pt x="1463040" y="2107032"/>
                  <a:pt x="1476103" y="1792435"/>
                </a:cubicBezTo>
                <a:cubicBezTo>
                  <a:pt x="1489166" y="1477838"/>
                  <a:pt x="1509849" y="482884"/>
                  <a:pt x="1521823" y="251018"/>
                </a:cubicBezTo>
                <a:cubicBezTo>
                  <a:pt x="1533797" y="19152"/>
                  <a:pt x="1533797" y="82289"/>
                  <a:pt x="1547948" y="401240"/>
                </a:cubicBezTo>
                <a:cubicBezTo>
                  <a:pt x="1562099" y="720191"/>
                  <a:pt x="1589314" y="1883874"/>
                  <a:pt x="1606731" y="2164726"/>
                </a:cubicBezTo>
                <a:cubicBezTo>
                  <a:pt x="1624148" y="2445578"/>
                  <a:pt x="1642654" y="2252900"/>
                  <a:pt x="1652451" y="2086349"/>
                </a:cubicBezTo>
                <a:cubicBezTo>
                  <a:pt x="1662248" y="1919798"/>
                  <a:pt x="1657894" y="1497432"/>
                  <a:pt x="1665514" y="1165418"/>
                </a:cubicBezTo>
                <a:cubicBezTo>
                  <a:pt x="1673134" y="833404"/>
                  <a:pt x="1686197" y="248840"/>
                  <a:pt x="1698171" y="94263"/>
                </a:cubicBezTo>
                <a:cubicBezTo>
                  <a:pt x="1710145" y="-60314"/>
                  <a:pt x="1723209" y="-33099"/>
                  <a:pt x="1737360" y="237955"/>
                </a:cubicBezTo>
                <a:cubicBezTo>
                  <a:pt x="1751511" y="509009"/>
                  <a:pt x="1773283" y="1377689"/>
                  <a:pt x="1783080" y="1720589"/>
                </a:cubicBezTo>
                <a:cubicBezTo>
                  <a:pt x="1792877" y="2063489"/>
                  <a:pt x="1788523" y="2250724"/>
                  <a:pt x="1796143" y="2295355"/>
                </a:cubicBezTo>
                <a:cubicBezTo>
                  <a:pt x="1803763" y="2339986"/>
                  <a:pt x="1816826" y="2202827"/>
                  <a:pt x="1828800" y="1988378"/>
                </a:cubicBezTo>
                <a:cubicBezTo>
                  <a:pt x="1840774" y="1773929"/>
                  <a:pt x="1858191" y="1303666"/>
                  <a:pt x="1867988" y="1008663"/>
                </a:cubicBezTo>
                <a:cubicBezTo>
                  <a:pt x="1877785" y="713660"/>
                  <a:pt x="1881052" y="379468"/>
                  <a:pt x="1887583" y="218360"/>
                </a:cubicBezTo>
                <a:cubicBezTo>
                  <a:pt x="1894114" y="57252"/>
                  <a:pt x="1899557" y="-4797"/>
                  <a:pt x="1907177" y="42012"/>
                </a:cubicBezTo>
                <a:cubicBezTo>
                  <a:pt x="1914797" y="88821"/>
                  <a:pt x="1926772" y="288029"/>
                  <a:pt x="1933303" y="499212"/>
                </a:cubicBezTo>
                <a:cubicBezTo>
                  <a:pt x="1939834" y="710395"/>
                  <a:pt x="1940923" y="1020638"/>
                  <a:pt x="1946366" y="1309109"/>
                </a:cubicBezTo>
                <a:cubicBezTo>
                  <a:pt x="1951809" y="1597580"/>
                  <a:pt x="1953986" y="2080906"/>
                  <a:pt x="1965960" y="2230040"/>
                </a:cubicBezTo>
                <a:cubicBezTo>
                  <a:pt x="1977934" y="2379174"/>
                  <a:pt x="2007325" y="2395503"/>
                  <a:pt x="2018211" y="2203915"/>
                </a:cubicBezTo>
                <a:cubicBezTo>
                  <a:pt x="2029097" y="2012327"/>
                  <a:pt x="2023654" y="1402726"/>
                  <a:pt x="2031274" y="1080509"/>
                </a:cubicBezTo>
                <a:cubicBezTo>
                  <a:pt x="2038894" y="758292"/>
                  <a:pt x="2055222" y="439340"/>
                  <a:pt x="2063931" y="270612"/>
                </a:cubicBezTo>
                <a:cubicBezTo>
                  <a:pt x="2072640" y="101883"/>
                  <a:pt x="2075906" y="38747"/>
                  <a:pt x="2083526" y="68138"/>
                </a:cubicBezTo>
                <a:cubicBezTo>
                  <a:pt x="2091146" y="97529"/>
                  <a:pt x="2104208" y="242309"/>
                  <a:pt x="2109651" y="446960"/>
                </a:cubicBezTo>
                <a:cubicBezTo>
                  <a:pt x="2115094" y="651611"/>
                  <a:pt x="2109652" y="1032612"/>
                  <a:pt x="2116183" y="1296046"/>
                </a:cubicBezTo>
                <a:cubicBezTo>
                  <a:pt x="2122715" y="1559480"/>
                  <a:pt x="2137954" y="1862103"/>
                  <a:pt x="2148840" y="2027566"/>
                </a:cubicBezTo>
                <a:cubicBezTo>
                  <a:pt x="2159726" y="2193029"/>
                  <a:pt x="2171700" y="2314949"/>
                  <a:pt x="2181497" y="2288823"/>
                </a:cubicBezTo>
                <a:cubicBezTo>
                  <a:pt x="2191294" y="2262697"/>
                  <a:pt x="2202180" y="2065666"/>
                  <a:pt x="2207623" y="1870812"/>
                </a:cubicBezTo>
                <a:cubicBezTo>
                  <a:pt x="2213066" y="1675958"/>
                  <a:pt x="2209800" y="1399461"/>
                  <a:pt x="2214154" y="1119698"/>
                </a:cubicBezTo>
                <a:cubicBezTo>
                  <a:pt x="2218508" y="839935"/>
                  <a:pt x="2223951" y="332661"/>
                  <a:pt x="2233748" y="192235"/>
                </a:cubicBezTo>
                <a:cubicBezTo>
                  <a:pt x="2243545" y="51809"/>
                  <a:pt x="2262051" y="110592"/>
                  <a:pt x="2272937" y="277143"/>
                </a:cubicBezTo>
                <a:cubicBezTo>
                  <a:pt x="2283823" y="443694"/>
                  <a:pt x="2290355" y="912869"/>
                  <a:pt x="2299063" y="1191543"/>
                </a:cubicBezTo>
                <a:cubicBezTo>
                  <a:pt x="2307772" y="1470217"/>
                  <a:pt x="2314302" y="1781549"/>
                  <a:pt x="2325188" y="1949189"/>
                </a:cubicBezTo>
                <a:cubicBezTo>
                  <a:pt x="2336074" y="2116829"/>
                  <a:pt x="2356757" y="2225686"/>
                  <a:pt x="2364377" y="2197383"/>
                </a:cubicBezTo>
                <a:cubicBezTo>
                  <a:pt x="2371997" y="2169080"/>
                  <a:pt x="2366554" y="1947012"/>
                  <a:pt x="2370908" y="1779372"/>
                </a:cubicBezTo>
                <a:cubicBezTo>
                  <a:pt x="2375262" y="1611732"/>
                  <a:pt x="2381794" y="1399460"/>
                  <a:pt x="2390503" y="1191543"/>
                </a:cubicBezTo>
                <a:cubicBezTo>
                  <a:pt x="2399212" y="983626"/>
                  <a:pt x="2412274" y="686446"/>
                  <a:pt x="2423160" y="531869"/>
                </a:cubicBezTo>
                <a:cubicBezTo>
                  <a:pt x="2434046" y="377292"/>
                  <a:pt x="2446020" y="202032"/>
                  <a:pt x="2455817" y="264080"/>
                </a:cubicBezTo>
                <a:cubicBezTo>
                  <a:pt x="2465614" y="326128"/>
                  <a:pt x="2476500" y="690800"/>
                  <a:pt x="2481943" y="904160"/>
                </a:cubicBezTo>
                <a:cubicBezTo>
                  <a:pt x="2487386" y="1117520"/>
                  <a:pt x="2480854" y="1351563"/>
                  <a:pt x="2488474" y="1544240"/>
                </a:cubicBezTo>
                <a:cubicBezTo>
                  <a:pt x="2496094" y="1736917"/>
                  <a:pt x="2514600" y="2026477"/>
                  <a:pt x="2527663" y="2060223"/>
                </a:cubicBezTo>
                <a:cubicBezTo>
                  <a:pt x="2540726" y="2093969"/>
                  <a:pt x="2555965" y="1918709"/>
                  <a:pt x="2566851" y="1746715"/>
                </a:cubicBezTo>
                <a:cubicBezTo>
                  <a:pt x="2577737" y="1574721"/>
                  <a:pt x="2585357" y="1247061"/>
                  <a:pt x="2592977" y="1028258"/>
                </a:cubicBezTo>
                <a:cubicBezTo>
                  <a:pt x="2600597" y="809455"/>
                  <a:pt x="2601685" y="431721"/>
                  <a:pt x="2612571" y="433898"/>
                </a:cubicBezTo>
                <a:cubicBezTo>
                  <a:pt x="2623457" y="436075"/>
                  <a:pt x="2647405" y="857352"/>
                  <a:pt x="2658291" y="1041320"/>
                </a:cubicBezTo>
                <a:cubicBezTo>
                  <a:pt x="2669177" y="1225288"/>
                  <a:pt x="2669177" y="1397283"/>
                  <a:pt x="2677886" y="1537709"/>
                </a:cubicBezTo>
                <a:cubicBezTo>
                  <a:pt x="2686595" y="1678135"/>
                  <a:pt x="2697480" y="1888229"/>
                  <a:pt x="2710543" y="1883875"/>
                </a:cubicBezTo>
                <a:cubicBezTo>
                  <a:pt x="2723606" y="1879521"/>
                  <a:pt x="2745377" y="1637857"/>
                  <a:pt x="2756263" y="1511583"/>
                </a:cubicBezTo>
                <a:cubicBezTo>
                  <a:pt x="2767149" y="1385309"/>
                  <a:pt x="2769326" y="1260123"/>
                  <a:pt x="2775857" y="1126229"/>
                </a:cubicBezTo>
                <a:cubicBezTo>
                  <a:pt x="2782388" y="992335"/>
                  <a:pt x="2785654" y="796392"/>
                  <a:pt x="2795451" y="708218"/>
                </a:cubicBezTo>
                <a:cubicBezTo>
                  <a:pt x="2805248" y="620044"/>
                  <a:pt x="2822666" y="532957"/>
                  <a:pt x="2834640" y="597183"/>
                </a:cubicBezTo>
                <a:cubicBezTo>
                  <a:pt x="2846614" y="661409"/>
                  <a:pt x="2860766" y="925932"/>
                  <a:pt x="2867297" y="1093572"/>
                </a:cubicBezTo>
                <a:cubicBezTo>
                  <a:pt x="2873828" y="1261212"/>
                  <a:pt x="2865120" y="1505052"/>
                  <a:pt x="2873828" y="1603023"/>
                </a:cubicBezTo>
                <a:cubicBezTo>
                  <a:pt x="2882536" y="1700994"/>
                  <a:pt x="2908662" y="1714057"/>
                  <a:pt x="2919548" y="1681400"/>
                </a:cubicBezTo>
                <a:cubicBezTo>
                  <a:pt x="2930434" y="1648743"/>
                  <a:pt x="2933700" y="1542063"/>
                  <a:pt x="2939143" y="1407080"/>
                </a:cubicBezTo>
                <a:cubicBezTo>
                  <a:pt x="2944586" y="1272097"/>
                  <a:pt x="2946763" y="982537"/>
                  <a:pt x="2952206" y="871503"/>
                </a:cubicBezTo>
                <a:cubicBezTo>
                  <a:pt x="2957649" y="760469"/>
                  <a:pt x="2960914" y="753938"/>
                  <a:pt x="2971800" y="740875"/>
                </a:cubicBezTo>
                <a:cubicBezTo>
                  <a:pt x="2982686" y="727812"/>
                  <a:pt x="3006634" y="733255"/>
                  <a:pt x="3017520" y="793126"/>
                </a:cubicBezTo>
                <a:cubicBezTo>
                  <a:pt x="3028406" y="852997"/>
                  <a:pt x="3030583" y="989069"/>
                  <a:pt x="3037114" y="1100103"/>
                </a:cubicBezTo>
                <a:cubicBezTo>
                  <a:pt x="3043645" y="1211137"/>
                  <a:pt x="3043645" y="1390752"/>
                  <a:pt x="3056708" y="1459332"/>
                </a:cubicBezTo>
                <a:cubicBezTo>
                  <a:pt x="3069771" y="1527912"/>
                  <a:pt x="3104605" y="1559480"/>
                  <a:pt x="3115491" y="1511583"/>
                </a:cubicBezTo>
                <a:cubicBezTo>
                  <a:pt x="3126377" y="1463686"/>
                  <a:pt x="3116580" y="1275363"/>
                  <a:pt x="3122023" y="1171949"/>
                </a:cubicBezTo>
                <a:cubicBezTo>
                  <a:pt x="3127466" y="1068535"/>
                  <a:pt x="3132908" y="917224"/>
                  <a:pt x="3148148" y="891098"/>
                </a:cubicBezTo>
                <a:cubicBezTo>
                  <a:pt x="3163388" y="864972"/>
                  <a:pt x="3202577" y="960767"/>
                  <a:pt x="3213463" y="1015195"/>
                </a:cubicBezTo>
                <a:cubicBezTo>
                  <a:pt x="3224349" y="1069623"/>
                  <a:pt x="3206932" y="1144735"/>
                  <a:pt x="3213463" y="1217669"/>
                </a:cubicBezTo>
                <a:cubicBezTo>
                  <a:pt x="3219994" y="1290603"/>
                  <a:pt x="3237411" y="1454977"/>
                  <a:pt x="3252651" y="1452800"/>
                </a:cubicBezTo>
                <a:cubicBezTo>
                  <a:pt x="3267891" y="1450623"/>
                  <a:pt x="3290752" y="1285160"/>
                  <a:pt x="3304903" y="1204606"/>
                </a:cubicBezTo>
                <a:cubicBezTo>
                  <a:pt x="3319054" y="1124052"/>
                  <a:pt x="3325586" y="1002132"/>
                  <a:pt x="3337560" y="969475"/>
                </a:cubicBezTo>
                <a:cubicBezTo>
                  <a:pt x="3349534" y="936818"/>
                  <a:pt x="3366951" y="976006"/>
                  <a:pt x="3376748" y="1008663"/>
                </a:cubicBezTo>
                <a:cubicBezTo>
                  <a:pt x="3386545" y="1041320"/>
                  <a:pt x="3390900" y="1106635"/>
                  <a:pt x="3396343" y="1165418"/>
                </a:cubicBezTo>
                <a:cubicBezTo>
                  <a:pt x="3401786" y="1224201"/>
                  <a:pt x="3395255" y="1339589"/>
                  <a:pt x="3409406" y="1361360"/>
                </a:cubicBezTo>
                <a:cubicBezTo>
                  <a:pt x="3423557" y="1383131"/>
                  <a:pt x="3466011" y="1338500"/>
                  <a:pt x="3481251" y="1296046"/>
                </a:cubicBezTo>
                <a:cubicBezTo>
                  <a:pt x="3496491" y="1253592"/>
                  <a:pt x="3487783" y="1145823"/>
                  <a:pt x="3500846" y="1106635"/>
                </a:cubicBezTo>
                <a:cubicBezTo>
                  <a:pt x="3513909" y="1067447"/>
                  <a:pt x="3547654" y="1043498"/>
                  <a:pt x="3559628" y="1060915"/>
                </a:cubicBezTo>
                <a:cubicBezTo>
                  <a:pt x="3571602" y="1078332"/>
                  <a:pt x="3557451" y="1180658"/>
                  <a:pt x="3572691" y="1211138"/>
                </a:cubicBezTo>
                <a:cubicBezTo>
                  <a:pt x="3587931" y="1241618"/>
                  <a:pt x="3629297" y="1259035"/>
                  <a:pt x="3651068" y="1243795"/>
                </a:cubicBezTo>
                <a:cubicBezTo>
                  <a:pt x="3672840" y="1228555"/>
                  <a:pt x="3684814" y="1131672"/>
                  <a:pt x="3703320" y="1119698"/>
                </a:cubicBezTo>
                <a:cubicBezTo>
                  <a:pt x="3721826" y="1107724"/>
                  <a:pt x="3745775" y="1148001"/>
                  <a:pt x="3762103" y="1171949"/>
                </a:cubicBezTo>
                <a:cubicBezTo>
                  <a:pt x="3778431" y="1195897"/>
                  <a:pt x="3786051" y="1260123"/>
                  <a:pt x="3801291" y="1263389"/>
                </a:cubicBezTo>
                <a:cubicBezTo>
                  <a:pt x="3816531" y="1266655"/>
                  <a:pt x="3827417" y="1204606"/>
                  <a:pt x="3853543" y="1191543"/>
                </a:cubicBezTo>
                <a:cubicBezTo>
                  <a:pt x="3879669" y="1178480"/>
                  <a:pt x="3918857" y="1181746"/>
                  <a:pt x="3958046" y="1185012"/>
                </a:cubicBezTo>
              </a:path>
            </a:pathLst>
          </a:custGeom>
          <a:noFill/>
          <a:ln w="9525">
            <a:solidFill>
              <a:schemeClr val="tx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 xmlns:a16="http://schemas.microsoft.com/office/drawing/2014/main" id="{1326B015-9002-3C44-9535-6D057992ED54}"/>
              </a:ext>
            </a:extLst>
          </p:cNvPr>
          <p:cNvGrpSpPr/>
          <p:nvPr/>
        </p:nvGrpSpPr>
        <p:grpSpPr>
          <a:xfrm>
            <a:off x="2855640" y="3573016"/>
            <a:ext cx="1008112" cy="1460704"/>
            <a:chOff x="1331640" y="3573016"/>
            <a:chExt cx="1008112" cy="1460704"/>
          </a:xfrm>
        </p:grpSpPr>
        <p:sp>
          <p:nvSpPr>
            <p:cNvPr id="18" name="Rectangle 17">
              <a:extLst>
                <a:ext uri="{FF2B5EF4-FFF2-40B4-BE49-F238E27FC236}">
                  <a16:creationId xmlns="" xmlns:a16="http://schemas.microsoft.com/office/drawing/2014/main" id="{9F4DA0F9-A0C0-0140-870F-32C5954B534B}"/>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00D61C8-6D9C-F547-8A96-76203845F0A2}"/>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3D6E2210-BFE4-5D41-AF28-A26531D27321}"/>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2626DF69-25A9-E740-BB97-63119EDF054E}"/>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A1E8D4FF-0195-F04C-B414-26BB83AAABD8}"/>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3191002-B03B-8A46-B110-D4F35898DC3D}"/>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FB3A0F35-8D7A-B844-8D0D-F560D6091040}"/>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FD3E3B9-7D33-854C-AB44-3169BF7E3111}"/>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469627DC-0A52-7F45-ADFD-02DAC4CAE99D}"/>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840DFDCF-21FA-5443-ABEB-3320F4347170}"/>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2E524A7C-990E-F54F-B076-5CAD4D868203}"/>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A02B90A3-731A-6642-95D9-3979E3C5C060}"/>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F641F05E-3A04-4A44-B8D4-4B0B272B3CDC}"/>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A6E67DF4-7136-C14E-ABAA-666388A22C01}"/>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0E3E7CE8-3D8C-3547-9527-7E1924DDA35C}"/>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48F8C448-E9AC-4B45-8E40-CD46CC66A4E8}"/>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 xmlns:a16="http://schemas.microsoft.com/office/drawing/2014/main" id="{31682AFE-5204-5F4A-A58D-D30928462C43}"/>
                </a:ext>
              </a:extLst>
            </p:cNvPr>
            <p:cNvCxnSpPr>
              <a:stCxn id="35" idx="0"/>
              <a:endCxn id="35"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49384435-F859-F143-9F24-146FF2C7E87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 xmlns:a16="http://schemas.microsoft.com/office/drawing/2014/main" id="{62C754BB-09F8-9848-B5BB-B6C84CF4AB35}"/>
              </a:ext>
            </a:extLst>
          </p:cNvPr>
          <p:cNvGrpSpPr/>
          <p:nvPr/>
        </p:nvGrpSpPr>
        <p:grpSpPr>
          <a:xfrm>
            <a:off x="7320136" y="3598152"/>
            <a:ext cx="1008112" cy="1460704"/>
            <a:chOff x="1331640" y="3573016"/>
            <a:chExt cx="1008112" cy="1460704"/>
          </a:xfrm>
        </p:grpSpPr>
        <p:sp>
          <p:nvSpPr>
            <p:cNvPr id="43" name="Rectangle 42">
              <a:extLst>
                <a:ext uri="{FF2B5EF4-FFF2-40B4-BE49-F238E27FC236}">
                  <a16:creationId xmlns="" xmlns:a16="http://schemas.microsoft.com/office/drawing/2014/main" id="{82487190-C79E-F744-B95F-413EC32B3DD2}"/>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6D87A96A-6EE0-0240-9FCE-1B1ACB98DE4E}"/>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4CA5F201-AAD9-C542-8E18-27FFC9DB0A75}"/>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46B07458-4ECE-C140-9AF2-09B075DB97C8}"/>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44469533-4844-434A-B64D-4DF9E983715F}"/>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5E82C25D-1049-E540-99B1-DFEB569E4DE7}"/>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FC0560BD-6E6B-7E44-ADE5-3DE1DF787CE3}"/>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6543ECC6-2FBB-344E-9B3D-F61152C9F2D8}"/>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00AD9F25-73E3-B34B-86F2-E08FB5D51D28}"/>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74AA0FA5-CBDA-4449-B5D9-B1AD9772189B}"/>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34C22927-2EC8-2144-8F44-23D63977F026}"/>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71822370-47DB-4146-AD07-314CED2445A4}"/>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AD4F947D-6CA9-014B-9753-930BEDA56398}"/>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F19137F3-4B2F-1C46-8EF3-FDCA0DD735D4}"/>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55AAD975-44EA-E44D-B018-61648050B6A1}"/>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A75547B1-FD1D-5849-A590-1F282867171C}"/>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 xmlns:a16="http://schemas.microsoft.com/office/drawing/2014/main" id="{DB9CD182-92EE-2443-A2DD-4C7B34BB8DA1}"/>
                </a:ext>
              </a:extLst>
            </p:cNvPr>
            <p:cNvCxnSpPr>
              <a:stCxn id="58" idx="0"/>
              <a:endCxn id="58"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79E741CF-6023-954F-870C-64DF3BDE4CB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 xmlns:a16="http://schemas.microsoft.com/office/drawing/2014/main" id="{DA1729AA-4738-7043-B092-22D91300516E}"/>
              </a:ext>
            </a:extLst>
          </p:cNvPr>
          <p:cNvSpPr txBox="1"/>
          <p:nvPr/>
        </p:nvSpPr>
        <p:spPr>
          <a:xfrm>
            <a:off x="2546537" y="5040569"/>
            <a:ext cx="1710586" cy="307777"/>
          </a:xfrm>
          <a:prstGeom prst="rect">
            <a:avLst/>
          </a:prstGeom>
          <a:noFill/>
        </p:spPr>
        <p:txBody>
          <a:bodyPr wrap="square" rtlCol="0">
            <a:spAutoFit/>
          </a:bodyPr>
          <a:lstStyle/>
          <a:p>
            <a:pPr algn="ctr"/>
            <a:r>
              <a:rPr lang="en-US" sz="1400" b="1" dirty="0">
                <a:latin typeface="+mn-lt"/>
              </a:rPr>
              <a:t>Vertical base (V)</a:t>
            </a:r>
          </a:p>
        </p:txBody>
      </p:sp>
      <p:sp>
        <p:nvSpPr>
          <p:cNvPr id="62" name="TextBox 61">
            <a:extLst>
              <a:ext uri="{FF2B5EF4-FFF2-40B4-BE49-F238E27FC236}">
                <a16:creationId xmlns="" xmlns:a16="http://schemas.microsoft.com/office/drawing/2014/main" id="{EE0FECA9-189F-AD4E-A6D4-AEBED5C8219C}"/>
              </a:ext>
            </a:extLst>
          </p:cNvPr>
          <p:cNvSpPr txBox="1"/>
          <p:nvPr/>
        </p:nvSpPr>
        <p:spPr>
          <a:xfrm>
            <a:off x="7032104" y="5037005"/>
            <a:ext cx="1710586" cy="523220"/>
          </a:xfrm>
          <a:prstGeom prst="rect">
            <a:avLst/>
          </a:prstGeom>
          <a:noFill/>
        </p:spPr>
        <p:txBody>
          <a:bodyPr wrap="square" rtlCol="0">
            <a:spAutoFit/>
          </a:bodyPr>
          <a:lstStyle/>
          <a:p>
            <a:pPr algn="ctr"/>
            <a:r>
              <a:rPr lang="en-US" sz="1400" b="1" dirty="0">
                <a:latin typeface="+mn-lt"/>
              </a:rPr>
              <a:t>Horizontal base (H)</a:t>
            </a:r>
          </a:p>
        </p:txBody>
      </p:sp>
      <p:sp>
        <p:nvSpPr>
          <p:cNvPr id="64" name="TextBox 63">
            <a:extLst>
              <a:ext uri="{FF2B5EF4-FFF2-40B4-BE49-F238E27FC236}">
                <a16:creationId xmlns="" xmlns:a16="http://schemas.microsoft.com/office/drawing/2014/main" id="{6F4D6A39-0A22-4942-A880-08955C401375}"/>
              </a:ext>
            </a:extLst>
          </p:cNvPr>
          <p:cNvSpPr txBox="1"/>
          <p:nvPr/>
        </p:nvSpPr>
        <p:spPr>
          <a:xfrm>
            <a:off x="3297644" y="5708883"/>
            <a:ext cx="4598241" cy="646331"/>
          </a:xfrm>
          <a:prstGeom prst="rect">
            <a:avLst/>
          </a:prstGeom>
          <a:noFill/>
          <a:ln>
            <a:solidFill>
              <a:schemeClr val="tx1"/>
            </a:solidFill>
          </a:ln>
        </p:spPr>
        <p:txBody>
          <a:bodyPr wrap="square" rtlCol="0">
            <a:spAutoFit/>
          </a:bodyPr>
          <a:lstStyle/>
          <a:p>
            <a:pPr algn="ctr"/>
            <a:r>
              <a:rPr lang="en-US" sz="1800" dirty="0">
                <a:latin typeface="+mn-lt"/>
              </a:rPr>
              <a:t>If the filters are parallel, the results are also certain and can be used to generate a key</a:t>
            </a:r>
          </a:p>
        </p:txBody>
      </p:sp>
      <p:cxnSp>
        <p:nvCxnSpPr>
          <p:cNvPr id="66" name="Straight Connector 65">
            <a:extLst>
              <a:ext uri="{FF2B5EF4-FFF2-40B4-BE49-F238E27FC236}">
                <a16:creationId xmlns="" xmlns:a16="http://schemas.microsoft.com/office/drawing/2014/main" id="{1BD63F1C-860B-4549-8336-E01D55CC5A57}"/>
              </a:ext>
            </a:extLst>
          </p:cNvPr>
          <p:cNvCxnSpPr>
            <a:endCxn id="61" idx="2"/>
          </p:cNvCxnSpPr>
          <p:nvPr/>
        </p:nvCxnSpPr>
        <p:spPr>
          <a:xfrm flipH="1" flipV="1">
            <a:off x="3401830" y="5348345"/>
            <a:ext cx="461922" cy="414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490502D5-B92D-024F-9017-79BE3695B5F0}"/>
              </a:ext>
            </a:extLst>
          </p:cNvPr>
          <p:cNvCxnSpPr>
            <a:cxnSpLocks/>
          </p:cNvCxnSpPr>
          <p:nvPr/>
        </p:nvCxnSpPr>
        <p:spPr>
          <a:xfrm flipV="1">
            <a:off x="5159896" y="5344781"/>
            <a:ext cx="2088232" cy="418322"/>
          </a:xfrm>
          <a:prstGeom prst="line">
            <a:avLst/>
          </a:prstGeom>
        </p:spPr>
        <p:style>
          <a:lnRef idx="1">
            <a:schemeClr val="accent1"/>
          </a:lnRef>
          <a:fillRef idx="0">
            <a:schemeClr val="accent1"/>
          </a:fillRef>
          <a:effectRef idx="0">
            <a:schemeClr val="accent1"/>
          </a:effectRef>
          <a:fontRef idx="minor">
            <a:schemeClr val="tx1"/>
          </a:fontRef>
        </p:style>
      </p:cxnSp>
      <p:sp>
        <p:nvSpPr>
          <p:cNvPr id="6" name="Line Callout 1 5">
            <a:extLst>
              <a:ext uri="{FF2B5EF4-FFF2-40B4-BE49-F238E27FC236}">
                <a16:creationId xmlns="" xmlns:a16="http://schemas.microsoft.com/office/drawing/2014/main" id="{C05FA238-90B6-E945-8A04-60517CC4563F}"/>
              </a:ext>
            </a:extLst>
          </p:cNvPr>
          <p:cNvSpPr/>
          <p:nvPr/>
        </p:nvSpPr>
        <p:spPr>
          <a:xfrm>
            <a:off x="8409412" y="2522106"/>
            <a:ext cx="2007068" cy="1100163"/>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Photon vertically polarized by sender </a:t>
            </a:r>
            <a:r>
              <a:rPr lang="en-US" sz="1400" dirty="0">
                <a:sym typeface="Wingdings" pitchFamily="2" charset="2"/>
              </a:rPr>
              <a:t>passes through V filter</a:t>
            </a:r>
            <a:r>
              <a:rPr lang="en-US" sz="1400" dirty="0"/>
              <a:t> </a:t>
            </a:r>
          </a:p>
        </p:txBody>
      </p:sp>
    </p:spTree>
    <p:extLst>
      <p:ext uri="{BB962C8B-B14F-4D97-AF65-F5344CB8AC3E}">
        <p14:creationId xmlns:p14="http://schemas.microsoft.com/office/powerpoint/2010/main" val="28179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091 0.00023 L 1.09987 -0.00833 " pathEditMode="relative" rAng="0" ptsTypes="AA">
                                      <p:cBhvr>
                                        <p:cTn id="6" dur="3000" fill="hold"/>
                                        <p:tgtEl>
                                          <p:spTgt spid="5"/>
                                        </p:tgtEl>
                                        <p:attrNameLst>
                                          <p:attrName>ppt_x</p:attrName>
                                          <p:attrName>ppt_y</p:attrName>
                                        </p:attrNameLst>
                                      </p:cBhvr>
                                      <p:rCtr x="55039"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958851" y="1167495"/>
            <a:ext cx="10321725" cy="2232248"/>
          </a:xfrm>
        </p:spPr>
        <p:txBody>
          <a:bodyPr/>
          <a:lstStyle/>
          <a:p>
            <a:pPr marL="0" indent="0">
              <a:buNone/>
            </a:pPr>
            <a:r>
              <a:rPr lang="en-US" sz="2400" b="0" dirty="0"/>
              <a:t>A possible method for quantum key distribution relies on entangled </a:t>
            </a:r>
            <a:r>
              <a:rPr lang="en-US" sz="2400" b="0" dirty="0" smtClean="0"/>
              <a:t>particles such as electrons.</a:t>
            </a:r>
            <a:endParaRPr lang="en-US" sz="2400" b="0" dirty="0"/>
          </a:p>
          <a:p>
            <a:pPr marL="0" indent="0">
              <a:buNone/>
            </a:pPr>
            <a:endParaRPr lang="en-US" sz="2400" b="0" dirty="0"/>
          </a:p>
        </p:txBody>
      </p:sp>
      <p:sp>
        <p:nvSpPr>
          <p:cNvPr id="4" name="Oval 3">
            <a:extLst>
              <a:ext uri="{FF2B5EF4-FFF2-40B4-BE49-F238E27FC236}">
                <a16:creationId xmlns="" xmlns:a16="http://schemas.microsoft.com/office/drawing/2014/main" id="{0867C39B-9153-B145-8AA9-454B08403E51}"/>
              </a:ext>
            </a:extLst>
          </p:cNvPr>
          <p:cNvSpPr/>
          <p:nvPr/>
        </p:nvSpPr>
        <p:spPr>
          <a:xfrm>
            <a:off x="5878888" y="3831790"/>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5153622" y="3831790"/>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9" name="Content Placeholder 2">
            <a:extLst>
              <a:ext uri="{FF2B5EF4-FFF2-40B4-BE49-F238E27FC236}">
                <a16:creationId xmlns="" xmlns:a16="http://schemas.microsoft.com/office/drawing/2014/main" id="{91EC8454-C488-1642-B9A7-46879A04AEEF}"/>
              </a:ext>
            </a:extLst>
          </p:cNvPr>
          <p:cNvSpPr txBox="1">
            <a:spLocks/>
          </p:cNvSpPr>
          <p:nvPr/>
        </p:nvSpPr>
        <p:spPr bwMode="auto">
          <a:xfrm>
            <a:off x="958851" y="4839902"/>
            <a:ext cx="1032172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smtClean="0"/>
              <a:t>When an entangled pair is produced the overall </a:t>
            </a:r>
            <a:r>
              <a:rPr lang="en-US" sz="2400" b="0" kern="0" dirty="0"/>
              <a:t>angular momentum in the universe must remain </a:t>
            </a:r>
            <a:r>
              <a:rPr lang="en-US" sz="2400" b="0" kern="0" dirty="0" smtClean="0"/>
              <a:t>constant. This </a:t>
            </a:r>
            <a:r>
              <a:rPr lang="en-US" sz="2400" b="0" kern="0" dirty="0"/>
              <a:t>means that if one particle is measured to have spin up along one </a:t>
            </a:r>
            <a:r>
              <a:rPr lang="en-US" sz="2400" b="0" kern="0" dirty="0" smtClean="0"/>
              <a:t>direction </a:t>
            </a:r>
            <a:r>
              <a:rPr lang="en-US" sz="2400" b="0" kern="0" dirty="0"/>
              <a:t>the other must have spin </a:t>
            </a:r>
            <a:r>
              <a:rPr lang="en-US" sz="2400" b="0" kern="0" dirty="0" smtClean="0"/>
              <a:t>down along </a:t>
            </a:r>
            <a:r>
              <a:rPr lang="en-US" sz="2400" b="0" kern="0" dirty="0"/>
              <a:t>the same direction.</a:t>
            </a:r>
          </a:p>
        </p:txBody>
      </p:sp>
    </p:spTree>
    <p:extLst>
      <p:ext uri="{BB962C8B-B14F-4D97-AF65-F5344CB8AC3E}">
        <p14:creationId xmlns:p14="http://schemas.microsoft.com/office/powerpoint/2010/main" val="30427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5" presetClass="path" presetSubtype="0" accel="50000" decel="50000" fill="hold" grpId="0" nodeType="withEffect">
                                  <p:stCondLst>
                                    <p:cond delay="0"/>
                                  </p:stCondLst>
                                  <p:childTnLst>
                                    <p:animMotion origin="layout" path="M 0.31997 0.00069 L -0.00086 3.33333E-6 " pathEditMode="relative" rAng="0" ptsTypes="AA">
                                      <p:cBhvr>
                                        <p:cTn id="12" dur="2000" spd="-100000" fill="hold"/>
                                        <p:tgtEl>
                                          <p:spTgt spid="4"/>
                                        </p:tgtEl>
                                        <p:attrNameLst>
                                          <p:attrName>ppt_x</p:attrName>
                                          <p:attrName>ppt_y</p:attrName>
                                        </p:attrNameLst>
                                      </p:cBhvr>
                                      <p:rCtr x="-160" y="0"/>
                                    </p:animMotion>
                                  </p:childTnLst>
                                </p:cTn>
                              </p:par>
                              <p:par>
                                <p:cTn id="13" presetID="35" presetClass="path" presetSubtype="0" accel="50000" decel="50000" fill="hold" grpId="0" nodeType="withEffect">
                                  <p:stCondLst>
                                    <p:cond delay="0"/>
                                  </p:stCondLst>
                                  <p:childTnLst>
                                    <p:animMotion origin="layout" path="M 2.5E-6 3.33333E-6 L -0.32778 0.00069 " pathEditMode="relative" rAng="0" ptsTypes="AA">
                                      <p:cBhvr>
                                        <p:cTn id="14" dur="2000" fill="hold"/>
                                        <p:tgtEl>
                                          <p:spTgt spid="5"/>
                                        </p:tgtEl>
                                        <p:attrNameLst>
                                          <p:attrName>ppt_x</p:attrName>
                                          <p:attrName>ppt_y</p:attrName>
                                        </p:attrNameLst>
                                      </p:cBhvr>
                                      <p:rCtr x="-164" y="0"/>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6A6EF-FEC3-ED47-BC31-5BCB7B7A41E6}"/>
              </a:ext>
            </a:extLst>
          </p:cNvPr>
          <p:cNvSpPr>
            <a:spLocks noGrp="1"/>
          </p:cNvSpPr>
          <p:nvPr>
            <p:ph type="title"/>
          </p:nvPr>
        </p:nvSpPr>
        <p:spPr/>
        <p:txBody>
          <a:bodyPr/>
          <a:lstStyle/>
          <a:p>
            <a:r>
              <a:rPr lang="en-US" dirty="0"/>
              <a:t>The BB84 protocol</a:t>
            </a:r>
          </a:p>
        </p:txBody>
      </p:sp>
      <p:sp>
        <p:nvSpPr>
          <p:cNvPr id="5" name="Freeform 4">
            <a:extLst>
              <a:ext uri="{FF2B5EF4-FFF2-40B4-BE49-F238E27FC236}">
                <a16:creationId xmlns="" xmlns:a16="http://schemas.microsoft.com/office/drawing/2014/main" id="{62204A9C-2D09-2E4A-9C3F-D2105F4959E7}"/>
              </a:ext>
            </a:extLst>
          </p:cNvPr>
          <p:cNvSpPr/>
          <p:nvPr/>
        </p:nvSpPr>
        <p:spPr>
          <a:xfrm>
            <a:off x="-836732" y="4106551"/>
            <a:ext cx="727625" cy="487285"/>
          </a:xfrm>
          <a:custGeom>
            <a:avLst/>
            <a:gdLst>
              <a:gd name="connsiteX0" fmla="*/ 0 w 3958046"/>
              <a:gd name="connsiteY0" fmla="*/ 1191543 h 2344774"/>
              <a:gd name="connsiteX1" fmla="*/ 45720 w 3958046"/>
              <a:gd name="connsiteY1" fmla="*/ 1113166 h 2344774"/>
              <a:gd name="connsiteX2" fmla="*/ 111034 w 3958046"/>
              <a:gd name="connsiteY2" fmla="*/ 1185012 h 2344774"/>
              <a:gd name="connsiteX3" fmla="*/ 156754 w 3958046"/>
              <a:gd name="connsiteY3" fmla="*/ 1315640 h 2344774"/>
              <a:gd name="connsiteX4" fmla="*/ 241663 w 3958046"/>
              <a:gd name="connsiteY4" fmla="*/ 1087040 h 2344774"/>
              <a:gd name="connsiteX5" fmla="*/ 274320 w 3958046"/>
              <a:gd name="connsiteY5" fmla="*/ 1073978 h 2344774"/>
              <a:gd name="connsiteX6" fmla="*/ 339634 w 3958046"/>
              <a:gd name="connsiteY6" fmla="*/ 1374423 h 2344774"/>
              <a:gd name="connsiteX7" fmla="*/ 424543 w 3958046"/>
              <a:gd name="connsiteY7" fmla="*/ 1002132 h 2344774"/>
              <a:gd name="connsiteX8" fmla="*/ 515983 w 3958046"/>
              <a:gd name="connsiteY8" fmla="*/ 1459332 h 2344774"/>
              <a:gd name="connsiteX9" fmla="*/ 600891 w 3958046"/>
              <a:gd name="connsiteY9" fmla="*/ 917223 h 2344774"/>
              <a:gd name="connsiteX10" fmla="*/ 659674 w 3958046"/>
              <a:gd name="connsiteY10" fmla="*/ 995600 h 2344774"/>
              <a:gd name="connsiteX11" fmla="*/ 672737 w 3958046"/>
              <a:gd name="connsiteY11" fmla="*/ 1531178 h 2344774"/>
              <a:gd name="connsiteX12" fmla="*/ 731520 w 3958046"/>
              <a:gd name="connsiteY12" fmla="*/ 1589960 h 2344774"/>
              <a:gd name="connsiteX13" fmla="*/ 751114 w 3958046"/>
              <a:gd name="connsiteY13" fmla="*/ 1472395 h 2344774"/>
              <a:gd name="connsiteX14" fmla="*/ 783771 w 3958046"/>
              <a:gd name="connsiteY14" fmla="*/ 819252 h 2344774"/>
              <a:gd name="connsiteX15" fmla="*/ 829491 w 3958046"/>
              <a:gd name="connsiteY15" fmla="*/ 760469 h 2344774"/>
              <a:gd name="connsiteX16" fmla="*/ 881743 w 3958046"/>
              <a:gd name="connsiteY16" fmla="*/ 1629149 h 2344774"/>
              <a:gd name="connsiteX17" fmla="*/ 907868 w 3958046"/>
              <a:gd name="connsiteY17" fmla="*/ 1733652 h 2344774"/>
              <a:gd name="connsiteX18" fmla="*/ 927463 w 3958046"/>
              <a:gd name="connsiteY18" fmla="*/ 1420143 h 2344774"/>
              <a:gd name="connsiteX19" fmla="*/ 973183 w 3958046"/>
              <a:gd name="connsiteY19" fmla="*/ 649435 h 2344774"/>
              <a:gd name="connsiteX20" fmla="*/ 999308 w 3958046"/>
              <a:gd name="connsiteY20" fmla="*/ 603715 h 2344774"/>
              <a:gd name="connsiteX21" fmla="*/ 1058091 w 3958046"/>
              <a:gd name="connsiteY21" fmla="*/ 1785903 h 2344774"/>
              <a:gd name="connsiteX22" fmla="*/ 1084217 w 3958046"/>
              <a:gd name="connsiteY22" fmla="*/ 1883875 h 2344774"/>
              <a:gd name="connsiteX23" fmla="*/ 1123406 w 3958046"/>
              <a:gd name="connsiteY23" fmla="*/ 1426675 h 2344774"/>
              <a:gd name="connsiteX24" fmla="*/ 1162594 w 3958046"/>
              <a:gd name="connsiteY24" fmla="*/ 473086 h 2344774"/>
              <a:gd name="connsiteX25" fmla="*/ 1188720 w 3958046"/>
              <a:gd name="connsiteY25" fmla="*/ 473086 h 2344774"/>
              <a:gd name="connsiteX26" fmla="*/ 1214846 w 3958046"/>
              <a:gd name="connsiteY26" fmla="*/ 1250326 h 2344774"/>
              <a:gd name="connsiteX27" fmla="*/ 1267097 w 3958046"/>
              <a:gd name="connsiteY27" fmla="*/ 2001440 h 2344774"/>
              <a:gd name="connsiteX28" fmla="*/ 1280160 w 3958046"/>
              <a:gd name="connsiteY28" fmla="*/ 2001440 h 2344774"/>
              <a:gd name="connsiteX29" fmla="*/ 1319348 w 3958046"/>
              <a:gd name="connsiteY29" fmla="*/ 1211138 h 2344774"/>
              <a:gd name="connsiteX30" fmla="*/ 1358537 w 3958046"/>
              <a:gd name="connsiteY30" fmla="*/ 329395 h 2344774"/>
              <a:gd name="connsiteX31" fmla="*/ 1378131 w 3958046"/>
              <a:gd name="connsiteY31" fmla="*/ 577589 h 2344774"/>
              <a:gd name="connsiteX32" fmla="*/ 1423851 w 3958046"/>
              <a:gd name="connsiteY32" fmla="*/ 1727120 h 2344774"/>
              <a:gd name="connsiteX33" fmla="*/ 1443446 w 3958046"/>
              <a:gd name="connsiteY33" fmla="*/ 2138600 h 2344774"/>
              <a:gd name="connsiteX34" fmla="*/ 1476103 w 3958046"/>
              <a:gd name="connsiteY34" fmla="*/ 1792435 h 2344774"/>
              <a:gd name="connsiteX35" fmla="*/ 1521823 w 3958046"/>
              <a:gd name="connsiteY35" fmla="*/ 251018 h 2344774"/>
              <a:gd name="connsiteX36" fmla="*/ 1547948 w 3958046"/>
              <a:gd name="connsiteY36" fmla="*/ 401240 h 2344774"/>
              <a:gd name="connsiteX37" fmla="*/ 1606731 w 3958046"/>
              <a:gd name="connsiteY37" fmla="*/ 2164726 h 2344774"/>
              <a:gd name="connsiteX38" fmla="*/ 1652451 w 3958046"/>
              <a:gd name="connsiteY38" fmla="*/ 2086349 h 2344774"/>
              <a:gd name="connsiteX39" fmla="*/ 1665514 w 3958046"/>
              <a:gd name="connsiteY39" fmla="*/ 1165418 h 2344774"/>
              <a:gd name="connsiteX40" fmla="*/ 1698171 w 3958046"/>
              <a:gd name="connsiteY40" fmla="*/ 94263 h 2344774"/>
              <a:gd name="connsiteX41" fmla="*/ 1737360 w 3958046"/>
              <a:gd name="connsiteY41" fmla="*/ 237955 h 2344774"/>
              <a:gd name="connsiteX42" fmla="*/ 1783080 w 3958046"/>
              <a:gd name="connsiteY42" fmla="*/ 1720589 h 2344774"/>
              <a:gd name="connsiteX43" fmla="*/ 1796143 w 3958046"/>
              <a:gd name="connsiteY43" fmla="*/ 2295355 h 2344774"/>
              <a:gd name="connsiteX44" fmla="*/ 1828800 w 3958046"/>
              <a:gd name="connsiteY44" fmla="*/ 1988378 h 2344774"/>
              <a:gd name="connsiteX45" fmla="*/ 1867988 w 3958046"/>
              <a:gd name="connsiteY45" fmla="*/ 1008663 h 2344774"/>
              <a:gd name="connsiteX46" fmla="*/ 1887583 w 3958046"/>
              <a:gd name="connsiteY46" fmla="*/ 218360 h 2344774"/>
              <a:gd name="connsiteX47" fmla="*/ 1907177 w 3958046"/>
              <a:gd name="connsiteY47" fmla="*/ 42012 h 2344774"/>
              <a:gd name="connsiteX48" fmla="*/ 1933303 w 3958046"/>
              <a:gd name="connsiteY48" fmla="*/ 499212 h 2344774"/>
              <a:gd name="connsiteX49" fmla="*/ 1946366 w 3958046"/>
              <a:gd name="connsiteY49" fmla="*/ 1309109 h 2344774"/>
              <a:gd name="connsiteX50" fmla="*/ 1965960 w 3958046"/>
              <a:gd name="connsiteY50" fmla="*/ 2230040 h 2344774"/>
              <a:gd name="connsiteX51" fmla="*/ 2018211 w 3958046"/>
              <a:gd name="connsiteY51" fmla="*/ 2203915 h 2344774"/>
              <a:gd name="connsiteX52" fmla="*/ 2031274 w 3958046"/>
              <a:gd name="connsiteY52" fmla="*/ 1080509 h 2344774"/>
              <a:gd name="connsiteX53" fmla="*/ 2063931 w 3958046"/>
              <a:gd name="connsiteY53" fmla="*/ 270612 h 2344774"/>
              <a:gd name="connsiteX54" fmla="*/ 2083526 w 3958046"/>
              <a:gd name="connsiteY54" fmla="*/ 68138 h 2344774"/>
              <a:gd name="connsiteX55" fmla="*/ 2109651 w 3958046"/>
              <a:gd name="connsiteY55" fmla="*/ 446960 h 2344774"/>
              <a:gd name="connsiteX56" fmla="*/ 2116183 w 3958046"/>
              <a:gd name="connsiteY56" fmla="*/ 1296046 h 2344774"/>
              <a:gd name="connsiteX57" fmla="*/ 2148840 w 3958046"/>
              <a:gd name="connsiteY57" fmla="*/ 2027566 h 2344774"/>
              <a:gd name="connsiteX58" fmla="*/ 2181497 w 3958046"/>
              <a:gd name="connsiteY58" fmla="*/ 2288823 h 2344774"/>
              <a:gd name="connsiteX59" fmla="*/ 2207623 w 3958046"/>
              <a:gd name="connsiteY59" fmla="*/ 1870812 h 2344774"/>
              <a:gd name="connsiteX60" fmla="*/ 2214154 w 3958046"/>
              <a:gd name="connsiteY60" fmla="*/ 1119698 h 2344774"/>
              <a:gd name="connsiteX61" fmla="*/ 2233748 w 3958046"/>
              <a:gd name="connsiteY61" fmla="*/ 192235 h 2344774"/>
              <a:gd name="connsiteX62" fmla="*/ 2272937 w 3958046"/>
              <a:gd name="connsiteY62" fmla="*/ 277143 h 2344774"/>
              <a:gd name="connsiteX63" fmla="*/ 2299063 w 3958046"/>
              <a:gd name="connsiteY63" fmla="*/ 1191543 h 2344774"/>
              <a:gd name="connsiteX64" fmla="*/ 2325188 w 3958046"/>
              <a:gd name="connsiteY64" fmla="*/ 1949189 h 2344774"/>
              <a:gd name="connsiteX65" fmla="*/ 2364377 w 3958046"/>
              <a:gd name="connsiteY65" fmla="*/ 2197383 h 2344774"/>
              <a:gd name="connsiteX66" fmla="*/ 2370908 w 3958046"/>
              <a:gd name="connsiteY66" fmla="*/ 1779372 h 2344774"/>
              <a:gd name="connsiteX67" fmla="*/ 2390503 w 3958046"/>
              <a:gd name="connsiteY67" fmla="*/ 1191543 h 2344774"/>
              <a:gd name="connsiteX68" fmla="*/ 2423160 w 3958046"/>
              <a:gd name="connsiteY68" fmla="*/ 531869 h 2344774"/>
              <a:gd name="connsiteX69" fmla="*/ 2455817 w 3958046"/>
              <a:gd name="connsiteY69" fmla="*/ 264080 h 2344774"/>
              <a:gd name="connsiteX70" fmla="*/ 2481943 w 3958046"/>
              <a:gd name="connsiteY70" fmla="*/ 904160 h 2344774"/>
              <a:gd name="connsiteX71" fmla="*/ 2488474 w 3958046"/>
              <a:gd name="connsiteY71" fmla="*/ 1544240 h 2344774"/>
              <a:gd name="connsiteX72" fmla="*/ 2527663 w 3958046"/>
              <a:gd name="connsiteY72" fmla="*/ 2060223 h 2344774"/>
              <a:gd name="connsiteX73" fmla="*/ 2566851 w 3958046"/>
              <a:gd name="connsiteY73" fmla="*/ 1746715 h 2344774"/>
              <a:gd name="connsiteX74" fmla="*/ 2592977 w 3958046"/>
              <a:gd name="connsiteY74" fmla="*/ 1028258 h 2344774"/>
              <a:gd name="connsiteX75" fmla="*/ 2612571 w 3958046"/>
              <a:gd name="connsiteY75" fmla="*/ 433898 h 2344774"/>
              <a:gd name="connsiteX76" fmla="*/ 2658291 w 3958046"/>
              <a:gd name="connsiteY76" fmla="*/ 1041320 h 2344774"/>
              <a:gd name="connsiteX77" fmla="*/ 2677886 w 3958046"/>
              <a:gd name="connsiteY77" fmla="*/ 1537709 h 2344774"/>
              <a:gd name="connsiteX78" fmla="*/ 2710543 w 3958046"/>
              <a:gd name="connsiteY78" fmla="*/ 1883875 h 2344774"/>
              <a:gd name="connsiteX79" fmla="*/ 2756263 w 3958046"/>
              <a:gd name="connsiteY79" fmla="*/ 1511583 h 2344774"/>
              <a:gd name="connsiteX80" fmla="*/ 2775857 w 3958046"/>
              <a:gd name="connsiteY80" fmla="*/ 1126229 h 2344774"/>
              <a:gd name="connsiteX81" fmla="*/ 2795451 w 3958046"/>
              <a:gd name="connsiteY81" fmla="*/ 708218 h 2344774"/>
              <a:gd name="connsiteX82" fmla="*/ 2834640 w 3958046"/>
              <a:gd name="connsiteY82" fmla="*/ 597183 h 2344774"/>
              <a:gd name="connsiteX83" fmla="*/ 2867297 w 3958046"/>
              <a:gd name="connsiteY83" fmla="*/ 1093572 h 2344774"/>
              <a:gd name="connsiteX84" fmla="*/ 2873828 w 3958046"/>
              <a:gd name="connsiteY84" fmla="*/ 1603023 h 2344774"/>
              <a:gd name="connsiteX85" fmla="*/ 2919548 w 3958046"/>
              <a:gd name="connsiteY85" fmla="*/ 1681400 h 2344774"/>
              <a:gd name="connsiteX86" fmla="*/ 2939143 w 3958046"/>
              <a:gd name="connsiteY86" fmla="*/ 1407080 h 2344774"/>
              <a:gd name="connsiteX87" fmla="*/ 2952206 w 3958046"/>
              <a:gd name="connsiteY87" fmla="*/ 871503 h 2344774"/>
              <a:gd name="connsiteX88" fmla="*/ 2971800 w 3958046"/>
              <a:gd name="connsiteY88" fmla="*/ 740875 h 2344774"/>
              <a:gd name="connsiteX89" fmla="*/ 3017520 w 3958046"/>
              <a:gd name="connsiteY89" fmla="*/ 793126 h 2344774"/>
              <a:gd name="connsiteX90" fmla="*/ 3037114 w 3958046"/>
              <a:gd name="connsiteY90" fmla="*/ 1100103 h 2344774"/>
              <a:gd name="connsiteX91" fmla="*/ 3056708 w 3958046"/>
              <a:gd name="connsiteY91" fmla="*/ 1459332 h 2344774"/>
              <a:gd name="connsiteX92" fmla="*/ 3115491 w 3958046"/>
              <a:gd name="connsiteY92" fmla="*/ 1511583 h 2344774"/>
              <a:gd name="connsiteX93" fmla="*/ 3122023 w 3958046"/>
              <a:gd name="connsiteY93" fmla="*/ 1171949 h 2344774"/>
              <a:gd name="connsiteX94" fmla="*/ 3148148 w 3958046"/>
              <a:gd name="connsiteY94" fmla="*/ 891098 h 2344774"/>
              <a:gd name="connsiteX95" fmla="*/ 3213463 w 3958046"/>
              <a:gd name="connsiteY95" fmla="*/ 1015195 h 2344774"/>
              <a:gd name="connsiteX96" fmla="*/ 3213463 w 3958046"/>
              <a:gd name="connsiteY96" fmla="*/ 1217669 h 2344774"/>
              <a:gd name="connsiteX97" fmla="*/ 3252651 w 3958046"/>
              <a:gd name="connsiteY97" fmla="*/ 1452800 h 2344774"/>
              <a:gd name="connsiteX98" fmla="*/ 3304903 w 3958046"/>
              <a:gd name="connsiteY98" fmla="*/ 1204606 h 2344774"/>
              <a:gd name="connsiteX99" fmla="*/ 3337560 w 3958046"/>
              <a:gd name="connsiteY99" fmla="*/ 969475 h 2344774"/>
              <a:gd name="connsiteX100" fmla="*/ 3376748 w 3958046"/>
              <a:gd name="connsiteY100" fmla="*/ 1008663 h 2344774"/>
              <a:gd name="connsiteX101" fmla="*/ 3396343 w 3958046"/>
              <a:gd name="connsiteY101" fmla="*/ 1165418 h 2344774"/>
              <a:gd name="connsiteX102" fmla="*/ 3409406 w 3958046"/>
              <a:gd name="connsiteY102" fmla="*/ 1361360 h 2344774"/>
              <a:gd name="connsiteX103" fmla="*/ 3481251 w 3958046"/>
              <a:gd name="connsiteY103" fmla="*/ 1296046 h 2344774"/>
              <a:gd name="connsiteX104" fmla="*/ 3500846 w 3958046"/>
              <a:gd name="connsiteY104" fmla="*/ 1106635 h 2344774"/>
              <a:gd name="connsiteX105" fmla="*/ 3559628 w 3958046"/>
              <a:gd name="connsiteY105" fmla="*/ 1060915 h 2344774"/>
              <a:gd name="connsiteX106" fmla="*/ 3572691 w 3958046"/>
              <a:gd name="connsiteY106" fmla="*/ 1211138 h 2344774"/>
              <a:gd name="connsiteX107" fmla="*/ 3651068 w 3958046"/>
              <a:gd name="connsiteY107" fmla="*/ 1243795 h 2344774"/>
              <a:gd name="connsiteX108" fmla="*/ 3703320 w 3958046"/>
              <a:gd name="connsiteY108" fmla="*/ 1119698 h 2344774"/>
              <a:gd name="connsiteX109" fmla="*/ 3762103 w 3958046"/>
              <a:gd name="connsiteY109" fmla="*/ 1171949 h 2344774"/>
              <a:gd name="connsiteX110" fmla="*/ 3801291 w 3958046"/>
              <a:gd name="connsiteY110" fmla="*/ 1263389 h 2344774"/>
              <a:gd name="connsiteX111" fmla="*/ 3853543 w 3958046"/>
              <a:gd name="connsiteY111" fmla="*/ 1191543 h 2344774"/>
              <a:gd name="connsiteX112" fmla="*/ 3958046 w 3958046"/>
              <a:gd name="connsiteY112" fmla="*/ 1185012 h 2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58046" h="2344774">
                <a:moveTo>
                  <a:pt x="0" y="1191543"/>
                </a:moveTo>
                <a:cubicBezTo>
                  <a:pt x="13607" y="1152898"/>
                  <a:pt x="27214" y="1114254"/>
                  <a:pt x="45720" y="1113166"/>
                </a:cubicBezTo>
                <a:cubicBezTo>
                  <a:pt x="64226" y="1112078"/>
                  <a:pt x="92528" y="1151266"/>
                  <a:pt x="111034" y="1185012"/>
                </a:cubicBezTo>
                <a:cubicBezTo>
                  <a:pt x="129540" y="1218758"/>
                  <a:pt x="134983" y="1331969"/>
                  <a:pt x="156754" y="1315640"/>
                </a:cubicBezTo>
                <a:cubicBezTo>
                  <a:pt x="178525" y="1299311"/>
                  <a:pt x="222069" y="1127317"/>
                  <a:pt x="241663" y="1087040"/>
                </a:cubicBezTo>
                <a:cubicBezTo>
                  <a:pt x="261257" y="1046763"/>
                  <a:pt x="257992" y="1026081"/>
                  <a:pt x="274320" y="1073978"/>
                </a:cubicBezTo>
                <a:cubicBezTo>
                  <a:pt x="290648" y="1121875"/>
                  <a:pt x="314597" y="1386397"/>
                  <a:pt x="339634" y="1374423"/>
                </a:cubicBezTo>
                <a:cubicBezTo>
                  <a:pt x="364671" y="1362449"/>
                  <a:pt x="395152" y="987980"/>
                  <a:pt x="424543" y="1002132"/>
                </a:cubicBezTo>
                <a:cubicBezTo>
                  <a:pt x="453935" y="1016283"/>
                  <a:pt x="486592" y="1473483"/>
                  <a:pt x="515983" y="1459332"/>
                </a:cubicBezTo>
                <a:cubicBezTo>
                  <a:pt x="545374" y="1445181"/>
                  <a:pt x="576943" y="994512"/>
                  <a:pt x="600891" y="917223"/>
                </a:cubicBezTo>
                <a:cubicBezTo>
                  <a:pt x="624840" y="839934"/>
                  <a:pt x="647700" y="893274"/>
                  <a:pt x="659674" y="995600"/>
                </a:cubicBezTo>
                <a:cubicBezTo>
                  <a:pt x="671648" y="1097926"/>
                  <a:pt x="660763" y="1432118"/>
                  <a:pt x="672737" y="1531178"/>
                </a:cubicBezTo>
                <a:cubicBezTo>
                  <a:pt x="684711" y="1630238"/>
                  <a:pt x="718457" y="1599757"/>
                  <a:pt x="731520" y="1589960"/>
                </a:cubicBezTo>
                <a:cubicBezTo>
                  <a:pt x="744583" y="1580163"/>
                  <a:pt x="742406" y="1600846"/>
                  <a:pt x="751114" y="1472395"/>
                </a:cubicBezTo>
                <a:cubicBezTo>
                  <a:pt x="759822" y="1343944"/>
                  <a:pt x="770708" y="937906"/>
                  <a:pt x="783771" y="819252"/>
                </a:cubicBezTo>
                <a:cubicBezTo>
                  <a:pt x="796834" y="700598"/>
                  <a:pt x="813162" y="625486"/>
                  <a:pt x="829491" y="760469"/>
                </a:cubicBezTo>
                <a:cubicBezTo>
                  <a:pt x="845820" y="895452"/>
                  <a:pt x="868680" y="1466952"/>
                  <a:pt x="881743" y="1629149"/>
                </a:cubicBezTo>
                <a:cubicBezTo>
                  <a:pt x="894806" y="1791346"/>
                  <a:pt x="900248" y="1768486"/>
                  <a:pt x="907868" y="1733652"/>
                </a:cubicBezTo>
                <a:cubicBezTo>
                  <a:pt x="915488" y="1698818"/>
                  <a:pt x="916577" y="1600846"/>
                  <a:pt x="927463" y="1420143"/>
                </a:cubicBezTo>
                <a:cubicBezTo>
                  <a:pt x="938349" y="1239440"/>
                  <a:pt x="961209" y="785506"/>
                  <a:pt x="973183" y="649435"/>
                </a:cubicBezTo>
                <a:cubicBezTo>
                  <a:pt x="985157" y="513364"/>
                  <a:pt x="985157" y="414304"/>
                  <a:pt x="999308" y="603715"/>
                </a:cubicBezTo>
                <a:cubicBezTo>
                  <a:pt x="1013459" y="793126"/>
                  <a:pt x="1043940" y="1572543"/>
                  <a:pt x="1058091" y="1785903"/>
                </a:cubicBezTo>
                <a:cubicBezTo>
                  <a:pt x="1072243" y="1999263"/>
                  <a:pt x="1073331" y="1943746"/>
                  <a:pt x="1084217" y="1883875"/>
                </a:cubicBezTo>
                <a:cubicBezTo>
                  <a:pt x="1095103" y="1824004"/>
                  <a:pt x="1110343" y="1661807"/>
                  <a:pt x="1123406" y="1426675"/>
                </a:cubicBezTo>
                <a:cubicBezTo>
                  <a:pt x="1136469" y="1191544"/>
                  <a:pt x="1151708" y="632017"/>
                  <a:pt x="1162594" y="473086"/>
                </a:cubicBezTo>
                <a:cubicBezTo>
                  <a:pt x="1173480" y="314155"/>
                  <a:pt x="1180011" y="343546"/>
                  <a:pt x="1188720" y="473086"/>
                </a:cubicBezTo>
                <a:cubicBezTo>
                  <a:pt x="1197429" y="602626"/>
                  <a:pt x="1201783" y="995600"/>
                  <a:pt x="1214846" y="1250326"/>
                </a:cubicBezTo>
                <a:cubicBezTo>
                  <a:pt x="1227909" y="1505052"/>
                  <a:pt x="1256211" y="1876254"/>
                  <a:pt x="1267097" y="2001440"/>
                </a:cubicBezTo>
                <a:cubicBezTo>
                  <a:pt x="1277983" y="2126626"/>
                  <a:pt x="1271452" y="2133157"/>
                  <a:pt x="1280160" y="2001440"/>
                </a:cubicBezTo>
                <a:cubicBezTo>
                  <a:pt x="1288868" y="1869723"/>
                  <a:pt x="1306285" y="1489812"/>
                  <a:pt x="1319348" y="1211138"/>
                </a:cubicBezTo>
                <a:cubicBezTo>
                  <a:pt x="1332411" y="932464"/>
                  <a:pt x="1348740" y="434986"/>
                  <a:pt x="1358537" y="329395"/>
                </a:cubicBezTo>
                <a:cubicBezTo>
                  <a:pt x="1368334" y="223804"/>
                  <a:pt x="1367245" y="344635"/>
                  <a:pt x="1378131" y="577589"/>
                </a:cubicBezTo>
                <a:cubicBezTo>
                  <a:pt x="1389017" y="810543"/>
                  <a:pt x="1412965" y="1466952"/>
                  <a:pt x="1423851" y="1727120"/>
                </a:cubicBezTo>
                <a:cubicBezTo>
                  <a:pt x="1434737" y="1987289"/>
                  <a:pt x="1434737" y="2127714"/>
                  <a:pt x="1443446" y="2138600"/>
                </a:cubicBezTo>
                <a:cubicBezTo>
                  <a:pt x="1452155" y="2149486"/>
                  <a:pt x="1463040" y="2107032"/>
                  <a:pt x="1476103" y="1792435"/>
                </a:cubicBezTo>
                <a:cubicBezTo>
                  <a:pt x="1489166" y="1477838"/>
                  <a:pt x="1509849" y="482884"/>
                  <a:pt x="1521823" y="251018"/>
                </a:cubicBezTo>
                <a:cubicBezTo>
                  <a:pt x="1533797" y="19152"/>
                  <a:pt x="1533797" y="82289"/>
                  <a:pt x="1547948" y="401240"/>
                </a:cubicBezTo>
                <a:cubicBezTo>
                  <a:pt x="1562099" y="720191"/>
                  <a:pt x="1589314" y="1883874"/>
                  <a:pt x="1606731" y="2164726"/>
                </a:cubicBezTo>
                <a:cubicBezTo>
                  <a:pt x="1624148" y="2445578"/>
                  <a:pt x="1642654" y="2252900"/>
                  <a:pt x="1652451" y="2086349"/>
                </a:cubicBezTo>
                <a:cubicBezTo>
                  <a:pt x="1662248" y="1919798"/>
                  <a:pt x="1657894" y="1497432"/>
                  <a:pt x="1665514" y="1165418"/>
                </a:cubicBezTo>
                <a:cubicBezTo>
                  <a:pt x="1673134" y="833404"/>
                  <a:pt x="1686197" y="248840"/>
                  <a:pt x="1698171" y="94263"/>
                </a:cubicBezTo>
                <a:cubicBezTo>
                  <a:pt x="1710145" y="-60314"/>
                  <a:pt x="1723209" y="-33099"/>
                  <a:pt x="1737360" y="237955"/>
                </a:cubicBezTo>
                <a:cubicBezTo>
                  <a:pt x="1751511" y="509009"/>
                  <a:pt x="1773283" y="1377689"/>
                  <a:pt x="1783080" y="1720589"/>
                </a:cubicBezTo>
                <a:cubicBezTo>
                  <a:pt x="1792877" y="2063489"/>
                  <a:pt x="1788523" y="2250724"/>
                  <a:pt x="1796143" y="2295355"/>
                </a:cubicBezTo>
                <a:cubicBezTo>
                  <a:pt x="1803763" y="2339986"/>
                  <a:pt x="1816826" y="2202827"/>
                  <a:pt x="1828800" y="1988378"/>
                </a:cubicBezTo>
                <a:cubicBezTo>
                  <a:pt x="1840774" y="1773929"/>
                  <a:pt x="1858191" y="1303666"/>
                  <a:pt x="1867988" y="1008663"/>
                </a:cubicBezTo>
                <a:cubicBezTo>
                  <a:pt x="1877785" y="713660"/>
                  <a:pt x="1881052" y="379468"/>
                  <a:pt x="1887583" y="218360"/>
                </a:cubicBezTo>
                <a:cubicBezTo>
                  <a:pt x="1894114" y="57252"/>
                  <a:pt x="1899557" y="-4797"/>
                  <a:pt x="1907177" y="42012"/>
                </a:cubicBezTo>
                <a:cubicBezTo>
                  <a:pt x="1914797" y="88821"/>
                  <a:pt x="1926772" y="288029"/>
                  <a:pt x="1933303" y="499212"/>
                </a:cubicBezTo>
                <a:cubicBezTo>
                  <a:pt x="1939834" y="710395"/>
                  <a:pt x="1940923" y="1020638"/>
                  <a:pt x="1946366" y="1309109"/>
                </a:cubicBezTo>
                <a:cubicBezTo>
                  <a:pt x="1951809" y="1597580"/>
                  <a:pt x="1953986" y="2080906"/>
                  <a:pt x="1965960" y="2230040"/>
                </a:cubicBezTo>
                <a:cubicBezTo>
                  <a:pt x="1977934" y="2379174"/>
                  <a:pt x="2007325" y="2395503"/>
                  <a:pt x="2018211" y="2203915"/>
                </a:cubicBezTo>
                <a:cubicBezTo>
                  <a:pt x="2029097" y="2012327"/>
                  <a:pt x="2023654" y="1402726"/>
                  <a:pt x="2031274" y="1080509"/>
                </a:cubicBezTo>
                <a:cubicBezTo>
                  <a:pt x="2038894" y="758292"/>
                  <a:pt x="2055222" y="439340"/>
                  <a:pt x="2063931" y="270612"/>
                </a:cubicBezTo>
                <a:cubicBezTo>
                  <a:pt x="2072640" y="101883"/>
                  <a:pt x="2075906" y="38747"/>
                  <a:pt x="2083526" y="68138"/>
                </a:cubicBezTo>
                <a:cubicBezTo>
                  <a:pt x="2091146" y="97529"/>
                  <a:pt x="2104208" y="242309"/>
                  <a:pt x="2109651" y="446960"/>
                </a:cubicBezTo>
                <a:cubicBezTo>
                  <a:pt x="2115094" y="651611"/>
                  <a:pt x="2109652" y="1032612"/>
                  <a:pt x="2116183" y="1296046"/>
                </a:cubicBezTo>
                <a:cubicBezTo>
                  <a:pt x="2122715" y="1559480"/>
                  <a:pt x="2137954" y="1862103"/>
                  <a:pt x="2148840" y="2027566"/>
                </a:cubicBezTo>
                <a:cubicBezTo>
                  <a:pt x="2159726" y="2193029"/>
                  <a:pt x="2171700" y="2314949"/>
                  <a:pt x="2181497" y="2288823"/>
                </a:cubicBezTo>
                <a:cubicBezTo>
                  <a:pt x="2191294" y="2262697"/>
                  <a:pt x="2202180" y="2065666"/>
                  <a:pt x="2207623" y="1870812"/>
                </a:cubicBezTo>
                <a:cubicBezTo>
                  <a:pt x="2213066" y="1675958"/>
                  <a:pt x="2209800" y="1399461"/>
                  <a:pt x="2214154" y="1119698"/>
                </a:cubicBezTo>
                <a:cubicBezTo>
                  <a:pt x="2218508" y="839935"/>
                  <a:pt x="2223951" y="332661"/>
                  <a:pt x="2233748" y="192235"/>
                </a:cubicBezTo>
                <a:cubicBezTo>
                  <a:pt x="2243545" y="51809"/>
                  <a:pt x="2262051" y="110592"/>
                  <a:pt x="2272937" y="277143"/>
                </a:cubicBezTo>
                <a:cubicBezTo>
                  <a:pt x="2283823" y="443694"/>
                  <a:pt x="2290355" y="912869"/>
                  <a:pt x="2299063" y="1191543"/>
                </a:cubicBezTo>
                <a:cubicBezTo>
                  <a:pt x="2307772" y="1470217"/>
                  <a:pt x="2314302" y="1781549"/>
                  <a:pt x="2325188" y="1949189"/>
                </a:cubicBezTo>
                <a:cubicBezTo>
                  <a:pt x="2336074" y="2116829"/>
                  <a:pt x="2356757" y="2225686"/>
                  <a:pt x="2364377" y="2197383"/>
                </a:cubicBezTo>
                <a:cubicBezTo>
                  <a:pt x="2371997" y="2169080"/>
                  <a:pt x="2366554" y="1947012"/>
                  <a:pt x="2370908" y="1779372"/>
                </a:cubicBezTo>
                <a:cubicBezTo>
                  <a:pt x="2375262" y="1611732"/>
                  <a:pt x="2381794" y="1399460"/>
                  <a:pt x="2390503" y="1191543"/>
                </a:cubicBezTo>
                <a:cubicBezTo>
                  <a:pt x="2399212" y="983626"/>
                  <a:pt x="2412274" y="686446"/>
                  <a:pt x="2423160" y="531869"/>
                </a:cubicBezTo>
                <a:cubicBezTo>
                  <a:pt x="2434046" y="377292"/>
                  <a:pt x="2446020" y="202032"/>
                  <a:pt x="2455817" y="264080"/>
                </a:cubicBezTo>
                <a:cubicBezTo>
                  <a:pt x="2465614" y="326128"/>
                  <a:pt x="2476500" y="690800"/>
                  <a:pt x="2481943" y="904160"/>
                </a:cubicBezTo>
                <a:cubicBezTo>
                  <a:pt x="2487386" y="1117520"/>
                  <a:pt x="2480854" y="1351563"/>
                  <a:pt x="2488474" y="1544240"/>
                </a:cubicBezTo>
                <a:cubicBezTo>
                  <a:pt x="2496094" y="1736917"/>
                  <a:pt x="2514600" y="2026477"/>
                  <a:pt x="2527663" y="2060223"/>
                </a:cubicBezTo>
                <a:cubicBezTo>
                  <a:pt x="2540726" y="2093969"/>
                  <a:pt x="2555965" y="1918709"/>
                  <a:pt x="2566851" y="1746715"/>
                </a:cubicBezTo>
                <a:cubicBezTo>
                  <a:pt x="2577737" y="1574721"/>
                  <a:pt x="2585357" y="1247061"/>
                  <a:pt x="2592977" y="1028258"/>
                </a:cubicBezTo>
                <a:cubicBezTo>
                  <a:pt x="2600597" y="809455"/>
                  <a:pt x="2601685" y="431721"/>
                  <a:pt x="2612571" y="433898"/>
                </a:cubicBezTo>
                <a:cubicBezTo>
                  <a:pt x="2623457" y="436075"/>
                  <a:pt x="2647405" y="857352"/>
                  <a:pt x="2658291" y="1041320"/>
                </a:cubicBezTo>
                <a:cubicBezTo>
                  <a:pt x="2669177" y="1225288"/>
                  <a:pt x="2669177" y="1397283"/>
                  <a:pt x="2677886" y="1537709"/>
                </a:cubicBezTo>
                <a:cubicBezTo>
                  <a:pt x="2686595" y="1678135"/>
                  <a:pt x="2697480" y="1888229"/>
                  <a:pt x="2710543" y="1883875"/>
                </a:cubicBezTo>
                <a:cubicBezTo>
                  <a:pt x="2723606" y="1879521"/>
                  <a:pt x="2745377" y="1637857"/>
                  <a:pt x="2756263" y="1511583"/>
                </a:cubicBezTo>
                <a:cubicBezTo>
                  <a:pt x="2767149" y="1385309"/>
                  <a:pt x="2769326" y="1260123"/>
                  <a:pt x="2775857" y="1126229"/>
                </a:cubicBezTo>
                <a:cubicBezTo>
                  <a:pt x="2782388" y="992335"/>
                  <a:pt x="2785654" y="796392"/>
                  <a:pt x="2795451" y="708218"/>
                </a:cubicBezTo>
                <a:cubicBezTo>
                  <a:pt x="2805248" y="620044"/>
                  <a:pt x="2822666" y="532957"/>
                  <a:pt x="2834640" y="597183"/>
                </a:cubicBezTo>
                <a:cubicBezTo>
                  <a:pt x="2846614" y="661409"/>
                  <a:pt x="2860766" y="925932"/>
                  <a:pt x="2867297" y="1093572"/>
                </a:cubicBezTo>
                <a:cubicBezTo>
                  <a:pt x="2873828" y="1261212"/>
                  <a:pt x="2865120" y="1505052"/>
                  <a:pt x="2873828" y="1603023"/>
                </a:cubicBezTo>
                <a:cubicBezTo>
                  <a:pt x="2882536" y="1700994"/>
                  <a:pt x="2908662" y="1714057"/>
                  <a:pt x="2919548" y="1681400"/>
                </a:cubicBezTo>
                <a:cubicBezTo>
                  <a:pt x="2930434" y="1648743"/>
                  <a:pt x="2933700" y="1542063"/>
                  <a:pt x="2939143" y="1407080"/>
                </a:cubicBezTo>
                <a:cubicBezTo>
                  <a:pt x="2944586" y="1272097"/>
                  <a:pt x="2946763" y="982537"/>
                  <a:pt x="2952206" y="871503"/>
                </a:cubicBezTo>
                <a:cubicBezTo>
                  <a:pt x="2957649" y="760469"/>
                  <a:pt x="2960914" y="753938"/>
                  <a:pt x="2971800" y="740875"/>
                </a:cubicBezTo>
                <a:cubicBezTo>
                  <a:pt x="2982686" y="727812"/>
                  <a:pt x="3006634" y="733255"/>
                  <a:pt x="3017520" y="793126"/>
                </a:cubicBezTo>
                <a:cubicBezTo>
                  <a:pt x="3028406" y="852997"/>
                  <a:pt x="3030583" y="989069"/>
                  <a:pt x="3037114" y="1100103"/>
                </a:cubicBezTo>
                <a:cubicBezTo>
                  <a:pt x="3043645" y="1211137"/>
                  <a:pt x="3043645" y="1390752"/>
                  <a:pt x="3056708" y="1459332"/>
                </a:cubicBezTo>
                <a:cubicBezTo>
                  <a:pt x="3069771" y="1527912"/>
                  <a:pt x="3104605" y="1559480"/>
                  <a:pt x="3115491" y="1511583"/>
                </a:cubicBezTo>
                <a:cubicBezTo>
                  <a:pt x="3126377" y="1463686"/>
                  <a:pt x="3116580" y="1275363"/>
                  <a:pt x="3122023" y="1171949"/>
                </a:cubicBezTo>
                <a:cubicBezTo>
                  <a:pt x="3127466" y="1068535"/>
                  <a:pt x="3132908" y="917224"/>
                  <a:pt x="3148148" y="891098"/>
                </a:cubicBezTo>
                <a:cubicBezTo>
                  <a:pt x="3163388" y="864972"/>
                  <a:pt x="3202577" y="960767"/>
                  <a:pt x="3213463" y="1015195"/>
                </a:cubicBezTo>
                <a:cubicBezTo>
                  <a:pt x="3224349" y="1069623"/>
                  <a:pt x="3206932" y="1144735"/>
                  <a:pt x="3213463" y="1217669"/>
                </a:cubicBezTo>
                <a:cubicBezTo>
                  <a:pt x="3219994" y="1290603"/>
                  <a:pt x="3237411" y="1454977"/>
                  <a:pt x="3252651" y="1452800"/>
                </a:cubicBezTo>
                <a:cubicBezTo>
                  <a:pt x="3267891" y="1450623"/>
                  <a:pt x="3290752" y="1285160"/>
                  <a:pt x="3304903" y="1204606"/>
                </a:cubicBezTo>
                <a:cubicBezTo>
                  <a:pt x="3319054" y="1124052"/>
                  <a:pt x="3325586" y="1002132"/>
                  <a:pt x="3337560" y="969475"/>
                </a:cubicBezTo>
                <a:cubicBezTo>
                  <a:pt x="3349534" y="936818"/>
                  <a:pt x="3366951" y="976006"/>
                  <a:pt x="3376748" y="1008663"/>
                </a:cubicBezTo>
                <a:cubicBezTo>
                  <a:pt x="3386545" y="1041320"/>
                  <a:pt x="3390900" y="1106635"/>
                  <a:pt x="3396343" y="1165418"/>
                </a:cubicBezTo>
                <a:cubicBezTo>
                  <a:pt x="3401786" y="1224201"/>
                  <a:pt x="3395255" y="1339589"/>
                  <a:pt x="3409406" y="1361360"/>
                </a:cubicBezTo>
                <a:cubicBezTo>
                  <a:pt x="3423557" y="1383131"/>
                  <a:pt x="3466011" y="1338500"/>
                  <a:pt x="3481251" y="1296046"/>
                </a:cubicBezTo>
                <a:cubicBezTo>
                  <a:pt x="3496491" y="1253592"/>
                  <a:pt x="3487783" y="1145823"/>
                  <a:pt x="3500846" y="1106635"/>
                </a:cubicBezTo>
                <a:cubicBezTo>
                  <a:pt x="3513909" y="1067447"/>
                  <a:pt x="3547654" y="1043498"/>
                  <a:pt x="3559628" y="1060915"/>
                </a:cubicBezTo>
                <a:cubicBezTo>
                  <a:pt x="3571602" y="1078332"/>
                  <a:pt x="3557451" y="1180658"/>
                  <a:pt x="3572691" y="1211138"/>
                </a:cubicBezTo>
                <a:cubicBezTo>
                  <a:pt x="3587931" y="1241618"/>
                  <a:pt x="3629297" y="1259035"/>
                  <a:pt x="3651068" y="1243795"/>
                </a:cubicBezTo>
                <a:cubicBezTo>
                  <a:pt x="3672840" y="1228555"/>
                  <a:pt x="3684814" y="1131672"/>
                  <a:pt x="3703320" y="1119698"/>
                </a:cubicBezTo>
                <a:cubicBezTo>
                  <a:pt x="3721826" y="1107724"/>
                  <a:pt x="3745775" y="1148001"/>
                  <a:pt x="3762103" y="1171949"/>
                </a:cubicBezTo>
                <a:cubicBezTo>
                  <a:pt x="3778431" y="1195897"/>
                  <a:pt x="3786051" y="1260123"/>
                  <a:pt x="3801291" y="1263389"/>
                </a:cubicBezTo>
                <a:cubicBezTo>
                  <a:pt x="3816531" y="1266655"/>
                  <a:pt x="3827417" y="1204606"/>
                  <a:pt x="3853543" y="1191543"/>
                </a:cubicBezTo>
                <a:cubicBezTo>
                  <a:pt x="3879669" y="1178480"/>
                  <a:pt x="3918857" y="1181746"/>
                  <a:pt x="3958046" y="1185012"/>
                </a:cubicBezTo>
              </a:path>
            </a:pathLst>
          </a:custGeom>
          <a:noFill/>
          <a:ln w="9525">
            <a:solidFill>
              <a:schemeClr val="tx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 xmlns:a16="http://schemas.microsoft.com/office/drawing/2014/main" id="{1326B015-9002-3C44-9535-6D057992ED54}"/>
              </a:ext>
            </a:extLst>
          </p:cNvPr>
          <p:cNvGrpSpPr/>
          <p:nvPr/>
        </p:nvGrpSpPr>
        <p:grpSpPr>
          <a:xfrm rot="19246017">
            <a:off x="2855640" y="3573016"/>
            <a:ext cx="1008112" cy="1460704"/>
            <a:chOff x="1331640" y="3573016"/>
            <a:chExt cx="1008112" cy="1460704"/>
          </a:xfrm>
        </p:grpSpPr>
        <p:sp>
          <p:nvSpPr>
            <p:cNvPr id="18" name="Rectangle 17">
              <a:extLst>
                <a:ext uri="{FF2B5EF4-FFF2-40B4-BE49-F238E27FC236}">
                  <a16:creationId xmlns="" xmlns:a16="http://schemas.microsoft.com/office/drawing/2014/main" id="{9F4DA0F9-A0C0-0140-870F-32C5954B534B}"/>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00D61C8-6D9C-F547-8A96-76203845F0A2}"/>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3D6E2210-BFE4-5D41-AF28-A26531D27321}"/>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2626DF69-25A9-E740-BB97-63119EDF054E}"/>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A1E8D4FF-0195-F04C-B414-26BB83AAABD8}"/>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3191002-B03B-8A46-B110-D4F35898DC3D}"/>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FB3A0F35-8D7A-B844-8D0D-F560D6091040}"/>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FD3E3B9-7D33-854C-AB44-3169BF7E3111}"/>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469627DC-0A52-7F45-ADFD-02DAC4CAE99D}"/>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840DFDCF-21FA-5443-ABEB-3320F4347170}"/>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2E524A7C-990E-F54F-B076-5CAD4D868203}"/>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A02B90A3-731A-6642-95D9-3979E3C5C060}"/>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F641F05E-3A04-4A44-B8D4-4B0B272B3CDC}"/>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A6E67DF4-7136-C14E-ABAA-666388A22C01}"/>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0E3E7CE8-3D8C-3547-9527-7E1924DDA35C}"/>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48F8C448-E9AC-4B45-8E40-CD46CC66A4E8}"/>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 xmlns:a16="http://schemas.microsoft.com/office/drawing/2014/main" id="{31682AFE-5204-5F4A-A58D-D30928462C43}"/>
                </a:ext>
              </a:extLst>
            </p:cNvPr>
            <p:cNvCxnSpPr>
              <a:stCxn id="35" idx="0"/>
              <a:endCxn id="35"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49384435-F859-F143-9F24-146FF2C7E87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 xmlns:a16="http://schemas.microsoft.com/office/drawing/2014/main" id="{62C754BB-09F8-9848-B5BB-B6C84CF4AB35}"/>
              </a:ext>
            </a:extLst>
          </p:cNvPr>
          <p:cNvGrpSpPr/>
          <p:nvPr/>
        </p:nvGrpSpPr>
        <p:grpSpPr>
          <a:xfrm rot="2955523">
            <a:off x="7320136" y="3598152"/>
            <a:ext cx="1008112" cy="1460704"/>
            <a:chOff x="1331640" y="3573016"/>
            <a:chExt cx="1008112" cy="1460704"/>
          </a:xfrm>
        </p:grpSpPr>
        <p:sp>
          <p:nvSpPr>
            <p:cNvPr id="43" name="Rectangle 42">
              <a:extLst>
                <a:ext uri="{FF2B5EF4-FFF2-40B4-BE49-F238E27FC236}">
                  <a16:creationId xmlns="" xmlns:a16="http://schemas.microsoft.com/office/drawing/2014/main" id="{82487190-C79E-F744-B95F-413EC32B3DD2}"/>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6D87A96A-6EE0-0240-9FCE-1B1ACB98DE4E}"/>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4CA5F201-AAD9-C542-8E18-27FFC9DB0A75}"/>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46B07458-4ECE-C140-9AF2-09B075DB97C8}"/>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44469533-4844-434A-B64D-4DF9E983715F}"/>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5E82C25D-1049-E540-99B1-DFEB569E4DE7}"/>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FC0560BD-6E6B-7E44-ADE5-3DE1DF787CE3}"/>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6543ECC6-2FBB-344E-9B3D-F61152C9F2D8}"/>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00AD9F25-73E3-B34B-86F2-E08FB5D51D28}"/>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74AA0FA5-CBDA-4449-B5D9-B1AD9772189B}"/>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34C22927-2EC8-2144-8F44-23D63977F026}"/>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71822370-47DB-4146-AD07-314CED2445A4}"/>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AD4F947D-6CA9-014B-9753-930BEDA56398}"/>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F19137F3-4B2F-1C46-8EF3-FDCA0DD735D4}"/>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55AAD975-44EA-E44D-B018-61648050B6A1}"/>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A75547B1-FD1D-5849-A590-1F282867171C}"/>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 xmlns:a16="http://schemas.microsoft.com/office/drawing/2014/main" id="{DB9CD182-92EE-2443-A2DD-4C7B34BB8DA1}"/>
                </a:ext>
              </a:extLst>
            </p:cNvPr>
            <p:cNvCxnSpPr>
              <a:stCxn id="58" idx="0"/>
              <a:endCxn id="58"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79E741CF-6023-954F-870C-64DF3BDE4CB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 xmlns:a16="http://schemas.microsoft.com/office/drawing/2014/main" id="{DA1729AA-4738-7043-B092-22D91300516E}"/>
              </a:ext>
            </a:extLst>
          </p:cNvPr>
          <p:cNvSpPr txBox="1"/>
          <p:nvPr/>
        </p:nvSpPr>
        <p:spPr>
          <a:xfrm>
            <a:off x="2546537" y="5137448"/>
            <a:ext cx="1710586" cy="307777"/>
          </a:xfrm>
          <a:prstGeom prst="rect">
            <a:avLst/>
          </a:prstGeom>
          <a:noFill/>
        </p:spPr>
        <p:txBody>
          <a:bodyPr wrap="square" rtlCol="0">
            <a:spAutoFit/>
          </a:bodyPr>
          <a:lstStyle/>
          <a:p>
            <a:pPr algn="ctr"/>
            <a:r>
              <a:rPr lang="en-US" sz="1400" b="1" dirty="0"/>
              <a:t>-45º</a:t>
            </a:r>
          </a:p>
        </p:txBody>
      </p:sp>
      <p:sp>
        <p:nvSpPr>
          <p:cNvPr id="62" name="TextBox 61">
            <a:extLst>
              <a:ext uri="{FF2B5EF4-FFF2-40B4-BE49-F238E27FC236}">
                <a16:creationId xmlns="" xmlns:a16="http://schemas.microsoft.com/office/drawing/2014/main" id="{EE0FECA9-189F-AD4E-A6D4-AEBED5C8219C}"/>
              </a:ext>
            </a:extLst>
          </p:cNvPr>
          <p:cNvSpPr txBox="1"/>
          <p:nvPr/>
        </p:nvSpPr>
        <p:spPr>
          <a:xfrm>
            <a:off x="6816080" y="5157193"/>
            <a:ext cx="1710586" cy="307777"/>
          </a:xfrm>
          <a:prstGeom prst="rect">
            <a:avLst/>
          </a:prstGeom>
          <a:noFill/>
        </p:spPr>
        <p:txBody>
          <a:bodyPr wrap="square" rtlCol="0">
            <a:spAutoFit/>
          </a:bodyPr>
          <a:lstStyle/>
          <a:p>
            <a:pPr algn="ctr"/>
            <a:r>
              <a:rPr lang="en-US" sz="1400" b="1" dirty="0"/>
              <a:t>+45º</a:t>
            </a:r>
          </a:p>
        </p:txBody>
      </p:sp>
      <p:sp>
        <p:nvSpPr>
          <p:cNvPr id="64" name="TextBox 63">
            <a:extLst>
              <a:ext uri="{FF2B5EF4-FFF2-40B4-BE49-F238E27FC236}">
                <a16:creationId xmlns="" xmlns:a16="http://schemas.microsoft.com/office/drawing/2014/main" id="{6F4D6A39-0A22-4942-A880-08955C401375}"/>
              </a:ext>
            </a:extLst>
          </p:cNvPr>
          <p:cNvSpPr txBox="1"/>
          <p:nvPr/>
        </p:nvSpPr>
        <p:spPr>
          <a:xfrm>
            <a:off x="3297644" y="5708884"/>
            <a:ext cx="4598241" cy="923330"/>
          </a:xfrm>
          <a:prstGeom prst="rect">
            <a:avLst/>
          </a:prstGeom>
          <a:noFill/>
          <a:ln>
            <a:solidFill>
              <a:schemeClr val="tx1"/>
            </a:solidFill>
          </a:ln>
        </p:spPr>
        <p:txBody>
          <a:bodyPr wrap="square" rtlCol="0">
            <a:spAutoFit/>
          </a:bodyPr>
          <a:lstStyle/>
          <a:p>
            <a:pPr algn="ctr"/>
            <a:r>
              <a:rPr lang="en-US" sz="1800" dirty="0">
                <a:latin typeface="+mn-lt"/>
              </a:rPr>
              <a:t>If the filters are perpendicular (90º), the results are certain and can be used to generate a key</a:t>
            </a:r>
          </a:p>
        </p:txBody>
      </p:sp>
      <p:cxnSp>
        <p:nvCxnSpPr>
          <p:cNvPr id="66" name="Straight Connector 65">
            <a:extLst>
              <a:ext uri="{FF2B5EF4-FFF2-40B4-BE49-F238E27FC236}">
                <a16:creationId xmlns="" xmlns:a16="http://schemas.microsoft.com/office/drawing/2014/main" id="{1BD63F1C-860B-4549-8336-E01D55CC5A57}"/>
              </a:ext>
            </a:extLst>
          </p:cNvPr>
          <p:cNvCxnSpPr>
            <a:endCxn id="61" idx="2"/>
          </p:cNvCxnSpPr>
          <p:nvPr/>
        </p:nvCxnSpPr>
        <p:spPr>
          <a:xfrm flipH="1" flipV="1">
            <a:off x="3401830" y="5445224"/>
            <a:ext cx="461922" cy="414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490502D5-B92D-024F-9017-79BE3695B5F0}"/>
              </a:ext>
            </a:extLst>
          </p:cNvPr>
          <p:cNvCxnSpPr>
            <a:cxnSpLocks/>
          </p:cNvCxnSpPr>
          <p:nvPr/>
        </p:nvCxnSpPr>
        <p:spPr>
          <a:xfrm flipV="1">
            <a:off x="5159896" y="5344781"/>
            <a:ext cx="2088232" cy="418322"/>
          </a:xfrm>
          <a:prstGeom prst="line">
            <a:avLst/>
          </a:prstGeom>
        </p:spPr>
        <p:style>
          <a:lnRef idx="1">
            <a:schemeClr val="accent1"/>
          </a:lnRef>
          <a:fillRef idx="0">
            <a:schemeClr val="accent1"/>
          </a:fillRef>
          <a:effectRef idx="0">
            <a:schemeClr val="accent1"/>
          </a:effectRef>
          <a:fontRef idx="minor">
            <a:schemeClr val="tx1"/>
          </a:fontRef>
        </p:style>
      </p:cxnSp>
      <p:sp>
        <p:nvSpPr>
          <p:cNvPr id="6" name="Line Callout 1 5">
            <a:extLst>
              <a:ext uri="{FF2B5EF4-FFF2-40B4-BE49-F238E27FC236}">
                <a16:creationId xmlns="" xmlns:a16="http://schemas.microsoft.com/office/drawing/2014/main" id="{C05FA238-90B6-E945-8A04-60517CC4563F}"/>
              </a:ext>
            </a:extLst>
          </p:cNvPr>
          <p:cNvSpPr/>
          <p:nvPr/>
        </p:nvSpPr>
        <p:spPr>
          <a:xfrm>
            <a:off x="8409412" y="2522106"/>
            <a:ext cx="2007068" cy="1100163"/>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Photon polarized at -45º by sender </a:t>
            </a:r>
            <a:r>
              <a:rPr lang="en-US" sz="1400" dirty="0">
                <a:sym typeface="Wingdings" pitchFamily="2" charset="2"/>
              </a:rPr>
              <a:t> cannot pass through +45º filter</a:t>
            </a:r>
            <a:r>
              <a:rPr lang="en-US" sz="1400" dirty="0"/>
              <a:t> </a:t>
            </a:r>
          </a:p>
        </p:txBody>
      </p:sp>
    </p:spTree>
    <p:extLst>
      <p:ext uri="{BB962C8B-B14F-4D97-AF65-F5344CB8AC3E}">
        <p14:creationId xmlns:p14="http://schemas.microsoft.com/office/powerpoint/2010/main" val="292007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091 0.00023 L 0.69232 -0.01181 " pathEditMode="relative" rAng="0" ptsTypes="AA">
                                      <p:cBhvr>
                                        <p:cTn id="6" dur="3000" fill="hold"/>
                                        <p:tgtEl>
                                          <p:spTgt spid="5"/>
                                        </p:tgtEl>
                                        <p:attrNameLst>
                                          <p:attrName>ppt_x</p:attrName>
                                          <p:attrName>ppt_y</p:attrName>
                                        </p:attrNameLst>
                                      </p:cBhvr>
                                      <p:rCtr x="34661" y="-602"/>
                                    </p:animMotion>
                                  </p:childTnLst>
                                </p:cTn>
                              </p:par>
                            </p:childTnLst>
                          </p:cTn>
                        </p:par>
                        <p:par>
                          <p:cTn id="7" fill="hold">
                            <p:stCondLst>
                              <p:cond delay="3000"/>
                            </p:stCondLst>
                            <p:childTnLst>
                              <p:par>
                                <p:cTn id="8" presetID="10" presetClass="exit" presetSubtype="0" fill="hold" grpId="1" nodeType="after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6A6EF-FEC3-ED47-BC31-5BCB7B7A41E6}"/>
              </a:ext>
            </a:extLst>
          </p:cNvPr>
          <p:cNvSpPr>
            <a:spLocks noGrp="1"/>
          </p:cNvSpPr>
          <p:nvPr>
            <p:ph type="title"/>
          </p:nvPr>
        </p:nvSpPr>
        <p:spPr/>
        <p:txBody>
          <a:bodyPr/>
          <a:lstStyle/>
          <a:p>
            <a:r>
              <a:rPr lang="en-US" dirty="0"/>
              <a:t>The BB84 protocol</a:t>
            </a:r>
          </a:p>
        </p:txBody>
      </p:sp>
      <p:sp>
        <p:nvSpPr>
          <p:cNvPr id="5" name="Freeform 4">
            <a:extLst>
              <a:ext uri="{FF2B5EF4-FFF2-40B4-BE49-F238E27FC236}">
                <a16:creationId xmlns="" xmlns:a16="http://schemas.microsoft.com/office/drawing/2014/main" id="{62204A9C-2D09-2E4A-9C3F-D2105F4959E7}"/>
              </a:ext>
            </a:extLst>
          </p:cNvPr>
          <p:cNvSpPr/>
          <p:nvPr/>
        </p:nvSpPr>
        <p:spPr>
          <a:xfrm>
            <a:off x="-836732" y="4106551"/>
            <a:ext cx="727625" cy="487285"/>
          </a:xfrm>
          <a:custGeom>
            <a:avLst/>
            <a:gdLst>
              <a:gd name="connsiteX0" fmla="*/ 0 w 3958046"/>
              <a:gd name="connsiteY0" fmla="*/ 1191543 h 2344774"/>
              <a:gd name="connsiteX1" fmla="*/ 45720 w 3958046"/>
              <a:gd name="connsiteY1" fmla="*/ 1113166 h 2344774"/>
              <a:gd name="connsiteX2" fmla="*/ 111034 w 3958046"/>
              <a:gd name="connsiteY2" fmla="*/ 1185012 h 2344774"/>
              <a:gd name="connsiteX3" fmla="*/ 156754 w 3958046"/>
              <a:gd name="connsiteY3" fmla="*/ 1315640 h 2344774"/>
              <a:gd name="connsiteX4" fmla="*/ 241663 w 3958046"/>
              <a:gd name="connsiteY4" fmla="*/ 1087040 h 2344774"/>
              <a:gd name="connsiteX5" fmla="*/ 274320 w 3958046"/>
              <a:gd name="connsiteY5" fmla="*/ 1073978 h 2344774"/>
              <a:gd name="connsiteX6" fmla="*/ 339634 w 3958046"/>
              <a:gd name="connsiteY6" fmla="*/ 1374423 h 2344774"/>
              <a:gd name="connsiteX7" fmla="*/ 424543 w 3958046"/>
              <a:gd name="connsiteY7" fmla="*/ 1002132 h 2344774"/>
              <a:gd name="connsiteX8" fmla="*/ 515983 w 3958046"/>
              <a:gd name="connsiteY8" fmla="*/ 1459332 h 2344774"/>
              <a:gd name="connsiteX9" fmla="*/ 600891 w 3958046"/>
              <a:gd name="connsiteY9" fmla="*/ 917223 h 2344774"/>
              <a:gd name="connsiteX10" fmla="*/ 659674 w 3958046"/>
              <a:gd name="connsiteY10" fmla="*/ 995600 h 2344774"/>
              <a:gd name="connsiteX11" fmla="*/ 672737 w 3958046"/>
              <a:gd name="connsiteY11" fmla="*/ 1531178 h 2344774"/>
              <a:gd name="connsiteX12" fmla="*/ 731520 w 3958046"/>
              <a:gd name="connsiteY12" fmla="*/ 1589960 h 2344774"/>
              <a:gd name="connsiteX13" fmla="*/ 751114 w 3958046"/>
              <a:gd name="connsiteY13" fmla="*/ 1472395 h 2344774"/>
              <a:gd name="connsiteX14" fmla="*/ 783771 w 3958046"/>
              <a:gd name="connsiteY14" fmla="*/ 819252 h 2344774"/>
              <a:gd name="connsiteX15" fmla="*/ 829491 w 3958046"/>
              <a:gd name="connsiteY15" fmla="*/ 760469 h 2344774"/>
              <a:gd name="connsiteX16" fmla="*/ 881743 w 3958046"/>
              <a:gd name="connsiteY16" fmla="*/ 1629149 h 2344774"/>
              <a:gd name="connsiteX17" fmla="*/ 907868 w 3958046"/>
              <a:gd name="connsiteY17" fmla="*/ 1733652 h 2344774"/>
              <a:gd name="connsiteX18" fmla="*/ 927463 w 3958046"/>
              <a:gd name="connsiteY18" fmla="*/ 1420143 h 2344774"/>
              <a:gd name="connsiteX19" fmla="*/ 973183 w 3958046"/>
              <a:gd name="connsiteY19" fmla="*/ 649435 h 2344774"/>
              <a:gd name="connsiteX20" fmla="*/ 999308 w 3958046"/>
              <a:gd name="connsiteY20" fmla="*/ 603715 h 2344774"/>
              <a:gd name="connsiteX21" fmla="*/ 1058091 w 3958046"/>
              <a:gd name="connsiteY21" fmla="*/ 1785903 h 2344774"/>
              <a:gd name="connsiteX22" fmla="*/ 1084217 w 3958046"/>
              <a:gd name="connsiteY22" fmla="*/ 1883875 h 2344774"/>
              <a:gd name="connsiteX23" fmla="*/ 1123406 w 3958046"/>
              <a:gd name="connsiteY23" fmla="*/ 1426675 h 2344774"/>
              <a:gd name="connsiteX24" fmla="*/ 1162594 w 3958046"/>
              <a:gd name="connsiteY24" fmla="*/ 473086 h 2344774"/>
              <a:gd name="connsiteX25" fmla="*/ 1188720 w 3958046"/>
              <a:gd name="connsiteY25" fmla="*/ 473086 h 2344774"/>
              <a:gd name="connsiteX26" fmla="*/ 1214846 w 3958046"/>
              <a:gd name="connsiteY26" fmla="*/ 1250326 h 2344774"/>
              <a:gd name="connsiteX27" fmla="*/ 1267097 w 3958046"/>
              <a:gd name="connsiteY27" fmla="*/ 2001440 h 2344774"/>
              <a:gd name="connsiteX28" fmla="*/ 1280160 w 3958046"/>
              <a:gd name="connsiteY28" fmla="*/ 2001440 h 2344774"/>
              <a:gd name="connsiteX29" fmla="*/ 1319348 w 3958046"/>
              <a:gd name="connsiteY29" fmla="*/ 1211138 h 2344774"/>
              <a:gd name="connsiteX30" fmla="*/ 1358537 w 3958046"/>
              <a:gd name="connsiteY30" fmla="*/ 329395 h 2344774"/>
              <a:gd name="connsiteX31" fmla="*/ 1378131 w 3958046"/>
              <a:gd name="connsiteY31" fmla="*/ 577589 h 2344774"/>
              <a:gd name="connsiteX32" fmla="*/ 1423851 w 3958046"/>
              <a:gd name="connsiteY32" fmla="*/ 1727120 h 2344774"/>
              <a:gd name="connsiteX33" fmla="*/ 1443446 w 3958046"/>
              <a:gd name="connsiteY33" fmla="*/ 2138600 h 2344774"/>
              <a:gd name="connsiteX34" fmla="*/ 1476103 w 3958046"/>
              <a:gd name="connsiteY34" fmla="*/ 1792435 h 2344774"/>
              <a:gd name="connsiteX35" fmla="*/ 1521823 w 3958046"/>
              <a:gd name="connsiteY35" fmla="*/ 251018 h 2344774"/>
              <a:gd name="connsiteX36" fmla="*/ 1547948 w 3958046"/>
              <a:gd name="connsiteY36" fmla="*/ 401240 h 2344774"/>
              <a:gd name="connsiteX37" fmla="*/ 1606731 w 3958046"/>
              <a:gd name="connsiteY37" fmla="*/ 2164726 h 2344774"/>
              <a:gd name="connsiteX38" fmla="*/ 1652451 w 3958046"/>
              <a:gd name="connsiteY38" fmla="*/ 2086349 h 2344774"/>
              <a:gd name="connsiteX39" fmla="*/ 1665514 w 3958046"/>
              <a:gd name="connsiteY39" fmla="*/ 1165418 h 2344774"/>
              <a:gd name="connsiteX40" fmla="*/ 1698171 w 3958046"/>
              <a:gd name="connsiteY40" fmla="*/ 94263 h 2344774"/>
              <a:gd name="connsiteX41" fmla="*/ 1737360 w 3958046"/>
              <a:gd name="connsiteY41" fmla="*/ 237955 h 2344774"/>
              <a:gd name="connsiteX42" fmla="*/ 1783080 w 3958046"/>
              <a:gd name="connsiteY42" fmla="*/ 1720589 h 2344774"/>
              <a:gd name="connsiteX43" fmla="*/ 1796143 w 3958046"/>
              <a:gd name="connsiteY43" fmla="*/ 2295355 h 2344774"/>
              <a:gd name="connsiteX44" fmla="*/ 1828800 w 3958046"/>
              <a:gd name="connsiteY44" fmla="*/ 1988378 h 2344774"/>
              <a:gd name="connsiteX45" fmla="*/ 1867988 w 3958046"/>
              <a:gd name="connsiteY45" fmla="*/ 1008663 h 2344774"/>
              <a:gd name="connsiteX46" fmla="*/ 1887583 w 3958046"/>
              <a:gd name="connsiteY46" fmla="*/ 218360 h 2344774"/>
              <a:gd name="connsiteX47" fmla="*/ 1907177 w 3958046"/>
              <a:gd name="connsiteY47" fmla="*/ 42012 h 2344774"/>
              <a:gd name="connsiteX48" fmla="*/ 1933303 w 3958046"/>
              <a:gd name="connsiteY48" fmla="*/ 499212 h 2344774"/>
              <a:gd name="connsiteX49" fmla="*/ 1946366 w 3958046"/>
              <a:gd name="connsiteY49" fmla="*/ 1309109 h 2344774"/>
              <a:gd name="connsiteX50" fmla="*/ 1965960 w 3958046"/>
              <a:gd name="connsiteY50" fmla="*/ 2230040 h 2344774"/>
              <a:gd name="connsiteX51" fmla="*/ 2018211 w 3958046"/>
              <a:gd name="connsiteY51" fmla="*/ 2203915 h 2344774"/>
              <a:gd name="connsiteX52" fmla="*/ 2031274 w 3958046"/>
              <a:gd name="connsiteY52" fmla="*/ 1080509 h 2344774"/>
              <a:gd name="connsiteX53" fmla="*/ 2063931 w 3958046"/>
              <a:gd name="connsiteY53" fmla="*/ 270612 h 2344774"/>
              <a:gd name="connsiteX54" fmla="*/ 2083526 w 3958046"/>
              <a:gd name="connsiteY54" fmla="*/ 68138 h 2344774"/>
              <a:gd name="connsiteX55" fmla="*/ 2109651 w 3958046"/>
              <a:gd name="connsiteY55" fmla="*/ 446960 h 2344774"/>
              <a:gd name="connsiteX56" fmla="*/ 2116183 w 3958046"/>
              <a:gd name="connsiteY56" fmla="*/ 1296046 h 2344774"/>
              <a:gd name="connsiteX57" fmla="*/ 2148840 w 3958046"/>
              <a:gd name="connsiteY57" fmla="*/ 2027566 h 2344774"/>
              <a:gd name="connsiteX58" fmla="*/ 2181497 w 3958046"/>
              <a:gd name="connsiteY58" fmla="*/ 2288823 h 2344774"/>
              <a:gd name="connsiteX59" fmla="*/ 2207623 w 3958046"/>
              <a:gd name="connsiteY59" fmla="*/ 1870812 h 2344774"/>
              <a:gd name="connsiteX60" fmla="*/ 2214154 w 3958046"/>
              <a:gd name="connsiteY60" fmla="*/ 1119698 h 2344774"/>
              <a:gd name="connsiteX61" fmla="*/ 2233748 w 3958046"/>
              <a:gd name="connsiteY61" fmla="*/ 192235 h 2344774"/>
              <a:gd name="connsiteX62" fmla="*/ 2272937 w 3958046"/>
              <a:gd name="connsiteY62" fmla="*/ 277143 h 2344774"/>
              <a:gd name="connsiteX63" fmla="*/ 2299063 w 3958046"/>
              <a:gd name="connsiteY63" fmla="*/ 1191543 h 2344774"/>
              <a:gd name="connsiteX64" fmla="*/ 2325188 w 3958046"/>
              <a:gd name="connsiteY64" fmla="*/ 1949189 h 2344774"/>
              <a:gd name="connsiteX65" fmla="*/ 2364377 w 3958046"/>
              <a:gd name="connsiteY65" fmla="*/ 2197383 h 2344774"/>
              <a:gd name="connsiteX66" fmla="*/ 2370908 w 3958046"/>
              <a:gd name="connsiteY66" fmla="*/ 1779372 h 2344774"/>
              <a:gd name="connsiteX67" fmla="*/ 2390503 w 3958046"/>
              <a:gd name="connsiteY67" fmla="*/ 1191543 h 2344774"/>
              <a:gd name="connsiteX68" fmla="*/ 2423160 w 3958046"/>
              <a:gd name="connsiteY68" fmla="*/ 531869 h 2344774"/>
              <a:gd name="connsiteX69" fmla="*/ 2455817 w 3958046"/>
              <a:gd name="connsiteY69" fmla="*/ 264080 h 2344774"/>
              <a:gd name="connsiteX70" fmla="*/ 2481943 w 3958046"/>
              <a:gd name="connsiteY70" fmla="*/ 904160 h 2344774"/>
              <a:gd name="connsiteX71" fmla="*/ 2488474 w 3958046"/>
              <a:gd name="connsiteY71" fmla="*/ 1544240 h 2344774"/>
              <a:gd name="connsiteX72" fmla="*/ 2527663 w 3958046"/>
              <a:gd name="connsiteY72" fmla="*/ 2060223 h 2344774"/>
              <a:gd name="connsiteX73" fmla="*/ 2566851 w 3958046"/>
              <a:gd name="connsiteY73" fmla="*/ 1746715 h 2344774"/>
              <a:gd name="connsiteX74" fmla="*/ 2592977 w 3958046"/>
              <a:gd name="connsiteY74" fmla="*/ 1028258 h 2344774"/>
              <a:gd name="connsiteX75" fmla="*/ 2612571 w 3958046"/>
              <a:gd name="connsiteY75" fmla="*/ 433898 h 2344774"/>
              <a:gd name="connsiteX76" fmla="*/ 2658291 w 3958046"/>
              <a:gd name="connsiteY76" fmla="*/ 1041320 h 2344774"/>
              <a:gd name="connsiteX77" fmla="*/ 2677886 w 3958046"/>
              <a:gd name="connsiteY77" fmla="*/ 1537709 h 2344774"/>
              <a:gd name="connsiteX78" fmla="*/ 2710543 w 3958046"/>
              <a:gd name="connsiteY78" fmla="*/ 1883875 h 2344774"/>
              <a:gd name="connsiteX79" fmla="*/ 2756263 w 3958046"/>
              <a:gd name="connsiteY79" fmla="*/ 1511583 h 2344774"/>
              <a:gd name="connsiteX80" fmla="*/ 2775857 w 3958046"/>
              <a:gd name="connsiteY80" fmla="*/ 1126229 h 2344774"/>
              <a:gd name="connsiteX81" fmla="*/ 2795451 w 3958046"/>
              <a:gd name="connsiteY81" fmla="*/ 708218 h 2344774"/>
              <a:gd name="connsiteX82" fmla="*/ 2834640 w 3958046"/>
              <a:gd name="connsiteY82" fmla="*/ 597183 h 2344774"/>
              <a:gd name="connsiteX83" fmla="*/ 2867297 w 3958046"/>
              <a:gd name="connsiteY83" fmla="*/ 1093572 h 2344774"/>
              <a:gd name="connsiteX84" fmla="*/ 2873828 w 3958046"/>
              <a:gd name="connsiteY84" fmla="*/ 1603023 h 2344774"/>
              <a:gd name="connsiteX85" fmla="*/ 2919548 w 3958046"/>
              <a:gd name="connsiteY85" fmla="*/ 1681400 h 2344774"/>
              <a:gd name="connsiteX86" fmla="*/ 2939143 w 3958046"/>
              <a:gd name="connsiteY86" fmla="*/ 1407080 h 2344774"/>
              <a:gd name="connsiteX87" fmla="*/ 2952206 w 3958046"/>
              <a:gd name="connsiteY87" fmla="*/ 871503 h 2344774"/>
              <a:gd name="connsiteX88" fmla="*/ 2971800 w 3958046"/>
              <a:gd name="connsiteY88" fmla="*/ 740875 h 2344774"/>
              <a:gd name="connsiteX89" fmla="*/ 3017520 w 3958046"/>
              <a:gd name="connsiteY89" fmla="*/ 793126 h 2344774"/>
              <a:gd name="connsiteX90" fmla="*/ 3037114 w 3958046"/>
              <a:gd name="connsiteY90" fmla="*/ 1100103 h 2344774"/>
              <a:gd name="connsiteX91" fmla="*/ 3056708 w 3958046"/>
              <a:gd name="connsiteY91" fmla="*/ 1459332 h 2344774"/>
              <a:gd name="connsiteX92" fmla="*/ 3115491 w 3958046"/>
              <a:gd name="connsiteY92" fmla="*/ 1511583 h 2344774"/>
              <a:gd name="connsiteX93" fmla="*/ 3122023 w 3958046"/>
              <a:gd name="connsiteY93" fmla="*/ 1171949 h 2344774"/>
              <a:gd name="connsiteX94" fmla="*/ 3148148 w 3958046"/>
              <a:gd name="connsiteY94" fmla="*/ 891098 h 2344774"/>
              <a:gd name="connsiteX95" fmla="*/ 3213463 w 3958046"/>
              <a:gd name="connsiteY95" fmla="*/ 1015195 h 2344774"/>
              <a:gd name="connsiteX96" fmla="*/ 3213463 w 3958046"/>
              <a:gd name="connsiteY96" fmla="*/ 1217669 h 2344774"/>
              <a:gd name="connsiteX97" fmla="*/ 3252651 w 3958046"/>
              <a:gd name="connsiteY97" fmla="*/ 1452800 h 2344774"/>
              <a:gd name="connsiteX98" fmla="*/ 3304903 w 3958046"/>
              <a:gd name="connsiteY98" fmla="*/ 1204606 h 2344774"/>
              <a:gd name="connsiteX99" fmla="*/ 3337560 w 3958046"/>
              <a:gd name="connsiteY99" fmla="*/ 969475 h 2344774"/>
              <a:gd name="connsiteX100" fmla="*/ 3376748 w 3958046"/>
              <a:gd name="connsiteY100" fmla="*/ 1008663 h 2344774"/>
              <a:gd name="connsiteX101" fmla="*/ 3396343 w 3958046"/>
              <a:gd name="connsiteY101" fmla="*/ 1165418 h 2344774"/>
              <a:gd name="connsiteX102" fmla="*/ 3409406 w 3958046"/>
              <a:gd name="connsiteY102" fmla="*/ 1361360 h 2344774"/>
              <a:gd name="connsiteX103" fmla="*/ 3481251 w 3958046"/>
              <a:gd name="connsiteY103" fmla="*/ 1296046 h 2344774"/>
              <a:gd name="connsiteX104" fmla="*/ 3500846 w 3958046"/>
              <a:gd name="connsiteY104" fmla="*/ 1106635 h 2344774"/>
              <a:gd name="connsiteX105" fmla="*/ 3559628 w 3958046"/>
              <a:gd name="connsiteY105" fmla="*/ 1060915 h 2344774"/>
              <a:gd name="connsiteX106" fmla="*/ 3572691 w 3958046"/>
              <a:gd name="connsiteY106" fmla="*/ 1211138 h 2344774"/>
              <a:gd name="connsiteX107" fmla="*/ 3651068 w 3958046"/>
              <a:gd name="connsiteY107" fmla="*/ 1243795 h 2344774"/>
              <a:gd name="connsiteX108" fmla="*/ 3703320 w 3958046"/>
              <a:gd name="connsiteY108" fmla="*/ 1119698 h 2344774"/>
              <a:gd name="connsiteX109" fmla="*/ 3762103 w 3958046"/>
              <a:gd name="connsiteY109" fmla="*/ 1171949 h 2344774"/>
              <a:gd name="connsiteX110" fmla="*/ 3801291 w 3958046"/>
              <a:gd name="connsiteY110" fmla="*/ 1263389 h 2344774"/>
              <a:gd name="connsiteX111" fmla="*/ 3853543 w 3958046"/>
              <a:gd name="connsiteY111" fmla="*/ 1191543 h 2344774"/>
              <a:gd name="connsiteX112" fmla="*/ 3958046 w 3958046"/>
              <a:gd name="connsiteY112" fmla="*/ 1185012 h 2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58046" h="2344774">
                <a:moveTo>
                  <a:pt x="0" y="1191543"/>
                </a:moveTo>
                <a:cubicBezTo>
                  <a:pt x="13607" y="1152898"/>
                  <a:pt x="27214" y="1114254"/>
                  <a:pt x="45720" y="1113166"/>
                </a:cubicBezTo>
                <a:cubicBezTo>
                  <a:pt x="64226" y="1112078"/>
                  <a:pt x="92528" y="1151266"/>
                  <a:pt x="111034" y="1185012"/>
                </a:cubicBezTo>
                <a:cubicBezTo>
                  <a:pt x="129540" y="1218758"/>
                  <a:pt x="134983" y="1331969"/>
                  <a:pt x="156754" y="1315640"/>
                </a:cubicBezTo>
                <a:cubicBezTo>
                  <a:pt x="178525" y="1299311"/>
                  <a:pt x="222069" y="1127317"/>
                  <a:pt x="241663" y="1087040"/>
                </a:cubicBezTo>
                <a:cubicBezTo>
                  <a:pt x="261257" y="1046763"/>
                  <a:pt x="257992" y="1026081"/>
                  <a:pt x="274320" y="1073978"/>
                </a:cubicBezTo>
                <a:cubicBezTo>
                  <a:pt x="290648" y="1121875"/>
                  <a:pt x="314597" y="1386397"/>
                  <a:pt x="339634" y="1374423"/>
                </a:cubicBezTo>
                <a:cubicBezTo>
                  <a:pt x="364671" y="1362449"/>
                  <a:pt x="395152" y="987980"/>
                  <a:pt x="424543" y="1002132"/>
                </a:cubicBezTo>
                <a:cubicBezTo>
                  <a:pt x="453935" y="1016283"/>
                  <a:pt x="486592" y="1473483"/>
                  <a:pt x="515983" y="1459332"/>
                </a:cubicBezTo>
                <a:cubicBezTo>
                  <a:pt x="545374" y="1445181"/>
                  <a:pt x="576943" y="994512"/>
                  <a:pt x="600891" y="917223"/>
                </a:cubicBezTo>
                <a:cubicBezTo>
                  <a:pt x="624840" y="839934"/>
                  <a:pt x="647700" y="893274"/>
                  <a:pt x="659674" y="995600"/>
                </a:cubicBezTo>
                <a:cubicBezTo>
                  <a:pt x="671648" y="1097926"/>
                  <a:pt x="660763" y="1432118"/>
                  <a:pt x="672737" y="1531178"/>
                </a:cubicBezTo>
                <a:cubicBezTo>
                  <a:pt x="684711" y="1630238"/>
                  <a:pt x="718457" y="1599757"/>
                  <a:pt x="731520" y="1589960"/>
                </a:cubicBezTo>
                <a:cubicBezTo>
                  <a:pt x="744583" y="1580163"/>
                  <a:pt x="742406" y="1600846"/>
                  <a:pt x="751114" y="1472395"/>
                </a:cubicBezTo>
                <a:cubicBezTo>
                  <a:pt x="759822" y="1343944"/>
                  <a:pt x="770708" y="937906"/>
                  <a:pt x="783771" y="819252"/>
                </a:cubicBezTo>
                <a:cubicBezTo>
                  <a:pt x="796834" y="700598"/>
                  <a:pt x="813162" y="625486"/>
                  <a:pt x="829491" y="760469"/>
                </a:cubicBezTo>
                <a:cubicBezTo>
                  <a:pt x="845820" y="895452"/>
                  <a:pt x="868680" y="1466952"/>
                  <a:pt x="881743" y="1629149"/>
                </a:cubicBezTo>
                <a:cubicBezTo>
                  <a:pt x="894806" y="1791346"/>
                  <a:pt x="900248" y="1768486"/>
                  <a:pt x="907868" y="1733652"/>
                </a:cubicBezTo>
                <a:cubicBezTo>
                  <a:pt x="915488" y="1698818"/>
                  <a:pt x="916577" y="1600846"/>
                  <a:pt x="927463" y="1420143"/>
                </a:cubicBezTo>
                <a:cubicBezTo>
                  <a:pt x="938349" y="1239440"/>
                  <a:pt x="961209" y="785506"/>
                  <a:pt x="973183" y="649435"/>
                </a:cubicBezTo>
                <a:cubicBezTo>
                  <a:pt x="985157" y="513364"/>
                  <a:pt x="985157" y="414304"/>
                  <a:pt x="999308" y="603715"/>
                </a:cubicBezTo>
                <a:cubicBezTo>
                  <a:pt x="1013459" y="793126"/>
                  <a:pt x="1043940" y="1572543"/>
                  <a:pt x="1058091" y="1785903"/>
                </a:cubicBezTo>
                <a:cubicBezTo>
                  <a:pt x="1072243" y="1999263"/>
                  <a:pt x="1073331" y="1943746"/>
                  <a:pt x="1084217" y="1883875"/>
                </a:cubicBezTo>
                <a:cubicBezTo>
                  <a:pt x="1095103" y="1824004"/>
                  <a:pt x="1110343" y="1661807"/>
                  <a:pt x="1123406" y="1426675"/>
                </a:cubicBezTo>
                <a:cubicBezTo>
                  <a:pt x="1136469" y="1191544"/>
                  <a:pt x="1151708" y="632017"/>
                  <a:pt x="1162594" y="473086"/>
                </a:cubicBezTo>
                <a:cubicBezTo>
                  <a:pt x="1173480" y="314155"/>
                  <a:pt x="1180011" y="343546"/>
                  <a:pt x="1188720" y="473086"/>
                </a:cubicBezTo>
                <a:cubicBezTo>
                  <a:pt x="1197429" y="602626"/>
                  <a:pt x="1201783" y="995600"/>
                  <a:pt x="1214846" y="1250326"/>
                </a:cubicBezTo>
                <a:cubicBezTo>
                  <a:pt x="1227909" y="1505052"/>
                  <a:pt x="1256211" y="1876254"/>
                  <a:pt x="1267097" y="2001440"/>
                </a:cubicBezTo>
                <a:cubicBezTo>
                  <a:pt x="1277983" y="2126626"/>
                  <a:pt x="1271452" y="2133157"/>
                  <a:pt x="1280160" y="2001440"/>
                </a:cubicBezTo>
                <a:cubicBezTo>
                  <a:pt x="1288868" y="1869723"/>
                  <a:pt x="1306285" y="1489812"/>
                  <a:pt x="1319348" y="1211138"/>
                </a:cubicBezTo>
                <a:cubicBezTo>
                  <a:pt x="1332411" y="932464"/>
                  <a:pt x="1348740" y="434986"/>
                  <a:pt x="1358537" y="329395"/>
                </a:cubicBezTo>
                <a:cubicBezTo>
                  <a:pt x="1368334" y="223804"/>
                  <a:pt x="1367245" y="344635"/>
                  <a:pt x="1378131" y="577589"/>
                </a:cubicBezTo>
                <a:cubicBezTo>
                  <a:pt x="1389017" y="810543"/>
                  <a:pt x="1412965" y="1466952"/>
                  <a:pt x="1423851" y="1727120"/>
                </a:cubicBezTo>
                <a:cubicBezTo>
                  <a:pt x="1434737" y="1987289"/>
                  <a:pt x="1434737" y="2127714"/>
                  <a:pt x="1443446" y="2138600"/>
                </a:cubicBezTo>
                <a:cubicBezTo>
                  <a:pt x="1452155" y="2149486"/>
                  <a:pt x="1463040" y="2107032"/>
                  <a:pt x="1476103" y="1792435"/>
                </a:cubicBezTo>
                <a:cubicBezTo>
                  <a:pt x="1489166" y="1477838"/>
                  <a:pt x="1509849" y="482884"/>
                  <a:pt x="1521823" y="251018"/>
                </a:cubicBezTo>
                <a:cubicBezTo>
                  <a:pt x="1533797" y="19152"/>
                  <a:pt x="1533797" y="82289"/>
                  <a:pt x="1547948" y="401240"/>
                </a:cubicBezTo>
                <a:cubicBezTo>
                  <a:pt x="1562099" y="720191"/>
                  <a:pt x="1589314" y="1883874"/>
                  <a:pt x="1606731" y="2164726"/>
                </a:cubicBezTo>
                <a:cubicBezTo>
                  <a:pt x="1624148" y="2445578"/>
                  <a:pt x="1642654" y="2252900"/>
                  <a:pt x="1652451" y="2086349"/>
                </a:cubicBezTo>
                <a:cubicBezTo>
                  <a:pt x="1662248" y="1919798"/>
                  <a:pt x="1657894" y="1497432"/>
                  <a:pt x="1665514" y="1165418"/>
                </a:cubicBezTo>
                <a:cubicBezTo>
                  <a:pt x="1673134" y="833404"/>
                  <a:pt x="1686197" y="248840"/>
                  <a:pt x="1698171" y="94263"/>
                </a:cubicBezTo>
                <a:cubicBezTo>
                  <a:pt x="1710145" y="-60314"/>
                  <a:pt x="1723209" y="-33099"/>
                  <a:pt x="1737360" y="237955"/>
                </a:cubicBezTo>
                <a:cubicBezTo>
                  <a:pt x="1751511" y="509009"/>
                  <a:pt x="1773283" y="1377689"/>
                  <a:pt x="1783080" y="1720589"/>
                </a:cubicBezTo>
                <a:cubicBezTo>
                  <a:pt x="1792877" y="2063489"/>
                  <a:pt x="1788523" y="2250724"/>
                  <a:pt x="1796143" y="2295355"/>
                </a:cubicBezTo>
                <a:cubicBezTo>
                  <a:pt x="1803763" y="2339986"/>
                  <a:pt x="1816826" y="2202827"/>
                  <a:pt x="1828800" y="1988378"/>
                </a:cubicBezTo>
                <a:cubicBezTo>
                  <a:pt x="1840774" y="1773929"/>
                  <a:pt x="1858191" y="1303666"/>
                  <a:pt x="1867988" y="1008663"/>
                </a:cubicBezTo>
                <a:cubicBezTo>
                  <a:pt x="1877785" y="713660"/>
                  <a:pt x="1881052" y="379468"/>
                  <a:pt x="1887583" y="218360"/>
                </a:cubicBezTo>
                <a:cubicBezTo>
                  <a:pt x="1894114" y="57252"/>
                  <a:pt x="1899557" y="-4797"/>
                  <a:pt x="1907177" y="42012"/>
                </a:cubicBezTo>
                <a:cubicBezTo>
                  <a:pt x="1914797" y="88821"/>
                  <a:pt x="1926772" y="288029"/>
                  <a:pt x="1933303" y="499212"/>
                </a:cubicBezTo>
                <a:cubicBezTo>
                  <a:pt x="1939834" y="710395"/>
                  <a:pt x="1940923" y="1020638"/>
                  <a:pt x="1946366" y="1309109"/>
                </a:cubicBezTo>
                <a:cubicBezTo>
                  <a:pt x="1951809" y="1597580"/>
                  <a:pt x="1953986" y="2080906"/>
                  <a:pt x="1965960" y="2230040"/>
                </a:cubicBezTo>
                <a:cubicBezTo>
                  <a:pt x="1977934" y="2379174"/>
                  <a:pt x="2007325" y="2395503"/>
                  <a:pt x="2018211" y="2203915"/>
                </a:cubicBezTo>
                <a:cubicBezTo>
                  <a:pt x="2029097" y="2012327"/>
                  <a:pt x="2023654" y="1402726"/>
                  <a:pt x="2031274" y="1080509"/>
                </a:cubicBezTo>
                <a:cubicBezTo>
                  <a:pt x="2038894" y="758292"/>
                  <a:pt x="2055222" y="439340"/>
                  <a:pt x="2063931" y="270612"/>
                </a:cubicBezTo>
                <a:cubicBezTo>
                  <a:pt x="2072640" y="101883"/>
                  <a:pt x="2075906" y="38747"/>
                  <a:pt x="2083526" y="68138"/>
                </a:cubicBezTo>
                <a:cubicBezTo>
                  <a:pt x="2091146" y="97529"/>
                  <a:pt x="2104208" y="242309"/>
                  <a:pt x="2109651" y="446960"/>
                </a:cubicBezTo>
                <a:cubicBezTo>
                  <a:pt x="2115094" y="651611"/>
                  <a:pt x="2109652" y="1032612"/>
                  <a:pt x="2116183" y="1296046"/>
                </a:cubicBezTo>
                <a:cubicBezTo>
                  <a:pt x="2122715" y="1559480"/>
                  <a:pt x="2137954" y="1862103"/>
                  <a:pt x="2148840" y="2027566"/>
                </a:cubicBezTo>
                <a:cubicBezTo>
                  <a:pt x="2159726" y="2193029"/>
                  <a:pt x="2171700" y="2314949"/>
                  <a:pt x="2181497" y="2288823"/>
                </a:cubicBezTo>
                <a:cubicBezTo>
                  <a:pt x="2191294" y="2262697"/>
                  <a:pt x="2202180" y="2065666"/>
                  <a:pt x="2207623" y="1870812"/>
                </a:cubicBezTo>
                <a:cubicBezTo>
                  <a:pt x="2213066" y="1675958"/>
                  <a:pt x="2209800" y="1399461"/>
                  <a:pt x="2214154" y="1119698"/>
                </a:cubicBezTo>
                <a:cubicBezTo>
                  <a:pt x="2218508" y="839935"/>
                  <a:pt x="2223951" y="332661"/>
                  <a:pt x="2233748" y="192235"/>
                </a:cubicBezTo>
                <a:cubicBezTo>
                  <a:pt x="2243545" y="51809"/>
                  <a:pt x="2262051" y="110592"/>
                  <a:pt x="2272937" y="277143"/>
                </a:cubicBezTo>
                <a:cubicBezTo>
                  <a:pt x="2283823" y="443694"/>
                  <a:pt x="2290355" y="912869"/>
                  <a:pt x="2299063" y="1191543"/>
                </a:cubicBezTo>
                <a:cubicBezTo>
                  <a:pt x="2307772" y="1470217"/>
                  <a:pt x="2314302" y="1781549"/>
                  <a:pt x="2325188" y="1949189"/>
                </a:cubicBezTo>
                <a:cubicBezTo>
                  <a:pt x="2336074" y="2116829"/>
                  <a:pt x="2356757" y="2225686"/>
                  <a:pt x="2364377" y="2197383"/>
                </a:cubicBezTo>
                <a:cubicBezTo>
                  <a:pt x="2371997" y="2169080"/>
                  <a:pt x="2366554" y="1947012"/>
                  <a:pt x="2370908" y="1779372"/>
                </a:cubicBezTo>
                <a:cubicBezTo>
                  <a:pt x="2375262" y="1611732"/>
                  <a:pt x="2381794" y="1399460"/>
                  <a:pt x="2390503" y="1191543"/>
                </a:cubicBezTo>
                <a:cubicBezTo>
                  <a:pt x="2399212" y="983626"/>
                  <a:pt x="2412274" y="686446"/>
                  <a:pt x="2423160" y="531869"/>
                </a:cubicBezTo>
                <a:cubicBezTo>
                  <a:pt x="2434046" y="377292"/>
                  <a:pt x="2446020" y="202032"/>
                  <a:pt x="2455817" y="264080"/>
                </a:cubicBezTo>
                <a:cubicBezTo>
                  <a:pt x="2465614" y="326128"/>
                  <a:pt x="2476500" y="690800"/>
                  <a:pt x="2481943" y="904160"/>
                </a:cubicBezTo>
                <a:cubicBezTo>
                  <a:pt x="2487386" y="1117520"/>
                  <a:pt x="2480854" y="1351563"/>
                  <a:pt x="2488474" y="1544240"/>
                </a:cubicBezTo>
                <a:cubicBezTo>
                  <a:pt x="2496094" y="1736917"/>
                  <a:pt x="2514600" y="2026477"/>
                  <a:pt x="2527663" y="2060223"/>
                </a:cubicBezTo>
                <a:cubicBezTo>
                  <a:pt x="2540726" y="2093969"/>
                  <a:pt x="2555965" y="1918709"/>
                  <a:pt x="2566851" y="1746715"/>
                </a:cubicBezTo>
                <a:cubicBezTo>
                  <a:pt x="2577737" y="1574721"/>
                  <a:pt x="2585357" y="1247061"/>
                  <a:pt x="2592977" y="1028258"/>
                </a:cubicBezTo>
                <a:cubicBezTo>
                  <a:pt x="2600597" y="809455"/>
                  <a:pt x="2601685" y="431721"/>
                  <a:pt x="2612571" y="433898"/>
                </a:cubicBezTo>
                <a:cubicBezTo>
                  <a:pt x="2623457" y="436075"/>
                  <a:pt x="2647405" y="857352"/>
                  <a:pt x="2658291" y="1041320"/>
                </a:cubicBezTo>
                <a:cubicBezTo>
                  <a:pt x="2669177" y="1225288"/>
                  <a:pt x="2669177" y="1397283"/>
                  <a:pt x="2677886" y="1537709"/>
                </a:cubicBezTo>
                <a:cubicBezTo>
                  <a:pt x="2686595" y="1678135"/>
                  <a:pt x="2697480" y="1888229"/>
                  <a:pt x="2710543" y="1883875"/>
                </a:cubicBezTo>
                <a:cubicBezTo>
                  <a:pt x="2723606" y="1879521"/>
                  <a:pt x="2745377" y="1637857"/>
                  <a:pt x="2756263" y="1511583"/>
                </a:cubicBezTo>
                <a:cubicBezTo>
                  <a:pt x="2767149" y="1385309"/>
                  <a:pt x="2769326" y="1260123"/>
                  <a:pt x="2775857" y="1126229"/>
                </a:cubicBezTo>
                <a:cubicBezTo>
                  <a:pt x="2782388" y="992335"/>
                  <a:pt x="2785654" y="796392"/>
                  <a:pt x="2795451" y="708218"/>
                </a:cubicBezTo>
                <a:cubicBezTo>
                  <a:pt x="2805248" y="620044"/>
                  <a:pt x="2822666" y="532957"/>
                  <a:pt x="2834640" y="597183"/>
                </a:cubicBezTo>
                <a:cubicBezTo>
                  <a:pt x="2846614" y="661409"/>
                  <a:pt x="2860766" y="925932"/>
                  <a:pt x="2867297" y="1093572"/>
                </a:cubicBezTo>
                <a:cubicBezTo>
                  <a:pt x="2873828" y="1261212"/>
                  <a:pt x="2865120" y="1505052"/>
                  <a:pt x="2873828" y="1603023"/>
                </a:cubicBezTo>
                <a:cubicBezTo>
                  <a:pt x="2882536" y="1700994"/>
                  <a:pt x="2908662" y="1714057"/>
                  <a:pt x="2919548" y="1681400"/>
                </a:cubicBezTo>
                <a:cubicBezTo>
                  <a:pt x="2930434" y="1648743"/>
                  <a:pt x="2933700" y="1542063"/>
                  <a:pt x="2939143" y="1407080"/>
                </a:cubicBezTo>
                <a:cubicBezTo>
                  <a:pt x="2944586" y="1272097"/>
                  <a:pt x="2946763" y="982537"/>
                  <a:pt x="2952206" y="871503"/>
                </a:cubicBezTo>
                <a:cubicBezTo>
                  <a:pt x="2957649" y="760469"/>
                  <a:pt x="2960914" y="753938"/>
                  <a:pt x="2971800" y="740875"/>
                </a:cubicBezTo>
                <a:cubicBezTo>
                  <a:pt x="2982686" y="727812"/>
                  <a:pt x="3006634" y="733255"/>
                  <a:pt x="3017520" y="793126"/>
                </a:cubicBezTo>
                <a:cubicBezTo>
                  <a:pt x="3028406" y="852997"/>
                  <a:pt x="3030583" y="989069"/>
                  <a:pt x="3037114" y="1100103"/>
                </a:cubicBezTo>
                <a:cubicBezTo>
                  <a:pt x="3043645" y="1211137"/>
                  <a:pt x="3043645" y="1390752"/>
                  <a:pt x="3056708" y="1459332"/>
                </a:cubicBezTo>
                <a:cubicBezTo>
                  <a:pt x="3069771" y="1527912"/>
                  <a:pt x="3104605" y="1559480"/>
                  <a:pt x="3115491" y="1511583"/>
                </a:cubicBezTo>
                <a:cubicBezTo>
                  <a:pt x="3126377" y="1463686"/>
                  <a:pt x="3116580" y="1275363"/>
                  <a:pt x="3122023" y="1171949"/>
                </a:cubicBezTo>
                <a:cubicBezTo>
                  <a:pt x="3127466" y="1068535"/>
                  <a:pt x="3132908" y="917224"/>
                  <a:pt x="3148148" y="891098"/>
                </a:cubicBezTo>
                <a:cubicBezTo>
                  <a:pt x="3163388" y="864972"/>
                  <a:pt x="3202577" y="960767"/>
                  <a:pt x="3213463" y="1015195"/>
                </a:cubicBezTo>
                <a:cubicBezTo>
                  <a:pt x="3224349" y="1069623"/>
                  <a:pt x="3206932" y="1144735"/>
                  <a:pt x="3213463" y="1217669"/>
                </a:cubicBezTo>
                <a:cubicBezTo>
                  <a:pt x="3219994" y="1290603"/>
                  <a:pt x="3237411" y="1454977"/>
                  <a:pt x="3252651" y="1452800"/>
                </a:cubicBezTo>
                <a:cubicBezTo>
                  <a:pt x="3267891" y="1450623"/>
                  <a:pt x="3290752" y="1285160"/>
                  <a:pt x="3304903" y="1204606"/>
                </a:cubicBezTo>
                <a:cubicBezTo>
                  <a:pt x="3319054" y="1124052"/>
                  <a:pt x="3325586" y="1002132"/>
                  <a:pt x="3337560" y="969475"/>
                </a:cubicBezTo>
                <a:cubicBezTo>
                  <a:pt x="3349534" y="936818"/>
                  <a:pt x="3366951" y="976006"/>
                  <a:pt x="3376748" y="1008663"/>
                </a:cubicBezTo>
                <a:cubicBezTo>
                  <a:pt x="3386545" y="1041320"/>
                  <a:pt x="3390900" y="1106635"/>
                  <a:pt x="3396343" y="1165418"/>
                </a:cubicBezTo>
                <a:cubicBezTo>
                  <a:pt x="3401786" y="1224201"/>
                  <a:pt x="3395255" y="1339589"/>
                  <a:pt x="3409406" y="1361360"/>
                </a:cubicBezTo>
                <a:cubicBezTo>
                  <a:pt x="3423557" y="1383131"/>
                  <a:pt x="3466011" y="1338500"/>
                  <a:pt x="3481251" y="1296046"/>
                </a:cubicBezTo>
                <a:cubicBezTo>
                  <a:pt x="3496491" y="1253592"/>
                  <a:pt x="3487783" y="1145823"/>
                  <a:pt x="3500846" y="1106635"/>
                </a:cubicBezTo>
                <a:cubicBezTo>
                  <a:pt x="3513909" y="1067447"/>
                  <a:pt x="3547654" y="1043498"/>
                  <a:pt x="3559628" y="1060915"/>
                </a:cubicBezTo>
                <a:cubicBezTo>
                  <a:pt x="3571602" y="1078332"/>
                  <a:pt x="3557451" y="1180658"/>
                  <a:pt x="3572691" y="1211138"/>
                </a:cubicBezTo>
                <a:cubicBezTo>
                  <a:pt x="3587931" y="1241618"/>
                  <a:pt x="3629297" y="1259035"/>
                  <a:pt x="3651068" y="1243795"/>
                </a:cubicBezTo>
                <a:cubicBezTo>
                  <a:pt x="3672840" y="1228555"/>
                  <a:pt x="3684814" y="1131672"/>
                  <a:pt x="3703320" y="1119698"/>
                </a:cubicBezTo>
                <a:cubicBezTo>
                  <a:pt x="3721826" y="1107724"/>
                  <a:pt x="3745775" y="1148001"/>
                  <a:pt x="3762103" y="1171949"/>
                </a:cubicBezTo>
                <a:cubicBezTo>
                  <a:pt x="3778431" y="1195897"/>
                  <a:pt x="3786051" y="1260123"/>
                  <a:pt x="3801291" y="1263389"/>
                </a:cubicBezTo>
                <a:cubicBezTo>
                  <a:pt x="3816531" y="1266655"/>
                  <a:pt x="3827417" y="1204606"/>
                  <a:pt x="3853543" y="1191543"/>
                </a:cubicBezTo>
                <a:cubicBezTo>
                  <a:pt x="3879669" y="1178480"/>
                  <a:pt x="3918857" y="1181746"/>
                  <a:pt x="3958046" y="1185012"/>
                </a:cubicBezTo>
              </a:path>
            </a:pathLst>
          </a:custGeom>
          <a:noFill/>
          <a:ln w="9525">
            <a:solidFill>
              <a:schemeClr val="tx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 xmlns:a16="http://schemas.microsoft.com/office/drawing/2014/main" id="{1326B015-9002-3C44-9535-6D057992ED54}"/>
              </a:ext>
            </a:extLst>
          </p:cNvPr>
          <p:cNvGrpSpPr/>
          <p:nvPr/>
        </p:nvGrpSpPr>
        <p:grpSpPr>
          <a:xfrm rot="2263406">
            <a:off x="2855640" y="3573016"/>
            <a:ext cx="1008112" cy="1460704"/>
            <a:chOff x="1331640" y="3573016"/>
            <a:chExt cx="1008112" cy="1460704"/>
          </a:xfrm>
        </p:grpSpPr>
        <p:sp>
          <p:nvSpPr>
            <p:cNvPr id="18" name="Rectangle 17">
              <a:extLst>
                <a:ext uri="{FF2B5EF4-FFF2-40B4-BE49-F238E27FC236}">
                  <a16:creationId xmlns="" xmlns:a16="http://schemas.microsoft.com/office/drawing/2014/main" id="{9F4DA0F9-A0C0-0140-870F-32C5954B534B}"/>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00D61C8-6D9C-F547-8A96-76203845F0A2}"/>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3D6E2210-BFE4-5D41-AF28-A26531D27321}"/>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2626DF69-25A9-E740-BB97-63119EDF054E}"/>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A1E8D4FF-0195-F04C-B414-26BB83AAABD8}"/>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3191002-B03B-8A46-B110-D4F35898DC3D}"/>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FB3A0F35-8D7A-B844-8D0D-F560D6091040}"/>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FD3E3B9-7D33-854C-AB44-3169BF7E3111}"/>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469627DC-0A52-7F45-ADFD-02DAC4CAE99D}"/>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840DFDCF-21FA-5443-ABEB-3320F4347170}"/>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2E524A7C-990E-F54F-B076-5CAD4D868203}"/>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A02B90A3-731A-6642-95D9-3979E3C5C060}"/>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F641F05E-3A04-4A44-B8D4-4B0B272B3CDC}"/>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A6E67DF4-7136-C14E-ABAA-666388A22C01}"/>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0E3E7CE8-3D8C-3547-9527-7E1924DDA35C}"/>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48F8C448-E9AC-4B45-8E40-CD46CC66A4E8}"/>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 xmlns:a16="http://schemas.microsoft.com/office/drawing/2014/main" id="{31682AFE-5204-5F4A-A58D-D30928462C43}"/>
                </a:ext>
              </a:extLst>
            </p:cNvPr>
            <p:cNvCxnSpPr>
              <a:stCxn id="35" idx="0"/>
              <a:endCxn id="35"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49384435-F859-F143-9F24-146FF2C7E87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 xmlns:a16="http://schemas.microsoft.com/office/drawing/2014/main" id="{62C754BB-09F8-9848-B5BB-B6C84CF4AB35}"/>
              </a:ext>
            </a:extLst>
          </p:cNvPr>
          <p:cNvGrpSpPr/>
          <p:nvPr/>
        </p:nvGrpSpPr>
        <p:grpSpPr>
          <a:xfrm rot="1998570">
            <a:off x="7320136" y="3598152"/>
            <a:ext cx="1008112" cy="1460704"/>
            <a:chOff x="1331640" y="3573016"/>
            <a:chExt cx="1008112" cy="1460704"/>
          </a:xfrm>
        </p:grpSpPr>
        <p:sp>
          <p:nvSpPr>
            <p:cNvPr id="43" name="Rectangle 42">
              <a:extLst>
                <a:ext uri="{FF2B5EF4-FFF2-40B4-BE49-F238E27FC236}">
                  <a16:creationId xmlns="" xmlns:a16="http://schemas.microsoft.com/office/drawing/2014/main" id="{82487190-C79E-F744-B95F-413EC32B3DD2}"/>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6D87A96A-6EE0-0240-9FCE-1B1ACB98DE4E}"/>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4CA5F201-AAD9-C542-8E18-27FFC9DB0A75}"/>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46B07458-4ECE-C140-9AF2-09B075DB97C8}"/>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44469533-4844-434A-B64D-4DF9E983715F}"/>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5E82C25D-1049-E540-99B1-DFEB569E4DE7}"/>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FC0560BD-6E6B-7E44-ADE5-3DE1DF787CE3}"/>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6543ECC6-2FBB-344E-9B3D-F61152C9F2D8}"/>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00AD9F25-73E3-B34B-86F2-E08FB5D51D28}"/>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74AA0FA5-CBDA-4449-B5D9-B1AD9772189B}"/>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34C22927-2EC8-2144-8F44-23D63977F026}"/>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71822370-47DB-4146-AD07-314CED2445A4}"/>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AD4F947D-6CA9-014B-9753-930BEDA56398}"/>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F19137F3-4B2F-1C46-8EF3-FDCA0DD735D4}"/>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55AAD975-44EA-E44D-B018-61648050B6A1}"/>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A75547B1-FD1D-5849-A590-1F282867171C}"/>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 xmlns:a16="http://schemas.microsoft.com/office/drawing/2014/main" id="{DB9CD182-92EE-2443-A2DD-4C7B34BB8DA1}"/>
                </a:ext>
              </a:extLst>
            </p:cNvPr>
            <p:cNvCxnSpPr>
              <a:stCxn id="58" idx="0"/>
              <a:endCxn id="58"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79E741CF-6023-954F-870C-64DF3BDE4CB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 xmlns:a16="http://schemas.microsoft.com/office/drawing/2014/main" id="{DA1729AA-4738-7043-B092-22D91300516E}"/>
              </a:ext>
            </a:extLst>
          </p:cNvPr>
          <p:cNvSpPr txBox="1"/>
          <p:nvPr/>
        </p:nvSpPr>
        <p:spPr>
          <a:xfrm>
            <a:off x="2546537" y="5137448"/>
            <a:ext cx="1710586" cy="307777"/>
          </a:xfrm>
          <a:prstGeom prst="rect">
            <a:avLst/>
          </a:prstGeom>
          <a:noFill/>
        </p:spPr>
        <p:txBody>
          <a:bodyPr wrap="square" rtlCol="0">
            <a:spAutoFit/>
          </a:bodyPr>
          <a:lstStyle/>
          <a:p>
            <a:pPr algn="ctr"/>
            <a:r>
              <a:rPr lang="en-US" sz="1400" b="1" dirty="0"/>
              <a:t>+45º</a:t>
            </a:r>
          </a:p>
        </p:txBody>
      </p:sp>
      <p:sp>
        <p:nvSpPr>
          <p:cNvPr id="62" name="TextBox 61">
            <a:extLst>
              <a:ext uri="{FF2B5EF4-FFF2-40B4-BE49-F238E27FC236}">
                <a16:creationId xmlns="" xmlns:a16="http://schemas.microsoft.com/office/drawing/2014/main" id="{EE0FECA9-189F-AD4E-A6D4-AEBED5C8219C}"/>
              </a:ext>
            </a:extLst>
          </p:cNvPr>
          <p:cNvSpPr txBox="1"/>
          <p:nvPr/>
        </p:nvSpPr>
        <p:spPr>
          <a:xfrm>
            <a:off x="7032104" y="5209456"/>
            <a:ext cx="1710586" cy="307777"/>
          </a:xfrm>
          <a:prstGeom prst="rect">
            <a:avLst/>
          </a:prstGeom>
          <a:noFill/>
        </p:spPr>
        <p:txBody>
          <a:bodyPr wrap="square" rtlCol="0">
            <a:spAutoFit/>
          </a:bodyPr>
          <a:lstStyle/>
          <a:p>
            <a:pPr algn="ctr"/>
            <a:r>
              <a:rPr lang="en-US" sz="1400" b="1" dirty="0"/>
              <a:t>+45º</a:t>
            </a:r>
          </a:p>
        </p:txBody>
      </p:sp>
      <p:sp>
        <p:nvSpPr>
          <p:cNvPr id="64" name="TextBox 63">
            <a:extLst>
              <a:ext uri="{FF2B5EF4-FFF2-40B4-BE49-F238E27FC236}">
                <a16:creationId xmlns="" xmlns:a16="http://schemas.microsoft.com/office/drawing/2014/main" id="{6F4D6A39-0A22-4942-A880-08955C401375}"/>
              </a:ext>
            </a:extLst>
          </p:cNvPr>
          <p:cNvSpPr txBox="1"/>
          <p:nvPr/>
        </p:nvSpPr>
        <p:spPr>
          <a:xfrm>
            <a:off x="3297644" y="5745450"/>
            <a:ext cx="4598241" cy="646331"/>
          </a:xfrm>
          <a:prstGeom prst="rect">
            <a:avLst/>
          </a:prstGeom>
          <a:noFill/>
          <a:ln>
            <a:solidFill>
              <a:schemeClr val="tx1"/>
            </a:solidFill>
          </a:ln>
        </p:spPr>
        <p:txBody>
          <a:bodyPr wrap="square" rtlCol="0">
            <a:spAutoFit/>
          </a:bodyPr>
          <a:lstStyle/>
          <a:p>
            <a:pPr algn="ctr"/>
            <a:r>
              <a:rPr lang="en-US" sz="1800" dirty="0">
                <a:latin typeface="+mn-lt"/>
              </a:rPr>
              <a:t>If the filters are parallel, the results are also certain and can be used to generate a key</a:t>
            </a:r>
          </a:p>
        </p:txBody>
      </p:sp>
      <p:cxnSp>
        <p:nvCxnSpPr>
          <p:cNvPr id="66" name="Straight Connector 65">
            <a:extLst>
              <a:ext uri="{FF2B5EF4-FFF2-40B4-BE49-F238E27FC236}">
                <a16:creationId xmlns="" xmlns:a16="http://schemas.microsoft.com/office/drawing/2014/main" id="{1BD63F1C-860B-4549-8336-E01D55CC5A57}"/>
              </a:ext>
            </a:extLst>
          </p:cNvPr>
          <p:cNvCxnSpPr>
            <a:endCxn id="61" idx="2"/>
          </p:cNvCxnSpPr>
          <p:nvPr/>
        </p:nvCxnSpPr>
        <p:spPr>
          <a:xfrm flipH="1" flipV="1">
            <a:off x="3401830" y="5445224"/>
            <a:ext cx="461922" cy="414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490502D5-B92D-024F-9017-79BE3695B5F0}"/>
              </a:ext>
            </a:extLst>
          </p:cNvPr>
          <p:cNvCxnSpPr>
            <a:cxnSpLocks/>
          </p:cNvCxnSpPr>
          <p:nvPr/>
        </p:nvCxnSpPr>
        <p:spPr>
          <a:xfrm flipV="1">
            <a:off x="5159896" y="5344781"/>
            <a:ext cx="2088232" cy="418322"/>
          </a:xfrm>
          <a:prstGeom prst="line">
            <a:avLst/>
          </a:prstGeom>
        </p:spPr>
        <p:style>
          <a:lnRef idx="1">
            <a:schemeClr val="accent1"/>
          </a:lnRef>
          <a:fillRef idx="0">
            <a:schemeClr val="accent1"/>
          </a:fillRef>
          <a:effectRef idx="0">
            <a:schemeClr val="accent1"/>
          </a:effectRef>
          <a:fontRef idx="minor">
            <a:schemeClr val="tx1"/>
          </a:fontRef>
        </p:style>
      </p:cxnSp>
      <p:sp>
        <p:nvSpPr>
          <p:cNvPr id="6" name="Line Callout 1 5">
            <a:extLst>
              <a:ext uri="{FF2B5EF4-FFF2-40B4-BE49-F238E27FC236}">
                <a16:creationId xmlns="" xmlns:a16="http://schemas.microsoft.com/office/drawing/2014/main" id="{C05FA238-90B6-E945-8A04-60517CC4563F}"/>
              </a:ext>
            </a:extLst>
          </p:cNvPr>
          <p:cNvSpPr/>
          <p:nvPr/>
        </p:nvSpPr>
        <p:spPr>
          <a:xfrm>
            <a:off x="8409412" y="2522106"/>
            <a:ext cx="2007068" cy="1100163"/>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Photon polarized at +45º by sender </a:t>
            </a:r>
            <a:r>
              <a:rPr lang="en-US" sz="1400" dirty="0">
                <a:sym typeface="Wingdings" pitchFamily="2" charset="2"/>
              </a:rPr>
              <a:t>passes through +45º filter</a:t>
            </a:r>
            <a:r>
              <a:rPr lang="en-US" sz="1400" dirty="0"/>
              <a:t> </a:t>
            </a:r>
          </a:p>
        </p:txBody>
      </p:sp>
    </p:spTree>
    <p:extLst>
      <p:ext uri="{BB962C8B-B14F-4D97-AF65-F5344CB8AC3E}">
        <p14:creationId xmlns:p14="http://schemas.microsoft.com/office/powerpoint/2010/main" val="39661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091 0.00023 L 1.08216 -0.00833 " pathEditMode="relative" rAng="0" ptsTypes="AA">
                                      <p:cBhvr>
                                        <p:cTn id="6" dur="3000" fill="hold"/>
                                        <p:tgtEl>
                                          <p:spTgt spid="5"/>
                                        </p:tgtEl>
                                        <p:attrNameLst>
                                          <p:attrName>ppt_x</p:attrName>
                                          <p:attrName>ppt_y</p:attrName>
                                        </p:attrNameLst>
                                      </p:cBhvr>
                                      <p:rCtr x="54154"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6A6EF-FEC3-ED47-BC31-5BCB7B7A41E6}"/>
              </a:ext>
            </a:extLst>
          </p:cNvPr>
          <p:cNvSpPr>
            <a:spLocks noGrp="1"/>
          </p:cNvSpPr>
          <p:nvPr>
            <p:ph type="title"/>
          </p:nvPr>
        </p:nvSpPr>
        <p:spPr/>
        <p:txBody>
          <a:bodyPr/>
          <a:lstStyle/>
          <a:p>
            <a:r>
              <a:rPr lang="en-US" dirty="0"/>
              <a:t>The BB84 protocol</a:t>
            </a:r>
          </a:p>
        </p:txBody>
      </p:sp>
      <p:sp>
        <p:nvSpPr>
          <p:cNvPr id="5" name="Freeform 4">
            <a:extLst>
              <a:ext uri="{FF2B5EF4-FFF2-40B4-BE49-F238E27FC236}">
                <a16:creationId xmlns="" xmlns:a16="http://schemas.microsoft.com/office/drawing/2014/main" id="{62204A9C-2D09-2E4A-9C3F-D2105F4959E7}"/>
              </a:ext>
            </a:extLst>
          </p:cNvPr>
          <p:cNvSpPr/>
          <p:nvPr/>
        </p:nvSpPr>
        <p:spPr>
          <a:xfrm>
            <a:off x="-836732" y="4106551"/>
            <a:ext cx="727625" cy="487285"/>
          </a:xfrm>
          <a:custGeom>
            <a:avLst/>
            <a:gdLst>
              <a:gd name="connsiteX0" fmla="*/ 0 w 3958046"/>
              <a:gd name="connsiteY0" fmla="*/ 1191543 h 2344774"/>
              <a:gd name="connsiteX1" fmla="*/ 45720 w 3958046"/>
              <a:gd name="connsiteY1" fmla="*/ 1113166 h 2344774"/>
              <a:gd name="connsiteX2" fmla="*/ 111034 w 3958046"/>
              <a:gd name="connsiteY2" fmla="*/ 1185012 h 2344774"/>
              <a:gd name="connsiteX3" fmla="*/ 156754 w 3958046"/>
              <a:gd name="connsiteY3" fmla="*/ 1315640 h 2344774"/>
              <a:gd name="connsiteX4" fmla="*/ 241663 w 3958046"/>
              <a:gd name="connsiteY4" fmla="*/ 1087040 h 2344774"/>
              <a:gd name="connsiteX5" fmla="*/ 274320 w 3958046"/>
              <a:gd name="connsiteY5" fmla="*/ 1073978 h 2344774"/>
              <a:gd name="connsiteX6" fmla="*/ 339634 w 3958046"/>
              <a:gd name="connsiteY6" fmla="*/ 1374423 h 2344774"/>
              <a:gd name="connsiteX7" fmla="*/ 424543 w 3958046"/>
              <a:gd name="connsiteY7" fmla="*/ 1002132 h 2344774"/>
              <a:gd name="connsiteX8" fmla="*/ 515983 w 3958046"/>
              <a:gd name="connsiteY8" fmla="*/ 1459332 h 2344774"/>
              <a:gd name="connsiteX9" fmla="*/ 600891 w 3958046"/>
              <a:gd name="connsiteY9" fmla="*/ 917223 h 2344774"/>
              <a:gd name="connsiteX10" fmla="*/ 659674 w 3958046"/>
              <a:gd name="connsiteY10" fmla="*/ 995600 h 2344774"/>
              <a:gd name="connsiteX11" fmla="*/ 672737 w 3958046"/>
              <a:gd name="connsiteY11" fmla="*/ 1531178 h 2344774"/>
              <a:gd name="connsiteX12" fmla="*/ 731520 w 3958046"/>
              <a:gd name="connsiteY12" fmla="*/ 1589960 h 2344774"/>
              <a:gd name="connsiteX13" fmla="*/ 751114 w 3958046"/>
              <a:gd name="connsiteY13" fmla="*/ 1472395 h 2344774"/>
              <a:gd name="connsiteX14" fmla="*/ 783771 w 3958046"/>
              <a:gd name="connsiteY14" fmla="*/ 819252 h 2344774"/>
              <a:gd name="connsiteX15" fmla="*/ 829491 w 3958046"/>
              <a:gd name="connsiteY15" fmla="*/ 760469 h 2344774"/>
              <a:gd name="connsiteX16" fmla="*/ 881743 w 3958046"/>
              <a:gd name="connsiteY16" fmla="*/ 1629149 h 2344774"/>
              <a:gd name="connsiteX17" fmla="*/ 907868 w 3958046"/>
              <a:gd name="connsiteY17" fmla="*/ 1733652 h 2344774"/>
              <a:gd name="connsiteX18" fmla="*/ 927463 w 3958046"/>
              <a:gd name="connsiteY18" fmla="*/ 1420143 h 2344774"/>
              <a:gd name="connsiteX19" fmla="*/ 973183 w 3958046"/>
              <a:gd name="connsiteY19" fmla="*/ 649435 h 2344774"/>
              <a:gd name="connsiteX20" fmla="*/ 999308 w 3958046"/>
              <a:gd name="connsiteY20" fmla="*/ 603715 h 2344774"/>
              <a:gd name="connsiteX21" fmla="*/ 1058091 w 3958046"/>
              <a:gd name="connsiteY21" fmla="*/ 1785903 h 2344774"/>
              <a:gd name="connsiteX22" fmla="*/ 1084217 w 3958046"/>
              <a:gd name="connsiteY22" fmla="*/ 1883875 h 2344774"/>
              <a:gd name="connsiteX23" fmla="*/ 1123406 w 3958046"/>
              <a:gd name="connsiteY23" fmla="*/ 1426675 h 2344774"/>
              <a:gd name="connsiteX24" fmla="*/ 1162594 w 3958046"/>
              <a:gd name="connsiteY24" fmla="*/ 473086 h 2344774"/>
              <a:gd name="connsiteX25" fmla="*/ 1188720 w 3958046"/>
              <a:gd name="connsiteY25" fmla="*/ 473086 h 2344774"/>
              <a:gd name="connsiteX26" fmla="*/ 1214846 w 3958046"/>
              <a:gd name="connsiteY26" fmla="*/ 1250326 h 2344774"/>
              <a:gd name="connsiteX27" fmla="*/ 1267097 w 3958046"/>
              <a:gd name="connsiteY27" fmla="*/ 2001440 h 2344774"/>
              <a:gd name="connsiteX28" fmla="*/ 1280160 w 3958046"/>
              <a:gd name="connsiteY28" fmla="*/ 2001440 h 2344774"/>
              <a:gd name="connsiteX29" fmla="*/ 1319348 w 3958046"/>
              <a:gd name="connsiteY29" fmla="*/ 1211138 h 2344774"/>
              <a:gd name="connsiteX30" fmla="*/ 1358537 w 3958046"/>
              <a:gd name="connsiteY30" fmla="*/ 329395 h 2344774"/>
              <a:gd name="connsiteX31" fmla="*/ 1378131 w 3958046"/>
              <a:gd name="connsiteY31" fmla="*/ 577589 h 2344774"/>
              <a:gd name="connsiteX32" fmla="*/ 1423851 w 3958046"/>
              <a:gd name="connsiteY32" fmla="*/ 1727120 h 2344774"/>
              <a:gd name="connsiteX33" fmla="*/ 1443446 w 3958046"/>
              <a:gd name="connsiteY33" fmla="*/ 2138600 h 2344774"/>
              <a:gd name="connsiteX34" fmla="*/ 1476103 w 3958046"/>
              <a:gd name="connsiteY34" fmla="*/ 1792435 h 2344774"/>
              <a:gd name="connsiteX35" fmla="*/ 1521823 w 3958046"/>
              <a:gd name="connsiteY35" fmla="*/ 251018 h 2344774"/>
              <a:gd name="connsiteX36" fmla="*/ 1547948 w 3958046"/>
              <a:gd name="connsiteY36" fmla="*/ 401240 h 2344774"/>
              <a:gd name="connsiteX37" fmla="*/ 1606731 w 3958046"/>
              <a:gd name="connsiteY37" fmla="*/ 2164726 h 2344774"/>
              <a:gd name="connsiteX38" fmla="*/ 1652451 w 3958046"/>
              <a:gd name="connsiteY38" fmla="*/ 2086349 h 2344774"/>
              <a:gd name="connsiteX39" fmla="*/ 1665514 w 3958046"/>
              <a:gd name="connsiteY39" fmla="*/ 1165418 h 2344774"/>
              <a:gd name="connsiteX40" fmla="*/ 1698171 w 3958046"/>
              <a:gd name="connsiteY40" fmla="*/ 94263 h 2344774"/>
              <a:gd name="connsiteX41" fmla="*/ 1737360 w 3958046"/>
              <a:gd name="connsiteY41" fmla="*/ 237955 h 2344774"/>
              <a:gd name="connsiteX42" fmla="*/ 1783080 w 3958046"/>
              <a:gd name="connsiteY42" fmla="*/ 1720589 h 2344774"/>
              <a:gd name="connsiteX43" fmla="*/ 1796143 w 3958046"/>
              <a:gd name="connsiteY43" fmla="*/ 2295355 h 2344774"/>
              <a:gd name="connsiteX44" fmla="*/ 1828800 w 3958046"/>
              <a:gd name="connsiteY44" fmla="*/ 1988378 h 2344774"/>
              <a:gd name="connsiteX45" fmla="*/ 1867988 w 3958046"/>
              <a:gd name="connsiteY45" fmla="*/ 1008663 h 2344774"/>
              <a:gd name="connsiteX46" fmla="*/ 1887583 w 3958046"/>
              <a:gd name="connsiteY46" fmla="*/ 218360 h 2344774"/>
              <a:gd name="connsiteX47" fmla="*/ 1907177 w 3958046"/>
              <a:gd name="connsiteY47" fmla="*/ 42012 h 2344774"/>
              <a:gd name="connsiteX48" fmla="*/ 1933303 w 3958046"/>
              <a:gd name="connsiteY48" fmla="*/ 499212 h 2344774"/>
              <a:gd name="connsiteX49" fmla="*/ 1946366 w 3958046"/>
              <a:gd name="connsiteY49" fmla="*/ 1309109 h 2344774"/>
              <a:gd name="connsiteX50" fmla="*/ 1965960 w 3958046"/>
              <a:gd name="connsiteY50" fmla="*/ 2230040 h 2344774"/>
              <a:gd name="connsiteX51" fmla="*/ 2018211 w 3958046"/>
              <a:gd name="connsiteY51" fmla="*/ 2203915 h 2344774"/>
              <a:gd name="connsiteX52" fmla="*/ 2031274 w 3958046"/>
              <a:gd name="connsiteY52" fmla="*/ 1080509 h 2344774"/>
              <a:gd name="connsiteX53" fmla="*/ 2063931 w 3958046"/>
              <a:gd name="connsiteY53" fmla="*/ 270612 h 2344774"/>
              <a:gd name="connsiteX54" fmla="*/ 2083526 w 3958046"/>
              <a:gd name="connsiteY54" fmla="*/ 68138 h 2344774"/>
              <a:gd name="connsiteX55" fmla="*/ 2109651 w 3958046"/>
              <a:gd name="connsiteY55" fmla="*/ 446960 h 2344774"/>
              <a:gd name="connsiteX56" fmla="*/ 2116183 w 3958046"/>
              <a:gd name="connsiteY56" fmla="*/ 1296046 h 2344774"/>
              <a:gd name="connsiteX57" fmla="*/ 2148840 w 3958046"/>
              <a:gd name="connsiteY57" fmla="*/ 2027566 h 2344774"/>
              <a:gd name="connsiteX58" fmla="*/ 2181497 w 3958046"/>
              <a:gd name="connsiteY58" fmla="*/ 2288823 h 2344774"/>
              <a:gd name="connsiteX59" fmla="*/ 2207623 w 3958046"/>
              <a:gd name="connsiteY59" fmla="*/ 1870812 h 2344774"/>
              <a:gd name="connsiteX60" fmla="*/ 2214154 w 3958046"/>
              <a:gd name="connsiteY60" fmla="*/ 1119698 h 2344774"/>
              <a:gd name="connsiteX61" fmla="*/ 2233748 w 3958046"/>
              <a:gd name="connsiteY61" fmla="*/ 192235 h 2344774"/>
              <a:gd name="connsiteX62" fmla="*/ 2272937 w 3958046"/>
              <a:gd name="connsiteY62" fmla="*/ 277143 h 2344774"/>
              <a:gd name="connsiteX63" fmla="*/ 2299063 w 3958046"/>
              <a:gd name="connsiteY63" fmla="*/ 1191543 h 2344774"/>
              <a:gd name="connsiteX64" fmla="*/ 2325188 w 3958046"/>
              <a:gd name="connsiteY64" fmla="*/ 1949189 h 2344774"/>
              <a:gd name="connsiteX65" fmla="*/ 2364377 w 3958046"/>
              <a:gd name="connsiteY65" fmla="*/ 2197383 h 2344774"/>
              <a:gd name="connsiteX66" fmla="*/ 2370908 w 3958046"/>
              <a:gd name="connsiteY66" fmla="*/ 1779372 h 2344774"/>
              <a:gd name="connsiteX67" fmla="*/ 2390503 w 3958046"/>
              <a:gd name="connsiteY67" fmla="*/ 1191543 h 2344774"/>
              <a:gd name="connsiteX68" fmla="*/ 2423160 w 3958046"/>
              <a:gd name="connsiteY68" fmla="*/ 531869 h 2344774"/>
              <a:gd name="connsiteX69" fmla="*/ 2455817 w 3958046"/>
              <a:gd name="connsiteY69" fmla="*/ 264080 h 2344774"/>
              <a:gd name="connsiteX70" fmla="*/ 2481943 w 3958046"/>
              <a:gd name="connsiteY70" fmla="*/ 904160 h 2344774"/>
              <a:gd name="connsiteX71" fmla="*/ 2488474 w 3958046"/>
              <a:gd name="connsiteY71" fmla="*/ 1544240 h 2344774"/>
              <a:gd name="connsiteX72" fmla="*/ 2527663 w 3958046"/>
              <a:gd name="connsiteY72" fmla="*/ 2060223 h 2344774"/>
              <a:gd name="connsiteX73" fmla="*/ 2566851 w 3958046"/>
              <a:gd name="connsiteY73" fmla="*/ 1746715 h 2344774"/>
              <a:gd name="connsiteX74" fmla="*/ 2592977 w 3958046"/>
              <a:gd name="connsiteY74" fmla="*/ 1028258 h 2344774"/>
              <a:gd name="connsiteX75" fmla="*/ 2612571 w 3958046"/>
              <a:gd name="connsiteY75" fmla="*/ 433898 h 2344774"/>
              <a:gd name="connsiteX76" fmla="*/ 2658291 w 3958046"/>
              <a:gd name="connsiteY76" fmla="*/ 1041320 h 2344774"/>
              <a:gd name="connsiteX77" fmla="*/ 2677886 w 3958046"/>
              <a:gd name="connsiteY77" fmla="*/ 1537709 h 2344774"/>
              <a:gd name="connsiteX78" fmla="*/ 2710543 w 3958046"/>
              <a:gd name="connsiteY78" fmla="*/ 1883875 h 2344774"/>
              <a:gd name="connsiteX79" fmla="*/ 2756263 w 3958046"/>
              <a:gd name="connsiteY79" fmla="*/ 1511583 h 2344774"/>
              <a:gd name="connsiteX80" fmla="*/ 2775857 w 3958046"/>
              <a:gd name="connsiteY80" fmla="*/ 1126229 h 2344774"/>
              <a:gd name="connsiteX81" fmla="*/ 2795451 w 3958046"/>
              <a:gd name="connsiteY81" fmla="*/ 708218 h 2344774"/>
              <a:gd name="connsiteX82" fmla="*/ 2834640 w 3958046"/>
              <a:gd name="connsiteY82" fmla="*/ 597183 h 2344774"/>
              <a:gd name="connsiteX83" fmla="*/ 2867297 w 3958046"/>
              <a:gd name="connsiteY83" fmla="*/ 1093572 h 2344774"/>
              <a:gd name="connsiteX84" fmla="*/ 2873828 w 3958046"/>
              <a:gd name="connsiteY84" fmla="*/ 1603023 h 2344774"/>
              <a:gd name="connsiteX85" fmla="*/ 2919548 w 3958046"/>
              <a:gd name="connsiteY85" fmla="*/ 1681400 h 2344774"/>
              <a:gd name="connsiteX86" fmla="*/ 2939143 w 3958046"/>
              <a:gd name="connsiteY86" fmla="*/ 1407080 h 2344774"/>
              <a:gd name="connsiteX87" fmla="*/ 2952206 w 3958046"/>
              <a:gd name="connsiteY87" fmla="*/ 871503 h 2344774"/>
              <a:gd name="connsiteX88" fmla="*/ 2971800 w 3958046"/>
              <a:gd name="connsiteY88" fmla="*/ 740875 h 2344774"/>
              <a:gd name="connsiteX89" fmla="*/ 3017520 w 3958046"/>
              <a:gd name="connsiteY89" fmla="*/ 793126 h 2344774"/>
              <a:gd name="connsiteX90" fmla="*/ 3037114 w 3958046"/>
              <a:gd name="connsiteY90" fmla="*/ 1100103 h 2344774"/>
              <a:gd name="connsiteX91" fmla="*/ 3056708 w 3958046"/>
              <a:gd name="connsiteY91" fmla="*/ 1459332 h 2344774"/>
              <a:gd name="connsiteX92" fmla="*/ 3115491 w 3958046"/>
              <a:gd name="connsiteY92" fmla="*/ 1511583 h 2344774"/>
              <a:gd name="connsiteX93" fmla="*/ 3122023 w 3958046"/>
              <a:gd name="connsiteY93" fmla="*/ 1171949 h 2344774"/>
              <a:gd name="connsiteX94" fmla="*/ 3148148 w 3958046"/>
              <a:gd name="connsiteY94" fmla="*/ 891098 h 2344774"/>
              <a:gd name="connsiteX95" fmla="*/ 3213463 w 3958046"/>
              <a:gd name="connsiteY95" fmla="*/ 1015195 h 2344774"/>
              <a:gd name="connsiteX96" fmla="*/ 3213463 w 3958046"/>
              <a:gd name="connsiteY96" fmla="*/ 1217669 h 2344774"/>
              <a:gd name="connsiteX97" fmla="*/ 3252651 w 3958046"/>
              <a:gd name="connsiteY97" fmla="*/ 1452800 h 2344774"/>
              <a:gd name="connsiteX98" fmla="*/ 3304903 w 3958046"/>
              <a:gd name="connsiteY98" fmla="*/ 1204606 h 2344774"/>
              <a:gd name="connsiteX99" fmla="*/ 3337560 w 3958046"/>
              <a:gd name="connsiteY99" fmla="*/ 969475 h 2344774"/>
              <a:gd name="connsiteX100" fmla="*/ 3376748 w 3958046"/>
              <a:gd name="connsiteY100" fmla="*/ 1008663 h 2344774"/>
              <a:gd name="connsiteX101" fmla="*/ 3396343 w 3958046"/>
              <a:gd name="connsiteY101" fmla="*/ 1165418 h 2344774"/>
              <a:gd name="connsiteX102" fmla="*/ 3409406 w 3958046"/>
              <a:gd name="connsiteY102" fmla="*/ 1361360 h 2344774"/>
              <a:gd name="connsiteX103" fmla="*/ 3481251 w 3958046"/>
              <a:gd name="connsiteY103" fmla="*/ 1296046 h 2344774"/>
              <a:gd name="connsiteX104" fmla="*/ 3500846 w 3958046"/>
              <a:gd name="connsiteY104" fmla="*/ 1106635 h 2344774"/>
              <a:gd name="connsiteX105" fmla="*/ 3559628 w 3958046"/>
              <a:gd name="connsiteY105" fmla="*/ 1060915 h 2344774"/>
              <a:gd name="connsiteX106" fmla="*/ 3572691 w 3958046"/>
              <a:gd name="connsiteY106" fmla="*/ 1211138 h 2344774"/>
              <a:gd name="connsiteX107" fmla="*/ 3651068 w 3958046"/>
              <a:gd name="connsiteY107" fmla="*/ 1243795 h 2344774"/>
              <a:gd name="connsiteX108" fmla="*/ 3703320 w 3958046"/>
              <a:gd name="connsiteY108" fmla="*/ 1119698 h 2344774"/>
              <a:gd name="connsiteX109" fmla="*/ 3762103 w 3958046"/>
              <a:gd name="connsiteY109" fmla="*/ 1171949 h 2344774"/>
              <a:gd name="connsiteX110" fmla="*/ 3801291 w 3958046"/>
              <a:gd name="connsiteY110" fmla="*/ 1263389 h 2344774"/>
              <a:gd name="connsiteX111" fmla="*/ 3853543 w 3958046"/>
              <a:gd name="connsiteY111" fmla="*/ 1191543 h 2344774"/>
              <a:gd name="connsiteX112" fmla="*/ 3958046 w 3958046"/>
              <a:gd name="connsiteY112" fmla="*/ 1185012 h 2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58046" h="2344774">
                <a:moveTo>
                  <a:pt x="0" y="1191543"/>
                </a:moveTo>
                <a:cubicBezTo>
                  <a:pt x="13607" y="1152898"/>
                  <a:pt x="27214" y="1114254"/>
                  <a:pt x="45720" y="1113166"/>
                </a:cubicBezTo>
                <a:cubicBezTo>
                  <a:pt x="64226" y="1112078"/>
                  <a:pt x="92528" y="1151266"/>
                  <a:pt x="111034" y="1185012"/>
                </a:cubicBezTo>
                <a:cubicBezTo>
                  <a:pt x="129540" y="1218758"/>
                  <a:pt x="134983" y="1331969"/>
                  <a:pt x="156754" y="1315640"/>
                </a:cubicBezTo>
                <a:cubicBezTo>
                  <a:pt x="178525" y="1299311"/>
                  <a:pt x="222069" y="1127317"/>
                  <a:pt x="241663" y="1087040"/>
                </a:cubicBezTo>
                <a:cubicBezTo>
                  <a:pt x="261257" y="1046763"/>
                  <a:pt x="257992" y="1026081"/>
                  <a:pt x="274320" y="1073978"/>
                </a:cubicBezTo>
                <a:cubicBezTo>
                  <a:pt x="290648" y="1121875"/>
                  <a:pt x="314597" y="1386397"/>
                  <a:pt x="339634" y="1374423"/>
                </a:cubicBezTo>
                <a:cubicBezTo>
                  <a:pt x="364671" y="1362449"/>
                  <a:pt x="395152" y="987980"/>
                  <a:pt x="424543" y="1002132"/>
                </a:cubicBezTo>
                <a:cubicBezTo>
                  <a:pt x="453935" y="1016283"/>
                  <a:pt x="486592" y="1473483"/>
                  <a:pt x="515983" y="1459332"/>
                </a:cubicBezTo>
                <a:cubicBezTo>
                  <a:pt x="545374" y="1445181"/>
                  <a:pt x="576943" y="994512"/>
                  <a:pt x="600891" y="917223"/>
                </a:cubicBezTo>
                <a:cubicBezTo>
                  <a:pt x="624840" y="839934"/>
                  <a:pt x="647700" y="893274"/>
                  <a:pt x="659674" y="995600"/>
                </a:cubicBezTo>
                <a:cubicBezTo>
                  <a:pt x="671648" y="1097926"/>
                  <a:pt x="660763" y="1432118"/>
                  <a:pt x="672737" y="1531178"/>
                </a:cubicBezTo>
                <a:cubicBezTo>
                  <a:pt x="684711" y="1630238"/>
                  <a:pt x="718457" y="1599757"/>
                  <a:pt x="731520" y="1589960"/>
                </a:cubicBezTo>
                <a:cubicBezTo>
                  <a:pt x="744583" y="1580163"/>
                  <a:pt x="742406" y="1600846"/>
                  <a:pt x="751114" y="1472395"/>
                </a:cubicBezTo>
                <a:cubicBezTo>
                  <a:pt x="759822" y="1343944"/>
                  <a:pt x="770708" y="937906"/>
                  <a:pt x="783771" y="819252"/>
                </a:cubicBezTo>
                <a:cubicBezTo>
                  <a:pt x="796834" y="700598"/>
                  <a:pt x="813162" y="625486"/>
                  <a:pt x="829491" y="760469"/>
                </a:cubicBezTo>
                <a:cubicBezTo>
                  <a:pt x="845820" y="895452"/>
                  <a:pt x="868680" y="1466952"/>
                  <a:pt x="881743" y="1629149"/>
                </a:cubicBezTo>
                <a:cubicBezTo>
                  <a:pt x="894806" y="1791346"/>
                  <a:pt x="900248" y="1768486"/>
                  <a:pt x="907868" y="1733652"/>
                </a:cubicBezTo>
                <a:cubicBezTo>
                  <a:pt x="915488" y="1698818"/>
                  <a:pt x="916577" y="1600846"/>
                  <a:pt x="927463" y="1420143"/>
                </a:cubicBezTo>
                <a:cubicBezTo>
                  <a:pt x="938349" y="1239440"/>
                  <a:pt x="961209" y="785506"/>
                  <a:pt x="973183" y="649435"/>
                </a:cubicBezTo>
                <a:cubicBezTo>
                  <a:pt x="985157" y="513364"/>
                  <a:pt x="985157" y="414304"/>
                  <a:pt x="999308" y="603715"/>
                </a:cubicBezTo>
                <a:cubicBezTo>
                  <a:pt x="1013459" y="793126"/>
                  <a:pt x="1043940" y="1572543"/>
                  <a:pt x="1058091" y="1785903"/>
                </a:cubicBezTo>
                <a:cubicBezTo>
                  <a:pt x="1072243" y="1999263"/>
                  <a:pt x="1073331" y="1943746"/>
                  <a:pt x="1084217" y="1883875"/>
                </a:cubicBezTo>
                <a:cubicBezTo>
                  <a:pt x="1095103" y="1824004"/>
                  <a:pt x="1110343" y="1661807"/>
                  <a:pt x="1123406" y="1426675"/>
                </a:cubicBezTo>
                <a:cubicBezTo>
                  <a:pt x="1136469" y="1191544"/>
                  <a:pt x="1151708" y="632017"/>
                  <a:pt x="1162594" y="473086"/>
                </a:cubicBezTo>
                <a:cubicBezTo>
                  <a:pt x="1173480" y="314155"/>
                  <a:pt x="1180011" y="343546"/>
                  <a:pt x="1188720" y="473086"/>
                </a:cubicBezTo>
                <a:cubicBezTo>
                  <a:pt x="1197429" y="602626"/>
                  <a:pt x="1201783" y="995600"/>
                  <a:pt x="1214846" y="1250326"/>
                </a:cubicBezTo>
                <a:cubicBezTo>
                  <a:pt x="1227909" y="1505052"/>
                  <a:pt x="1256211" y="1876254"/>
                  <a:pt x="1267097" y="2001440"/>
                </a:cubicBezTo>
                <a:cubicBezTo>
                  <a:pt x="1277983" y="2126626"/>
                  <a:pt x="1271452" y="2133157"/>
                  <a:pt x="1280160" y="2001440"/>
                </a:cubicBezTo>
                <a:cubicBezTo>
                  <a:pt x="1288868" y="1869723"/>
                  <a:pt x="1306285" y="1489812"/>
                  <a:pt x="1319348" y="1211138"/>
                </a:cubicBezTo>
                <a:cubicBezTo>
                  <a:pt x="1332411" y="932464"/>
                  <a:pt x="1348740" y="434986"/>
                  <a:pt x="1358537" y="329395"/>
                </a:cubicBezTo>
                <a:cubicBezTo>
                  <a:pt x="1368334" y="223804"/>
                  <a:pt x="1367245" y="344635"/>
                  <a:pt x="1378131" y="577589"/>
                </a:cubicBezTo>
                <a:cubicBezTo>
                  <a:pt x="1389017" y="810543"/>
                  <a:pt x="1412965" y="1466952"/>
                  <a:pt x="1423851" y="1727120"/>
                </a:cubicBezTo>
                <a:cubicBezTo>
                  <a:pt x="1434737" y="1987289"/>
                  <a:pt x="1434737" y="2127714"/>
                  <a:pt x="1443446" y="2138600"/>
                </a:cubicBezTo>
                <a:cubicBezTo>
                  <a:pt x="1452155" y="2149486"/>
                  <a:pt x="1463040" y="2107032"/>
                  <a:pt x="1476103" y="1792435"/>
                </a:cubicBezTo>
                <a:cubicBezTo>
                  <a:pt x="1489166" y="1477838"/>
                  <a:pt x="1509849" y="482884"/>
                  <a:pt x="1521823" y="251018"/>
                </a:cubicBezTo>
                <a:cubicBezTo>
                  <a:pt x="1533797" y="19152"/>
                  <a:pt x="1533797" y="82289"/>
                  <a:pt x="1547948" y="401240"/>
                </a:cubicBezTo>
                <a:cubicBezTo>
                  <a:pt x="1562099" y="720191"/>
                  <a:pt x="1589314" y="1883874"/>
                  <a:pt x="1606731" y="2164726"/>
                </a:cubicBezTo>
                <a:cubicBezTo>
                  <a:pt x="1624148" y="2445578"/>
                  <a:pt x="1642654" y="2252900"/>
                  <a:pt x="1652451" y="2086349"/>
                </a:cubicBezTo>
                <a:cubicBezTo>
                  <a:pt x="1662248" y="1919798"/>
                  <a:pt x="1657894" y="1497432"/>
                  <a:pt x="1665514" y="1165418"/>
                </a:cubicBezTo>
                <a:cubicBezTo>
                  <a:pt x="1673134" y="833404"/>
                  <a:pt x="1686197" y="248840"/>
                  <a:pt x="1698171" y="94263"/>
                </a:cubicBezTo>
                <a:cubicBezTo>
                  <a:pt x="1710145" y="-60314"/>
                  <a:pt x="1723209" y="-33099"/>
                  <a:pt x="1737360" y="237955"/>
                </a:cubicBezTo>
                <a:cubicBezTo>
                  <a:pt x="1751511" y="509009"/>
                  <a:pt x="1773283" y="1377689"/>
                  <a:pt x="1783080" y="1720589"/>
                </a:cubicBezTo>
                <a:cubicBezTo>
                  <a:pt x="1792877" y="2063489"/>
                  <a:pt x="1788523" y="2250724"/>
                  <a:pt x="1796143" y="2295355"/>
                </a:cubicBezTo>
                <a:cubicBezTo>
                  <a:pt x="1803763" y="2339986"/>
                  <a:pt x="1816826" y="2202827"/>
                  <a:pt x="1828800" y="1988378"/>
                </a:cubicBezTo>
                <a:cubicBezTo>
                  <a:pt x="1840774" y="1773929"/>
                  <a:pt x="1858191" y="1303666"/>
                  <a:pt x="1867988" y="1008663"/>
                </a:cubicBezTo>
                <a:cubicBezTo>
                  <a:pt x="1877785" y="713660"/>
                  <a:pt x="1881052" y="379468"/>
                  <a:pt x="1887583" y="218360"/>
                </a:cubicBezTo>
                <a:cubicBezTo>
                  <a:pt x="1894114" y="57252"/>
                  <a:pt x="1899557" y="-4797"/>
                  <a:pt x="1907177" y="42012"/>
                </a:cubicBezTo>
                <a:cubicBezTo>
                  <a:pt x="1914797" y="88821"/>
                  <a:pt x="1926772" y="288029"/>
                  <a:pt x="1933303" y="499212"/>
                </a:cubicBezTo>
                <a:cubicBezTo>
                  <a:pt x="1939834" y="710395"/>
                  <a:pt x="1940923" y="1020638"/>
                  <a:pt x="1946366" y="1309109"/>
                </a:cubicBezTo>
                <a:cubicBezTo>
                  <a:pt x="1951809" y="1597580"/>
                  <a:pt x="1953986" y="2080906"/>
                  <a:pt x="1965960" y="2230040"/>
                </a:cubicBezTo>
                <a:cubicBezTo>
                  <a:pt x="1977934" y="2379174"/>
                  <a:pt x="2007325" y="2395503"/>
                  <a:pt x="2018211" y="2203915"/>
                </a:cubicBezTo>
                <a:cubicBezTo>
                  <a:pt x="2029097" y="2012327"/>
                  <a:pt x="2023654" y="1402726"/>
                  <a:pt x="2031274" y="1080509"/>
                </a:cubicBezTo>
                <a:cubicBezTo>
                  <a:pt x="2038894" y="758292"/>
                  <a:pt x="2055222" y="439340"/>
                  <a:pt x="2063931" y="270612"/>
                </a:cubicBezTo>
                <a:cubicBezTo>
                  <a:pt x="2072640" y="101883"/>
                  <a:pt x="2075906" y="38747"/>
                  <a:pt x="2083526" y="68138"/>
                </a:cubicBezTo>
                <a:cubicBezTo>
                  <a:pt x="2091146" y="97529"/>
                  <a:pt x="2104208" y="242309"/>
                  <a:pt x="2109651" y="446960"/>
                </a:cubicBezTo>
                <a:cubicBezTo>
                  <a:pt x="2115094" y="651611"/>
                  <a:pt x="2109652" y="1032612"/>
                  <a:pt x="2116183" y="1296046"/>
                </a:cubicBezTo>
                <a:cubicBezTo>
                  <a:pt x="2122715" y="1559480"/>
                  <a:pt x="2137954" y="1862103"/>
                  <a:pt x="2148840" y="2027566"/>
                </a:cubicBezTo>
                <a:cubicBezTo>
                  <a:pt x="2159726" y="2193029"/>
                  <a:pt x="2171700" y="2314949"/>
                  <a:pt x="2181497" y="2288823"/>
                </a:cubicBezTo>
                <a:cubicBezTo>
                  <a:pt x="2191294" y="2262697"/>
                  <a:pt x="2202180" y="2065666"/>
                  <a:pt x="2207623" y="1870812"/>
                </a:cubicBezTo>
                <a:cubicBezTo>
                  <a:pt x="2213066" y="1675958"/>
                  <a:pt x="2209800" y="1399461"/>
                  <a:pt x="2214154" y="1119698"/>
                </a:cubicBezTo>
                <a:cubicBezTo>
                  <a:pt x="2218508" y="839935"/>
                  <a:pt x="2223951" y="332661"/>
                  <a:pt x="2233748" y="192235"/>
                </a:cubicBezTo>
                <a:cubicBezTo>
                  <a:pt x="2243545" y="51809"/>
                  <a:pt x="2262051" y="110592"/>
                  <a:pt x="2272937" y="277143"/>
                </a:cubicBezTo>
                <a:cubicBezTo>
                  <a:pt x="2283823" y="443694"/>
                  <a:pt x="2290355" y="912869"/>
                  <a:pt x="2299063" y="1191543"/>
                </a:cubicBezTo>
                <a:cubicBezTo>
                  <a:pt x="2307772" y="1470217"/>
                  <a:pt x="2314302" y="1781549"/>
                  <a:pt x="2325188" y="1949189"/>
                </a:cubicBezTo>
                <a:cubicBezTo>
                  <a:pt x="2336074" y="2116829"/>
                  <a:pt x="2356757" y="2225686"/>
                  <a:pt x="2364377" y="2197383"/>
                </a:cubicBezTo>
                <a:cubicBezTo>
                  <a:pt x="2371997" y="2169080"/>
                  <a:pt x="2366554" y="1947012"/>
                  <a:pt x="2370908" y="1779372"/>
                </a:cubicBezTo>
                <a:cubicBezTo>
                  <a:pt x="2375262" y="1611732"/>
                  <a:pt x="2381794" y="1399460"/>
                  <a:pt x="2390503" y="1191543"/>
                </a:cubicBezTo>
                <a:cubicBezTo>
                  <a:pt x="2399212" y="983626"/>
                  <a:pt x="2412274" y="686446"/>
                  <a:pt x="2423160" y="531869"/>
                </a:cubicBezTo>
                <a:cubicBezTo>
                  <a:pt x="2434046" y="377292"/>
                  <a:pt x="2446020" y="202032"/>
                  <a:pt x="2455817" y="264080"/>
                </a:cubicBezTo>
                <a:cubicBezTo>
                  <a:pt x="2465614" y="326128"/>
                  <a:pt x="2476500" y="690800"/>
                  <a:pt x="2481943" y="904160"/>
                </a:cubicBezTo>
                <a:cubicBezTo>
                  <a:pt x="2487386" y="1117520"/>
                  <a:pt x="2480854" y="1351563"/>
                  <a:pt x="2488474" y="1544240"/>
                </a:cubicBezTo>
                <a:cubicBezTo>
                  <a:pt x="2496094" y="1736917"/>
                  <a:pt x="2514600" y="2026477"/>
                  <a:pt x="2527663" y="2060223"/>
                </a:cubicBezTo>
                <a:cubicBezTo>
                  <a:pt x="2540726" y="2093969"/>
                  <a:pt x="2555965" y="1918709"/>
                  <a:pt x="2566851" y="1746715"/>
                </a:cubicBezTo>
                <a:cubicBezTo>
                  <a:pt x="2577737" y="1574721"/>
                  <a:pt x="2585357" y="1247061"/>
                  <a:pt x="2592977" y="1028258"/>
                </a:cubicBezTo>
                <a:cubicBezTo>
                  <a:pt x="2600597" y="809455"/>
                  <a:pt x="2601685" y="431721"/>
                  <a:pt x="2612571" y="433898"/>
                </a:cubicBezTo>
                <a:cubicBezTo>
                  <a:pt x="2623457" y="436075"/>
                  <a:pt x="2647405" y="857352"/>
                  <a:pt x="2658291" y="1041320"/>
                </a:cubicBezTo>
                <a:cubicBezTo>
                  <a:pt x="2669177" y="1225288"/>
                  <a:pt x="2669177" y="1397283"/>
                  <a:pt x="2677886" y="1537709"/>
                </a:cubicBezTo>
                <a:cubicBezTo>
                  <a:pt x="2686595" y="1678135"/>
                  <a:pt x="2697480" y="1888229"/>
                  <a:pt x="2710543" y="1883875"/>
                </a:cubicBezTo>
                <a:cubicBezTo>
                  <a:pt x="2723606" y="1879521"/>
                  <a:pt x="2745377" y="1637857"/>
                  <a:pt x="2756263" y="1511583"/>
                </a:cubicBezTo>
                <a:cubicBezTo>
                  <a:pt x="2767149" y="1385309"/>
                  <a:pt x="2769326" y="1260123"/>
                  <a:pt x="2775857" y="1126229"/>
                </a:cubicBezTo>
                <a:cubicBezTo>
                  <a:pt x="2782388" y="992335"/>
                  <a:pt x="2785654" y="796392"/>
                  <a:pt x="2795451" y="708218"/>
                </a:cubicBezTo>
                <a:cubicBezTo>
                  <a:pt x="2805248" y="620044"/>
                  <a:pt x="2822666" y="532957"/>
                  <a:pt x="2834640" y="597183"/>
                </a:cubicBezTo>
                <a:cubicBezTo>
                  <a:pt x="2846614" y="661409"/>
                  <a:pt x="2860766" y="925932"/>
                  <a:pt x="2867297" y="1093572"/>
                </a:cubicBezTo>
                <a:cubicBezTo>
                  <a:pt x="2873828" y="1261212"/>
                  <a:pt x="2865120" y="1505052"/>
                  <a:pt x="2873828" y="1603023"/>
                </a:cubicBezTo>
                <a:cubicBezTo>
                  <a:pt x="2882536" y="1700994"/>
                  <a:pt x="2908662" y="1714057"/>
                  <a:pt x="2919548" y="1681400"/>
                </a:cubicBezTo>
                <a:cubicBezTo>
                  <a:pt x="2930434" y="1648743"/>
                  <a:pt x="2933700" y="1542063"/>
                  <a:pt x="2939143" y="1407080"/>
                </a:cubicBezTo>
                <a:cubicBezTo>
                  <a:pt x="2944586" y="1272097"/>
                  <a:pt x="2946763" y="982537"/>
                  <a:pt x="2952206" y="871503"/>
                </a:cubicBezTo>
                <a:cubicBezTo>
                  <a:pt x="2957649" y="760469"/>
                  <a:pt x="2960914" y="753938"/>
                  <a:pt x="2971800" y="740875"/>
                </a:cubicBezTo>
                <a:cubicBezTo>
                  <a:pt x="2982686" y="727812"/>
                  <a:pt x="3006634" y="733255"/>
                  <a:pt x="3017520" y="793126"/>
                </a:cubicBezTo>
                <a:cubicBezTo>
                  <a:pt x="3028406" y="852997"/>
                  <a:pt x="3030583" y="989069"/>
                  <a:pt x="3037114" y="1100103"/>
                </a:cubicBezTo>
                <a:cubicBezTo>
                  <a:pt x="3043645" y="1211137"/>
                  <a:pt x="3043645" y="1390752"/>
                  <a:pt x="3056708" y="1459332"/>
                </a:cubicBezTo>
                <a:cubicBezTo>
                  <a:pt x="3069771" y="1527912"/>
                  <a:pt x="3104605" y="1559480"/>
                  <a:pt x="3115491" y="1511583"/>
                </a:cubicBezTo>
                <a:cubicBezTo>
                  <a:pt x="3126377" y="1463686"/>
                  <a:pt x="3116580" y="1275363"/>
                  <a:pt x="3122023" y="1171949"/>
                </a:cubicBezTo>
                <a:cubicBezTo>
                  <a:pt x="3127466" y="1068535"/>
                  <a:pt x="3132908" y="917224"/>
                  <a:pt x="3148148" y="891098"/>
                </a:cubicBezTo>
                <a:cubicBezTo>
                  <a:pt x="3163388" y="864972"/>
                  <a:pt x="3202577" y="960767"/>
                  <a:pt x="3213463" y="1015195"/>
                </a:cubicBezTo>
                <a:cubicBezTo>
                  <a:pt x="3224349" y="1069623"/>
                  <a:pt x="3206932" y="1144735"/>
                  <a:pt x="3213463" y="1217669"/>
                </a:cubicBezTo>
                <a:cubicBezTo>
                  <a:pt x="3219994" y="1290603"/>
                  <a:pt x="3237411" y="1454977"/>
                  <a:pt x="3252651" y="1452800"/>
                </a:cubicBezTo>
                <a:cubicBezTo>
                  <a:pt x="3267891" y="1450623"/>
                  <a:pt x="3290752" y="1285160"/>
                  <a:pt x="3304903" y="1204606"/>
                </a:cubicBezTo>
                <a:cubicBezTo>
                  <a:pt x="3319054" y="1124052"/>
                  <a:pt x="3325586" y="1002132"/>
                  <a:pt x="3337560" y="969475"/>
                </a:cubicBezTo>
                <a:cubicBezTo>
                  <a:pt x="3349534" y="936818"/>
                  <a:pt x="3366951" y="976006"/>
                  <a:pt x="3376748" y="1008663"/>
                </a:cubicBezTo>
                <a:cubicBezTo>
                  <a:pt x="3386545" y="1041320"/>
                  <a:pt x="3390900" y="1106635"/>
                  <a:pt x="3396343" y="1165418"/>
                </a:cubicBezTo>
                <a:cubicBezTo>
                  <a:pt x="3401786" y="1224201"/>
                  <a:pt x="3395255" y="1339589"/>
                  <a:pt x="3409406" y="1361360"/>
                </a:cubicBezTo>
                <a:cubicBezTo>
                  <a:pt x="3423557" y="1383131"/>
                  <a:pt x="3466011" y="1338500"/>
                  <a:pt x="3481251" y="1296046"/>
                </a:cubicBezTo>
                <a:cubicBezTo>
                  <a:pt x="3496491" y="1253592"/>
                  <a:pt x="3487783" y="1145823"/>
                  <a:pt x="3500846" y="1106635"/>
                </a:cubicBezTo>
                <a:cubicBezTo>
                  <a:pt x="3513909" y="1067447"/>
                  <a:pt x="3547654" y="1043498"/>
                  <a:pt x="3559628" y="1060915"/>
                </a:cubicBezTo>
                <a:cubicBezTo>
                  <a:pt x="3571602" y="1078332"/>
                  <a:pt x="3557451" y="1180658"/>
                  <a:pt x="3572691" y="1211138"/>
                </a:cubicBezTo>
                <a:cubicBezTo>
                  <a:pt x="3587931" y="1241618"/>
                  <a:pt x="3629297" y="1259035"/>
                  <a:pt x="3651068" y="1243795"/>
                </a:cubicBezTo>
                <a:cubicBezTo>
                  <a:pt x="3672840" y="1228555"/>
                  <a:pt x="3684814" y="1131672"/>
                  <a:pt x="3703320" y="1119698"/>
                </a:cubicBezTo>
                <a:cubicBezTo>
                  <a:pt x="3721826" y="1107724"/>
                  <a:pt x="3745775" y="1148001"/>
                  <a:pt x="3762103" y="1171949"/>
                </a:cubicBezTo>
                <a:cubicBezTo>
                  <a:pt x="3778431" y="1195897"/>
                  <a:pt x="3786051" y="1260123"/>
                  <a:pt x="3801291" y="1263389"/>
                </a:cubicBezTo>
                <a:cubicBezTo>
                  <a:pt x="3816531" y="1266655"/>
                  <a:pt x="3827417" y="1204606"/>
                  <a:pt x="3853543" y="1191543"/>
                </a:cubicBezTo>
                <a:cubicBezTo>
                  <a:pt x="3879669" y="1178480"/>
                  <a:pt x="3918857" y="1181746"/>
                  <a:pt x="3958046" y="1185012"/>
                </a:cubicBezTo>
              </a:path>
            </a:pathLst>
          </a:custGeom>
          <a:noFill/>
          <a:ln w="9525">
            <a:solidFill>
              <a:schemeClr val="tx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 xmlns:a16="http://schemas.microsoft.com/office/drawing/2014/main" id="{1326B015-9002-3C44-9535-6D057992ED54}"/>
              </a:ext>
            </a:extLst>
          </p:cNvPr>
          <p:cNvGrpSpPr/>
          <p:nvPr/>
        </p:nvGrpSpPr>
        <p:grpSpPr>
          <a:xfrm>
            <a:off x="2855640" y="3573016"/>
            <a:ext cx="1008112" cy="1460704"/>
            <a:chOff x="1331640" y="3573016"/>
            <a:chExt cx="1008112" cy="1460704"/>
          </a:xfrm>
        </p:grpSpPr>
        <p:sp>
          <p:nvSpPr>
            <p:cNvPr id="18" name="Rectangle 17">
              <a:extLst>
                <a:ext uri="{FF2B5EF4-FFF2-40B4-BE49-F238E27FC236}">
                  <a16:creationId xmlns="" xmlns:a16="http://schemas.microsoft.com/office/drawing/2014/main" id="{9F4DA0F9-A0C0-0140-870F-32C5954B534B}"/>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00D61C8-6D9C-F547-8A96-76203845F0A2}"/>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3D6E2210-BFE4-5D41-AF28-A26531D27321}"/>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2626DF69-25A9-E740-BB97-63119EDF054E}"/>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A1E8D4FF-0195-F04C-B414-26BB83AAABD8}"/>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3191002-B03B-8A46-B110-D4F35898DC3D}"/>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FB3A0F35-8D7A-B844-8D0D-F560D6091040}"/>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FD3E3B9-7D33-854C-AB44-3169BF7E3111}"/>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469627DC-0A52-7F45-ADFD-02DAC4CAE99D}"/>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840DFDCF-21FA-5443-ABEB-3320F4347170}"/>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2E524A7C-990E-F54F-B076-5CAD4D868203}"/>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A02B90A3-731A-6642-95D9-3979E3C5C060}"/>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F641F05E-3A04-4A44-B8D4-4B0B272B3CDC}"/>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A6E67DF4-7136-C14E-ABAA-666388A22C01}"/>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0E3E7CE8-3D8C-3547-9527-7E1924DDA35C}"/>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48F8C448-E9AC-4B45-8E40-CD46CC66A4E8}"/>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 xmlns:a16="http://schemas.microsoft.com/office/drawing/2014/main" id="{31682AFE-5204-5F4A-A58D-D30928462C43}"/>
                </a:ext>
              </a:extLst>
            </p:cNvPr>
            <p:cNvCxnSpPr>
              <a:stCxn id="35" idx="0"/>
              <a:endCxn id="35"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49384435-F859-F143-9F24-146FF2C7E87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 xmlns:a16="http://schemas.microsoft.com/office/drawing/2014/main" id="{62C754BB-09F8-9848-B5BB-B6C84CF4AB35}"/>
              </a:ext>
            </a:extLst>
          </p:cNvPr>
          <p:cNvGrpSpPr/>
          <p:nvPr/>
        </p:nvGrpSpPr>
        <p:grpSpPr>
          <a:xfrm rot="2535229">
            <a:off x="7320136" y="3598152"/>
            <a:ext cx="1008112" cy="1460704"/>
            <a:chOff x="1331640" y="3573016"/>
            <a:chExt cx="1008112" cy="1460704"/>
          </a:xfrm>
        </p:grpSpPr>
        <p:sp>
          <p:nvSpPr>
            <p:cNvPr id="43" name="Rectangle 42">
              <a:extLst>
                <a:ext uri="{FF2B5EF4-FFF2-40B4-BE49-F238E27FC236}">
                  <a16:creationId xmlns="" xmlns:a16="http://schemas.microsoft.com/office/drawing/2014/main" id="{82487190-C79E-F744-B95F-413EC32B3DD2}"/>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6D87A96A-6EE0-0240-9FCE-1B1ACB98DE4E}"/>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4CA5F201-AAD9-C542-8E18-27FFC9DB0A75}"/>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46B07458-4ECE-C140-9AF2-09B075DB97C8}"/>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44469533-4844-434A-B64D-4DF9E983715F}"/>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5E82C25D-1049-E540-99B1-DFEB569E4DE7}"/>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FC0560BD-6E6B-7E44-ADE5-3DE1DF787CE3}"/>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6543ECC6-2FBB-344E-9B3D-F61152C9F2D8}"/>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00AD9F25-73E3-B34B-86F2-E08FB5D51D28}"/>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74AA0FA5-CBDA-4449-B5D9-B1AD9772189B}"/>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34C22927-2EC8-2144-8F44-23D63977F026}"/>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71822370-47DB-4146-AD07-314CED2445A4}"/>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AD4F947D-6CA9-014B-9753-930BEDA56398}"/>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F19137F3-4B2F-1C46-8EF3-FDCA0DD735D4}"/>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55AAD975-44EA-E44D-B018-61648050B6A1}"/>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A75547B1-FD1D-5849-A590-1F282867171C}"/>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 xmlns:a16="http://schemas.microsoft.com/office/drawing/2014/main" id="{DB9CD182-92EE-2443-A2DD-4C7B34BB8DA1}"/>
                </a:ext>
              </a:extLst>
            </p:cNvPr>
            <p:cNvCxnSpPr>
              <a:stCxn id="58" idx="0"/>
              <a:endCxn id="58"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79E741CF-6023-954F-870C-64DF3BDE4CB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 xmlns:a16="http://schemas.microsoft.com/office/drawing/2014/main" id="{DA1729AA-4738-7043-B092-22D91300516E}"/>
              </a:ext>
            </a:extLst>
          </p:cNvPr>
          <p:cNvSpPr txBox="1"/>
          <p:nvPr/>
        </p:nvSpPr>
        <p:spPr>
          <a:xfrm>
            <a:off x="2546537" y="5040569"/>
            <a:ext cx="1710586" cy="307777"/>
          </a:xfrm>
          <a:prstGeom prst="rect">
            <a:avLst/>
          </a:prstGeom>
          <a:noFill/>
        </p:spPr>
        <p:txBody>
          <a:bodyPr wrap="square" rtlCol="0">
            <a:spAutoFit/>
          </a:bodyPr>
          <a:lstStyle/>
          <a:p>
            <a:pPr algn="ctr"/>
            <a:r>
              <a:rPr lang="en-US" sz="1400" b="1" dirty="0">
                <a:latin typeface="+mn-lt"/>
              </a:rPr>
              <a:t>Vertical base (V)</a:t>
            </a:r>
          </a:p>
        </p:txBody>
      </p:sp>
      <p:sp>
        <p:nvSpPr>
          <p:cNvPr id="62" name="TextBox 61">
            <a:extLst>
              <a:ext uri="{FF2B5EF4-FFF2-40B4-BE49-F238E27FC236}">
                <a16:creationId xmlns="" xmlns:a16="http://schemas.microsoft.com/office/drawing/2014/main" id="{EE0FECA9-189F-AD4E-A6D4-AEBED5C8219C}"/>
              </a:ext>
            </a:extLst>
          </p:cNvPr>
          <p:cNvSpPr txBox="1"/>
          <p:nvPr/>
        </p:nvSpPr>
        <p:spPr>
          <a:xfrm>
            <a:off x="6923594" y="5163718"/>
            <a:ext cx="1710586" cy="307777"/>
          </a:xfrm>
          <a:prstGeom prst="rect">
            <a:avLst/>
          </a:prstGeom>
          <a:noFill/>
        </p:spPr>
        <p:txBody>
          <a:bodyPr wrap="square" rtlCol="0">
            <a:spAutoFit/>
          </a:bodyPr>
          <a:lstStyle/>
          <a:p>
            <a:pPr algn="ctr"/>
            <a:r>
              <a:rPr lang="en-US" sz="1400" b="1" dirty="0">
                <a:latin typeface="+mn-lt"/>
              </a:rPr>
              <a:t>+45º</a:t>
            </a:r>
          </a:p>
        </p:txBody>
      </p:sp>
      <p:sp>
        <p:nvSpPr>
          <p:cNvPr id="64" name="TextBox 63">
            <a:extLst>
              <a:ext uri="{FF2B5EF4-FFF2-40B4-BE49-F238E27FC236}">
                <a16:creationId xmlns="" xmlns:a16="http://schemas.microsoft.com/office/drawing/2014/main" id="{6F4D6A39-0A22-4942-A880-08955C401375}"/>
              </a:ext>
            </a:extLst>
          </p:cNvPr>
          <p:cNvSpPr txBox="1"/>
          <p:nvPr/>
        </p:nvSpPr>
        <p:spPr>
          <a:xfrm>
            <a:off x="3297644" y="5708884"/>
            <a:ext cx="4598241" cy="923330"/>
          </a:xfrm>
          <a:prstGeom prst="rect">
            <a:avLst/>
          </a:prstGeom>
          <a:noFill/>
          <a:ln>
            <a:solidFill>
              <a:schemeClr val="tx1"/>
            </a:solidFill>
          </a:ln>
        </p:spPr>
        <p:txBody>
          <a:bodyPr wrap="square" rtlCol="0">
            <a:spAutoFit/>
          </a:bodyPr>
          <a:lstStyle/>
          <a:p>
            <a:pPr algn="ctr"/>
            <a:r>
              <a:rPr lang="en-US" sz="1800" dirty="0">
                <a:latin typeface="+mn-lt"/>
              </a:rPr>
              <a:t>If the filters are 45º from each other, the results are random, so they cannot be used for key generation and they are discarded</a:t>
            </a:r>
          </a:p>
        </p:txBody>
      </p:sp>
      <p:cxnSp>
        <p:nvCxnSpPr>
          <p:cNvPr id="66" name="Straight Connector 65">
            <a:extLst>
              <a:ext uri="{FF2B5EF4-FFF2-40B4-BE49-F238E27FC236}">
                <a16:creationId xmlns="" xmlns:a16="http://schemas.microsoft.com/office/drawing/2014/main" id="{1BD63F1C-860B-4549-8336-E01D55CC5A57}"/>
              </a:ext>
            </a:extLst>
          </p:cNvPr>
          <p:cNvCxnSpPr>
            <a:endCxn id="61" idx="2"/>
          </p:cNvCxnSpPr>
          <p:nvPr/>
        </p:nvCxnSpPr>
        <p:spPr>
          <a:xfrm flipH="1" flipV="1">
            <a:off x="3401830" y="5348345"/>
            <a:ext cx="461922" cy="414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490502D5-B92D-024F-9017-79BE3695B5F0}"/>
              </a:ext>
            </a:extLst>
          </p:cNvPr>
          <p:cNvCxnSpPr>
            <a:cxnSpLocks/>
          </p:cNvCxnSpPr>
          <p:nvPr/>
        </p:nvCxnSpPr>
        <p:spPr>
          <a:xfrm flipV="1">
            <a:off x="5159896" y="5344781"/>
            <a:ext cx="2088232" cy="418322"/>
          </a:xfrm>
          <a:prstGeom prst="line">
            <a:avLst/>
          </a:prstGeom>
        </p:spPr>
        <p:style>
          <a:lnRef idx="1">
            <a:schemeClr val="accent1"/>
          </a:lnRef>
          <a:fillRef idx="0">
            <a:schemeClr val="accent1"/>
          </a:fillRef>
          <a:effectRef idx="0">
            <a:schemeClr val="accent1"/>
          </a:effectRef>
          <a:fontRef idx="minor">
            <a:schemeClr val="tx1"/>
          </a:fontRef>
        </p:style>
      </p:cxnSp>
      <p:sp>
        <p:nvSpPr>
          <p:cNvPr id="6" name="Line Callout 1 5">
            <a:extLst>
              <a:ext uri="{FF2B5EF4-FFF2-40B4-BE49-F238E27FC236}">
                <a16:creationId xmlns="" xmlns:a16="http://schemas.microsoft.com/office/drawing/2014/main" id="{C05FA238-90B6-E945-8A04-60517CC4563F}"/>
              </a:ext>
            </a:extLst>
          </p:cNvPr>
          <p:cNvSpPr/>
          <p:nvPr/>
        </p:nvSpPr>
        <p:spPr>
          <a:xfrm>
            <a:off x="8409412" y="2522106"/>
            <a:ext cx="2007068" cy="1100163"/>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Photon has 50% chance to go through, or be blocked by the receiver’s filter</a:t>
            </a:r>
          </a:p>
        </p:txBody>
      </p:sp>
    </p:spTree>
    <p:extLst>
      <p:ext uri="{BB962C8B-B14F-4D97-AF65-F5344CB8AC3E}">
        <p14:creationId xmlns:p14="http://schemas.microsoft.com/office/powerpoint/2010/main" val="17984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091 0.00023 L 1.08216 -0.0081 " pathEditMode="relative" rAng="0" ptsTypes="AA">
                                      <p:cBhvr>
                                        <p:cTn id="6" dur="3000" fill="hold"/>
                                        <p:tgtEl>
                                          <p:spTgt spid="5"/>
                                        </p:tgtEl>
                                        <p:attrNameLst>
                                          <p:attrName>ppt_x</p:attrName>
                                          <p:attrName>ppt_y</p:attrName>
                                        </p:attrNameLst>
                                      </p:cBhvr>
                                      <p:rCtr x="54154"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6A6EF-FEC3-ED47-BC31-5BCB7B7A41E6}"/>
              </a:ext>
            </a:extLst>
          </p:cNvPr>
          <p:cNvSpPr>
            <a:spLocks noGrp="1"/>
          </p:cNvSpPr>
          <p:nvPr>
            <p:ph type="title"/>
          </p:nvPr>
        </p:nvSpPr>
        <p:spPr/>
        <p:txBody>
          <a:bodyPr/>
          <a:lstStyle/>
          <a:p>
            <a:r>
              <a:rPr lang="en-US" dirty="0"/>
              <a:t>The BB84 protocol</a:t>
            </a:r>
          </a:p>
        </p:txBody>
      </p:sp>
      <p:sp>
        <p:nvSpPr>
          <p:cNvPr id="5" name="Freeform 4">
            <a:extLst>
              <a:ext uri="{FF2B5EF4-FFF2-40B4-BE49-F238E27FC236}">
                <a16:creationId xmlns="" xmlns:a16="http://schemas.microsoft.com/office/drawing/2014/main" id="{62204A9C-2D09-2E4A-9C3F-D2105F4959E7}"/>
              </a:ext>
            </a:extLst>
          </p:cNvPr>
          <p:cNvSpPr/>
          <p:nvPr/>
        </p:nvSpPr>
        <p:spPr>
          <a:xfrm>
            <a:off x="-836732" y="4106551"/>
            <a:ext cx="727625" cy="487285"/>
          </a:xfrm>
          <a:custGeom>
            <a:avLst/>
            <a:gdLst>
              <a:gd name="connsiteX0" fmla="*/ 0 w 3958046"/>
              <a:gd name="connsiteY0" fmla="*/ 1191543 h 2344774"/>
              <a:gd name="connsiteX1" fmla="*/ 45720 w 3958046"/>
              <a:gd name="connsiteY1" fmla="*/ 1113166 h 2344774"/>
              <a:gd name="connsiteX2" fmla="*/ 111034 w 3958046"/>
              <a:gd name="connsiteY2" fmla="*/ 1185012 h 2344774"/>
              <a:gd name="connsiteX3" fmla="*/ 156754 w 3958046"/>
              <a:gd name="connsiteY3" fmla="*/ 1315640 h 2344774"/>
              <a:gd name="connsiteX4" fmla="*/ 241663 w 3958046"/>
              <a:gd name="connsiteY4" fmla="*/ 1087040 h 2344774"/>
              <a:gd name="connsiteX5" fmla="*/ 274320 w 3958046"/>
              <a:gd name="connsiteY5" fmla="*/ 1073978 h 2344774"/>
              <a:gd name="connsiteX6" fmla="*/ 339634 w 3958046"/>
              <a:gd name="connsiteY6" fmla="*/ 1374423 h 2344774"/>
              <a:gd name="connsiteX7" fmla="*/ 424543 w 3958046"/>
              <a:gd name="connsiteY7" fmla="*/ 1002132 h 2344774"/>
              <a:gd name="connsiteX8" fmla="*/ 515983 w 3958046"/>
              <a:gd name="connsiteY8" fmla="*/ 1459332 h 2344774"/>
              <a:gd name="connsiteX9" fmla="*/ 600891 w 3958046"/>
              <a:gd name="connsiteY9" fmla="*/ 917223 h 2344774"/>
              <a:gd name="connsiteX10" fmla="*/ 659674 w 3958046"/>
              <a:gd name="connsiteY10" fmla="*/ 995600 h 2344774"/>
              <a:gd name="connsiteX11" fmla="*/ 672737 w 3958046"/>
              <a:gd name="connsiteY11" fmla="*/ 1531178 h 2344774"/>
              <a:gd name="connsiteX12" fmla="*/ 731520 w 3958046"/>
              <a:gd name="connsiteY12" fmla="*/ 1589960 h 2344774"/>
              <a:gd name="connsiteX13" fmla="*/ 751114 w 3958046"/>
              <a:gd name="connsiteY13" fmla="*/ 1472395 h 2344774"/>
              <a:gd name="connsiteX14" fmla="*/ 783771 w 3958046"/>
              <a:gd name="connsiteY14" fmla="*/ 819252 h 2344774"/>
              <a:gd name="connsiteX15" fmla="*/ 829491 w 3958046"/>
              <a:gd name="connsiteY15" fmla="*/ 760469 h 2344774"/>
              <a:gd name="connsiteX16" fmla="*/ 881743 w 3958046"/>
              <a:gd name="connsiteY16" fmla="*/ 1629149 h 2344774"/>
              <a:gd name="connsiteX17" fmla="*/ 907868 w 3958046"/>
              <a:gd name="connsiteY17" fmla="*/ 1733652 h 2344774"/>
              <a:gd name="connsiteX18" fmla="*/ 927463 w 3958046"/>
              <a:gd name="connsiteY18" fmla="*/ 1420143 h 2344774"/>
              <a:gd name="connsiteX19" fmla="*/ 973183 w 3958046"/>
              <a:gd name="connsiteY19" fmla="*/ 649435 h 2344774"/>
              <a:gd name="connsiteX20" fmla="*/ 999308 w 3958046"/>
              <a:gd name="connsiteY20" fmla="*/ 603715 h 2344774"/>
              <a:gd name="connsiteX21" fmla="*/ 1058091 w 3958046"/>
              <a:gd name="connsiteY21" fmla="*/ 1785903 h 2344774"/>
              <a:gd name="connsiteX22" fmla="*/ 1084217 w 3958046"/>
              <a:gd name="connsiteY22" fmla="*/ 1883875 h 2344774"/>
              <a:gd name="connsiteX23" fmla="*/ 1123406 w 3958046"/>
              <a:gd name="connsiteY23" fmla="*/ 1426675 h 2344774"/>
              <a:gd name="connsiteX24" fmla="*/ 1162594 w 3958046"/>
              <a:gd name="connsiteY24" fmla="*/ 473086 h 2344774"/>
              <a:gd name="connsiteX25" fmla="*/ 1188720 w 3958046"/>
              <a:gd name="connsiteY25" fmla="*/ 473086 h 2344774"/>
              <a:gd name="connsiteX26" fmla="*/ 1214846 w 3958046"/>
              <a:gd name="connsiteY26" fmla="*/ 1250326 h 2344774"/>
              <a:gd name="connsiteX27" fmla="*/ 1267097 w 3958046"/>
              <a:gd name="connsiteY27" fmla="*/ 2001440 h 2344774"/>
              <a:gd name="connsiteX28" fmla="*/ 1280160 w 3958046"/>
              <a:gd name="connsiteY28" fmla="*/ 2001440 h 2344774"/>
              <a:gd name="connsiteX29" fmla="*/ 1319348 w 3958046"/>
              <a:gd name="connsiteY29" fmla="*/ 1211138 h 2344774"/>
              <a:gd name="connsiteX30" fmla="*/ 1358537 w 3958046"/>
              <a:gd name="connsiteY30" fmla="*/ 329395 h 2344774"/>
              <a:gd name="connsiteX31" fmla="*/ 1378131 w 3958046"/>
              <a:gd name="connsiteY31" fmla="*/ 577589 h 2344774"/>
              <a:gd name="connsiteX32" fmla="*/ 1423851 w 3958046"/>
              <a:gd name="connsiteY32" fmla="*/ 1727120 h 2344774"/>
              <a:gd name="connsiteX33" fmla="*/ 1443446 w 3958046"/>
              <a:gd name="connsiteY33" fmla="*/ 2138600 h 2344774"/>
              <a:gd name="connsiteX34" fmla="*/ 1476103 w 3958046"/>
              <a:gd name="connsiteY34" fmla="*/ 1792435 h 2344774"/>
              <a:gd name="connsiteX35" fmla="*/ 1521823 w 3958046"/>
              <a:gd name="connsiteY35" fmla="*/ 251018 h 2344774"/>
              <a:gd name="connsiteX36" fmla="*/ 1547948 w 3958046"/>
              <a:gd name="connsiteY36" fmla="*/ 401240 h 2344774"/>
              <a:gd name="connsiteX37" fmla="*/ 1606731 w 3958046"/>
              <a:gd name="connsiteY37" fmla="*/ 2164726 h 2344774"/>
              <a:gd name="connsiteX38" fmla="*/ 1652451 w 3958046"/>
              <a:gd name="connsiteY38" fmla="*/ 2086349 h 2344774"/>
              <a:gd name="connsiteX39" fmla="*/ 1665514 w 3958046"/>
              <a:gd name="connsiteY39" fmla="*/ 1165418 h 2344774"/>
              <a:gd name="connsiteX40" fmla="*/ 1698171 w 3958046"/>
              <a:gd name="connsiteY40" fmla="*/ 94263 h 2344774"/>
              <a:gd name="connsiteX41" fmla="*/ 1737360 w 3958046"/>
              <a:gd name="connsiteY41" fmla="*/ 237955 h 2344774"/>
              <a:gd name="connsiteX42" fmla="*/ 1783080 w 3958046"/>
              <a:gd name="connsiteY42" fmla="*/ 1720589 h 2344774"/>
              <a:gd name="connsiteX43" fmla="*/ 1796143 w 3958046"/>
              <a:gd name="connsiteY43" fmla="*/ 2295355 h 2344774"/>
              <a:gd name="connsiteX44" fmla="*/ 1828800 w 3958046"/>
              <a:gd name="connsiteY44" fmla="*/ 1988378 h 2344774"/>
              <a:gd name="connsiteX45" fmla="*/ 1867988 w 3958046"/>
              <a:gd name="connsiteY45" fmla="*/ 1008663 h 2344774"/>
              <a:gd name="connsiteX46" fmla="*/ 1887583 w 3958046"/>
              <a:gd name="connsiteY46" fmla="*/ 218360 h 2344774"/>
              <a:gd name="connsiteX47" fmla="*/ 1907177 w 3958046"/>
              <a:gd name="connsiteY47" fmla="*/ 42012 h 2344774"/>
              <a:gd name="connsiteX48" fmla="*/ 1933303 w 3958046"/>
              <a:gd name="connsiteY48" fmla="*/ 499212 h 2344774"/>
              <a:gd name="connsiteX49" fmla="*/ 1946366 w 3958046"/>
              <a:gd name="connsiteY49" fmla="*/ 1309109 h 2344774"/>
              <a:gd name="connsiteX50" fmla="*/ 1965960 w 3958046"/>
              <a:gd name="connsiteY50" fmla="*/ 2230040 h 2344774"/>
              <a:gd name="connsiteX51" fmla="*/ 2018211 w 3958046"/>
              <a:gd name="connsiteY51" fmla="*/ 2203915 h 2344774"/>
              <a:gd name="connsiteX52" fmla="*/ 2031274 w 3958046"/>
              <a:gd name="connsiteY52" fmla="*/ 1080509 h 2344774"/>
              <a:gd name="connsiteX53" fmla="*/ 2063931 w 3958046"/>
              <a:gd name="connsiteY53" fmla="*/ 270612 h 2344774"/>
              <a:gd name="connsiteX54" fmla="*/ 2083526 w 3958046"/>
              <a:gd name="connsiteY54" fmla="*/ 68138 h 2344774"/>
              <a:gd name="connsiteX55" fmla="*/ 2109651 w 3958046"/>
              <a:gd name="connsiteY55" fmla="*/ 446960 h 2344774"/>
              <a:gd name="connsiteX56" fmla="*/ 2116183 w 3958046"/>
              <a:gd name="connsiteY56" fmla="*/ 1296046 h 2344774"/>
              <a:gd name="connsiteX57" fmla="*/ 2148840 w 3958046"/>
              <a:gd name="connsiteY57" fmla="*/ 2027566 h 2344774"/>
              <a:gd name="connsiteX58" fmla="*/ 2181497 w 3958046"/>
              <a:gd name="connsiteY58" fmla="*/ 2288823 h 2344774"/>
              <a:gd name="connsiteX59" fmla="*/ 2207623 w 3958046"/>
              <a:gd name="connsiteY59" fmla="*/ 1870812 h 2344774"/>
              <a:gd name="connsiteX60" fmla="*/ 2214154 w 3958046"/>
              <a:gd name="connsiteY60" fmla="*/ 1119698 h 2344774"/>
              <a:gd name="connsiteX61" fmla="*/ 2233748 w 3958046"/>
              <a:gd name="connsiteY61" fmla="*/ 192235 h 2344774"/>
              <a:gd name="connsiteX62" fmla="*/ 2272937 w 3958046"/>
              <a:gd name="connsiteY62" fmla="*/ 277143 h 2344774"/>
              <a:gd name="connsiteX63" fmla="*/ 2299063 w 3958046"/>
              <a:gd name="connsiteY63" fmla="*/ 1191543 h 2344774"/>
              <a:gd name="connsiteX64" fmla="*/ 2325188 w 3958046"/>
              <a:gd name="connsiteY64" fmla="*/ 1949189 h 2344774"/>
              <a:gd name="connsiteX65" fmla="*/ 2364377 w 3958046"/>
              <a:gd name="connsiteY65" fmla="*/ 2197383 h 2344774"/>
              <a:gd name="connsiteX66" fmla="*/ 2370908 w 3958046"/>
              <a:gd name="connsiteY66" fmla="*/ 1779372 h 2344774"/>
              <a:gd name="connsiteX67" fmla="*/ 2390503 w 3958046"/>
              <a:gd name="connsiteY67" fmla="*/ 1191543 h 2344774"/>
              <a:gd name="connsiteX68" fmla="*/ 2423160 w 3958046"/>
              <a:gd name="connsiteY68" fmla="*/ 531869 h 2344774"/>
              <a:gd name="connsiteX69" fmla="*/ 2455817 w 3958046"/>
              <a:gd name="connsiteY69" fmla="*/ 264080 h 2344774"/>
              <a:gd name="connsiteX70" fmla="*/ 2481943 w 3958046"/>
              <a:gd name="connsiteY70" fmla="*/ 904160 h 2344774"/>
              <a:gd name="connsiteX71" fmla="*/ 2488474 w 3958046"/>
              <a:gd name="connsiteY71" fmla="*/ 1544240 h 2344774"/>
              <a:gd name="connsiteX72" fmla="*/ 2527663 w 3958046"/>
              <a:gd name="connsiteY72" fmla="*/ 2060223 h 2344774"/>
              <a:gd name="connsiteX73" fmla="*/ 2566851 w 3958046"/>
              <a:gd name="connsiteY73" fmla="*/ 1746715 h 2344774"/>
              <a:gd name="connsiteX74" fmla="*/ 2592977 w 3958046"/>
              <a:gd name="connsiteY74" fmla="*/ 1028258 h 2344774"/>
              <a:gd name="connsiteX75" fmla="*/ 2612571 w 3958046"/>
              <a:gd name="connsiteY75" fmla="*/ 433898 h 2344774"/>
              <a:gd name="connsiteX76" fmla="*/ 2658291 w 3958046"/>
              <a:gd name="connsiteY76" fmla="*/ 1041320 h 2344774"/>
              <a:gd name="connsiteX77" fmla="*/ 2677886 w 3958046"/>
              <a:gd name="connsiteY77" fmla="*/ 1537709 h 2344774"/>
              <a:gd name="connsiteX78" fmla="*/ 2710543 w 3958046"/>
              <a:gd name="connsiteY78" fmla="*/ 1883875 h 2344774"/>
              <a:gd name="connsiteX79" fmla="*/ 2756263 w 3958046"/>
              <a:gd name="connsiteY79" fmla="*/ 1511583 h 2344774"/>
              <a:gd name="connsiteX80" fmla="*/ 2775857 w 3958046"/>
              <a:gd name="connsiteY80" fmla="*/ 1126229 h 2344774"/>
              <a:gd name="connsiteX81" fmla="*/ 2795451 w 3958046"/>
              <a:gd name="connsiteY81" fmla="*/ 708218 h 2344774"/>
              <a:gd name="connsiteX82" fmla="*/ 2834640 w 3958046"/>
              <a:gd name="connsiteY82" fmla="*/ 597183 h 2344774"/>
              <a:gd name="connsiteX83" fmla="*/ 2867297 w 3958046"/>
              <a:gd name="connsiteY83" fmla="*/ 1093572 h 2344774"/>
              <a:gd name="connsiteX84" fmla="*/ 2873828 w 3958046"/>
              <a:gd name="connsiteY84" fmla="*/ 1603023 h 2344774"/>
              <a:gd name="connsiteX85" fmla="*/ 2919548 w 3958046"/>
              <a:gd name="connsiteY85" fmla="*/ 1681400 h 2344774"/>
              <a:gd name="connsiteX86" fmla="*/ 2939143 w 3958046"/>
              <a:gd name="connsiteY86" fmla="*/ 1407080 h 2344774"/>
              <a:gd name="connsiteX87" fmla="*/ 2952206 w 3958046"/>
              <a:gd name="connsiteY87" fmla="*/ 871503 h 2344774"/>
              <a:gd name="connsiteX88" fmla="*/ 2971800 w 3958046"/>
              <a:gd name="connsiteY88" fmla="*/ 740875 h 2344774"/>
              <a:gd name="connsiteX89" fmla="*/ 3017520 w 3958046"/>
              <a:gd name="connsiteY89" fmla="*/ 793126 h 2344774"/>
              <a:gd name="connsiteX90" fmla="*/ 3037114 w 3958046"/>
              <a:gd name="connsiteY90" fmla="*/ 1100103 h 2344774"/>
              <a:gd name="connsiteX91" fmla="*/ 3056708 w 3958046"/>
              <a:gd name="connsiteY91" fmla="*/ 1459332 h 2344774"/>
              <a:gd name="connsiteX92" fmla="*/ 3115491 w 3958046"/>
              <a:gd name="connsiteY92" fmla="*/ 1511583 h 2344774"/>
              <a:gd name="connsiteX93" fmla="*/ 3122023 w 3958046"/>
              <a:gd name="connsiteY93" fmla="*/ 1171949 h 2344774"/>
              <a:gd name="connsiteX94" fmla="*/ 3148148 w 3958046"/>
              <a:gd name="connsiteY94" fmla="*/ 891098 h 2344774"/>
              <a:gd name="connsiteX95" fmla="*/ 3213463 w 3958046"/>
              <a:gd name="connsiteY95" fmla="*/ 1015195 h 2344774"/>
              <a:gd name="connsiteX96" fmla="*/ 3213463 w 3958046"/>
              <a:gd name="connsiteY96" fmla="*/ 1217669 h 2344774"/>
              <a:gd name="connsiteX97" fmla="*/ 3252651 w 3958046"/>
              <a:gd name="connsiteY97" fmla="*/ 1452800 h 2344774"/>
              <a:gd name="connsiteX98" fmla="*/ 3304903 w 3958046"/>
              <a:gd name="connsiteY98" fmla="*/ 1204606 h 2344774"/>
              <a:gd name="connsiteX99" fmla="*/ 3337560 w 3958046"/>
              <a:gd name="connsiteY99" fmla="*/ 969475 h 2344774"/>
              <a:gd name="connsiteX100" fmla="*/ 3376748 w 3958046"/>
              <a:gd name="connsiteY100" fmla="*/ 1008663 h 2344774"/>
              <a:gd name="connsiteX101" fmla="*/ 3396343 w 3958046"/>
              <a:gd name="connsiteY101" fmla="*/ 1165418 h 2344774"/>
              <a:gd name="connsiteX102" fmla="*/ 3409406 w 3958046"/>
              <a:gd name="connsiteY102" fmla="*/ 1361360 h 2344774"/>
              <a:gd name="connsiteX103" fmla="*/ 3481251 w 3958046"/>
              <a:gd name="connsiteY103" fmla="*/ 1296046 h 2344774"/>
              <a:gd name="connsiteX104" fmla="*/ 3500846 w 3958046"/>
              <a:gd name="connsiteY104" fmla="*/ 1106635 h 2344774"/>
              <a:gd name="connsiteX105" fmla="*/ 3559628 w 3958046"/>
              <a:gd name="connsiteY105" fmla="*/ 1060915 h 2344774"/>
              <a:gd name="connsiteX106" fmla="*/ 3572691 w 3958046"/>
              <a:gd name="connsiteY106" fmla="*/ 1211138 h 2344774"/>
              <a:gd name="connsiteX107" fmla="*/ 3651068 w 3958046"/>
              <a:gd name="connsiteY107" fmla="*/ 1243795 h 2344774"/>
              <a:gd name="connsiteX108" fmla="*/ 3703320 w 3958046"/>
              <a:gd name="connsiteY108" fmla="*/ 1119698 h 2344774"/>
              <a:gd name="connsiteX109" fmla="*/ 3762103 w 3958046"/>
              <a:gd name="connsiteY109" fmla="*/ 1171949 h 2344774"/>
              <a:gd name="connsiteX110" fmla="*/ 3801291 w 3958046"/>
              <a:gd name="connsiteY110" fmla="*/ 1263389 h 2344774"/>
              <a:gd name="connsiteX111" fmla="*/ 3853543 w 3958046"/>
              <a:gd name="connsiteY111" fmla="*/ 1191543 h 2344774"/>
              <a:gd name="connsiteX112" fmla="*/ 3958046 w 3958046"/>
              <a:gd name="connsiteY112" fmla="*/ 1185012 h 2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58046" h="2344774">
                <a:moveTo>
                  <a:pt x="0" y="1191543"/>
                </a:moveTo>
                <a:cubicBezTo>
                  <a:pt x="13607" y="1152898"/>
                  <a:pt x="27214" y="1114254"/>
                  <a:pt x="45720" y="1113166"/>
                </a:cubicBezTo>
                <a:cubicBezTo>
                  <a:pt x="64226" y="1112078"/>
                  <a:pt x="92528" y="1151266"/>
                  <a:pt x="111034" y="1185012"/>
                </a:cubicBezTo>
                <a:cubicBezTo>
                  <a:pt x="129540" y="1218758"/>
                  <a:pt x="134983" y="1331969"/>
                  <a:pt x="156754" y="1315640"/>
                </a:cubicBezTo>
                <a:cubicBezTo>
                  <a:pt x="178525" y="1299311"/>
                  <a:pt x="222069" y="1127317"/>
                  <a:pt x="241663" y="1087040"/>
                </a:cubicBezTo>
                <a:cubicBezTo>
                  <a:pt x="261257" y="1046763"/>
                  <a:pt x="257992" y="1026081"/>
                  <a:pt x="274320" y="1073978"/>
                </a:cubicBezTo>
                <a:cubicBezTo>
                  <a:pt x="290648" y="1121875"/>
                  <a:pt x="314597" y="1386397"/>
                  <a:pt x="339634" y="1374423"/>
                </a:cubicBezTo>
                <a:cubicBezTo>
                  <a:pt x="364671" y="1362449"/>
                  <a:pt x="395152" y="987980"/>
                  <a:pt x="424543" y="1002132"/>
                </a:cubicBezTo>
                <a:cubicBezTo>
                  <a:pt x="453935" y="1016283"/>
                  <a:pt x="486592" y="1473483"/>
                  <a:pt x="515983" y="1459332"/>
                </a:cubicBezTo>
                <a:cubicBezTo>
                  <a:pt x="545374" y="1445181"/>
                  <a:pt x="576943" y="994512"/>
                  <a:pt x="600891" y="917223"/>
                </a:cubicBezTo>
                <a:cubicBezTo>
                  <a:pt x="624840" y="839934"/>
                  <a:pt x="647700" y="893274"/>
                  <a:pt x="659674" y="995600"/>
                </a:cubicBezTo>
                <a:cubicBezTo>
                  <a:pt x="671648" y="1097926"/>
                  <a:pt x="660763" y="1432118"/>
                  <a:pt x="672737" y="1531178"/>
                </a:cubicBezTo>
                <a:cubicBezTo>
                  <a:pt x="684711" y="1630238"/>
                  <a:pt x="718457" y="1599757"/>
                  <a:pt x="731520" y="1589960"/>
                </a:cubicBezTo>
                <a:cubicBezTo>
                  <a:pt x="744583" y="1580163"/>
                  <a:pt x="742406" y="1600846"/>
                  <a:pt x="751114" y="1472395"/>
                </a:cubicBezTo>
                <a:cubicBezTo>
                  <a:pt x="759822" y="1343944"/>
                  <a:pt x="770708" y="937906"/>
                  <a:pt x="783771" y="819252"/>
                </a:cubicBezTo>
                <a:cubicBezTo>
                  <a:pt x="796834" y="700598"/>
                  <a:pt x="813162" y="625486"/>
                  <a:pt x="829491" y="760469"/>
                </a:cubicBezTo>
                <a:cubicBezTo>
                  <a:pt x="845820" y="895452"/>
                  <a:pt x="868680" y="1466952"/>
                  <a:pt x="881743" y="1629149"/>
                </a:cubicBezTo>
                <a:cubicBezTo>
                  <a:pt x="894806" y="1791346"/>
                  <a:pt x="900248" y="1768486"/>
                  <a:pt x="907868" y="1733652"/>
                </a:cubicBezTo>
                <a:cubicBezTo>
                  <a:pt x="915488" y="1698818"/>
                  <a:pt x="916577" y="1600846"/>
                  <a:pt x="927463" y="1420143"/>
                </a:cubicBezTo>
                <a:cubicBezTo>
                  <a:pt x="938349" y="1239440"/>
                  <a:pt x="961209" y="785506"/>
                  <a:pt x="973183" y="649435"/>
                </a:cubicBezTo>
                <a:cubicBezTo>
                  <a:pt x="985157" y="513364"/>
                  <a:pt x="985157" y="414304"/>
                  <a:pt x="999308" y="603715"/>
                </a:cubicBezTo>
                <a:cubicBezTo>
                  <a:pt x="1013459" y="793126"/>
                  <a:pt x="1043940" y="1572543"/>
                  <a:pt x="1058091" y="1785903"/>
                </a:cubicBezTo>
                <a:cubicBezTo>
                  <a:pt x="1072243" y="1999263"/>
                  <a:pt x="1073331" y="1943746"/>
                  <a:pt x="1084217" y="1883875"/>
                </a:cubicBezTo>
                <a:cubicBezTo>
                  <a:pt x="1095103" y="1824004"/>
                  <a:pt x="1110343" y="1661807"/>
                  <a:pt x="1123406" y="1426675"/>
                </a:cubicBezTo>
                <a:cubicBezTo>
                  <a:pt x="1136469" y="1191544"/>
                  <a:pt x="1151708" y="632017"/>
                  <a:pt x="1162594" y="473086"/>
                </a:cubicBezTo>
                <a:cubicBezTo>
                  <a:pt x="1173480" y="314155"/>
                  <a:pt x="1180011" y="343546"/>
                  <a:pt x="1188720" y="473086"/>
                </a:cubicBezTo>
                <a:cubicBezTo>
                  <a:pt x="1197429" y="602626"/>
                  <a:pt x="1201783" y="995600"/>
                  <a:pt x="1214846" y="1250326"/>
                </a:cubicBezTo>
                <a:cubicBezTo>
                  <a:pt x="1227909" y="1505052"/>
                  <a:pt x="1256211" y="1876254"/>
                  <a:pt x="1267097" y="2001440"/>
                </a:cubicBezTo>
                <a:cubicBezTo>
                  <a:pt x="1277983" y="2126626"/>
                  <a:pt x="1271452" y="2133157"/>
                  <a:pt x="1280160" y="2001440"/>
                </a:cubicBezTo>
                <a:cubicBezTo>
                  <a:pt x="1288868" y="1869723"/>
                  <a:pt x="1306285" y="1489812"/>
                  <a:pt x="1319348" y="1211138"/>
                </a:cubicBezTo>
                <a:cubicBezTo>
                  <a:pt x="1332411" y="932464"/>
                  <a:pt x="1348740" y="434986"/>
                  <a:pt x="1358537" y="329395"/>
                </a:cubicBezTo>
                <a:cubicBezTo>
                  <a:pt x="1368334" y="223804"/>
                  <a:pt x="1367245" y="344635"/>
                  <a:pt x="1378131" y="577589"/>
                </a:cubicBezTo>
                <a:cubicBezTo>
                  <a:pt x="1389017" y="810543"/>
                  <a:pt x="1412965" y="1466952"/>
                  <a:pt x="1423851" y="1727120"/>
                </a:cubicBezTo>
                <a:cubicBezTo>
                  <a:pt x="1434737" y="1987289"/>
                  <a:pt x="1434737" y="2127714"/>
                  <a:pt x="1443446" y="2138600"/>
                </a:cubicBezTo>
                <a:cubicBezTo>
                  <a:pt x="1452155" y="2149486"/>
                  <a:pt x="1463040" y="2107032"/>
                  <a:pt x="1476103" y="1792435"/>
                </a:cubicBezTo>
                <a:cubicBezTo>
                  <a:pt x="1489166" y="1477838"/>
                  <a:pt x="1509849" y="482884"/>
                  <a:pt x="1521823" y="251018"/>
                </a:cubicBezTo>
                <a:cubicBezTo>
                  <a:pt x="1533797" y="19152"/>
                  <a:pt x="1533797" y="82289"/>
                  <a:pt x="1547948" y="401240"/>
                </a:cubicBezTo>
                <a:cubicBezTo>
                  <a:pt x="1562099" y="720191"/>
                  <a:pt x="1589314" y="1883874"/>
                  <a:pt x="1606731" y="2164726"/>
                </a:cubicBezTo>
                <a:cubicBezTo>
                  <a:pt x="1624148" y="2445578"/>
                  <a:pt x="1642654" y="2252900"/>
                  <a:pt x="1652451" y="2086349"/>
                </a:cubicBezTo>
                <a:cubicBezTo>
                  <a:pt x="1662248" y="1919798"/>
                  <a:pt x="1657894" y="1497432"/>
                  <a:pt x="1665514" y="1165418"/>
                </a:cubicBezTo>
                <a:cubicBezTo>
                  <a:pt x="1673134" y="833404"/>
                  <a:pt x="1686197" y="248840"/>
                  <a:pt x="1698171" y="94263"/>
                </a:cubicBezTo>
                <a:cubicBezTo>
                  <a:pt x="1710145" y="-60314"/>
                  <a:pt x="1723209" y="-33099"/>
                  <a:pt x="1737360" y="237955"/>
                </a:cubicBezTo>
                <a:cubicBezTo>
                  <a:pt x="1751511" y="509009"/>
                  <a:pt x="1773283" y="1377689"/>
                  <a:pt x="1783080" y="1720589"/>
                </a:cubicBezTo>
                <a:cubicBezTo>
                  <a:pt x="1792877" y="2063489"/>
                  <a:pt x="1788523" y="2250724"/>
                  <a:pt x="1796143" y="2295355"/>
                </a:cubicBezTo>
                <a:cubicBezTo>
                  <a:pt x="1803763" y="2339986"/>
                  <a:pt x="1816826" y="2202827"/>
                  <a:pt x="1828800" y="1988378"/>
                </a:cubicBezTo>
                <a:cubicBezTo>
                  <a:pt x="1840774" y="1773929"/>
                  <a:pt x="1858191" y="1303666"/>
                  <a:pt x="1867988" y="1008663"/>
                </a:cubicBezTo>
                <a:cubicBezTo>
                  <a:pt x="1877785" y="713660"/>
                  <a:pt x="1881052" y="379468"/>
                  <a:pt x="1887583" y="218360"/>
                </a:cubicBezTo>
                <a:cubicBezTo>
                  <a:pt x="1894114" y="57252"/>
                  <a:pt x="1899557" y="-4797"/>
                  <a:pt x="1907177" y="42012"/>
                </a:cubicBezTo>
                <a:cubicBezTo>
                  <a:pt x="1914797" y="88821"/>
                  <a:pt x="1926772" y="288029"/>
                  <a:pt x="1933303" y="499212"/>
                </a:cubicBezTo>
                <a:cubicBezTo>
                  <a:pt x="1939834" y="710395"/>
                  <a:pt x="1940923" y="1020638"/>
                  <a:pt x="1946366" y="1309109"/>
                </a:cubicBezTo>
                <a:cubicBezTo>
                  <a:pt x="1951809" y="1597580"/>
                  <a:pt x="1953986" y="2080906"/>
                  <a:pt x="1965960" y="2230040"/>
                </a:cubicBezTo>
                <a:cubicBezTo>
                  <a:pt x="1977934" y="2379174"/>
                  <a:pt x="2007325" y="2395503"/>
                  <a:pt x="2018211" y="2203915"/>
                </a:cubicBezTo>
                <a:cubicBezTo>
                  <a:pt x="2029097" y="2012327"/>
                  <a:pt x="2023654" y="1402726"/>
                  <a:pt x="2031274" y="1080509"/>
                </a:cubicBezTo>
                <a:cubicBezTo>
                  <a:pt x="2038894" y="758292"/>
                  <a:pt x="2055222" y="439340"/>
                  <a:pt x="2063931" y="270612"/>
                </a:cubicBezTo>
                <a:cubicBezTo>
                  <a:pt x="2072640" y="101883"/>
                  <a:pt x="2075906" y="38747"/>
                  <a:pt x="2083526" y="68138"/>
                </a:cubicBezTo>
                <a:cubicBezTo>
                  <a:pt x="2091146" y="97529"/>
                  <a:pt x="2104208" y="242309"/>
                  <a:pt x="2109651" y="446960"/>
                </a:cubicBezTo>
                <a:cubicBezTo>
                  <a:pt x="2115094" y="651611"/>
                  <a:pt x="2109652" y="1032612"/>
                  <a:pt x="2116183" y="1296046"/>
                </a:cubicBezTo>
                <a:cubicBezTo>
                  <a:pt x="2122715" y="1559480"/>
                  <a:pt x="2137954" y="1862103"/>
                  <a:pt x="2148840" y="2027566"/>
                </a:cubicBezTo>
                <a:cubicBezTo>
                  <a:pt x="2159726" y="2193029"/>
                  <a:pt x="2171700" y="2314949"/>
                  <a:pt x="2181497" y="2288823"/>
                </a:cubicBezTo>
                <a:cubicBezTo>
                  <a:pt x="2191294" y="2262697"/>
                  <a:pt x="2202180" y="2065666"/>
                  <a:pt x="2207623" y="1870812"/>
                </a:cubicBezTo>
                <a:cubicBezTo>
                  <a:pt x="2213066" y="1675958"/>
                  <a:pt x="2209800" y="1399461"/>
                  <a:pt x="2214154" y="1119698"/>
                </a:cubicBezTo>
                <a:cubicBezTo>
                  <a:pt x="2218508" y="839935"/>
                  <a:pt x="2223951" y="332661"/>
                  <a:pt x="2233748" y="192235"/>
                </a:cubicBezTo>
                <a:cubicBezTo>
                  <a:pt x="2243545" y="51809"/>
                  <a:pt x="2262051" y="110592"/>
                  <a:pt x="2272937" y="277143"/>
                </a:cubicBezTo>
                <a:cubicBezTo>
                  <a:pt x="2283823" y="443694"/>
                  <a:pt x="2290355" y="912869"/>
                  <a:pt x="2299063" y="1191543"/>
                </a:cubicBezTo>
                <a:cubicBezTo>
                  <a:pt x="2307772" y="1470217"/>
                  <a:pt x="2314302" y="1781549"/>
                  <a:pt x="2325188" y="1949189"/>
                </a:cubicBezTo>
                <a:cubicBezTo>
                  <a:pt x="2336074" y="2116829"/>
                  <a:pt x="2356757" y="2225686"/>
                  <a:pt x="2364377" y="2197383"/>
                </a:cubicBezTo>
                <a:cubicBezTo>
                  <a:pt x="2371997" y="2169080"/>
                  <a:pt x="2366554" y="1947012"/>
                  <a:pt x="2370908" y="1779372"/>
                </a:cubicBezTo>
                <a:cubicBezTo>
                  <a:pt x="2375262" y="1611732"/>
                  <a:pt x="2381794" y="1399460"/>
                  <a:pt x="2390503" y="1191543"/>
                </a:cubicBezTo>
                <a:cubicBezTo>
                  <a:pt x="2399212" y="983626"/>
                  <a:pt x="2412274" y="686446"/>
                  <a:pt x="2423160" y="531869"/>
                </a:cubicBezTo>
                <a:cubicBezTo>
                  <a:pt x="2434046" y="377292"/>
                  <a:pt x="2446020" y="202032"/>
                  <a:pt x="2455817" y="264080"/>
                </a:cubicBezTo>
                <a:cubicBezTo>
                  <a:pt x="2465614" y="326128"/>
                  <a:pt x="2476500" y="690800"/>
                  <a:pt x="2481943" y="904160"/>
                </a:cubicBezTo>
                <a:cubicBezTo>
                  <a:pt x="2487386" y="1117520"/>
                  <a:pt x="2480854" y="1351563"/>
                  <a:pt x="2488474" y="1544240"/>
                </a:cubicBezTo>
                <a:cubicBezTo>
                  <a:pt x="2496094" y="1736917"/>
                  <a:pt x="2514600" y="2026477"/>
                  <a:pt x="2527663" y="2060223"/>
                </a:cubicBezTo>
                <a:cubicBezTo>
                  <a:pt x="2540726" y="2093969"/>
                  <a:pt x="2555965" y="1918709"/>
                  <a:pt x="2566851" y="1746715"/>
                </a:cubicBezTo>
                <a:cubicBezTo>
                  <a:pt x="2577737" y="1574721"/>
                  <a:pt x="2585357" y="1247061"/>
                  <a:pt x="2592977" y="1028258"/>
                </a:cubicBezTo>
                <a:cubicBezTo>
                  <a:pt x="2600597" y="809455"/>
                  <a:pt x="2601685" y="431721"/>
                  <a:pt x="2612571" y="433898"/>
                </a:cubicBezTo>
                <a:cubicBezTo>
                  <a:pt x="2623457" y="436075"/>
                  <a:pt x="2647405" y="857352"/>
                  <a:pt x="2658291" y="1041320"/>
                </a:cubicBezTo>
                <a:cubicBezTo>
                  <a:pt x="2669177" y="1225288"/>
                  <a:pt x="2669177" y="1397283"/>
                  <a:pt x="2677886" y="1537709"/>
                </a:cubicBezTo>
                <a:cubicBezTo>
                  <a:pt x="2686595" y="1678135"/>
                  <a:pt x="2697480" y="1888229"/>
                  <a:pt x="2710543" y="1883875"/>
                </a:cubicBezTo>
                <a:cubicBezTo>
                  <a:pt x="2723606" y="1879521"/>
                  <a:pt x="2745377" y="1637857"/>
                  <a:pt x="2756263" y="1511583"/>
                </a:cubicBezTo>
                <a:cubicBezTo>
                  <a:pt x="2767149" y="1385309"/>
                  <a:pt x="2769326" y="1260123"/>
                  <a:pt x="2775857" y="1126229"/>
                </a:cubicBezTo>
                <a:cubicBezTo>
                  <a:pt x="2782388" y="992335"/>
                  <a:pt x="2785654" y="796392"/>
                  <a:pt x="2795451" y="708218"/>
                </a:cubicBezTo>
                <a:cubicBezTo>
                  <a:pt x="2805248" y="620044"/>
                  <a:pt x="2822666" y="532957"/>
                  <a:pt x="2834640" y="597183"/>
                </a:cubicBezTo>
                <a:cubicBezTo>
                  <a:pt x="2846614" y="661409"/>
                  <a:pt x="2860766" y="925932"/>
                  <a:pt x="2867297" y="1093572"/>
                </a:cubicBezTo>
                <a:cubicBezTo>
                  <a:pt x="2873828" y="1261212"/>
                  <a:pt x="2865120" y="1505052"/>
                  <a:pt x="2873828" y="1603023"/>
                </a:cubicBezTo>
                <a:cubicBezTo>
                  <a:pt x="2882536" y="1700994"/>
                  <a:pt x="2908662" y="1714057"/>
                  <a:pt x="2919548" y="1681400"/>
                </a:cubicBezTo>
                <a:cubicBezTo>
                  <a:pt x="2930434" y="1648743"/>
                  <a:pt x="2933700" y="1542063"/>
                  <a:pt x="2939143" y="1407080"/>
                </a:cubicBezTo>
                <a:cubicBezTo>
                  <a:pt x="2944586" y="1272097"/>
                  <a:pt x="2946763" y="982537"/>
                  <a:pt x="2952206" y="871503"/>
                </a:cubicBezTo>
                <a:cubicBezTo>
                  <a:pt x="2957649" y="760469"/>
                  <a:pt x="2960914" y="753938"/>
                  <a:pt x="2971800" y="740875"/>
                </a:cubicBezTo>
                <a:cubicBezTo>
                  <a:pt x="2982686" y="727812"/>
                  <a:pt x="3006634" y="733255"/>
                  <a:pt x="3017520" y="793126"/>
                </a:cubicBezTo>
                <a:cubicBezTo>
                  <a:pt x="3028406" y="852997"/>
                  <a:pt x="3030583" y="989069"/>
                  <a:pt x="3037114" y="1100103"/>
                </a:cubicBezTo>
                <a:cubicBezTo>
                  <a:pt x="3043645" y="1211137"/>
                  <a:pt x="3043645" y="1390752"/>
                  <a:pt x="3056708" y="1459332"/>
                </a:cubicBezTo>
                <a:cubicBezTo>
                  <a:pt x="3069771" y="1527912"/>
                  <a:pt x="3104605" y="1559480"/>
                  <a:pt x="3115491" y="1511583"/>
                </a:cubicBezTo>
                <a:cubicBezTo>
                  <a:pt x="3126377" y="1463686"/>
                  <a:pt x="3116580" y="1275363"/>
                  <a:pt x="3122023" y="1171949"/>
                </a:cubicBezTo>
                <a:cubicBezTo>
                  <a:pt x="3127466" y="1068535"/>
                  <a:pt x="3132908" y="917224"/>
                  <a:pt x="3148148" y="891098"/>
                </a:cubicBezTo>
                <a:cubicBezTo>
                  <a:pt x="3163388" y="864972"/>
                  <a:pt x="3202577" y="960767"/>
                  <a:pt x="3213463" y="1015195"/>
                </a:cubicBezTo>
                <a:cubicBezTo>
                  <a:pt x="3224349" y="1069623"/>
                  <a:pt x="3206932" y="1144735"/>
                  <a:pt x="3213463" y="1217669"/>
                </a:cubicBezTo>
                <a:cubicBezTo>
                  <a:pt x="3219994" y="1290603"/>
                  <a:pt x="3237411" y="1454977"/>
                  <a:pt x="3252651" y="1452800"/>
                </a:cubicBezTo>
                <a:cubicBezTo>
                  <a:pt x="3267891" y="1450623"/>
                  <a:pt x="3290752" y="1285160"/>
                  <a:pt x="3304903" y="1204606"/>
                </a:cubicBezTo>
                <a:cubicBezTo>
                  <a:pt x="3319054" y="1124052"/>
                  <a:pt x="3325586" y="1002132"/>
                  <a:pt x="3337560" y="969475"/>
                </a:cubicBezTo>
                <a:cubicBezTo>
                  <a:pt x="3349534" y="936818"/>
                  <a:pt x="3366951" y="976006"/>
                  <a:pt x="3376748" y="1008663"/>
                </a:cubicBezTo>
                <a:cubicBezTo>
                  <a:pt x="3386545" y="1041320"/>
                  <a:pt x="3390900" y="1106635"/>
                  <a:pt x="3396343" y="1165418"/>
                </a:cubicBezTo>
                <a:cubicBezTo>
                  <a:pt x="3401786" y="1224201"/>
                  <a:pt x="3395255" y="1339589"/>
                  <a:pt x="3409406" y="1361360"/>
                </a:cubicBezTo>
                <a:cubicBezTo>
                  <a:pt x="3423557" y="1383131"/>
                  <a:pt x="3466011" y="1338500"/>
                  <a:pt x="3481251" y="1296046"/>
                </a:cubicBezTo>
                <a:cubicBezTo>
                  <a:pt x="3496491" y="1253592"/>
                  <a:pt x="3487783" y="1145823"/>
                  <a:pt x="3500846" y="1106635"/>
                </a:cubicBezTo>
                <a:cubicBezTo>
                  <a:pt x="3513909" y="1067447"/>
                  <a:pt x="3547654" y="1043498"/>
                  <a:pt x="3559628" y="1060915"/>
                </a:cubicBezTo>
                <a:cubicBezTo>
                  <a:pt x="3571602" y="1078332"/>
                  <a:pt x="3557451" y="1180658"/>
                  <a:pt x="3572691" y="1211138"/>
                </a:cubicBezTo>
                <a:cubicBezTo>
                  <a:pt x="3587931" y="1241618"/>
                  <a:pt x="3629297" y="1259035"/>
                  <a:pt x="3651068" y="1243795"/>
                </a:cubicBezTo>
                <a:cubicBezTo>
                  <a:pt x="3672840" y="1228555"/>
                  <a:pt x="3684814" y="1131672"/>
                  <a:pt x="3703320" y="1119698"/>
                </a:cubicBezTo>
                <a:cubicBezTo>
                  <a:pt x="3721826" y="1107724"/>
                  <a:pt x="3745775" y="1148001"/>
                  <a:pt x="3762103" y="1171949"/>
                </a:cubicBezTo>
                <a:cubicBezTo>
                  <a:pt x="3778431" y="1195897"/>
                  <a:pt x="3786051" y="1260123"/>
                  <a:pt x="3801291" y="1263389"/>
                </a:cubicBezTo>
                <a:cubicBezTo>
                  <a:pt x="3816531" y="1266655"/>
                  <a:pt x="3827417" y="1204606"/>
                  <a:pt x="3853543" y="1191543"/>
                </a:cubicBezTo>
                <a:cubicBezTo>
                  <a:pt x="3879669" y="1178480"/>
                  <a:pt x="3918857" y="1181746"/>
                  <a:pt x="3958046" y="1185012"/>
                </a:cubicBezTo>
              </a:path>
            </a:pathLst>
          </a:custGeom>
          <a:noFill/>
          <a:ln w="9525">
            <a:solidFill>
              <a:schemeClr val="tx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 xmlns:a16="http://schemas.microsoft.com/office/drawing/2014/main" id="{1326B015-9002-3C44-9535-6D057992ED54}"/>
              </a:ext>
            </a:extLst>
          </p:cNvPr>
          <p:cNvGrpSpPr/>
          <p:nvPr/>
        </p:nvGrpSpPr>
        <p:grpSpPr>
          <a:xfrm rot="2140405">
            <a:off x="2156631" y="3573016"/>
            <a:ext cx="1008112" cy="1460704"/>
            <a:chOff x="1331640" y="3573016"/>
            <a:chExt cx="1008112" cy="1460704"/>
          </a:xfrm>
        </p:grpSpPr>
        <p:sp>
          <p:nvSpPr>
            <p:cNvPr id="18" name="Rectangle 17">
              <a:extLst>
                <a:ext uri="{FF2B5EF4-FFF2-40B4-BE49-F238E27FC236}">
                  <a16:creationId xmlns="" xmlns:a16="http://schemas.microsoft.com/office/drawing/2014/main" id="{9F4DA0F9-A0C0-0140-870F-32C5954B534B}"/>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00D61C8-6D9C-F547-8A96-76203845F0A2}"/>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3D6E2210-BFE4-5D41-AF28-A26531D27321}"/>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2626DF69-25A9-E740-BB97-63119EDF054E}"/>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A1E8D4FF-0195-F04C-B414-26BB83AAABD8}"/>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3191002-B03B-8A46-B110-D4F35898DC3D}"/>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FB3A0F35-8D7A-B844-8D0D-F560D6091040}"/>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FD3E3B9-7D33-854C-AB44-3169BF7E3111}"/>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469627DC-0A52-7F45-ADFD-02DAC4CAE99D}"/>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840DFDCF-21FA-5443-ABEB-3320F4347170}"/>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2E524A7C-990E-F54F-B076-5CAD4D868203}"/>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A02B90A3-731A-6642-95D9-3979E3C5C060}"/>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F641F05E-3A04-4A44-B8D4-4B0B272B3CDC}"/>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A6E67DF4-7136-C14E-ABAA-666388A22C01}"/>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0E3E7CE8-3D8C-3547-9527-7E1924DDA35C}"/>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48F8C448-E9AC-4B45-8E40-CD46CC66A4E8}"/>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 xmlns:a16="http://schemas.microsoft.com/office/drawing/2014/main" id="{31682AFE-5204-5F4A-A58D-D30928462C43}"/>
                </a:ext>
              </a:extLst>
            </p:cNvPr>
            <p:cNvCxnSpPr>
              <a:stCxn id="35" idx="0"/>
              <a:endCxn id="35"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49384435-F859-F143-9F24-146FF2C7E87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 xmlns:a16="http://schemas.microsoft.com/office/drawing/2014/main" id="{62C754BB-09F8-9848-B5BB-B6C84CF4AB35}"/>
              </a:ext>
            </a:extLst>
          </p:cNvPr>
          <p:cNvGrpSpPr/>
          <p:nvPr/>
        </p:nvGrpSpPr>
        <p:grpSpPr>
          <a:xfrm rot="2535229">
            <a:off x="8040122" y="3598152"/>
            <a:ext cx="1008112" cy="1460704"/>
            <a:chOff x="1331640" y="3573016"/>
            <a:chExt cx="1008112" cy="1460704"/>
          </a:xfrm>
        </p:grpSpPr>
        <p:sp>
          <p:nvSpPr>
            <p:cNvPr id="43" name="Rectangle 42">
              <a:extLst>
                <a:ext uri="{FF2B5EF4-FFF2-40B4-BE49-F238E27FC236}">
                  <a16:creationId xmlns="" xmlns:a16="http://schemas.microsoft.com/office/drawing/2014/main" id="{82487190-C79E-F744-B95F-413EC32B3DD2}"/>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6D87A96A-6EE0-0240-9FCE-1B1ACB98DE4E}"/>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4CA5F201-AAD9-C542-8E18-27FFC9DB0A75}"/>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46B07458-4ECE-C140-9AF2-09B075DB97C8}"/>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44469533-4844-434A-B64D-4DF9E983715F}"/>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5E82C25D-1049-E540-99B1-DFEB569E4DE7}"/>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FC0560BD-6E6B-7E44-ADE5-3DE1DF787CE3}"/>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6543ECC6-2FBB-344E-9B3D-F61152C9F2D8}"/>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00AD9F25-73E3-B34B-86F2-E08FB5D51D28}"/>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74AA0FA5-CBDA-4449-B5D9-B1AD9772189B}"/>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34C22927-2EC8-2144-8F44-23D63977F026}"/>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71822370-47DB-4146-AD07-314CED2445A4}"/>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AD4F947D-6CA9-014B-9753-930BEDA56398}"/>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F19137F3-4B2F-1C46-8EF3-FDCA0DD735D4}"/>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55AAD975-44EA-E44D-B018-61648050B6A1}"/>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A75547B1-FD1D-5849-A590-1F282867171C}"/>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 xmlns:a16="http://schemas.microsoft.com/office/drawing/2014/main" id="{DB9CD182-92EE-2443-A2DD-4C7B34BB8DA1}"/>
                </a:ext>
              </a:extLst>
            </p:cNvPr>
            <p:cNvCxnSpPr>
              <a:stCxn id="58" idx="0"/>
              <a:endCxn id="58"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79E741CF-6023-954F-870C-64DF3BDE4CB1}"/>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 xmlns:a16="http://schemas.microsoft.com/office/drawing/2014/main" id="{DA1729AA-4738-7043-B092-22D91300516E}"/>
              </a:ext>
            </a:extLst>
          </p:cNvPr>
          <p:cNvSpPr txBox="1"/>
          <p:nvPr/>
        </p:nvSpPr>
        <p:spPr>
          <a:xfrm>
            <a:off x="1847528" y="5157193"/>
            <a:ext cx="1710586" cy="307777"/>
          </a:xfrm>
          <a:prstGeom prst="rect">
            <a:avLst/>
          </a:prstGeom>
          <a:noFill/>
        </p:spPr>
        <p:txBody>
          <a:bodyPr wrap="square" rtlCol="0">
            <a:spAutoFit/>
          </a:bodyPr>
          <a:lstStyle/>
          <a:p>
            <a:pPr algn="ctr"/>
            <a:r>
              <a:rPr lang="en-US" sz="1400" b="1" dirty="0">
                <a:latin typeface="+mn-lt"/>
              </a:rPr>
              <a:t>+45º</a:t>
            </a:r>
          </a:p>
        </p:txBody>
      </p:sp>
      <p:sp>
        <p:nvSpPr>
          <p:cNvPr id="62" name="TextBox 61">
            <a:extLst>
              <a:ext uri="{FF2B5EF4-FFF2-40B4-BE49-F238E27FC236}">
                <a16:creationId xmlns="" xmlns:a16="http://schemas.microsoft.com/office/drawing/2014/main" id="{EE0FECA9-189F-AD4E-A6D4-AEBED5C8219C}"/>
              </a:ext>
            </a:extLst>
          </p:cNvPr>
          <p:cNvSpPr txBox="1"/>
          <p:nvPr/>
        </p:nvSpPr>
        <p:spPr>
          <a:xfrm>
            <a:off x="7643580" y="5163718"/>
            <a:ext cx="1710586" cy="307777"/>
          </a:xfrm>
          <a:prstGeom prst="rect">
            <a:avLst/>
          </a:prstGeom>
          <a:noFill/>
        </p:spPr>
        <p:txBody>
          <a:bodyPr wrap="square" rtlCol="0">
            <a:spAutoFit/>
          </a:bodyPr>
          <a:lstStyle/>
          <a:p>
            <a:pPr algn="ctr"/>
            <a:r>
              <a:rPr lang="en-US" sz="1400" b="1" dirty="0">
                <a:latin typeface="+mn-lt"/>
              </a:rPr>
              <a:t>+45º</a:t>
            </a:r>
          </a:p>
        </p:txBody>
      </p:sp>
      <p:sp>
        <p:nvSpPr>
          <p:cNvPr id="64" name="TextBox 63">
            <a:extLst>
              <a:ext uri="{FF2B5EF4-FFF2-40B4-BE49-F238E27FC236}">
                <a16:creationId xmlns="" xmlns:a16="http://schemas.microsoft.com/office/drawing/2014/main" id="{6F4D6A39-0A22-4942-A880-08955C401375}"/>
              </a:ext>
            </a:extLst>
          </p:cNvPr>
          <p:cNvSpPr txBox="1"/>
          <p:nvPr/>
        </p:nvSpPr>
        <p:spPr>
          <a:xfrm>
            <a:off x="1631505" y="5708884"/>
            <a:ext cx="6264380" cy="923330"/>
          </a:xfrm>
          <a:prstGeom prst="rect">
            <a:avLst/>
          </a:prstGeom>
          <a:noFill/>
          <a:ln>
            <a:solidFill>
              <a:schemeClr val="tx1"/>
            </a:solidFill>
          </a:ln>
        </p:spPr>
        <p:txBody>
          <a:bodyPr wrap="square" rtlCol="0">
            <a:spAutoFit/>
          </a:bodyPr>
          <a:lstStyle/>
          <a:p>
            <a:pPr algn="ctr"/>
            <a:r>
              <a:rPr lang="en-US" sz="1800" dirty="0">
                <a:latin typeface="+mn-lt"/>
              </a:rPr>
              <a:t>The receiver knows he/she should have received a photon with +45º polarization, but he doesn’t, so he/she knows someone has tried to intercept their communications</a:t>
            </a:r>
          </a:p>
        </p:txBody>
      </p:sp>
      <p:cxnSp>
        <p:nvCxnSpPr>
          <p:cNvPr id="68" name="Straight Connector 67">
            <a:extLst>
              <a:ext uri="{FF2B5EF4-FFF2-40B4-BE49-F238E27FC236}">
                <a16:creationId xmlns="" xmlns:a16="http://schemas.microsoft.com/office/drawing/2014/main" id="{490502D5-B92D-024F-9017-79BE3695B5F0}"/>
              </a:ext>
            </a:extLst>
          </p:cNvPr>
          <p:cNvCxnSpPr>
            <a:cxnSpLocks/>
          </p:cNvCxnSpPr>
          <p:nvPr/>
        </p:nvCxnSpPr>
        <p:spPr>
          <a:xfrm flipV="1">
            <a:off x="7032105" y="5025937"/>
            <a:ext cx="1043789" cy="682946"/>
          </a:xfrm>
          <a:prstGeom prst="line">
            <a:avLst/>
          </a:prstGeom>
        </p:spPr>
        <p:style>
          <a:lnRef idx="1">
            <a:schemeClr val="accent1"/>
          </a:lnRef>
          <a:fillRef idx="0">
            <a:schemeClr val="accent1"/>
          </a:fillRef>
          <a:effectRef idx="0">
            <a:schemeClr val="accent1"/>
          </a:effectRef>
          <a:fontRef idx="minor">
            <a:schemeClr val="tx1"/>
          </a:fontRef>
        </p:style>
      </p:cxnSp>
      <p:sp>
        <p:nvSpPr>
          <p:cNvPr id="6" name="Line Callout 1 5">
            <a:extLst>
              <a:ext uri="{FF2B5EF4-FFF2-40B4-BE49-F238E27FC236}">
                <a16:creationId xmlns="" xmlns:a16="http://schemas.microsoft.com/office/drawing/2014/main" id="{C05FA238-90B6-E945-8A04-60517CC4563F}"/>
              </a:ext>
            </a:extLst>
          </p:cNvPr>
          <p:cNvSpPr/>
          <p:nvPr/>
        </p:nvSpPr>
        <p:spPr>
          <a:xfrm>
            <a:off x="6192160" y="2324915"/>
            <a:ext cx="3720264" cy="1100163"/>
          </a:xfrm>
          <a:prstGeom prst="borderCallout1">
            <a:avLst>
              <a:gd name="adj1" fmla="val 53469"/>
              <a:gd name="adj2" fmla="val -2566"/>
              <a:gd name="adj3" fmla="val 112500"/>
              <a:gd name="adj4" fmla="val -25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An eavesdropper doesn’t know what orientation the sender has used and he/she will disturb the measurement in at least some cases, causing errors</a:t>
            </a:r>
          </a:p>
        </p:txBody>
      </p:sp>
      <p:grpSp>
        <p:nvGrpSpPr>
          <p:cNvPr id="63" name="Group 62">
            <a:extLst>
              <a:ext uri="{FF2B5EF4-FFF2-40B4-BE49-F238E27FC236}">
                <a16:creationId xmlns="" xmlns:a16="http://schemas.microsoft.com/office/drawing/2014/main" id="{A2EE8165-1534-A54E-951E-A9BD8006AEF4}"/>
              </a:ext>
            </a:extLst>
          </p:cNvPr>
          <p:cNvGrpSpPr/>
          <p:nvPr/>
        </p:nvGrpSpPr>
        <p:grpSpPr>
          <a:xfrm>
            <a:off x="5274630" y="3549847"/>
            <a:ext cx="1008112" cy="1460704"/>
            <a:chOff x="1331640" y="3573016"/>
            <a:chExt cx="1008112" cy="1460704"/>
          </a:xfrm>
        </p:grpSpPr>
        <p:sp>
          <p:nvSpPr>
            <p:cNvPr id="65" name="Rectangle 64">
              <a:extLst>
                <a:ext uri="{FF2B5EF4-FFF2-40B4-BE49-F238E27FC236}">
                  <a16:creationId xmlns="" xmlns:a16="http://schemas.microsoft.com/office/drawing/2014/main" id="{A9613207-16DC-4744-8C95-7BE54B9EBDF5}"/>
                </a:ext>
              </a:extLst>
            </p:cNvPr>
            <p:cNvSpPr/>
            <p:nvPr/>
          </p:nvSpPr>
          <p:spPr>
            <a:xfrm>
              <a:off x="1331640" y="3573016"/>
              <a:ext cx="100811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 xmlns:a16="http://schemas.microsoft.com/office/drawing/2014/main" id="{77BEA9A6-C9AC-F844-9AD8-B45E4F0487D2}"/>
                </a:ext>
              </a:extLst>
            </p:cNvPr>
            <p:cNvSpPr/>
            <p:nvPr/>
          </p:nvSpPr>
          <p:spPr>
            <a:xfrm>
              <a:off x="1374064" y="3573016"/>
              <a:ext cx="91646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 xmlns:a16="http://schemas.microsoft.com/office/drawing/2014/main" id="{5D0B5CA5-F311-1445-BB0F-7C599337285A}"/>
                </a:ext>
              </a:extLst>
            </p:cNvPr>
            <p:cNvSpPr/>
            <p:nvPr/>
          </p:nvSpPr>
          <p:spPr>
            <a:xfrm>
              <a:off x="1415721" y="3573016"/>
              <a:ext cx="83315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 xmlns:a16="http://schemas.microsoft.com/office/drawing/2014/main" id="{9711CD98-0DC6-FD41-8662-C9E33BAE06EF}"/>
                </a:ext>
              </a:extLst>
            </p:cNvPr>
            <p:cNvSpPr/>
            <p:nvPr/>
          </p:nvSpPr>
          <p:spPr>
            <a:xfrm>
              <a:off x="1462642" y="3573016"/>
              <a:ext cx="757409"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 xmlns:a16="http://schemas.microsoft.com/office/drawing/2014/main" id="{EE78D0D6-8A60-9047-9EE2-B387B8EF53A4}"/>
                </a:ext>
              </a:extLst>
            </p:cNvPr>
            <p:cNvSpPr/>
            <p:nvPr/>
          </p:nvSpPr>
          <p:spPr>
            <a:xfrm>
              <a:off x="1497069" y="3573016"/>
              <a:ext cx="688554"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 xmlns:a16="http://schemas.microsoft.com/office/drawing/2014/main" id="{E21B8121-26EF-D641-8E61-A8DF7A127189}"/>
                </a:ext>
              </a:extLst>
            </p:cNvPr>
            <p:cNvSpPr/>
            <p:nvPr/>
          </p:nvSpPr>
          <p:spPr>
            <a:xfrm>
              <a:off x="1528367" y="3573016"/>
              <a:ext cx="62595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7B8BF84B-4538-EB44-A730-14CFDBD9263F}"/>
                </a:ext>
              </a:extLst>
            </p:cNvPr>
            <p:cNvSpPr/>
            <p:nvPr/>
          </p:nvSpPr>
          <p:spPr>
            <a:xfrm>
              <a:off x="1556820" y="3579864"/>
              <a:ext cx="56905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7FDEC97F-6791-5B4C-9EE8-7AE4FB884A67}"/>
                </a:ext>
              </a:extLst>
            </p:cNvPr>
            <p:cNvSpPr/>
            <p:nvPr/>
          </p:nvSpPr>
          <p:spPr>
            <a:xfrm>
              <a:off x="1606199" y="3586712"/>
              <a:ext cx="470292"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58D1F6B8-CCC3-5649-92B5-9786A2AABF17}"/>
                </a:ext>
              </a:extLst>
            </p:cNvPr>
            <p:cNvSpPr/>
            <p:nvPr/>
          </p:nvSpPr>
          <p:spPr>
            <a:xfrm>
              <a:off x="1663049" y="3586712"/>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 xmlns:a16="http://schemas.microsoft.com/office/drawing/2014/main" id="{79D8E399-24F1-D14B-B87C-752D5377A4F3}"/>
                </a:ext>
              </a:extLst>
            </p:cNvPr>
            <p:cNvSpPr/>
            <p:nvPr/>
          </p:nvSpPr>
          <p:spPr>
            <a:xfrm>
              <a:off x="1623446" y="3593560"/>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 xmlns:a16="http://schemas.microsoft.com/office/drawing/2014/main" id="{0D026881-9324-0E47-A103-58B74B218395}"/>
                </a:ext>
              </a:extLst>
            </p:cNvPr>
            <p:cNvSpPr/>
            <p:nvPr/>
          </p:nvSpPr>
          <p:spPr>
            <a:xfrm>
              <a:off x="1583704" y="3579864"/>
              <a:ext cx="388671"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 xmlns:a16="http://schemas.microsoft.com/office/drawing/2014/main" id="{7C960CDB-AB03-9A4B-8270-4FB45EA01929}"/>
                </a:ext>
              </a:extLst>
            </p:cNvPr>
            <p:cNvSpPr/>
            <p:nvPr/>
          </p:nvSpPr>
          <p:spPr>
            <a:xfrm>
              <a:off x="1687522" y="3585552"/>
              <a:ext cx="25778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 xmlns:a16="http://schemas.microsoft.com/office/drawing/2014/main" id="{33217BCA-09A6-A940-A64B-AFB9BB96FA37}"/>
                </a:ext>
              </a:extLst>
            </p:cNvPr>
            <p:cNvSpPr/>
            <p:nvPr/>
          </p:nvSpPr>
          <p:spPr>
            <a:xfrm>
              <a:off x="1715006" y="3573016"/>
              <a:ext cx="213046"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 xmlns:a16="http://schemas.microsoft.com/office/drawing/2014/main" id="{827BD439-CDAB-1549-A2CC-5BEEBB00CA95}"/>
                </a:ext>
              </a:extLst>
            </p:cNvPr>
            <p:cNvSpPr/>
            <p:nvPr/>
          </p:nvSpPr>
          <p:spPr>
            <a:xfrm>
              <a:off x="1739533" y="3573016"/>
              <a:ext cx="170605"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DD4F06D5-CB95-C94E-A566-80DE840FE75B}"/>
                </a:ext>
              </a:extLst>
            </p:cNvPr>
            <p:cNvSpPr/>
            <p:nvPr/>
          </p:nvSpPr>
          <p:spPr>
            <a:xfrm>
              <a:off x="1751579" y="3586712"/>
              <a:ext cx="143493"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 xmlns:a16="http://schemas.microsoft.com/office/drawing/2014/main" id="{10F02DDE-5BFF-E746-A98C-65EF021906E9}"/>
                </a:ext>
              </a:extLst>
            </p:cNvPr>
            <p:cNvSpPr/>
            <p:nvPr/>
          </p:nvSpPr>
          <p:spPr>
            <a:xfrm>
              <a:off x="1773643" y="3573016"/>
              <a:ext cx="104187"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 xmlns:a16="http://schemas.microsoft.com/office/drawing/2014/main" id="{12B12E12-1CAC-6740-9876-FAC0EE55590B}"/>
                </a:ext>
              </a:extLst>
            </p:cNvPr>
            <p:cNvCxnSpPr>
              <a:stCxn id="82" idx="0"/>
              <a:endCxn id="82" idx="2"/>
            </p:cNvCxnSpPr>
            <p:nvPr/>
          </p:nvCxnSpPr>
          <p:spPr>
            <a:xfrm>
              <a:off x="1825737"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174638AA-7953-C747-853F-7DA20B46EC0A}"/>
                </a:ext>
              </a:extLst>
            </p:cNvPr>
            <p:cNvCxnSpPr/>
            <p:nvPr/>
          </p:nvCxnSpPr>
          <p:spPr>
            <a:xfrm>
              <a:off x="1847858"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 xmlns:a16="http://schemas.microsoft.com/office/drawing/2014/main" id="{986C1D9E-F635-A344-985A-B1E541FB3EBF}"/>
              </a:ext>
            </a:extLst>
          </p:cNvPr>
          <p:cNvSpPr txBox="1"/>
          <p:nvPr/>
        </p:nvSpPr>
        <p:spPr>
          <a:xfrm>
            <a:off x="4878088" y="5115413"/>
            <a:ext cx="1710586" cy="307777"/>
          </a:xfrm>
          <a:prstGeom prst="rect">
            <a:avLst/>
          </a:prstGeom>
          <a:noFill/>
        </p:spPr>
        <p:txBody>
          <a:bodyPr wrap="square" rtlCol="0">
            <a:spAutoFit/>
          </a:bodyPr>
          <a:lstStyle/>
          <a:p>
            <a:pPr algn="ctr"/>
            <a:r>
              <a:rPr lang="en-US" sz="1400" b="1" dirty="0">
                <a:latin typeface="+mn-lt"/>
              </a:rPr>
              <a:t>Vertical base (V)</a:t>
            </a:r>
          </a:p>
        </p:txBody>
      </p:sp>
    </p:spTree>
    <p:extLst>
      <p:ext uri="{BB962C8B-B14F-4D97-AF65-F5344CB8AC3E}">
        <p14:creationId xmlns:p14="http://schemas.microsoft.com/office/powerpoint/2010/main" val="101822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086 0.00023 L 0.51216 0.00486 " pathEditMode="relative" rAng="0" ptsTypes="AA">
                                      <p:cBhvr>
                                        <p:cTn id="6" dur="3000" fill="hold"/>
                                        <p:tgtEl>
                                          <p:spTgt spid="5"/>
                                        </p:tgtEl>
                                        <p:attrNameLst>
                                          <p:attrName>ppt_x</p:attrName>
                                          <p:attrName>ppt_y</p:attrName>
                                        </p:attrNameLst>
                                      </p:cBhvr>
                                      <p:rCtr x="25642" y="231"/>
                                    </p:animMotion>
                                  </p:childTnLst>
                                </p:cTn>
                              </p:par>
                            </p:childTnLst>
                          </p:cTn>
                        </p:par>
                        <p:par>
                          <p:cTn id="7" fill="hold">
                            <p:stCondLst>
                              <p:cond delay="3000"/>
                            </p:stCondLst>
                            <p:childTnLst>
                              <p:par>
                                <p:cTn id="8" presetID="10" presetClass="exit" presetSubtype="0" fill="hold" grpId="1" nodeType="after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50F31-5CA7-2E4A-BF21-E1EA3A77DCB1}"/>
              </a:ext>
            </a:extLst>
          </p:cNvPr>
          <p:cNvSpPr>
            <a:spLocks noGrp="1"/>
          </p:cNvSpPr>
          <p:nvPr>
            <p:ph type="title"/>
          </p:nvPr>
        </p:nvSpPr>
        <p:spPr>
          <a:xfrm>
            <a:off x="911424" y="188640"/>
            <a:ext cx="10441160" cy="720080"/>
          </a:xfrm>
        </p:spPr>
        <p:txBody>
          <a:bodyPr/>
          <a:lstStyle/>
          <a:p>
            <a:r>
              <a:rPr lang="en-GB" dirty="0"/>
              <a:t>Quantum key distribution - BB84</a:t>
            </a:r>
            <a:endParaRPr lang="en-US" dirty="0"/>
          </a:p>
        </p:txBody>
      </p:sp>
      <p:sp>
        <p:nvSpPr>
          <p:cNvPr id="3" name="Content Placeholder 2">
            <a:extLst>
              <a:ext uri="{FF2B5EF4-FFF2-40B4-BE49-F238E27FC236}">
                <a16:creationId xmlns="" xmlns:a16="http://schemas.microsoft.com/office/drawing/2014/main" id="{894F20EE-7DAD-5743-B5DF-ECD3B29D741C}"/>
              </a:ext>
            </a:extLst>
          </p:cNvPr>
          <p:cNvSpPr>
            <a:spLocks noGrp="1"/>
          </p:cNvSpPr>
          <p:nvPr>
            <p:ph idx="1"/>
          </p:nvPr>
        </p:nvSpPr>
        <p:spPr>
          <a:xfrm>
            <a:off x="911424" y="1268760"/>
            <a:ext cx="10441160" cy="1584176"/>
          </a:xfrm>
        </p:spPr>
        <p:txBody>
          <a:bodyPr/>
          <a:lstStyle/>
          <a:p>
            <a:pPr marL="0" indent="0">
              <a:buNone/>
            </a:pPr>
            <a:r>
              <a:rPr lang="en-GB" sz="2400" b="0" dirty="0"/>
              <a:t>You can try </a:t>
            </a:r>
            <a:r>
              <a:rPr lang="en-GB" sz="2400" b="0" dirty="0">
                <a:hlinkClick r:id="rId2"/>
              </a:rPr>
              <a:t>this simulation</a:t>
            </a:r>
            <a:r>
              <a:rPr lang="en-GB" sz="2400" b="0" dirty="0"/>
              <a:t> to understand further how this technology works</a:t>
            </a:r>
            <a:r>
              <a:rPr lang="en-GB" sz="2400" b="0" dirty="0" smtClean="0"/>
              <a:t>.</a:t>
            </a:r>
          </a:p>
          <a:p>
            <a:pPr marL="0" indent="0">
              <a:buNone/>
            </a:pPr>
            <a:endParaRPr lang="en-GB" sz="2400" b="0" dirty="0"/>
          </a:p>
          <a:p>
            <a:pPr marL="0" indent="0">
              <a:buNone/>
            </a:pPr>
            <a:r>
              <a:rPr lang="en-GB" sz="2400" b="0" dirty="0"/>
              <a:t>You might find the ”introduction” and “challenges” useful to play this simulation.</a:t>
            </a:r>
            <a:endParaRPr lang="en-US" sz="2400" b="0" dirty="0"/>
          </a:p>
        </p:txBody>
      </p:sp>
    </p:spTree>
    <p:extLst>
      <p:ext uri="{BB962C8B-B14F-4D97-AF65-F5344CB8AC3E}">
        <p14:creationId xmlns:p14="http://schemas.microsoft.com/office/powerpoint/2010/main" val="3340984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50F31-5CA7-2E4A-BF21-E1EA3A77DCB1}"/>
              </a:ext>
            </a:extLst>
          </p:cNvPr>
          <p:cNvSpPr>
            <a:spLocks noGrp="1"/>
          </p:cNvSpPr>
          <p:nvPr>
            <p:ph type="title"/>
          </p:nvPr>
        </p:nvSpPr>
        <p:spPr>
          <a:xfrm>
            <a:off x="839416" y="188640"/>
            <a:ext cx="10441160" cy="720080"/>
          </a:xfrm>
        </p:spPr>
        <p:txBody>
          <a:bodyPr/>
          <a:lstStyle/>
          <a:p>
            <a:r>
              <a:rPr lang="en-GB" dirty="0"/>
              <a:t>Quantum key distribution</a:t>
            </a:r>
            <a:endParaRPr lang="en-US" dirty="0"/>
          </a:p>
        </p:txBody>
      </p:sp>
      <p:sp>
        <p:nvSpPr>
          <p:cNvPr id="3" name="Content Placeholder 2">
            <a:extLst>
              <a:ext uri="{FF2B5EF4-FFF2-40B4-BE49-F238E27FC236}">
                <a16:creationId xmlns="" xmlns:a16="http://schemas.microsoft.com/office/drawing/2014/main" id="{894F20EE-7DAD-5743-B5DF-ECD3B29D741C}"/>
              </a:ext>
            </a:extLst>
          </p:cNvPr>
          <p:cNvSpPr>
            <a:spLocks noGrp="1"/>
          </p:cNvSpPr>
          <p:nvPr>
            <p:ph idx="1"/>
          </p:nvPr>
        </p:nvSpPr>
        <p:spPr>
          <a:xfrm>
            <a:off x="839416" y="1268760"/>
            <a:ext cx="10441160" cy="4680520"/>
          </a:xfrm>
        </p:spPr>
        <p:txBody>
          <a:bodyPr/>
          <a:lstStyle/>
          <a:p>
            <a:pPr marL="0" indent="0">
              <a:buNone/>
            </a:pPr>
            <a:r>
              <a:rPr lang="en-GB" b="0" dirty="0"/>
              <a:t>In summary, the steps to quantum key generation and distribution </a:t>
            </a:r>
            <a:r>
              <a:rPr lang="en-GB" b="0" dirty="0" smtClean="0"/>
              <a:t>using entangled particles are</a:t>
            </a:r>
            <a:r>
              <a:rPr lang="en-GB" b="0" dirty="0" smtClean="0"/>
              <a:t>:</a:t>
            </a:r>
          </a:p>
          <a:p>
            <a:pPr marL="0" indent="0">
              <a:buNone/>
            </a:pPr>
            <a:endParaRPr lang="en-GB" b="0" dirty="0"/>
          </a:p>
          <a:p>
            <a:r>
              <a:rPr lang="en-GB" b="0" dirty="0" smtClean="0"/>
              <a:t>a </a:t>
            </a:r>
            <a:r>
              <a:rPr lang="en-GB" b="0" dirty="0"/>
              <a:t>source generates entangled particles/photons pairs</a:t>
            </a:r>
          </a:p>
          <a:p>
            <a:r>
              <a:rPr lang="en-GB" b="0" dirty="0"/>
              <a:t>t</a:t>
            </a:r>
            <a:r>
              <a:rPr lang="en-GB" b="0" dirty="0" smtClean="0"/>
              <a:t>he </a:t>
            </a:r>
            <a:r>
              <a:rPr lang="en-GB" b="0" dirty="0"/>
              <a:t>particles in the pair are sent to the sender of the message and the receiver (one to each)</a:t>
            </a:r>
          </a:p>
          <a:p>
            <a:r>
              <a:rPr lang="en-GB" b="0" dirty="0"/>
              <a:t>b</a:t>
            </a:r>
            <a:r>
              <a:rPr lang="en-GB" b="0" dirty="0" smtClean="0"/>
              <a:t>oth </a:t>
            </a:r>
            <a:r>
              <a:rPr lang="en-GB" b="0" dirty="0"/>
              <a:t>sender and receiver measure the spin of the particles along a randomised axis (so the sender chooses z or x axis for each measured particle randomly, so does the receiver). At this stage they cannot know which axis was used for each measure.</a:t>
            </a:r>
          </a:p>
          <a:p>
            <a:r>
              <a:rPr lang="en-GB" b="0" dirty="0"/>
              <a:t>b</a:t>
            </a:r>
            <a:r>
              <a:rPr lang="en-GB" b="0" dirty="0" smtClean="0"/>
              <a:t>oth </a:t>
            </a:r>
            <a:r>
              <a:rPr lang="en-GB" b="0" dirty="0"/>
              <a:t>sender and receiver make a note of the spin measured and the axis they used for each measurement</a:t>
            </a:r>
          </a:p>
          <a:p>
            <a:r>
              <a:rPr lang="en-GB" b="0" dirty="0"/>
              <a:t>n</a:t>
            </a:r>
            <a:r>
              <a:rPr lang="en-GB" b="0" dirty="0" smtClean="0"/>
              <a:t>ow </a:t>
            </a:r>
            <a:r>
              <a:rPr lang="en-GB" b="0" dirty="0"/>
              <a:t>both sender and receiver share publicly the orientations (axes) used for each measurement, but do not share the spin observed (up/down) along that direction. So, the sender only knows his/her measurements and the receiver knows only his/her measurements</a:t>
            </a:r>
          </a:p>
        </p:txBody>
      </p:sp>
    </p:spTree>
    <p:extLst>
      <p:ext uri="{BB962C8B-B14F-4D97-AF65-F5344CB8AC3E}">
        <p14:creationId xmlns:p14="http://schemas.microsoft.com/office/powerpoint/2010/main" val="3045000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50F31-5CA7-2E4A-BF21-E1EA3A77DCB1}"/>
              </a:ext>
            </a:extLst>
          </p:cNvPr>
          <p:cNvSpPr>
            <a:spLocks noGrp="1"/>
          </p:cNvSpPr>
          <p:nvPr>
            <p:ph type="title"/>
          </p:nvPr>
        </p:nvSpPr>
        <p:spPr>
          <a:xfrm>
            <a:off x="911424" y="188640"/>
            <a:ext cx="10441160" cy="720080"/>
          </a:xfrm>
        </p:spPr>
        <p:txBody>
          <a:bodyPr/>
          <a:lstStyle/>
          <a:p>
            <a:r>
              <a:rPr lang="en-GB" dirty="0"/>
              <a:t>Quantum key distribution</a:t>
            </a:r>
            <a:endParaRPr lang="en-US" dirty="0"/>
          </a:p>
        </p:txBody>
      </p:sp>
      <p:sp>
        <p:nvSpPr>
          <p:cNvPr id="3" name="Content Placeholder 2">
            <a:extLst>
              <a:ext uri="{FF2B5EF4-FFF2-40B4-BE49-F238E27FC236}">
                <a16:creationId xmlns="" xmlns:a16="http://schemas.microsoft.com/office/drawing/2014/main" id="{894F20EE-7DAD-5743-B5DF-ECD3B29D741C}"/>
              </a:ext>
            </a:extLst>
          </p:cNvPr>
          <p:cNvSpPr>
            <a:spLocks noGrp="1"/>
          </p:cNvSpPr>
          <p:nvPr>
            <p:ph idx="1"/>
          </p:nvPr>
        </p:nvSpPr>
        <p:spPr>
          <a:xfrm>
            <a:off x="911424" y="1268760"/>
            <a:ext cx="10441160" cy="1584176"/>
          </a:xfrm>
        </p:spPr>
        <p:txBody>
          <a:bodyPr/>
          <a:lstStyle/>
          <a:p>
            <a:r>
              <a:rPr lang="en-GB" sz="2400" b="0" dirty="0" smtClean="0"/>
              <a:t>because </a:t>
            </a:r>
            <a:r>
              <a:rPr lang="en-GB" sz="2400" b="0" dirty="0"/>
              <a:t>the spins measured along different axes for the same pair are not connected (as entanglement is maintained along the same axis only), the sender and receiver just discard all the spins obtained for particle pairs measured along different axes</a:t>
            </a:r>
            <a:r>
              <a:rPr lang="en-GB" sz="2400" b="0" dirty="0" smtClean="0"/>
              <a:t>.</a:t>
            </a:r>
            <a:br>
              <a:rPr lang="en-GB" sz="2400" b="0" dirty="0" smtClean="0"/>
            </a:br>
            <a:endParaRPr lang="en-GB" sz="2400" b="0" dirty="0"/>
          </a:p>
          <a:p>
            <a:r>
              <a:rPr lang="en-GB" sz="2400" b="0" dirty="0"/>
              <a:t>t</a:t>
            </a:r>
            <a:r>
              <a:rPr lang="en-GB" sz="2400" b="0" dirty="0" smtClean="0"/>
              <a:t>o </a:t>
            </a:r>
            <a:r>
              <a:rPr lang="en-GB" sz="2400" b="0" dirty="0"/>
              <a:t>check that their communications are not being intercepted, they now share only few measurements of the spin obtained along the same axis and they check for consistency. Every time the sender gets a spin up, the receiver must obtain a spin down for these pairs. If the sender obtains a spin up and the receiver also obtains a spin up (or both down) for some of the measurements, they know someone must have tried to measure the spins along the way and re-emitted a particle to either the sender or receiver along the same axis, but with an incorrect spin (up for up, or down for down). </a:t>
            </a:r>
          </a:p>
        </p:txBody>
      </p:sp>
    </p:spTree>
    <p:extLst>
      <p:ext uri="{BB962C8B-B14F-4D97-AF65-F5344CB8AC3E}">
        <p14:creationId xmlns:p14="http://schemas.microsoft.com/office/powerpoint/2010/main" val="3952407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50F31-5CA7-2E4A-BF21-E1EA3A77DCB1}"/>
              </a:ext>
            </a:extLst>
          </p:cNvPr>
          <p:cNvSpPr>
            <a:spLocks noGrp="1"/>
          </p:cNvSpPr>
          <p:nvPr>
            <p:ph type="title"/>
          </p:nvPr>
        </p:nvSpPr>
        <p:spPr>
          <a:xfrm>
            <a:off x="911424" y="188640"/>
            <a:ext cx="10441160" cy="720080"/>
          </a:xfrm>
        </p:spPr>
        <p:txBody>
          <a:bodyPr/>
          <a:lstStyle/>
          <a:p>
            <a:r>
              <a:rPr lang="en-GB" dirty="0"/>
              <a:t>Quantum key distribution</a:t>
            </a:r>
            <a:endParaRPr lang="en-US" dirty="0"/>
          </a:p>
        </p:txBody>
      </p:sp>
      <p:sp>
        <p:nvSpPr>
          <p:cNvPr id="3" name="Content Placeholder 2">
            <a:extLst>
              <a:ext uri="{FF2B5EF4-FFF2-40B4-BE49-F238E27FC236}">
                <a16:creationId xmlns="" xmlns:a16="http://schemas.microsoft.com/office/drawing/2014/main" id="{894F20EE-7DAD-5743-B5DF-ECD3B29D741C}"/>
              </a:ext>
            </a:extLst>
          </p:cNvPr>
          <p:cNvSpPr>
            <a:spLocks noGrp="1"/>
          </p:cNvSpPr>
          <p:nvPr>
            <p:ph idx="1"/>
          </p:nvPr>
        </p:nvSpPr>
        <p:spPr>
          <a:xfrm>
            <a:off x="911424" y="1268760"/>
            <a:ext cx="10441160" cy="1584176"/>
          </a:xfrm>
        </p:spPr>
        <p:txBody>
          <a:bodyPr/>
          <a:lstStyle/>
          <a:p>
            <a:r>
              <a:rPr lang="en-GB" sz="2400" b="0" dirty="0"/>
              <a:t>t</a:t>
            </a:r>
            <a:r>
              <a:rPr lang="en-GB" sz="2400" b="0" dirty="0" smtClean="0"/>
              <a:t>his </a:t>
            </a:r>
            <a:r>
              <a:rPr lang="en-GB" sz="2400" b="0" dirty="0"/>
              <a:t>is because the eavesdropped cannot know the axes either the sender or receiver used before they shared them publicly, but they cannot not share them publicly until they have received a particle to observe, i.e. the eavesdropper must re-emit a particle with random orientation and random spin, so with enough shared measurements to check they sender and receiver will find enough errors to know the line is not </a:t>
            </a:r>
            <a:r>
              <a:rPr lang="en-GB" sz="2400" b="0" dirty="0" smtClean="0"/>
              <a:t>safe</a:t>
            </a:r>
            <a:br>
              <a:rPr lang="en-GB" sz="2400" b="0" dirty="0" smtClean="0"/>
            </a:br>
            <a:endParaRPr lang="en-GB" sz="2400" b="0" dirty="0"/>
          </a:p>
          <a:p>
            <a:r>
              <a:rPr lang="en-GB" sz="2400" b="0" dirty="0" smtClean="0"/>
              <a:t>this </a:t>
            </a:r>
            <a:r>
              <a:rPr lang="en-GB" sz="2400" b="0" dirty="0"/>
              <a:t>means they know if they are being intercepted even before they have generated a secure </a:t>
            </a:r>
            <a:r>
              <a:rPr lang="en-GB" sz="2400" b="0" dirty="0" smtClean="0"/>
              <a:t>key</a:t>
            </a:r>
            <a:br>
              <a:rPr lang="en-GB" sz="2400" b="0" dirty="0" smtClean="0"/>
            </a:br>
            <a:endParaRPr lang="en-GB" sz="2400" b="0" dirty="0"/>
          </a:p>
          <a:p>
            <a:r>
              <a:rPr lang="en-GB" sz="2400" b="0" dirty="0"/>
              <a:t>i</a:t>
            </a:r>
            <a:r>
              <a:rPr lang="en-GB" sz="2400" b="0" dirty="0" smtClean="0"/>
              <a:t>f </a:t>
            </a:r>
            <a:r>
              <a:rPr lang="en-GB" sz="2400" b="0" dirty="0"/>
              <a:t>they do not find any errors, the sender and receiver know they are on a secure line and can use the spin measurements they obtained to generate a secure key (e.g. spin ups for 1 and spin down for 0)</a:t>
            </a:r>
          </a:p>
        </p:txBody>
      </p:sp>
    </p:spTree>
    <p:extLst>
      <p:ext uri="{BB962C8B-B14F-4D97-AF65-F5344CB8AC3E}">
        <p14:creationId xmlns:p14="http://schemas.microsoft.com/office/powerpoint/2010/main" val="2226454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8155" t="34968" r="31845" b="35975"/>
          <a:stretch/>
        </p:blipFill>
        <p:spPr>
          <a:xfrm>
            <a:off x="5236233" y="500572"/>
            <a:ext cx="6869502" cy="4990111"/>
          </a:xfrm>
          <a:prstGeom prst="rect">
            <a:avLst/>
          </a:prstGeom>
        </p:spPr>
      </p:pic>
      <p:sp>
        <p:nvSpPr>
          <p:cNvPr id="6" name="Title 1"/>
          <p:cNvSpPr txBox="1">
            <a:spLocks/>
          </p:cNvSpPr>
          <p:nvPr/>
        </p:nvSpPr>
        <p:spPr>
          <a:xfrm>
            <a:off x="531961" y="1801827"/>
            <a:ext cx="6584831" cy="2387600"/>
          </a:xfrm>
          <a:prstGeom prst="rect">
            <a:avLst/>
          </a:prstGeom>
          <a:noFill/>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en-GB" sz="5400" kern="0" smtClean="0">
                <a:gradFill flip="none" rotWithShape="1">
                  <a:gsLst>
                    <a:gs pos="52000">
                      <a:srgbClr val="C27BA0"/>
                    </a:gs>
                    <a:gs pos="0">
                      <a:srgbClr val="CF2453"/>
                    </a:gs>
                    <a:gs pos="74000">
                      <a:srgbClr val="00AFD8"/>
                    </a:gs>
                    <a:gs pos="83000">
                      <a:srgbClr val="00AFD8"/>
                    </a:gs>
                    <a:gs pos="100000">
                      <a:srgbClr val="00AFD8"/>
                    </a:gs>
                  </a:gsLst>
                  <a:lin ang="2700000" scaled="1"/>
                  <a:tileRect/>
                </a:gradFill>
              </a:rPr>
              <a:t>Quantum Technology programme</a:t>
            </a:r>
            <a:endParaRPr lang="en-GB" sz="5400" kern="0" dirty="0">
              <a:gradFill flip="none" rotWithShape="1">
                <a:gsLst>
                  <a:gs pos="52000">
                    <a:srgbClr val="C27BA0"/>
                  </a:gs>
                  <a:gs pos="0">
                    <a:srgbClr val="CF2453"/>
                  </a:gs>
                  <a:gs pos="74000">
                    <a:srgbClr val="00AFD8"/>
                  </a:gs>
                  <a:gs pos="83000">
                    <a:srgbClr val="00AFD8"/>
                  </a:gs>
                  <a:gs pos="100000">
                    <a:srgbClr val="00AFD8"/>
                  </a:gs>
                </a:gsLst>
                <a:lin ang="2700000" scaled="1"/>
                <a:tileRect/>
              </a:gradFill>
            </a:endParaRPr>
          </a:p>
        </p:txBody>
      </p:sp>
      <p:cxnSp>
        <p:nvCxnSpPr>
          <p:cNvPr id="7" name="Straight Connector 6"/>
          <p:cNvCxnSpPr/>
          <p:nvPr/>
        </p:nvCxnSpPr>
        <p:spPr>
          <a:xfrm>
            <a:off x="0" y="584008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75" y="5921889"/>
            <a:ext cx="1949570" cy="936111"/>
          </a:xfrm>
          <a:prstGeom prst="rect">
            <a:avLst/>
          </a:prstGeom>
        </p:spPr>
      </p:pic>
    </p:spTree>
    <p:extLst>
      <p:ext uri="{BB962C8B-B14F-4D97-AF65-F5344CB8AC3E}">
        <p14:creationId xmlns:p14="http://schemas.microsoft.com/office/powerpoint/2010/main" val="96406037"/>
      </p:ext>
    </p:extLst>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entanglement</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958851" y="1167495"/>
            <a:ext cx="10321725" cy="2232248"/>
          </a:xfrm>
        </p:spPr>
        <p:txBody>
          <a:bodyPr/>
          <a:lstStyle/>
          <a:p>
            <a:pPr marL="0" indent="0">
              <a:buNone/>
            </a:pPr>
            <a:r>
              <a:rPr lang="en-US" sz="2400" b="0" dirty="0"/>
              <a:t>Before measuring the spin each particle has equal chance of having spin up or spin down along the same direction.</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274441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274441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9" name="Content Placeholder 2">
            <a:extLst>
              <a:ext uri="{FF2B5EF4-FFF2-40B4-BE49-F238E27FC236}">
                <a16:creationId xmlns="" xmlns:a16="http://schemas.microsoft.com/office/drawing/2014/main" id="{91EC8454-C488-1642-B9A7-46879A04AEEF}"/>
              </a:ext>
            </a:extLst>
          </p:cNvPr>
          <p:cNvSpPr txBox="1">
            <a:spLocks/>
          </p:cNvSpPr>
          <p:nvPr/>
        </p:nvSpPr>
        <p:spPr bwMode="auto">
          <a:xfrm>
            <a:off x="4670775" y="2852936"/>
            <a:ext cx="219667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400" kern="0" dirty="0"/>
              <a:t>50% UP</a:t>
            </a:r>
          </a:p>
          <a:p>
            <a:pPr marL="0" indent="0" algn="ctr">
              <a:buNone/>
            </a:pPr>
            <a:r>
              <a:rPr lang="en-US" sz="2400" kern="0" dirty="0"/>
              <a:t>50% DOWN</a:t>
            </a:r>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49289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49289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574841"/>
            <a:ext cx="1032172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But measuring the spin of one particle along any direction will decide which spin (up or down) the particle has. The spin of that particle will now remain up or down, as if measuring it decided what spin the particle has.</a:t>
            </a:r>
          </a:p>
        </p:txBody>
      </p:sp>
    </p:spTree>
    <p:extLst>
      <p:ext uri="{BB962C8B-B14F-4D97-AF65-F5344CB8AC3E}">
        <p14:creationId xmlns:p14="http://schemas.microsoft.com/office/powerpoint/2010/main" val="18093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a:off x="7820908" y="2264250"/>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a:off x="2747194" y="2253120"/>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entanglement</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958851" y="1167495"/>
            <a:ext cx="10393733" cy="2232248"/>
          </a:xfrm>
        </p:spPr>
        <p:txBody>
          <a:bodyPr/>
          <a:lstStyle/>
          <a:p>
            <a:pPr marL="0" indent="0">
              <a:buNone/>
            </a:pPr>
            <a:r>
              <a:rPr lang="en-US" sz="2400" b="0" dirty="0"/>
              <a:t>Imagine we measure one of the two particles’ spin through the vertical direction</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274441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274441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9" name="Content Placeholder 2">
            <a:extLst>
              <a:ext uri="{FF2B5EF4-FFF2-40B4-BE49-F238E27FC236}">
                <a16:creationId xmlns="" xmlns:a16="http://schemas.microsoft.com/office/drawing/2014/main" id="{91EC8454-C488-1642-B9A7-46879A04AEEF}"/>
              </a:ext>
            </a:extLst>
          </p:cNvPr>
          <p:cNvSpPr txBox="1">
            <a:spLocks/>
          </p:cNvSpPr>
          <p:nvPr/>
        </p:nvSpPr>
        <p:spPr bwMode="auto">
          <a:xfrm>
            <a:off x="8559963" y="3938549"/>
            <a:ext cx="2196678" cy="54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400" kern="0" dirty="0"/>
              <a:t>100% UP</a:t>
            </a:r>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49289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49289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574841"/>
            <a:ext cx="1039373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If the particle on the left has measured spin down along a vertical direction, the entangled particle will measure spin up along the vertical direction.</a:t>
            </a:r>
          </a:p>
        </p:txBody>
      </p:sp>
      <p:cxnSp>
        <p:nvCxnSpPr>
          <p:cNvPr id="17" name="Straight Arrow Connector 16">
            <a:extLst>
              <a:ext uri="{FF2B5EF4-FFF2-40B4-BE49-F238E27FC236}">
                <a16:creationId xmlns="" xmlns:a16="http://schemas.microsoft.com/office/drawing/2014/main" id="{7D4466B7-0EC4-E747-BB71-8F6209B74742}"/>
              </a:ext>
            </a:extLst>
          </p:cNvPr>
          <p:cNvCxnSpPr/>
          <p:nvPr/>
        </p:nvCxnSpPr>
        <p:spPr>
          <a:xfrm>
            <a:off x="2495600" y="2447296"/>
            <a:ext cx="0" cy="126973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flipV="1">
            <a:off x="9768408" y="2492896"/>
            <a:ext cx="0" cy="1269736"/>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1F219271-F4EA-C241-8D3F-7CD2F4B3376B}"/>
              </a:ext>
            </a:extLst>
          </p:cNvPr>
          <p:cNvSpPr txBox="1"/>
          <p:nvPr/>
        </p:nvSpPr>
        <p:spPr>
          <a:xfrm>
            <a:off x="7990758" y="1923932"/>
            <a:ext cx="1440160" cy="338554"/>
          </a:xfrm>
          <a:prstGeom prst="rect">
            <a:avLst/>
          </a:prstGeom>
          <a:noFill/>
        </p:spPr>
        <p:txBody>
          <a:bodyPr wrap="square" rtlCol="0">
            <a:spAutoFit/>
          </a:bodyPr>
          <a:lstStyle/>
          <a:p>
            <a:pPr algn="ctr"/>
            <a:r>
              <a:rPr lang="en-US" sz="1600" b="1" dirty="0"/>
              <a:t>Spin detector</a:t>
            </a:r>
          </a:p>
        </p:txBody>
      </p:sp>
      <p:sp>
        <p:nvSpPr>
          <p:cNvPr id="22" name="TextBox 21">
            <a:extLst>
              <a:ext uri="{FF2B5EF4-FFF2-40B4-BE49-F238E27FC236}">
                <a16:creationId xmlns="" xmlns:a16="http://schemas.microsoft.com/office/drawing/2014/main" id="{634F148D-4A99-954C-910D-749123E87F4D}"/>
              </a:ext>
            </a:extLst>
          </p:cNvPr>
          <p:cNvSpPr txBox="1"/>
          <p:nvPr/>
        </p:nvSpPr>
        <p:spPr>
          <a:xfrm>
            <a:off x="2921948" y="1914593"/>
            <a:ext cx="1440160" cy="338554"/>
          </a:xfrm>
          <a:prstGeom prst="rect">
            <a:avLst/>
          </a:prstGeom>
          <a:noFill/>
        </p:spPr>
        <p:txBody>
          <a:bodyPr wrap="square" rtlCol="0">
            <a:spAutoFit/>
          </a:bodyPr>
          <a:lstStyle/>
          <a:p>
            <a:pPr algn="ctr"/>
            <a:r>
              <a:rPr lang="en-US" sz="1600" b="1" dirty="0"/>
              <a:t>Spin detector</a:t>
            </a:r>
          </a:p>
        </p:txBody>
      </p:sp>
      <p:cxnSp>
        <p:nvCxnSpPr>
          <p:cNvPr id="23" name="Straight Arrow Connector 22">
            <a:extLst>
              <a:ext uri="{FF2B5EF4-FFF2-40B4-BE49-F238E27FC236}">
                <a16:creationId xmlns="" xmlns:a16="http://schemas.microsoft.com/office/drawing/2014/main" id="{772D3BA7-D58E-3B41-9A2C-EFB70436CA1C}"/>
              </a:ext>
            </a:extLst>
          </p:cNvPr>
          <p:cNvCxnSpPr>
            <a:cxnSpLocks/>
          </p:cNvCxnSpPr>
          <p:nvPr/>
        </p:nvCxnSpPr>
        <p:spPr>
          <a:xfrm rot="16200000">
            <a:off x="3994564" y="2506100"/>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C25F18FD-4387-C44C-8E7B-974A8C5CE7F5}"/>
              </a:ext>
            </a:extLst>
          </p:cNvPr>
          <p:cNvCxnSpPr>
            <a:cxnSpLocks/>
          </p:cNvCxnSpPr>
          <p:nvPr/>
        </p:nvCxnSpPr>
        <p:spPr>
          <a:xfrm rot="16200000">
            <a:off x="7530189" y="2506099"/>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60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4.81481E-6 L -0.16684 -0.00486 " pathEditMode="relative" rAng="0" ptsTypes="AA">
                                      <p:cBhvr>
                                        <p:cTn id="6" dur="2000" fill="hold"/>
                                        <p:tgtEl>
                                          <p:spTgt spid="5"/>
                                        </p:tgtEl>
                                        <p:attrNameLst>
                                          <p:attrName>ppt_x</p:attrName>
                                          <p:attrName>ppt_y</p:attrName>
                                        </p:attrNameLst>
                                      </p:cBhvr>
                                      <p:rCtr x="-8351" y="-255"/>
                                    </p:animMotion>
                                  </p:childTnLst>
                                </p:cTn>
                              </p:par>
                              <p:par>
                                <p:cTn id="7" presetID="0" presetClass="path" presetSubtype="0" accel="50000" decel="50000" fill="hold" nodeType="withEffect">
                                  <p:stCondLst>
                                    <p:cond delay="0"/>
                                  </p:stCondLst>
                                  <p:childTnLst>
                                    <p:animMotion origin="layout" path="M -4.16667E-6 1.48148E-6 L -0.16684 -0.00857 " pathEditMode="relative" rAng="0" ptsTypes="AA">
                                      <p:cBhvr>
                                        <p:cTn id="8" dur="2000" fill="hold"/>
                                        <p:tgtEl>
                                          <p:spTgt spid="11"/>
                                        </p:tgtEl>
                                        <p:attrNameLst>
                                          <p:attrName>ppt_x</p:attrName>
                                          <p:attrName>ppt_y</p:attrName>
                                        </p:attrNameLst>
                                      </p:cBhvr>
                                      <p:rCtr x="-8351" y="-440"/>
                                    </p:animMotion>
                                  </p:childTnLst>
                                </p:cTn>
                              </p:par>
                              <p:par>
                                <p:cTn id="9" presetID="0" presetClass="path" presetSubtype="0" accel="50000" decel="50000" fill="hold" nodeType="withEffect">
                                  <p:stCondLst>
                                    <p:cond delay="0"/>
                                  </p:stCondLst>
                                  <p:childTnLst>
                                    <p:animMotion origin="layout" path="M -4.16667E-6 1.48148E-6 L -0.16684 -0.00857 " pathEditMode="relative" rAng="0" ptsTypes="AA">
                                      <p:cBhvr>
                                        <p:cTn id="10" dur="2000" fill="hold"/>
                                        <p:tgtEl>
                                          <p:spTgt spid="23"/>
                                        </p:tgtEl>
                                        <p:attrNameLst>
                                          <p:attrName>ppt_x</p:attrName>
                                          <p:attrName>ppt_y</p:attrName>
                                        </p:attrNameLst>
                                      </p:cBhvr>
                                      <p:rCtr x="-8351" y="-440"/>
                                    </p:animMotion>
                                  </p:childTnLst>
                                </p:cTn>
                              </p:par>
                              <p:par>
                                <p:cTn id="11" presetID="9" presetClass="exit" presetSubtype="0" fill="hold" nodeType="withEffect">
                                  <p:stCondLst>
                                    <p:cond delay="50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500"/>
                                  </p:stCondLst>
                                  <p:childTnLst>
                                    <p:animEffect transition="out" filter="dissolv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0 0 L 0.24132 -0.00439 " pathEditMode="relative" ptsTypes="AA">
                                      <p:cBhvr>
                                        <p:cTn id="29" dur="2000" fill="hold"/>
                                        <p:tgtEl>
                                          <p:spTgt spid="4"/>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0 0 L 0.24132 -0.00439 " pathEditMode="relative" ptsTypes="AA">
                                      <p:cBhvr>
                                        <p:cTn id="31" dur="2000" fill="hold"/>
                                        <p:tgtEl>
                                          <p:spTgt spid="12"/>
                                        </p:tgtEl>
                                        <p:attrNameLst>
                                          <p:attrName>ppt_x</p:attrName>
                                          <p:attrName>ppt_y</p:attrName>
                                        </p:attrNameLst>
                                      </p:cBhvr>
                                    </p:animMotion>
                                  </p:childTnLst>
                                </p:cTn>
                              </p:par>
                              <p:par>
                                <p:cTn id="32" presetID="9" presetClass="exit" presetSubtype="0" fill="hold" nodeType="withEffect">
                                  <p:stCondLst>
                                    <p:cond delay="500"/>
                                  </p:stCondLst>
                                  <p:childTnLst>
                                    <p:animEffect transition="out" filter="dissolv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0" presetClass="path" presetSubtype="0" accel="50000" decel="50000" fill="hold" nodeType="withEffect">
                                  <p:stCondLst>
                                    <p:cond delay="0"/>
                                  </p:stCondLst>
                                  <p:childTnLst>
                                    <p:animMotion origin="layout" path="M -8.33333E-7 -3.7037E-7 L 0.24132 -0.0044 " pathEditMode="relative" rAng="0" ptsTypes="AA">
                                      <p:cBhvr>
                                        <p:cTn id="36" dur="2000" fill="hold"/>
                                        <p:tgtEl>
                                          <p:spTgt spid="24"/>
                                        </p:tgtEl>
                                        <p:attrNameLst>
                                          <p:attrName>ppt_x</p:attrName>
                                          <p:attrName>ppt_y</p:attrName>
                                        </p:attrNameLst>
                                      </p:cBhvr>
                                      <p:rCtr x="12066" y="-231"/>
                                    </p:animMotion>
                                  </p:childTnLst>
                                </p:cTn>
                              </p:par>
                              <p:par>
                                <p:cTn id="37" presetID="9" presetClass="exit" presetSubtype="0" fill="hold" nodeType="withEffect">
                                  <p:stCondLst>
                                    <p:cond delay="500"/>
                                  </p:stCondLst>
                                  <p:childTnLst>
                                    <p:animEffect transition="out" filter="dissolv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9"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par>
                          <p:cTn id="44" fill="hold">
                            <p:stCondLst>
                              <p:cond delay="2500"/>
                            </p:stCondLst>
                            <p:childTnLst>
                              <p:par>
                                <p:cTn id="45" presetID="9"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rot="4737173">
            <a:off x="7840059" y="2441886"/>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a:off x="2747194" y="2253120"/>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entanglement</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958851" y="1167495"/>
            <a:ext cx="10451603" cy="2232248"/>
          </a:xfrm>
        </p:spPr>
        <p:txBody>
          <a:bodyPr/>
          <a:lstStyle/>
          <a:p>
            <a:pPr marL="0" indent="0">
              <a:buNone/>
            </a:pPr>
            <a:r>
              <a:rPr lang="en-US" sz="2400" b="0" dirty="0"/>
              <a:t>If the second particle is measured along a different axis the measurements are not linked.</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274441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2145625" y="2685363"/>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9" name="Content Placeholder 2">
            <a:extLst>
              <a:ext uri="{FF2B5EF4-FFF2-40B4-BE49-F238E27FC236}">
                <a16:creationId xmlns="" xmlns:a16="http://schemas.microsoft.com/office/drawing/2014/main" id="{91EC8454-C488-1642-B9A7-46879A04AEEF}"/>
              </a:ext>
            </a:extLst>
          </p:cNvPr>
          <p:cNvSpPr txBox="1">
            <a:spLocks/>
          </p:cNvSpPr>
          <p:nvPr/>
        </p:nvSpPr>
        <p:spPr bwMode="auto">
          <a:xfrm>
            <a:off x="8559963" y="3938549"/>
            <a:ext cx="2196678" cy="54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400" b="0" kern="0" dirty="0"/>
              <a:t>50% UP</a:t>
            </a:r>
          </a:p>
          <a:p>
            <a:pPr marL="0" indent="0" algn="ctr">
              <a:buNone/>
            </a:pPr>
            <a:r>
              <a:rPr lang="en-US" sz="2400" b="0" kern="0" dirty="0"/>
              <a:t>50% DOWN</a:t>
            </a:r>
          </a:p>
        </p:txBody>
      </p: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49289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797152"/>
            <a:ext cx="1032172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This means we can still have 50% chance of having spin down or up on the particle on the right after spin measurement along the horizontal direction.</a:t>
            </a:r>
          </a:p>
        </p:txBody>
      </p:sp>
      <p:cxnSp>
        <p:nvCxnSpPr>
          <p:cNvPr id="17" name="Straight Arrow Connector 16">
            <a:extLst>
              <a:ext uri="{FF2B5EF4-FFF2-40B4-BE49-F238E27FC236}">
                <a16:creationId xmlns="" xmlns:a16="http://schemas.microsoft.com/office/drawing/2014/main" id="{7D4466B7-0EC4-E747-BB71-8F6209B74742}"/>
              </a:ext>
            </a:extLst>
          </p:cNvPr>
          <p:cNvCxnSpPr/>
          <p:nvPr/>
        </p:nvCxnSpPr>
        <p:spPr>
          <a:xfrm>
            <a:off x="2495600" y="2447296"/>
            <a:ext cx="0" cy="126973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rot="5400000">
            <a:off x="9768408" y="2492896"/>
            <a:ext cx="0" cy="1269736"/>
          </a:xfrm>
          <a:prstGeom prst="straightConnector1">
            <a:avLst/>
          </a:prstGeom>
          <a:ln w="57150">
            <a:solidFill>
              <a:srgbClr val="F54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149F9B96-1C16-4D47-A5D7-80099AF4FDF9}"/>
              </a:ext>
            </a:extLst>
          </p:cNvPr>
          <p:cNvSpPr txBox="1"/>
          <p:nvPr/>
        </p:nvSpPr>
        <p:spPr>
          <a:xfrm>
            <a:off x="1811091" y="3637810"/>
            <a:ext cx="3204790" cy="338554"/>
          </a:xfrm>
          <a:prstGeom prst="rect">
            <a:avLst/>
          </a:prstGeom>
          <a:noFill/>
        </p:spPr>
        <p:txBody>
          <a:bodyPr wrap="square" rtlCol="0">
            <a:spAutoFit/>
          </a:bodyPr>
          <a:lstStyle/>
          <a:p>
            <a:pPr algn="ctr"/>
            <a:r>
              <a:rPr lang="en-US" sz="1600" b="1" dirty="0"/>
              <a:t>Spin detector (vertical orientation)</a:t>
            </a:r>
          </a:p>
        </p:txBody>
      </p:sp>
      <p:sp>
        <p:nvSpPr>
          <p:cNvPr id="24" name="TextBox 23">
            <a:extLst>
              <a:ext uri="{FF2B5EF4-FFF2-40B4-BE49-F238E27FC236}">
                <a16:creationId xmlns="" xmlns:a16="http://schemas.microsoft.com/office/drawing/2014/main" id="{7A4943F6-B684-4440-8FE7-925F970C8ED6}"/>
              </a:ext>
            </a:extLst>
          </p:cNvPr>
          <p:cNvSpPr txBox="1"/>
          <p:nvPr/>
        </p:nvSpPr>
        <p:spPr>
          <a:xfrm>
            <a:off x="6786176" y="2068330"/>
            <a:ext cx="3456383" cy="338554"/>
          </a:xfrm>
          <a:prstGeom prst="rect">
            <a:avLst/>
          </a:prstGeom>
          <a:noFill/>
        </p:spPr>
        <p:txBody>
          <a:bodyPr wrap="square" rtlCol="0">
            <a:spAutoFit/>
          </a:bodyPr>
          <a:lstStyle/>
          <a:p>
            <a:pPr algn="ctr"/>
            <a:r>
              <a:rPr lang="en-US" sz="1600" b="1" dirty="0"/>
              <a:t>Spin detector (horizontal orientation)</a:t>
            </a:r>
          </a:p>
        </p:txBody>
      </p:sp>
      <p:cxnSp>
        <p:nvCxnSpPr>
          <p:cNvPr id="25" name="Straight Arrow Connector 24">
            <a:extLst>
              <a:ext uri="{FF2B5EF4-FFF2-40B4-BE49-F238E27FC236}">
                <a16:creationId xmlns="" xmlns:a16="http://schemas.microsoft.com/office/drawing/2014/main" id="{7462D6B5-C793-AB4E-8C25-D4E62E8A561D}"/>
              </a:ext>
            </a:extLst>
          </p:cNvPr>
          <p:cNvCxnSpPr>
            <a:cxnSpLocks/>
          </p:cNvCxnSpPr>
          <p:nvPr/>
        </p:nvCxnSpPr>
        <p:spPr>
          <a:xfrm rot="16200000">
            <a:off x="7530189" y="2506099"/>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67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 0 L 0.24132 -0.00439 " pathEditMode="relative" ptsTypes="AA">
                                      <p:cBhvr>
                                        <p:cTn id="11" dur="2000" fill="hold"/>
                                        <p:tgtEl>
                                          <p:spTgt spid="4"/>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 0 L 0.24132 -0.00439 " pathEditMode="relative" ptsTypes="AA">
                                      <p:cBhvr>
                                        <p:cTn id="13" dur="2000" fill="hold"/>
                                        <p:tgtEl>
                                          <p:spTgt spid="12"/>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8.33333E-7 -3.7037E-7 L 0.24132 -0.0044 " pathEditMode="relative" rAng="0" ptsTypes="AA">
                                      <p:cBhvr>
                                        <p:cTn id="15" dur="2000" fill="hold"/>
                                        <p:tgtEl>
                                          <p:spTgt spid="25"/>
                                        </p:tgtEl>
                                        <p:attrNameLst>
                                          <p:attrName>ppt_x</p:attrName>
                                          <p:attrName>ppt_y</p:attrName>
                                        </p:attrNameLst>
                                      </p:cBhvr>
                                      <p:rCtr x="12066" y="-231"/>
                                    </p:animMotion>
                                  </p:childTnLst>
                                </p:cTn>
                              </p:par>
                              <p:par>
                                <p:cTn id="16" presetID="9" presetClass="exit" presetSubtype="0" fill="hold" nodeType="withEffect">
                                  <p:stCondLst>
                                    <p:cond delay="500"/>
                                  </p:stCondLst>
                                  <p:childTnLst>
                                    <p:animEffect transition="out" filter="dissolv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9" presetClass="exit" presetSubtype="0" fill="hold" nodeType="withEffect">
                                  <p:stCondLst>
                                    <p:cond delay="500"/>
                                  </p:stCondLst>
                                  <p:childTnLst>
                                    <p:animEffect transition="out" filter="dissolv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par>
                          <p:cTn id="22" fill="hold">
                            <p:stCondLst>
                              <p:cond delay="2000"/>
                            </p:stCondLst>
                            <p:childTnLst>
                              <p:par>
                                <p:cTn id="23" presetID="9"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par>
                          <p:cTn id="26" fill="hold">
                            <p:stCondLst>
                              <p:cond delay="2500"/>
                            </p:stCondLst>
                            <p:childTnLst>
                              <p:par>
                                <p:cTn id="27" presetID="9"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a:off x="7820908" y="2264250"/>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a:off x="2747194" y="2253120"/>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1775086" y="1823277"/>
            <a:ext cx="3420814" cy="535452"/>
          </a:xfrm>
        </p:spPr>
        <p:txBody>
          <a:bodyPr/>
          <a:lstStyle/>
          <a:p>
            <a:pPr marL="0" indent="0">
              <a:buNone/>
            </a:pPr>
            <a:r>
              <a:rPr lang="en-US" sz="2400" dirty="0"/>
              <a:t>Sender’s measurement</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274441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274441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49289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49289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574841"/>
            <a:ext cx="1039373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dirty="0"/>
              <a:t>If the particles on the left were measured by the sender and those on the left by the receiver, they could both share publicly the orientation of the measurements (x or z axes) and keep the ones that are along the same axis (both vertical/z, or both horizontal/x) and </a:t>
            </a:r>
            <a:r>
              <a:rPr lang="en-US" sz="2400" b="0" dirty="0" smtClean="0"/>
              <a:t>discard </a:t>
            </a:r>
            <a:r>
              <a:rPr lang="en-US" sz="2400" b="0" dirty="0"/>
              <a:t>those along different bases.</a:t>
            </a:r>
          </a:p>
        </p:txBody>
      </p:sp>
      <p:cxnSp>
        <p:nvCxnSpPr>
          <p:cNvPr id="17" name="Straight Arrow Connector 16">
            <a:extLst>
              <a:ext uri="{FF2B5EF4-FFF2-40B4-BE49-F238E27FC236}">
                <a16:creationId xmlns="" xmlns:a16="http://schemas.microsoft.com/office/drawing/2014/main" id="{7D4466B7-0EC4-E747-BB71-8F6209B74742}"/>
              </a:ext>
            </a:extLst>
          </p:cNvPr>
          <p:cNvCxnSpPr/>
          <p:nvPr/>
        </p:nvCxnSpPr>
        <p:spPr>
          <a:xfrm>
            <a:off x="2495600" y="2447296"/>
            <a:ext cx="0" cy="126973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flipV="1">
            <a:off x="9768408" y="2492896"/>
            <a:ext cx="0" cy="1269736"/>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 xmlns:a16="http://schemas.microsoft.com/office/drawing/2014/main" id="{CDE94EB3-6016-F548-9C6C-DAC02131DE73}"/>
              </a:ext>
            </a:extLst>
          </p:cNvPr>
          <p:cNvSpPr txBox="1">
            <a:spLocks/>
          </p:cNvSpPr>
          <p:nvPr/>
        </p:nvSpPr>
        <p:spPr bwMode="auto">
          <a:xfrm>
            <a:off x="6848800" y="1823277"/>
            <a:ext cx="3639688" cy="53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Receiver’s measurement</a:t>
            </a:r>
          </a:p>
        </p:txBody>
      </p:sp>
      <p:cxnSp>
        <p:nvCxnSpPr>
          <p:cNvPr id="23" name="Straight Arrow Connector 22">
            <a:extLst>
              <a:ext uri="{FF2B5EF4-FFF2-40B4-BE49-F238E27FC236}">
                <a16:creationId xmlns="" xmlns:a16="http://schemas.microsoft.com/office/drawing/2014/main" id="{B10A8A3C-C1E5-5D4A-B758-08453D3D8A04}"/>
              </a:ext>
            </a:extLst>
          </p:cNvPr>
          <p:cNvCxnSpPr>
            <a:cxnSpLocks/>
          </p:cNvCxnSpPr>
          <p:nvPr/>
        </p:nvCxnSpPr>
        <p:spPr>
          <a:xfrm rot="16200000">
            <a:off x="3994564" y="2506100"/>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81758862-0FEC-134F-B16B-3F40A0350169}"/>
              </a:ext>
            </a:extLst>
          </p:cNvPr>
          <p:cNvCxnSpPr>
            <a:cxnSpLocks/>
          </p:cNvCxnSpPr>
          <p:nvPr/>
        </p:nvCxnSpPr>
        <p:spPr>
          <a:xfrm rot="16200000">
            <a:off x="7530189" y="2506099"/>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2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4.81481E-6 L -0.16684 -0.00486 " pathEditMode="relative" rAng="0" ptsTypes="AA">
                                      <p:cBhvr>
                                        <p:cTn id="6" dur="2000" fill="hold"/>
                                        <p:tgtEl>
                                          <p:spTgt spid="5"/>
                                        </p:tgtEl>
                                        <p:attrNameLst>
                                          <p:attrName>ppt_x</p:attrName>
                                          <p:attrName>ppt_y</p:attrName>
                                        </p:attrNameLst>
                                      </p:cBhvr>
                                      <p:rCtr x="-8351" y="-255"/>
                                    </p:animMotion>
                                  </p:childTnLst>
                                </p:cTn>
                              </p:par>
                              <p:par>
                                <p:cTn id="7" presetID="0" presetClass="path" presetSubtype="0" accel="50000" decel="50000" fill="hold" nodeType="withEffect">
                                  <p:stCondLst>
                                    <p:cond delay="0"/>
                                  </p:stCondLst>
                                  <p:childTnLst>
                                    <p:animMotion origin="layout" path="M -4.16667E-6 1.48148E-6 L -0.16684 -0.00857 " pathEditMode="relative" rAng="0" ptsTypes="AA">
                                      <p:cBhvr>
                                        <p:cTn id="8" dur="2000" fill="hold"/>
                                        <p:tgtEl>
                                          <p:spTgt spid="11"/>
                                        </p:tgtEl>
                                        <p:attrNameLst>
                                          <p:attrName>ppt_x</p:attrName>
                                          <p:attrName>ppt_y</p:attrName>
                                        </p:attrNameLst>
                                      </p:cBhvr>
                                      <p:rCtr x="-8351" y="-440"/>
                                    </p:animMotion>
                                  </p:childTnLst>
                                </p:cTn>
                              </p:par>
                              <p:par>
                                <p:cTn id="9" presetID="0" presetClass="path" presetSubtype="0" accel="50000" decel="50000" fill="hold" nodeType="withEffect">
                                  <p:stCondLst>
                                    <p:cond delay="0"/>
                                  </p:stCondLst>
                                  <p:childTnLst>
                                    <p:animMotion origin="layout" path="M -4.16667E-6 1.48148E-6 L -0.16684 -0.00857 " pathEditMode="relative" rAng="0" ptsTypes="AA">
                                      <p:cBhvr>
                                        <p:cTn id="10" dur="2000" fill="hold"/>
                                        <p:tgtEl>
                                          <p:spTgt spid="23"/>
                                        </p:tgtEl>
                                        <p:attrNameLst>
                                          <p:attrName>ppt_x</p:attrName>
                                          <p:attrName>ppt_y</p:attrName>
                                        </p:attrNameLst>
                                      </p:cBhvr>
                                      <p:rCtr x="-8351" y="-440"/>
                                    </p:animMotion>
                                  </p:childTnLst>
                                </p:cTn>
                              </p:par>
                              <p:par>
                                <p:cTn id="11" presetID="9" presetClass="exit" presetSubtype="0" fill="hold" nodeType="withEffect">
                                  <p:stCondLst>
                                    <p:cond delay="50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500"/>
                                  </p:stCondLst>
                                  <p:childTnLst>
                                    <p:animEffect transition="out" filter="dissolv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0 0 L 0.24132 -0.00439 " pathEditMode="relative" ptsTypes="AA">
                                      <p:cBhvr>
                                        <p:cTn id="29" dur="2000" fill="hold"/>
                                        <p:tgtEl>
                                          <p:spTgt spid="4"/>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0 0 L 0.24132 -0.00439 " pathEditMode="relative" ptsTypes="AA">
                                      <p:cBhvr>
                                        <p:cTn id="31" dur="2000" fill="hold"/>
                                        <p:tgtEl>
                                          <p:spTgt spid="12"/>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8.33333E-7 -3.7037E-7 L 0.24132 -0.0044 " pathEditMode="relative" rAng="0" ptsTypes="AA">
                                      <p:cBhvr>
                                        <p:cTn id="33" dur="2000" fill="hold"/>
                                        <p:tgtEl>
                                          <p:spTgt spid="24"/>
                                        </p:tgtEl>
                                        <p:attrNameLst>
                                          <p:attrName>ppt_x</p:attrName>
                                          <p:attrName>ppt_y</p:attrName>
                                        </p:attrNameLst>
                                      </p:cBhvr>
                                      <p:rCtr x="12066" y="-231"/>
                                    </p:animMotion>
                                  </p:childTnLst>
                                </p:cTn>
                              </p:par>
                              <p:par>
                                <p:cTn id="34" presetID="9" presetClass="exit" presetSubtype="0" fill="hold" nodeType="withEffect">
                                  <p:stCondLst>
                                    <p:cond delay="500"/>
                                  </p:stCondLst>
                                  <p:childTnLst>
                                    <p:animEffect transition="out" filter="dissolv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9" presetClass="exit" presetSubtype="0" fill="hold" nodeType="withEffect">
                                  <p:stCondLst>
                                    <p:cond delay="500"/>
                                  </p:stCondLst>
                                  <p:childTnLst>
                                    <p:animEffect transition="out" filter="dissolv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9"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a:off x="7820908" y="2578690"/>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a:off x="2747194" y="2567560"/>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1775086" y="2137717"/>
            <a:ext cx="3420814" cy="535452"/>
          </a:xfrm>
        </p:spPr>
        <p:txBody>
          <a:bodyPr/>
          <a:lstStyle/>
          <a:p>
            <a:pPr marL="0" indent="0">
              <a:buNone/>
            </a:pPr>
            <a:r>
              <a:rPr lang="en-US" sz="2400" dirty="0"/>
              <a:t>Sender’s measurement</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574841"/>
            <a:ext cx="1039373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dirty="0"/>
              <a:t>What value would sender and receiver agree for this measurement? Remember that the receiver will need to invert the result, as they are getting the opposite spin to the sender’s (for the same base used).</a:t>
            </a:r>
          </a:p>
          <a:p>
            <a:pPr marL="0" indent="0">
              <a:buNone/>
            </a:pPr>
            <a:r>
              <a:rPr lang="en-US" sz="2400" b="0" dirty="0"/>
              <a:t>Make a note of the results! </a:t>
            </a:r>
          </a:p>
        </p:txBody>
      </p:sp>
      <p:cxnSp>
        <p:nvCxnSpPr>
          <p:cNvPr id="17" name="Straight Arrow Connector 16">
            <a:extLst>
              <a:ext uri="{FF2B5EF4-FFF2-40B4-BE49-F238E27FC236}">
                <a16:creationId xmlns="" xmlns:a16="http://schemas.microsoft.com/office/drawing/2014/main" id="{7D4466B7-0EC4-E747-BB71-8F6209B74742}"/>
              </a:ext>
            </a:extLst>
          </p:cNvPr>
          <p:cNvCxnSpPr/>
          <p:nvPr/>
        </p:nvCxnSpPr>
        <p:spPr>
          <a:xfrm>
            <a:off x="2495600" y="2761736"/>
            <a:ext cx="0" cy="126973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flipV="1">
            <a:off x="9768408" y="2807336"/>
            <a:ext cx="0" cy="1269736"/>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 xmlns:a16="http://schemas.microsoft.com/office/drawing/2014/main" id="{CDE94EB3-6016-F548-9C6C-DAC02131DE73}"/>
              </a:ext>
            </a:extLst>
          </p:cNvPr>
          <p:cNvSpPr txBox="1">
            <a:spLocks/>
          </p:cNvSpPr>
          <p:nvPr/>
        </p:nvSpPr>
        <p:spPr bwMode="auto">
          <a:xfrm>
            <a:off x="6848800" y="2137717"/>
            <a:ext cx="3639688" cy="53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Receiver’s measurement</a:t>
            </a:r>
          </a:p>
        </p:txBody>
      </p:sp>
      <p:sp>
        <p:nvSpPr>
          <p:cNvPr id="23" name="Content Placeholder 2">
            <a:extLst>
              <a:ext uri="{FF2B5EF4-FFF2-40B4-BE49-F238E27FC236}">
                <a16:creationId xmlns="" xmlns:a16="http://schemas.microsoft.com/office/drawing/2014/main" id="{D73184B0-330A-BF46-8905-E62394C4932D}"/>
              </a:ext>
            </a:extLst>
          </p:cNvPr>
          <p:cNvSpPr txBox="1">
            <a:spLocks/>
          </p:cNvSpPr>
          <p:nvPr/>
        </p:nvSpPr>
        <p:spPr bwMode="auto">
          <a:xfrm>
            <a:off x="958851" y="1167495"/>
            <a:ext cx="1039373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We could assign 1 to spin up and 0 to spin down and use these values to generate our key.</a:t>
            </a:r>
          </a:p>
        </p:txBody>
      </p:sp>
      <p:sp>
        <p:nvSpPr>
          <p:cNvPr id="24" name="Content Placeholder 2">
            <a:extLst>
              <a:ext uri="{FF2B5EF4-FFF2-40B4-BE49-F238E27FC236}">
                <a16:creationId xmlns="" xmlns:a16="http://schemas.microsoft.com/office/drawing/2014/main" id="{F2B5F1EA-232B-BB41-B6F6-654A38ECCFE7}"/>
              </a:ext>
            </a:extLst>
          </p:cNvPr>
          <p:cNvSpPr txBox="1">
            <a:spLocks/>
          </p:cNvSpPr>
          <p:nvPr/>
        </p:nvSpPr>
        <p:spPr bwMode="auto">
          <a:xfrm>
            <a:off x="5594193" y="3520289"/>
            <a:ext cx="1000162" cy="9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8800" dirty="0"/>
              <a:t>0 </a:t>
            </a:r>
          </a:p>
        </p:txBody>
      </p:sp>
      <p:cxnSp>
        <p:nvCxnSpPr>
          <p:cNvPr id="25" name="Straight Arrow Connector 24">
            <a:extLst>
              <a:ext uri="{FF2B5EF4-FFF2-40B4-BE49-F238E27FC236}">
                <a16:creationId xmlns="" xmlns:a16="http://schemas.microsoft.com/office/drawing/2014/main" id="{AB9E6FE9-B76B-1744-8348-DB8A57C28DDC}"/>
              </a:ext>
            </a:extLst>
          </p:cNvPr>
          <p:cNvCxnSpPr>
            <a:cxnSpLocks/>
          </p:cNvCxnSpPr>
          <p:nvPr/>
        </p:nvCxnSpPr>
        <p:spPr>
          <a:xfrm rot="16200000">
            <a:off x="3994564" y="2794132"/>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2B196F92-033E-0B47-B833-0B73F077BD63}"/>
              </a:ext>
            </a:extLst>
          </p:cNvPr>
          <p:cNvCxnSpPr>
            <a:cxnSpLocks/>
          </p:cNvCxnSpPr>
          <p:nvPr/>
        </p:nvCxnSpPr>
        <p:spPr>
          <a:xfrm rot="16200000">
            <a:off x="7530189" y="2794131"/>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85185E-6 L -0.16684 -0.00486 " pathEditMode="relative" rAng="0" ptsTypes="AA">
                                      <p:cBhvr>
                                        <p:cTn id="6" dur="2000" fill="hold"/>
                                        <p:tgtEl>
                                          <p:spTgt spid="5"/>
                                        </p:tgtEl>
                                        <p:attrNameLst>
                                          <p:attrName>ppt_x</p:attrName>
                                          <p:attrName>ppt_y</p:attrName>
                                        </p:attrNameLst>
                                      </p:cBhvr>
                                      <p:rCtr x="-8351" y="-255"/>
                                    </p:animMotion>
                                  </p:childTnLst>
                                </p:cTn>
                              </p:par>
                              <p:par>
                                <p:cTn id="7" presetID="0" presetClass="path" presetSubtype="0" accel="50000" decel="50000" fill="hold" nodeType="withEffect">
                                  <p:stCondLst>
                                    <p:cond delay="0"/>
                                  </p:stCondLst>
                                  <p:childTnLst>
                                    <p:animMotion origin="layout" path="M -4.16667E-6 -1.85185E-6 L -0.16684 -0.00856 " pathEditMode="relative" rAng="0" ptsTypes="AA">
                                      <p:cBhvr>
                                        <p:cTn id="8" dur="2000" fill="hold"/>
                                        <p:tgtEl>
                                          <p:spTgt spid="11"/>
                                        </p:tgtEl>
                                        <p:attrNameLst>
                                          <p:attrName>ppt_x</p:attrName>
                                          <p:attrName>ppt_y</p:attrName>
                                        </p:attrNameLst>
                                      </p:cBhvr>
                                      <p:rCtr x="-8351" y="-440"/>
                                    </p:animMotion>
                                  </p:childTnLst>
                                </p:cTn>
                              </p:par>
                              <p:par>
                                <p:cTn id="9" presetID="0" presetClass="path" presetSubtype="0" accel="50000" decel="50000" fill="hold" nodeType="withEffect">
                                  <p:stCondLst>
                                    <p:cond delay="0"/>
                                  </p:stCondLst>
                                  <p:childTnLst>
                                    <p:animMotion origin="layout" path="M 1.11111E-6 0 L -0.16684 -0.00856 " pathEditMode="relative" rAng="0" ptsTypes="AA">
                                      <p:cBhvr>
                                        <p:cTn id="10" dur="2000" fill="hold"/>
                                        <p:tgtEl>
                                          <p:spTgt spid="25"/>
                                        </p:tgtEl>
                                        <p:attrNameLst>
                                          <p:attrName>ppt_x</p:attrName>
                                          <p:attrName>ppt_y</p:attrName>
                                        </p:attrNameLst>
                                      </p:cBhvr>
                                      <p:rCtr x="-8351" y="-440"/>
                                    </p:animMotion>
                                  </p:childTnLst>
                                </p:cTn>
                              </p:par>
                              <p:par>
                                <p:cTn id="11" presetID="9" presetClass="exit" presetSubtype="0" fill="hold" nodeType="withEffect">
                                  <p:stCondLst>
                                    <p:cond delay="50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500"/>
                                  </p:stCondLst>
                                  <p:childTnLst>
                                    <p:animEffect transition="out" filter="dissolv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1.94444E-6 1.85185E-6 L 0.24132 -0.0044 " pathEditMode="relative" rAng="0" ptsTypes="AA">
                                      <p:cBhvr>
                                        <p:cTn id="29" dur="2000" fill="hold"/>
                                        <p:tgtEl>
                                          <p:spTgt spid="4"/>
                                        </p:tgtEl>
                                        <p:attrNameLst>
                                          <p:attrName>ppt_x</p:attrName>
                                          <p:attrName>ppt_y</p:attrName>
                                        </p:attrNameLst>
                                      </p:cBhvr>
                                      <p:rCtr x="12066" y="-231"/>
                                    </p:animMotion>
                                  </p:childTnLst>
                                </p:cTn>
                              </p:par>
                              <p:par>
                                <p:cTn id="30" presetID="0" presetClass="path" presetSubtype="0" accel="50000" decel="50000" fill="hold" nodeType="withEffect">
                                  <p:stCondLst>
                                    <p:cond delay="0"/>
                                  </p:stCondLst>
                                  <p:childTnLst>
                                    <p:animMotion origin="layout" path="M 4.72222E-6 -1.85185E-6 L 0.24131 -0.0044 " pathEditMode="relative" rAng="0" ptsTypes="AA">
                                      <p:cBhvr>
                                        <p:cTn id="31" dur="2000" fill="hold"/>
                                        <p:tgtEl>
                                          <p:spTgt spid="12"/>
                                        </p:tgtEl>
                                        <p:attrNameLst>
                                          <p:attrName>ppt_x</p:attrName>
                                          <p:attrName>ppt_y</p:attrName>
                                        </p:attrNameLst>
                                      </p:cBhvr>
                                      <p:rCtr x="12066" y="-231"/>
                                    </p:animMotion>
                                  </p:childTnLst>
                                </p:cTn>
                              </p:par>
                              <p:par>
                                <p:cTn id="32" presetID="0" presetClass="path" presetSubtype="0" accel="50000" decel="50000" fill="hold" nodeType="withEffect">
                                  <p:stCondLst>
                                    <p:cond delay="0"/>
                                  </p:stCondLst>
                                  <p:childTnLst>
                                    <p:animMotion origin="layout" path="M -8.33333E-7 0 L 0.24132 -0.0044 " pathEditMode="relative" rAng="0" ptsTypes="AA">
                                      <p:cBhvr>
                                        <p:cTn id="33" dur="2000" fill="hold"/>
                                        <p:tgtEl>
                                          <p:spTgt spid="26"/>
                                        </p:tgtEl>
                                        <p:attrNameLst>
                                          <p:attrName>ppt_x</p:attrName>
                                          <p:attrName>ppt_y</p:attrName>
                                        </p:attrNameLst>
                                      </p:cBhvr>
                                      <p:rCtr x="12066" y="-231"/>
                                    </p:animMotion>
                                  </p:childTnLst>
                                </p:cTn>
                              </p:par>
                              <p:par>
                                <p:cTn id="34" presetID="9" presetClass="exit" presetSubtype="0" fill="hold" nodeType="withEffect">
                                  <p:stCondLst>
                                    <p:cond delay="500"/>
                                  </p:stCondLst>
                                  <p:childTnLst>
                                    <p:animEffect transition="out" filter="dissolv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9" presetClass="exit" presetSubtype="0" fill="hold" nodeType="withEffect">
                                  <p:stCondLst>
                                    <p:cond delay="500"/>
                                  </p:stCondLst>
                                  <p:childTnLst>
                                    <p:animEffect transition="out" filter="dissolv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par>
                          <p:cTn id="40" fill="hold">
                            <p:stCondLst>
                              <p:cond delay="2000"/>
                            </p:stCondLst>
                            <p:childTnLst>
                              <p:par>
                                <p:cTn id="41" presetID="9"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dissolv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rot="5400000">
            <a:off x="7937582" y="2749862"/>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a:off x="2747194" y="2567560"/>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1775086" y="2137717"/>
            <a:ext cx="3420814" cy="535452"/>
          </a:xfrm>
        </p:spPr>
        <p:txBody>
          <a:bodyPr/>
          <a:lstStyle/>
          <a:p>
            <a:pPr marL="0" indent="0">
              <a:buNone/>
            </a:pPr>
            <a:r>
              <a:rPr lang="en-US" sz="2400" dirty="0"/>
              <a:t>Sender’s measurement</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958851" y="4574841"/>
            <a:ext cx="1039373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dirty="0"/>
              <a:t>What value would sender and receiver agree for this measurement? </a:t>
            </a:r>
          </a:p>
        </p:txBody>
      </p:sp>
      <p:cxnSp>
        <p:nvCxnSpPr>
          <p:cNvPr id="17" name="Straight Arrow Connector 16">
            <a:extLst>
              <a:ext uri="{FF2B5EF4-FFF2-40B4-BE49-F238E27FC236}">
                <a16:creationId xmlns="" xmlns:a16="http://schemas.microsoft.com/office/drawing/2014/main" id="{7D4466B7-0EC4-E747-BB71-8F6209B74742}"/>
              </a:ext>
            </a:extLst>
          </p:cNvPr>
          <p:cNvCxnSpPr/>
          <p:nvPr/>
        </p:nvCxnSpPr>
        <p:spPr>
          <a:xfrm>
            <a:off x="2495600" y="2761736"/>
            <a:ext cx="0" cy="126973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rot="16200000" flipH="1">
            <a:off x="9768408" y="2807336"/>
            <a:ext cx="0" cy="1269736"/>
          </a:xfrm>
          <a:prstGeom prst="straightConnector1">
            <a:avLst/>
          </a:prstGeom>
          <a:ln w="57150">
            <a:solidFill>
              <a:srgbClr val="F54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 xmlns:a16="http://schemas.microsoft.com/office/drawing/2014/main" id="{CDE94EB3-6016-F548-9C6C-DAC02131DE73}"/>
              </a:ext>
            </a:extLst>
          </p:cNvPr>
          <p:cNvSpPr txBox="1">
            <a:spLocks/>
          </p:cNvSpPr>
          <p:nvPr/>
        </p:nvSpPr>
        <p:spPr bwMode="auto">
          <a:xfrm>
            <a:off x="6848800" y="2137717"/>
            <a:ext cx="3639688" cy="53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Receiver’s measurement</a:t>
            </a:r>
          </a:p>
        </p:txBody>
      </p:sp>
      <p:sp>
        <p:nvSpPr>
          <p:cNvPr id="23" name="Content Placeholder 2">
            <a:extLst>
              <a:ext uri="{FF2B5EF4-FFF2-40B4-BE49-F238E27FC236}">
                <a16:creationId xmlns="" xmlns:a16="http://schemas.microsoft.com/office/drawing/2014/main" id="{D73184B0-330A-BF46-8905-E62394C4932D}"/>
              </a:ext>
            </a:extLst>
          </p:cNvPr>
          <p:cNvSpPr txBox="1">
            <a:spLocks/>
          </p:cNvSpPr>
          <p:nvPr/>
        </p:nvSpPr>
        <p:spPr bwMode="auto">
          <a:xfrm>
            <a:off x="958851" y="1167495"/>
            <a:ext cx="1039373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b="0" kern="0" dirty="0"/>
              <a:t>We could assign 1 to spin up and 0 to spin down and use these values to generate our key.</a:t>
            </a:r>
          </a:p>
        </p:txBody>
      </p:sp>
      <p:sp>
        <p:nvSpPr>
          <p:cNvPr id="24" name="Content Placeholder 2">
            <a:extLst>
              <a:ext uri="{FF2B5EF4-FFF2-40B4-BE49-F238E27FC236}">
                <a16:creationId xmlns="" xmlns:a16="http://schemas.microsoft.com/office/drawing/2014/main" id="{F2B5F1EA-232B-BB41-B6F6-654A38ECCFE7}"/>
              </a:ext>
            </a:extLst>
          </p:cNvPr>
          <p:cNvSpPr txBox="1">
            <a:spLocks/>
          </p:cNvSpPr>
          <p:nvPr/>
        </p:nvSpPr>
        <p:spPr bwMode="auto">
          <a:xfrm>
            <a:off x="3233465" y="5481797"/>
            <a:ext cx="5858048" cy="9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800" dirty="0">
                <a:solidFill>
                  <a:srgbClr val="FF0000"/>
                </a:solidFill>
              </a:rPr>
              <a:t>Different axes </a:t>
            </a:r>
            <a:r>
              <a:rPr lang="en-US" sz="2800" dirty="0">
                <a:solidFill>
                  <a:srgbClr val="FF0000"/>
                </a:solidFill>
                <a:sym typeface="Wingdings" pitchFamily="2" charset="2"/>
              </a:rPr>
              <a:t> value discarded</a:t>
            </a:r>
            <a:endParaRPr lang="en-US" sz="2800" dirty="0">
              <a:solidFill>
                <a:srgbClr val="FF0000"/>
              </a:solidFill>
            </a:endParaRPr>
          </a:p>
        </p:txBody>
      </p:sp>
      <p:cxnSp>
        <p:nvCxnSpPr>
          <p:cNvPr id="29" name="Straight Arrow Connector 28">
            <a:extLst>
              <a:ext uri="{FF2B5EF4-FFF2-40B4-BE49-F238E27FC236}">
                <a16:creationId xmlns="" xmlns:a16="http://schemas.microsoft.com/office/drawing/2014/main" id="{3801D636-6CD7-F648-AAAD-1C74A540763B}"/>
              </a:ext>
            </a:extLst>
          </p:cNvPr>
          <p:cNvCxnSpPr>
            <a:cxnSpLocks/>
          </p:cNvCxnSpPr>
          <p:nvPr/>
        </p:nvCxnSpPr>
        <p:spPr>
          <a:xfrm rot="16200000">
            <a:off x="3994564" y="2794132"/>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5A3617DB-026C-7840-970D-5FB92BE355D7}"/>
              </a:ext>
            </a:extLst>
          </p:cNvPr>
          <p:cNvCxnSpPr>
            <a:cxnSpLocks/>
          </p:cNvCxnSpPr>
          <p:nvPr/>
        </p:nvCxnSpPr>
        <p:spPr>
          <a:xfrm rot="16200000">
            <a:off x="7530189" y="2794131"/>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85185E-6 L -0.16684 -0.00486 " pathEditMode="relative" rAng="0" ptsTypes="AA">
                                      <p:cBhvr>
                                        <p:cTn id="6" dur="2000" fill="hold"/>
                                        <p:tgtEl>
                                          <p:spTgt spid="5"/>
                                        </p:tgtEl>
                                        <p:attrNameLst>
                                          <p:attrName>ppt_x</p:attrName>
                                          <p:attrName>ppt_y</p:attrName>
                                        </p:attrNameLst>
                                      </p:cBhvr>
                                      <p:rCtr x="-8351" y="-255"/>
                                    </p:animMotion>
                                  </p:childTnLst>
                                </p:cTn>
                              </p:par>
                              <p:par>
                                <p:cTn id="7" presetID="0" presetClass="path" presetSubtype="0" accel="50000" decel="50000" fill="hold" nodeType="withEffect">
                                  <p:stCondLst>
                                    <p:cond delay="0"/>
                                  </p:stCondLst>
                                  <p:childTnLst>
                                    <p:animMotion origin="layout" path="M -4.16667E-6 -1.85185E-6 L -0.16684 -0.00856 " pathEditMode="relative" rAng="0" ptsTypes="AA">
                                      <p:cBhvr>
                                        <p:cTn id="8" dur="2000" fill="hold"/>
                                        <p:tgtEl>
                                          <p:spTgt spid="11"/>
                                        </p:tgtEl>
                                        <p:attrNameLst>
                                          <p:attrName>ppt_x</p:attrName>
                                          <p:attrName>ppt_y</p:attrName>
                                        </p:attrNameLst>
                                      </p:cBhvr>
                                      <p:rCtr x="-8351" y="-440"/>
                                    </p:animMotion>
                                  </p:childTnLst>
                                </p:cTn>
                              </p:par>
                              <p:par>
                                <p:cTn id="9" presetID="0" presetClass="path" presetSubtype="0" accel="50000" decel="50000" fill="hold" nodeType="withEffect">
                                  <p:stCondLst>
                                    <p:cond delay="0"/>
                                  </p:stCondLst>
                                  <p:childTnLst>
                                    <p:animMotion origin="layout" path="M 1.11111E-6 0 L -0.16684 -0.00856 " pathEditMode="relative" rAng="0" ptsTypes="AA">
                                      <p:cBhvr>
                                        <p:cTn id="10" dur="2000" fill="hold"/>
                                        <p:tgtEl>
                                          <p:spTgt spid="29"/>
                                        </p:tgtEl>
                                        <p:attrNameLst>
                                          <p:attrName>ppt_x</p:attrName>
                                          <p:attrName>ppt_y</p:attrName>
                                        </p:attrNameLst>
                                      </p:cBhvr>
                                      <p:rCtr x="-8351" y="-440"/>
                                    </p:animMotion>
                                  </p:childTnLst>
                                </p:cTn>
                              </p:par>
                              <p:par>
                                <p:cTn id="11" presetID="9" presetClass="exit" presetSubtype="0" fill="hold" nodeType="withEffect">
                                  <p:stCondLst>
                                    <p:cond delay="50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500"/>
                                  </p:stCondLst>
                                  <p:childTnLst>
                                    <p:animEffect transition="out" filter="dissolv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1.94444E-6 1.85185E-6 L 0.24132 -0.0044 " pathEditMode="relative" rAng="0" ptsTypes="AA">
                                      <p:cBhvr>
                                        <p:cTn id="29" dur="2000" fill="hold"/>
                                        <p:tgtEl>
                                          <p:spTgt spid="4"/>
                                        </p:tgtEl>
                                        <p:attrNameLst>
                                          <p:attrName>ppt_x</p:attrName>
                                          <p:attrName>ppt_y</p:attrName>
                                        </p:attrNameLst>
                                      </p:cBhvr>
                                      <p:rCtr x="12066" y="-231"/>
                                    </p:animMotion>
                                  </p:childTnLst>
                                </p:cTn>
                              </p:par>
                              <p:par>
                                <p:cTn id="30" presetID="0" presetClass="path" presetSubtype="0" accel="50000" decel="50000" fill="hold" nodeType="withEffect">
                                  <p:stCondLst>
                                    <p:cond delay="0"/>
                                  </p:stCondLst>
                                  <p:childTnLst>
                                    <p:animMotion origin="layout" path="M 4.72222E-6 -1.85185E-6 L 0.24131 -0.0044 " pathEditMode="relative" rAng="0" ptsTypes="AA">
                                      <p:cBhvr>
                                        <p:cTn id="31" dur="2000" fill="hold"/>
                                        <p:tgtEl>
                                          <p:spTgt spid="12"/>
                                        </p:tgtEl>
                                        <p:attrNameLst>
                                          <p:attrName>ppt_x</p:attrName>
                                          <p:attrName>ppt_y</p:attrName>
                                        </p:attrNameLst>
                                      </p:cBhvr>
                                      <p:rCtr x="12066" y="-231"/>
                                    </p:animMotion>
                                  </p:childTnLst>
                                </p:cTn>
                              </p:par>
                              <p:par>
                                <p:cTn id="32" presetID="0" presetClass="path" presetSubtype="0" accel="50000" decel="50000" fill="hold" nodeType="withEffect">
                                  <p:stCondLst>
                                    <p:cond delay="0"/>
                                  </p:stCondLst>
                                  <p:childTnLst>
                                    <p:animMotion origin="layout" path="M -8.33333E-7 0 L 0.24132 -0.0044 " pathEditMode="relative" rAng="0" ptsTypes="AA">
                                      <p:cBhvr>
                                        <p:cTn id="33" dur="2000" fill="hold"/>
                                        <p:tgtEl>
                                          <p:spTgt spid="30"/>
                                        </p:tgtEl>
                                        <p:attrNameLst>
                                          <p:attrName>ppt_x</p:attrName>
                                          <p:attrName>ppt_y</p:attrName>
                                        </p:attrNameLst>
                                      </p:cBhvr>
                                      <p:rCtr x="12066" y="-231"/>
                                    </p:animMotion>
                                  </p:childTnLst>
                                </p:cTn>
                              </p:par>
                              <p:par>
                                <p:cTn id="34" presetID="9" presetClass="exit" presetSubtype="0" fill="hold" nodeType="withEffect">
                                  <p:stCondLst>
                                    <p:cond delay="0"/>
                                  </p:stCondLst>
                                  <p:childTnLst>
                                    <p:animEffect transition="out" filter="dissolv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childTnLst>
                          </p:cTn>
                        </p:par>
                        <p:par>
                          <p:cTn id="40" fill="hold">
                            <p:stCondLst>
                              <p:cond delay="2000"/>
                            </p:stCondLst>
                            <p:childTnLst>
                              <p:par>
                                <p:cTn id="41" presetID="9"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dissolv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B17B659-541B-BE4A-87BA-5E67C2D466C5}"/>
              </a:ext>
            </a:extLst>
          </p:cNvPr>
          <p:cNvGrpSpPr/>
          <p:nvPr/>
        </p:nvGrpSpPr>
        <p:grpSpPr>
          <a:xfrm rot="5400000">
            <a:off x="7937582" y="2749862"/>
            <a:ext cx="1476598" cy="1371757"/>
            <a:chOff x="467110" y="2253119"/>
            <a:chExt cx="1476598" cy="1371757"/>
          </a:xfrm>
        </p:grpSpPr>
        <p:sp>
          <p:nvSpPr>
            <p:cNvPr id="19" name="Parallelogram 18">
              <a:extLst>
                <a:ext uri="{FF2B5EF4-FFF2-40B4-BE49-F238E27FC236}">
                  <a16:creationId xmlns="" xmlns:a16="http://schemas.microsoft.com/office/drawing/2014/main" id="{CB251BC1-115E-AF44-BACD-DB7A7DF5D805}"/>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DE45B5AF-E2AD-B144-8F5A-B87A8FE6BAA3}"/>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F09855C4-5876-E644-B5A4-C1E6DF1A751C}"/>
              </a:ext>
            </a:extLst>
          </p:cNvPr>
          <p:cNvGrpSpPr/>
          <p:nvPr/>
        </p:nvGrpSpPr>
        <p:grpSpPr>
          <a:xfrm rot="16200000">
            <a:off x="2595999" y="2710619"/>
            <a:ext cx="1476598" cy="1371757"/>
            <a:chOff x="467110" y="2253119"/>
            <a:chExt cx="1476598" cy="1371757"/>
          </a:xfrm>
        </p:grpSpPr>
        <p:sp>
          <p:nvSpPr>
            <p:cNvPr id="6" name="Parallelogram 5">
              <a:extLst>
                <a:ext uri="{FF2B5EF4-FFF2-40B4-BE49-F238E27FC236}">
                  <a16:creationId xmlns="" xmlns:a16="http://schemas.microsoft.com/office/drawing/2014/main" id="{0A472624-CBF2-CC48-BF95-E8AB8572D9B4}"/>
                </a:ext>
              </a:extLst>
            </p:cNvPr>
            <p:cNvSpPr/>
            <p:nvPr/>
          </p:nvSpPr>
          <p:spPr>
            <a:xfrm>
              <a:off x="467110" y="2253119"/>
              <a:ext cx="1476598" cy="136815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B6B7AC88-9F05-C644-A760-EB499D3A4901}"/>
                </a:ext>
              </a:extLst>
            </p:cNvPr>
            <p:cNvSpPr/>
            <p:nvPr/>
          </p:nvSpPr>
          <p:spPr>
            <a:xfrm>
              <a:off x="899592" y="2630652"/>
              <a:ext cx="533148" cy="994224"/>
            </a:xfrm>
            <a:prstGeom prst="parallelogram">
              <a:avLst>
                <a:gd name="adj" fmla="val 53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7D32A792-32D0-DE48-8451-1BEA001CD0F9}"/>
              </a:ext>
            </a:extLst>
          </p:cNvPr>
          <p:cNvSpPr>
            <a:spLocks noGrp="1"/>
          </p:cNvSpPr>
          <p:nvPr>
            <p:ph type="title"/>
          </p:nvPr>
        </p:nvSpPr>
        <p:spPr/>
        <p:txBody>
          <a:bodyPr/>
          <a:lstStyle/>
          <a:p>
            <a:r>
              <a:rPr lang="en-US" dirty="0"/>
              <a:t>Quantum key distribution</a:t>
            </a:r>
          </a:p>
        </p:txBody>
      </p:sp>
      <p:sp>
        <p:nvSpPr>
          <p:cNvPr id="3" name="Content Placeholder 2">
            <a:extLst>
              <a:ext uri="{FF2B5EF4-FFF2-40B4-BE49-F238E27FC236}">
                <a16:creationId xmlns="" xmlns:a16="http://schemas.microsoft.com/office/drawing/2014/main" id="{8E75CAED-AC3E-5C4E-A9AE-7EDC8D6C36D2}"/>
              </a:ext>
            </a:extLst>
          </p:cNvPr>
          <p:cNvSpPr>
            <a:spLocks noGrp="1"/>
          </p:cNvSpPr>
          <p:nvPr>
            <p:ph idx="1"/>
          </p:nvPr>
        </p:nvSpPr>
        <p:spPr>
          <a:xfrm>
            <a:off x="1775086" y="2137717"/>
            <a:ext cx="3420814" cy="535452"/>
          </a:xfrm>
        </p:spPr>
        <p:txBody>
          <a:bodyPr/>
          <a:lstStyle/>
          <a:p>
            <a:pPr marL="0" indent="0">
              <a:buNone/>
            </a:pPr>
            <a:r>
              <a:rPr lang="en-US" sz="2400" dirty="0"/>
              <a:t>Sender’s measurement</a:t>
            </a:r>
          </a:p>
        </p:txBody>
      </p:sp>
      <p:sp>
        <p:nvSpPr>
          <p:cNvPr id="4" name="Oval 3">
            <a:extLst>
              <a:ext uri="{FF2B5EF4-FFF2-40B4-BE49-F238E27FC236}">
                <a16:creationId xmlns="" xmlns:a16="http://schemas.microsoft.com/office/drawing/2014/main" id="{0867C39B-9153-B145-8AA9-454B08403E51}"/>
              </a:ext>
            </a:extLst>
          </p:cNvPr>
          <p:cNvSpPr/>
          <p:nvPr/>
        </p:nvSpPr>
        <p:spPr>
          <a:xfrm>
            <a:off x="7176120"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sp>
        <p:nvSpPr>
          <p:cNvPr id="5" name="Oval 4">
            <a:extLst>
              <a:ext uri="{FF2B5EF4-FFF2-40B4-BE49-F238E27FC236}">
                <a16:creationId xmlns="" xmlns:a16="http://schemas.microsoft.com/office/drawing/2014/main" id="{82284BBB-04FC-7942-A040-FAF262FF5DF3}"/>
              </a:ext>
            </a:extLst>
          </p:cNvPr>
          <p:cNvSpPr/>
          <p:nvPr/>
        </p:nvSpPr>
        <p:spPr>
          <a:xfrm>
            <a:off x="3647728" y="3058854"/>
            <a:ext cx="714380" cy="7143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b="1" baseline="30000" dirty="0"/>
          </a:p>
        </p:txBody>
      </p:sp>
      <p:cxnSp>
        <p:nvCxnSpPr>
          <p:cNvPr id="11" name="Straight Arrow Connector 10">
            <a:extLst>
              <a:ext uri="{FF2B5EF4-FFF2-40B4-BE49-F238E27FC236}">
                <a16:creationId xmlns="" xmlns:a16="http://schemas.microsoft.com/office/drawing/2014/main" id="{55138C68-D841-8E42-B441-EEC2F4751FD9}"/>
              </a:ext>
            </a:extLst>
          </p:cNvPr>
          <p:cNvCxnSpPr/>
          <p:nvPr/>
        </p:nvCxnSpPr>
        <p:spPr>
          <a:xfrm>
            <a:off x="4004918"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5D449AE2-4C6E-4744-9F89-B92BE2F5A49F}"/>
              </a:ext>
            </a:extLst>
          </p:cNvPr>
          <p:cNvCxnSpPr/>
          <p:nvPr/>
        </p:nvCxnSpPr>
        <p:spPr>
          <a:xfrm>
            <a:off x="7536160" y="2807336"/>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5738B46B-27C7-EB44-8792-39476AD1E545}"/>
              </a:ext>
            </a:extLst>
          </p:cNvPr>
          <p:cNvSpPr txBox="1">
            <a:spLocks/>
          </p:cNvSpPr>
          <p:nvPr/>
        </p:nvSpPr>
        <p:spPr bwMode="auto">
          <a:xfrm>
            <a:off x="2027114" y="4574841"/>
            <a:ext cx="817334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dirty="0"/>
              <a:t>What value would sender and receiver agree for this measurement? </a:t>
            </a:r>
          </a:p>
        </p:txBody>
      </p:sp>
      <p:cxnSp>
        <p:nvCxnSpPr>
          <p:cNvPr id="17" name="Straight Arrow Connector 16">
            <a:extLst>
              <a:ext uri="{FF2B5EF4-FFF2-40B4-BE49-F238E27FC236}">
                <a16:creationId xmlns="" xmlns:a16="http://schemas.microsoft.com/office/drawing/2014/main" id="{7D4466B7-0EC4-E747-BB71-8F6209B74742}"/>
              </a:ext>
            </a:extLst>
          </p:cNvPr>
          <p:cNvCxnSpPr>
            <a:cxnSpLocks/>
          </p:cNvCxnSpPr>
          <p:nvPr/>
        </p:nvCxnSpPr>
        <p:spPr>
          <a:xfrm rot="16200000" flipV="1">
            <a:off x="2495600" y="2761736"/>
            <a:ext cx="0" cy="1269736"/>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47C32FF-D2CE-2243-84B4-F2FEF9999DAC}"/>
              </a:ext>
            </a:extLst>
          </p:cNvPr>
          <p:cNvCxnSpPr>
            <a:cxnSpLocks/>
          </p:cNvCxnSpPr>
          <p:nvPr/>
        </p:nvCxnSpPr>
        <p:spPr>
          <a:xfrm rot="16200000" flipH="1">
            <a:off x="9768408" y="2807336"/>
            <a:ext cx="0" cy="1269736"/>
          </a:xfrm>
          <a:prstGeom prst="straightConnector1">
            <a:avLst/>
          </a:prstGeom>
          <a:ln w="57150">
            <a:solidFill>
              <a:srgbClr val="F54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 xmlns:a16="http://schemas.microsoft.com/office/drawing/2014/main" id="{CDE94EB3-6016-F548-9C6C-DAC02131DE73}"/>
              </a:ext>
            </a:extLst>
          </p:cNvPr>
          <p:cNvSpPr txBox="1">
            <a:spLocks/>
          </p:cNvSpPr>
          <p:nvPr/>
        </p:nvSpPr>
        <p:spPr bwMode="auto">
          <a:xfrm>
            <a:off x="6848800" y="2137717"/>
            <a:ext cx="3639688" cy="53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Receiver’s measurement</a:t>
            </a:r>
          </a:p>
        </p:txBody>
      </p:sp>
      <p:sp>
        <p:nvSpPr>
          <p:cNvPr id="23" name="Content Placeholder 2">
            <a:extLst>
              <a:ext uri="{FF2B5EF4-FFF2-40B4-BE49-F238E27FC236}">
                <a16:creationId xmlns="" xmlns:a16="http://schemas.microsoft.com/office/drawing/2014/main" id="{D73184B0-330A-BF46-8905-E62394C4932D}"/>
              </a:ext>
            </a:extLst>
          </p:cNvPr>
          <p:cNvSpPr txBox="1">
            <a:spLocks/>
          </p:cNvSpPr>
          <p:nvPr/>
        </p:nvSpPr>
        <p:spPr bwMode="auto">
          <a:xfrm>
            <a:off x="2027114" y="1167495"/>
            <a:ext cx="8054726"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We could assign 1 to spin up and 0 to spin down and use these values to generate our key.</a:t>
            </a:r>
          </a:p>
        </p:txBody>
      </p:sp>
      <p:sp>
        <p:nvSpPr>
          <p:cNvPr id="25" name="Content Placeholder 2">
            <a:extLst>
              <a:ext uri="{FF2B5EF4-FFF2-40B4-BE49-F238E27FC236}">
                <a16:creationId xmlns="" xmlns:a16="http://schemas.microsoft.com/office/drawing/2014/main" id="{F19ABE37-3774-524E-BAD8-57666CE7CE13}"/>
              </a:ext>
            </a:extLst>
          </p:cNvPr>
          <p:cNvSpPr txBox="1">
            <a:spLocks/>
          </p:cNvSpPr>
          <p:nvPr/>
        </p:nvSpPr>
        <p:spPr bwMode="auto">
          <a:xfrm>
            <a:off x="5554396" y="5948800"/>
            <a:ext cx="1000162" cy="9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rtl="0" eaLnBrk="1" fontAlgn="base" hangingPunct="1">
              <a:lnSpc>
                <a:spcPts val="2600"/>
              </a:lnSpc>
              <a:spcBef>
                <a:spcPct val="0"/>
              </a:spcBef>
              <a:spcAft>
                <a:spcPct val="0"/>
              </a:spcAft>
              <a:buChar char="•"/>
              <a:defRPr sz="2000" b="1">
                <a:solidFill>
                  <a:schemeClr val="bg1">
                    <a:lumMod val="50000"/>
                  </a:schemeClr>
                </a:solidFill>
                <a:latin typeface="+mn-lt"/>
                <a:ea typeface="+mn-ea"/>
                <a:cs typeface="+mn-cs"/>
              </a:defRPr>
            </a:lvl1pPr>
            <a:lvl2pPr marL="355600" indent="185738" algn="l" rtl="0" eaLnBrk="1" fontAlgn="base" hangingPunct="1">
              <a:lnSpc>
                <a:spcPts val="2600"/>
              </a:lnSpc>
              <a:spcBef>
                <a:spcPct val="0"/>
              </a:spcBef>
              <a:spcAft>
                <a:spcPct val="0"/>
              </a:spcAft>
              <a:buFont typeface="Arial" panose="020B0604020202020204" pitchFamily="34" charset="0"/>
              <a:buChar char="•"/>
              <a:defRPr sz="1800">
                <a:solidFill>
                  <a:schemeClr val="bg1">
                    <a:lumMod val="50000"/>
                  </a:schemeClr>
                </a:solidFill>
                <a:latin typeface="+mn-lt"/>
              </a:defRPr>
            </a:lvl2pPr>
            <a:lvl3pPr marL="896938" indent="-381000" algn="l" rtl="0" eaLnBrk="1" fontAlgn="base" hangingPunct="1">
              <a:spcBef>
                <a:spcPct val="20000"/>
              </a:spcBef>
              <a:spcAft>
                <a:spcPct val="0"/>
              </a:spcAft>
              <a:buChar char="•"/>
              <a:defRPr sz="1600">
                <a:solidFill>
                  <a:schemeClr val="bg1">
                    <a:lumMod val="50000"/>
                  </a:schemeClr>
                </a:solidFill>
                <a:latin typeface="+mn-lt"/>
              </a:defRPr>
            </a:lvl3pPr>
            <a:lvl4pPr marL="728663" indent="-342900" algn="l" rtl="0" eaLnBrk="1" fontAlgn="base" hangingPunct="1">
              <a:spcBef>
                <a:spcPct val="20000"/>
              </a:spcBef>
              <a:spcAft>
                <a:spcPct val="0"/>
              </a:spcAft>
              <a:buFont typeface="Arial" panose="020B0604020202020204" pitchFamily="34" charset="0"/>
              <a:buChar char="•"/>
              <a:defRPr sz="1400">
                <a:solidFill>
                  <a:schemeClr val="tx1"/>
                </a:solidFill>
                <a:latin typeface="+mn-lt"/>
              </a:defRPr>
            </a:lvl4pPr>
            <a:lvl5pPr marL="1141413" indent="-376238" algn="l" rtl="0" eaLnBrk="1" fontAlgn="base" hangingPunct="1">
              <a:spcBef>
                <a:spcPct val="20000"/>
              </a:spcBef>
              <a:spcAft>
                <a:spcPct val="0"/>
              </a:spcAft>
              <a:buChar char="•"/>
              <a:defRPr sz="1200">
                <a:solidFill>
                  <a:schemeClr val="tx1"/>
                </a:solidFill>
                <a:latin typeface="+mn-lt"/>
              </a:defRPr>
            </a:lvl5pPr>
            <a:lvl6pPr marL="1598613" indent="-376238" algn="l" rtl="0" eaLnBrk="1" fontAlgn="base" hangingPunct="1">
              <a:spcBef>
                <a:spcPct val="20000"/>
              </a:spcBef>
              <a:spcAft>
                <a:spcPct val="0"/>
              </a:spcAft>
              <a:buChar char="•"/>
              <a:defRPr sz="2000">
                <a:solidFill>
                  <a:schemeClr val="tx1"/>
                </a:solidFill>
                <a:latin typeface="+mn-lt"/>
              </a:defRPr>
            </a:lvl6pPr>
            <a:lvl7pPr marL="2055813" indent="-376238" algn="l" rtl="0" eaLnBrk="1" fontAlgn="base" hangingPunct="1">
              <a:spcBef>
                <a:spcPct val="20000"/>
              </a:spcBef>
              <a:spcAft>
                <a:spcPct val="0"/>
              </a:spcAft>
              <a:buChar char="•"/>
              <a:defRPr sz="2000">
                <a:solidFill>
                  <a:schemeClr val="tx1"/>
                </a:solidFill>
                <a:latin typeface="+mn-lt"/>
              </a:defRPr>
            </a:lvl7pPr>
            <a:lvl8pPr marL="2513013" indent="-376238" algn="l" rtl="0" eaLnBrk="1" fontAlgn="base" hangingPunct="1">
              <a:spcBef>
                <a:spcPct val="20000"/>
              </a:spcBef>
              <a:spcAft>
                <a:spcPct val="0"/>
              </a:spcAft>
              <a:buChar char="•"/>
              <a:defRPr sz="2000">
                <a:solidFill>
                  <a:schemeClr val="tx1"/>
                </a:solidFill>
                <a:latin typeface="+mn-lt"/>
              </a:defRPr>
            </a:lvl8pPr>
            <a:lvl9pPr marL="2970213" indent="-376238" algn="l" rtl="0" eaLnBrk="1" fontAlgn="base" hangingPunct="1">
              <a:spcBef>
                <a:spcPct val="20000"/>
              </a:spcBef>
              <a:spcAft>
                <a:spcPct val="0"/>
              </a:spcAft>
              <a:buChar char="•"/>
              <a:defRPr sz="2000">
                <a:solidFill>
                  <a:schemeClr val="tx1"/>
                </a:solidFill>
                <a:latin typeface="+mn-lt"/>
              </a:defRPr>
            </a:lvl9pPr>
          </a:lstStyle>
          <a:p>
            <a:pPr marL="0" indent="0">
              <a:buNone/>
            </a:pPr>
            <a:r>
              <a:rPr lang="en-US" sz="8800" dirty="0"/>
              <a:t>1 </a:t>
            </a:r>
          </a:p>
        </p:txBody>
      </p:sp>
      <p:cxnSp>
        <p:nvCxnSpPr>
          <p:cNvPr id="24" name="Straight Arrow Connector 23">
            <a:extLst>
              <a:ext uri="{FF2B5EF4-FFF2-40B4-BE49-F238E27FC236}">
                <a16:creationId xmlns="" xmlns:a16="http://schemas.microsoft.com/office/drawing/2014/main" id="{76FBA699-ED60-5742-8ECE-468A54C9F0D6}"/>
              </a:ext>
            </a:extLst>
          </p:cNvPr>
          <p:cNvCxnSpPr>
            <a:cxnSpLocks/>
          </p:cNvCxnSpPr>
          <p:nvPr/>
        </p:nvCxnSpPr>
        <p:spPr>
          <a:xfrm rot="16200000">
            <a:off x="3994564" y="2794132"/>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B298DCB8-6092-C140-8E13-3D28576878C7}"/>
              </a:ext>
            </a:extLst>
          </p:cNvPr>
          <p:cNvCxnSpPr>
            <a:cxnSpLocks/>
          </p:cNvCxnSpPr>
          <p:nvPr/>
        </p:nvCxnSpPr>
        <p:spPr>
          <a:xfrm rot="16200000">
            <a:off x="7530189" y="2794131"/>
            <a:ext cx="0" cy="12697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1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85185E-6 L -0.16684 -0.00486 " pathEditMode="relative" rAng="0" ptsTypes="AA">
                                      <p:cBhvr>
                                        <p:cTn id="6" dur="2000" fill="hold"/>
                                        <p:tgtEl>
                                          <p:spTgt spid="5"/>
                                        </p:tgtEl>
                                        <p:attrNameLst>
                                          <p:attrName>ppt_x</p:attrName>
                                          <p:attrName>ppt_y</p:attrName>
                                        </p:attrNameLst>
                                      </p:cBhvr>
                                      <p:rCtr x="-8351" y="-255"/>
                                    </p:animMotion>
                                  </p:childTnLst>
                                </p:cTn>
                              </p:par>
                              <p:par>
                                <p:cTn id="7" presetID="0" presetClass="path" presetSubtype="0" accel="50000" decel="50000" fill="hold" nodeType="withEffect">
                                  <p:stCondLst>
                                    <p:cond delay="0"/>
                                  </p:stCondLst>
                                  <p:childTnLst>
                                    <p:animMotion origin="layout" path="M -4.16667E-6 -1.85185E-6 L -0.16684 -0.00856 " pathEditMode="relative" rAng="0" ptsTypes="AA">
                                      <p:cBhvr>
                                        <p:cTn id="8" dur="2000" fill="hold"/>
                                        <p:tgtEl>
                                          <p:spTgt spid="11"/>
                                        </p:tgtEl>
                                        <p:attrNameLst>
                                          <p:attrName>ppt_x</p:attrName>
                                          <p:attrName>ppt_y</p:attrName>
                                        </p:attrNameLst>
                                      </p:cBhvr>
                                      <p:rCtr x="-8351" y="-440"/>
                                    </p:animMotion>
                                  </p:childTnLst>
                                </p:cTn>
                              </p:par>
                              <p:par>
                                <p:cTn id="9" presetID="0" presetClass="path" presetSubtype="0" accel="50000" decel="50000" fill="hold" nodeType="withEffect">
                                  <p:stCondLst>
                                    <p:cond delay="0"/>
                                  </p:stCondLst>
                                  <p:childTnLst>
                                    <p:animMotion origin="layout" path="M 1.11111E-6 0 L -0.16684 -0.00856 " pathEditMode="relative" rAng="0" ptsTypes="AA">
                                      <p:cBhvr>
                                        <p:cTn id="10" dur="2000" fill="hold"/>
                                        <p:tgtEl>
                                          <p:spTgt spid="24"/>
                                        </p:tgtEl>
                                        <p:attrNameLst>
                                          <p:attrName>ppt_x</p:attrName>
                                          <p:attrName>ppt_y</p:attrName>
                                        </p:attrNameLst>
                                      </p:cBhvr>
                                      <p:rCtr x="-8351" y="-440"/>
                                    </p:animMotion>
                                  </p:childTnLst>
                                </p:cTn>
                              </p:par>
                              <p:par>
                                <p:cTn id="11" presetID="9" presetClass="exit" presetSubtype="0" fill="hold" nodeType="withEffect">
                                  <p:stCondLst>
                                    <p:cond delay="50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500"/>
                                  </p:stCondLst>
                                  <p:childTnLst>
                                    <p:animEffect transition="out" filter="dissolv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1.94444E-6 1.85185E-6 L 0.24132 -0.0044 " pathEditMode="relative" rAng="0" ptsTypes="AA">
                                      <p:cBhvr>
                                        <p:cTn id="29" dur="2000" fill="hold"/>
                                        <p:tgtEl>
                                          <p:spTgt spid="4"/>
                                        </p:tgtEl>
                                        <p:attrNameLst>
                                          <p:attrName>ppt_x</p:attrName>
                                          <p:attrName>ppt_y</p:attrName>
                                        </p:attrNameLst>
                                      </p:cBhvr>
                                      <p:rCtr x="12066" y="-231"/>
                                    </p:animMotion>
                                  </p:childTnLst>
                                </p:cTn>
                              </p:par>
                              <p:par>
                                <p:cTn id="30" presetID="0" presetClass="path" presetSubtype="0" accel="50000" decel="50000" fill="hold" nodeType="withEffect">
                                  <p:stCondLst>
                                    <p:cond delay="0"/>
                                  </p:stCondLst>
                                  <p:childTnLst>
                                    <p:animMotion origin="layout" path="M 4.72222E-6 -1.85185E-6 L 0.24131 -0.0044 " pathEditMode="relative" rAng="0" ptsTypes="AA">
                                      <p:cBhvr>
                                        <p:cTn id="31" dur="2000" fill="hold"/>
                                        <p:tgtEl>
                                          <p:spTgt spid="12"/>
                                        </p:tgtEl>
                                        <p:attrNameLst>
                                          <p:attrName>ppt_x</p:attrName>
                                          <p:attrName>ppt_y</p:attrName>
                                        </p:attrNameLst>
                                      </p:cBhvr>
                                      <p:rCtr x="12066" y="-231"/>
                                    </p:animMotion>
                                  </p:childTnLst>
                                </p:cTn>
                              </p:par>
                              <p:par>
                                <p:cTn id="32" presetID="0" presetClass="path" presetSubtype="0" accel="50000" decel="50000" fill="hold" nodeType="withEffect">
                                  <p:stCondLst>
                                    <p:cond delay="0"/>
                                  </p:stCondLst>
                                  <p:childTnLst>
                                    <p:animMotion origin="layout" path="M -8.33333E-7 0 L 0.24132 -0.0044 " pathEditMode="relative" rAng="0" ptsTypes="AA">
                                      <p:cBhvr>
                                        <p:cTn id="33" dur="2000" fill="hold"/>
                                        <p:tgtEl>
                                          <p:spTgt spid="26"/>
                                        </p:tgtEl>
                                        <p:attrNameLst>
                                          <p:attrName>ppt_x</p:attrName>
                                          <p:attrName>ppt_y</p:attrName>
                                        </p:attrNameLst>
                                      </p:cBhvr>
                                      <p:rCtr x="12066" y="-231"/>
                                    </p:animMotion>
                                  </p:childTnLst>
                                </p:cTn>
                              </p:par>
                              <p:par>
                                <p:cTn id="34" presetID="9" presetClass="exit" presetSubtype="0" fill="hold" nodeType="withEffect">
                                  <p:stCondLst>
                                    <p:cond delay="500"/>
                                  </p:stCondLst>
                                  <p:childTnLst>
                                    <p:animEffect transition="out" filter="dissolv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9" presetClass="exit" presetSubtype="0" fill="hold" nodeType="withEffect">
                                  <p:stCondLst>
                                    <p:cond delay="500"/>
                                  </p:stCondLst>
                                  <p:childTnLst>
                                    <p:animEffect transition="out" filter="dissolv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par>
                          <p:cTn id="40" fill="hold">
                            <p:stCondLst>
                              <p:cond delay="2000"/>
                            </p:stCondLst>
                            <p:childTnLst>
                              <p:par>
                                <p:cTn id="41" presetID="9"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25" grpId="0"/>
    </p:bldLst>
  </p:timing>
</p:sld>
</file>

<file path=ppt/theme/theme1.xml><?xml version="1.0" encoding="utf-8"?>
<a:theme xmlns:a="http://schemas.openxmlformats.org/drawingml/2006/main" name="National (template) Updated">
  <a:themeElements>
    <a:clrScheme name="">
      <a:dk1>
        <a:srgbClr val="000000"/>
      </a:dk1>
      <a:lt1>
        <a:srgbClr val="FFFFFF"/>
      </a:lt1>
      <a:dk2>
        <a:srgbClr val="E41B5B"/>
      </a:dk2>
      <a:lt2>
        <a:srgbClr val="60AEB8"/>
      </a:lt2>
      <a:accent1>
        <a:srgbClr val="15807D"/>
      </a:accent1>
      <a:accent2>
        <a:srgbClr val="8F278F"/>
      </a:accent2>
      <a:accent3>
        <a:srgbClr val="FFFFFF"/>
      </a:accent3>
      <a:accent4>
        <a:srgbClr val="000000"/>
      </a:accent4>
      <a:accent5>
        <a:srgbClr val="AAC0BF"/>
      </a:accent5>
      <a:accent6>
        <a:srgbClr val="812281"/>
      </a:accent6>
      <a:hlink>
        <a:srgbClr val="E41B5B"/>
      </a:hlink>
      <a:folHlink>
        <a:srgbClr val="FFB3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tional STEM Learning Centre (template)" id="{39854DAE-978D-4EC5-B46B-0A45394A09C2}" vid="{9ADB46DF-E47D-4065-9B30-56CE869A2B6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National STEM Learning Centre (template)</Template>
  <TotalTime>16186</TotalTime>
  <Words>1870</Words>
  <Application>Microsoft Office PowerPoint</Application>
  <PresentationFormat>Widescreen</PresentationFormat>
  <Paragraphs>155</Paragraphs>
  <Slides>28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Wingdings</vt:lpstr>
      <vt:lpstr>National (template) Updated</vt:lpstr>
      <vt:lpstr>PowerPoint Presentation</vt:lpstr>
      <vt:lpstr>Quantum key distribution</vt:lpstr>
      <vt:lpstr>Quantum entanglement</vt:lpstr>
      <vt:lpstr>Quantum entanglement</vt:lpstr>
      <vt:lpstr>Quantum entanglement</vt:lpstr>
      <vt:lpstr>Quantum key distribution</vt:lpstr>
      <vt:lpstr>Quantum key distribution</vt:lpstr>
      <vt:lpstr>Quantum key distribution</vt:lpstr>
      <vt:lpstr>Quantum key distribution</vt:lpstr>
      <vt:lpstr>Quantum key distribution</vt:lpstr>
      <vt:lpstr>Quantum key distribution</vt:lpstr>
      <vt:lpstr>Quantum key distribution</vt:lpstr>
      <vt:lpstr>Quantum key distribution</vt:lpstr>
      <vt:lpstr>Quantum key distribution</vt:lpstr>
      <vt:lpstr>Quantum key distribution</vt:lpstr>
      <vt:lpstr>Quantum key distribution</vt:lpstr>
      <vt:lpstr>The BB84 protocol</vt:lpstr>
      <vt:lpstr>The BB84 protocol</vt:lpstr>
      <vt:lpstr>The BB84 protocol</vt:lpstr>
      <vt:lpstr>The BB84 protocol</vt:lpstr>
      <vt:lpstr>The BB84 protocol</vt:lpstr>
      <vt:lpstr>The BB84 protocol</vt:lpstr>
      <vt:lpstr>The BB84 protocol</vt:lpstr>
      <vt:lpstr>Quantum key distribution - BB84</vt:lpstr>
      <vt:lpstr>Quantum key distribution</vt:lpstr>
      <vt:lpstr>Quantum key distribution</vt:lpstr>
      <vt:lpstr>Quantum key distribution</vt:lpstr>
      <vt:lpstr>PowerPoint Presentation</vt:lpstr>
    </vt:vector>
  </TitlesOfParts>
  <Company>STEM Learning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Quinnell</dc:creator>
  <cp:lastModifiedBy>Dave Gibbs</cp:lastModifiedBy>
  <cp:revision>94</cp:revision>
  <dcterms:created xsi:type="dcterms:W3CDTF">2015-12-21T17:10:58Z</dcterms:created>
  <dcterms:modified xsi:type="dcterms:W3CDTF">2018-06-14T15:05:56Z</dcterms:modified>
</cp:coreProperties>
</file>