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FCEA5-9799-4744-AD40-A85DB544A3E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2" csCatId="mainScheme" phldr="1"/>
      <dgm:spPr/>
    </dgm:pt>
    <dgm:pt modelId="{26BB84A6-47DD-4932-AB49-52B8CBF2E2C9}">
      <dgm:prSet phldrT="[Text]"/>
      <dgm:spPr/>
      <dgm:t>
        <a:bodyPr/>
        <a:lstStyle/>
        <a:p>
          <a:r>
            <a:rPr lang="en-GB" dirty="0"/>
            <a:t>1. Design on CAD</a:t>
          </a:r>
        </a:p>
      </dgm:t>
    </dgm:pt>
    <dgm:pt modelId="{8AFE8880-CEAA-41FB-89FB-F70DE8782CA1}" type="parTrans" cxnId="{BE549ABE-C63C-4E05-A31F-C16A12823CFD}">
      <dgm:prSet/>
      <dgm:spPr/>
      <dgm:t>
        <a:bodyPr/>
        <a:lstStyle/>
        <a:p>
          <a:endParaRPr lang="en-GB"/>
        </a:p>
      </dgm:t>
    </dgm:pt>
    <dgm:pt modelId="{BE5D9B51-148F-4236-AB2C-7BF419013A41}" type="sibTrans" cxnId="{BE549ABE-C63C-4E05-A31F-C16A12823CFD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E7E2D3FA-1906-4AD7-A6E4-86B545DC5BAA}">
      <dgm:prSet phldrT="[Text]"/>
      <dgm:spPr/>
      <dgm:t>
        <a:bodyPr/>
        <a:lstStyle/>
        <a:p>
          <a:r>
            <a:rPr lang="en-GB" dirty="0"/>
            <a:t>2. Slice model</a:t>
          </a:r>
        </a:p>
      </dgm:t>
    </dgm:pt>
    <dgm:pt modelId="{11F081A8-1740-4664-BAFD-30AF88CD482B}" type="parTrans" cxnId="{747541E3-BC3E-4DE0-B3BB-3277E50AD077}">
      <dgm:prSet/>
      <dgm:spPr/>
      <dgm:t>
        <a:bodyPr/>
        <a:lstStyle/>
        <a:p>
          <a:endParaRPr lang="en-GB"/>
        </a:p>
      </dgm:t>
    </dgm:pt>
    <dgm:pt modelId="{40AD4E04-D99A-4A8D-B82B-94BE20E436B9}" type="sibTrans" cxnId="{747541E3-BC3E-4DE0-B3BB-3277E50AD077}">
      <dgm:prSet phldrT="02"/>
      <dgm:spPr/>
      <dgm:t>
        <a:bodyPr/>
        <a:lstStyle/>
        <a:p>
          <a:r>
            <a:rPr lang="en-GB"/>
            <a:t>02</a:t>
          </a:r>
        </a:p>
      </dgm:t>
    </dgm:pt>
    <dgm:pt modelId="{E52E335D-12D5-4795-8922-465FC456FA6B}">
      <dgm:prSet phldrT="[Text]"/>
      <dgm:spPr/>
      <dgm:t>
        <a:bodyPr/>
        <a:lstStyle/>
        <a:p>
          <a:r>
            <a:rPr lang="en-GB" dirty="0"/>
            <a:t>3. 3D print model</a:t>
          </a:r>
        </a:p>
      </dgm:t>
    </dgm:pt>
    <dgm:pt modelId="{4B43EDE8-2316-4DAF-BE01-3BAFB2C9B381}" type="parTrans" cxnId="{9F72CF73-88F5-49A7-BB37-1CF79CDC57F0}">
      <dgm:prSet/>
      <dgm:spPr/>
      <dgm:t>
        <a:bodyPr/>
        <a:lstStyle/>
        <a:p>
          <a:endParaRPr lang="en-GB"/>
        </a:p>
      </dgm:t>
    </dgm:pt>
    <dgm:pt modelId="{665DE191-358D-4B63-879C-1036C7F3584B}" type="sibTrans" cxnId="{9F72CF73-88F5-49A7-BB37-1CF79CDC57F0}">
      <dgm:prSet phldrT="03"/>
      <dgm:spPr/>
      <dgm:t>
        <a:bodyPr/>
        <a:lstStyle/>
        <a:p>
          <a:r>
            <a:rPr lang="en-GB"/>
            <a:t>03</a:t>
          </a:r>
        </a:p>
      </dgm:t>
    </dgm:pt>
    <dgm:pt modelId="{2B2F31A1-F8F7-481B-86B3-2C7D7C67E5BB}" type="pres">
      <dgm:prSet presAssocID="{CCFFCEA5-9799-4744-AD40-A85DB544A3EE}" presName="Name0" presStyleCnt="0">
        <dgm:presLayoutVars>
          <dgm:animLvl val="lvl"/>
          <dgm:resizeHandles val="exact"/>
        </dgm:presLayoutVars>
      </dgm:prSet>
      <dgm:spPr/>
    </dgm:pt>
    <dgm:pt modelId="{99EC57EF-B566-4252-8C5F-FDDA3022C954}" type="pres">
      <dgm:prSet presAssocID="{26BB84A6-47DD-4932-AB49-52B8CBF2E2C9}" presName="compositeNode" presStyleCnt="0">
        <dgm:presLayoutVars>
          <dgm:bulletEnabled val="1"/>
        </dgm:presLayoutVars>
      </dgm:prSet>
      <dgm:spPr/>
    </dgm:pt>
    <dgm:pt modelId="{CE280624-0E43-4C9B-89A6-04454FB0C52E}" type="pres">
      <dgm:prSet presAssocID="{26BB84A6-47DD-4932-AB49-52B8CBF2E2C9}" presName="bgRect" presStyleLbl="alignNode1" presStyleIdx="0" presStyleCnt="3"/>
      <dgm:spPr/>
    </dgm:pt>
    <dgm:pt modelId="{6FFB740F-1A26-46E4-9393-B455D3469BDA}" type="pres">
      <dgm:prSet presAssocID="{BE5D9B51-148F-4236-AB2C-7BF419013A4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0D2E3555-8750-4084-ACF1-07C2A83CC11C}" type="pres">
      <dgm:prSet presAssocID="{26BB84A6-47DD-4932-AB49-52B8CBF2E2C9}" presName="nodeRect" presStyleLbl="alignNode1" presStyleIdx="0" presStyleCnt="3">
        <dgm:presLayoutVars>
          <dgm:bulletEnabled val="1"/>
        </dgm:presLayoutVars>
      </dgm:prSet>
      <dgm:spPr/>
    </dgm:pt>
    <dgm:pt modelId="{79DCD39A-D551-4909-8EBC-AAEFB59C70AF}" type="pres">
      <dgm:prSet presAssocID="{BE5D9B51-148F-4236-AB2C-7BF419013A41}" presName="sibTrans" presStyleCnt="0"/>
      <dgm:spPr/>
    </dgm:pt>
    <dgm:pt modelId="{A2E26357-886D-4057-B41B-1747DDB4CAA3}" type="pres">
      <dgm:prSet presAssocID="{E7E2D3FA-1906-4AD7-A6E4-86B545DC5BAA}" presName="compositeNode" presStyleCnt="0">
        <dgm:presLayoutVars>
          <dgm:bulletEnabled val="1"/>
        </dgm:presLayoutVars>
      </dgm:prSet>
      <dgm:spPr/>
    </dgm:pt>
    <dgm:pt modelId="{84BAFC4A-DBEE-4E54-BDFF-9A16C6FB2F2D}" type="pres">
      <dgm:prSet presAssocID="{E7E2D3FA-1906-4AD7-A6E4-86B545DC5BAA}" presName="bgRect" presStyleLbl="alignNode1" presStyleIdx="1" presStyleCnt="3"/>
      <dgm:spPr/>
    </dgm:pt>
    <dgm:pt modelId="{D5CD96AE-701A-4C84-A1B8-EA08A3871E74}" type="pres">
      <dgm:prSet presAssocID="{40AD4E04-D99A-4A8D-B82B-94BE20E436B9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04A94A2B-A5F1-4A62-B25E-2ABB76A68629}" type="pres">
      <dgm:prSet presAssocID="{E7E2D3FA-1906-4AD7-A6E4-86B545DC5BAA}" presName="nodeRect" presStyleLbl="alignNode1" presStyleIdx="1" presStyleCnt="3">
        <dgm:presLayoutVars>
          <dgm:bulletEnabled val="1"/>
        </dgm:presLayoutVars>
      </dgm:prSet>
      <dgm:spPr/>
    </dgm:pt>
    <dgm:pt modelId="{601E27AE-01A3-40E5-A8E3-0AAF12E4B8D6}" type="pres">
      <dgm:prSet presAssocID="{40AD4E04-D99A-4A8D-B82B-94BE20E436B9}" presName="sibTrans" presStyleCnt="0"/>
      <dgm:spPr/>
    </dgm:pt>
    <dgm:pt modelId="{DA6D86F8-4698-4221-9FE9-118603DCFA65}" type="pres">
      <dgm:prSet presAssocID="{E52E335D-12D5-4795-8922-465FC456FA6B}" presName="compositeNode" presStyleCnt="0">
        <dgm:presLayoutVars>
          <dgm:bulletEnabled val="1"/>
        </dgm:presLayoutVars>
      </dgm:prSet>
      <dgm:spPr/>
    </dgm:pt>
    <dgm:pt modelId="{CF3EA0BD-C2EC-4151-801B-85A78E710C79}" type="pres">
      <dgm:prSet presAssocID="{E52E335D-12D5-4795-8922-465FC456FA6B}" presName="bgRect" presStyleLbl="alignNode1" presStyleIdx="2" presStyleCnt="3"/>
      <dgm:spPr/>
    </dgm:pt>
    <dgm:pt modelId="{CA9A7A53-286B-4CFE-A9DA-0CDE7BF5E85B}" type="pres">
      <dgm:prSet presAssocID="{665DE191-358D-4B63-879C-1036C7F3584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7F89B1B7-BE81-4578-BE34-ACABC840EB17}" type="pres">
      <dgm:prSet presAssocID="{E52E335D-12D5-4795-8922-465FC456FA6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E1080B2B-5536-487F-AFAC-0147C8A74618}" type="presOf" srcId="{E7E2D3FA-1906-4AD7-A6E4-86B545DC5BAA}" destId="{04A94A2B-A5F1-4A62-B25E-2ABB76A68629}" srcOrd="1" destOrd="0" presId="urn:microsoft.com/office/officeart/2016/7/layout/LinearBlockProcessNumbered"/>
    <dgm:cxn modelId="{3BAEDF43-FFB1-4AA7-A434-2089E397B7DC}" type="presOf" srcId="{E52E335D-12D5-4795-8922-465FC456FA6B}" destId="{7F89B1B7-BE81-4578-BE34-ACABC840EB17}" srcOrd="1" destOrd="0" presId="urn:microsoft.com/office/officeart/2016/7/layout/LinearBlockProcessNumbered"/>
    <dgm:cxn modelId="{B5B85451-3F6A-4920-AAA8-49D8C0B3282C}" type="presOf" srcId="{E52E335D-12D5-4795-8922-465FC456FA6B}" destId="{CF3EA0BD-C2EC-4151-801B-85A78E710C79}" srcOrd="0" destOrd="0" presId="urn:microsoft.com/office/officeart/2016/7/layout/LinearBlockProcessNumbered"/>
    <dgm:cxn modelId="{9F72CF73-88F5-49A7-BB37-1CF79CDC57F0}" srcId="{CCFFCEA5-9799-4744-AD40-A85DB544A3EE}" destId="{E52E335D-12D5-4795-8922-465FC456FA6B}" srcOrd="2" destOrd="0" parTransId="{4B43EDE8-2316-4DAF-BE01-3BAFB2C9B381}" sibTransId="{665DE191-358D-4B63-879C-1036C7F3584B}"/>
    <dgm:cxn modelId="{6030F284-1F6B-464C-9824-64BF57DF9EBD}" type="presOf" srcId="{CCFFCEA5-9799-4744-AD40-A85DB544A3EE}" destId="{2B2F31A1-F8F7-481B-86B3-2C7D7C67E5BB}" srcOrd="0" destOrd="0" presId="urn:microsoft.com/office/officeart/2016/7/layout/LinearBlockProcessNumbered"/>
    <dgm:cxn modelId="{4F3BF68A-95AB-4681-9FEB-3C6FCF8BBBEC}" type="presOf" srcId="{26BB84A6-47DD-4932-AB49-52B8CBF2E2C9}" destId="{0D2E3555-8750-4084-ACF1-07C2A83CC11C}" srcOrd="1" destOrd="0" presId="urn:microsoft.com/office/officeart/2016/7/layout/LinearBlockProcessNumbered"/>
    <dgm:cxn modelId="{E5C56598-C9E2-47FA-8878-321789F92DE0}" type="presOf" srcId="{26BB84A6-47DD-4932-AB49-52B8CBF2E2C9}" destId="{CE280624-0E43-4C9B-89A6-04454FB0C52E}" srcOrd="0" destOrd="0" presId="urn:microsoft.com/office/officeart/2016/7/layout/LinearBlockProcessNumbered"/>
    <dgm:cxn modelId="{488BEDBD-8DC7-475C-B765-9040B560C9DC}" type="presOf" srcId="{BE5D9B51-148F-4236-AB2C-7BF419013A41}" destId="{6FFB740F-1A26-46E4-9393-B455D3469BDA}" srcOrd="0" destOrd="0" presId="urn:microsoft.com/office/officeart/2016/7/layout/LinearBlockProcessNumbered"/>
    <dgm:cxn modelId="{BE549ABE-C63C-4E05-A31F-C16A12823CFD}" srcId="{CCFFCEA5-9799-4744-AD40-A85DB544A3EE}" destId="{26BB84A6-47DD-4932-AB49-52B8CBF2E2C9}" srcOrd="0" destOrd="0" parTransId="{8AFE8880-CEAA-41FB-89FB-F70DE8782CA1}" sibTransId="{BE5D9B51-148F-4236-AB2C-7BF419013A41}"/>
    <dgm:cxn modelId="{042627C8-7D2A-4FAC-853F-3EAA21DFE922}" type="presOf" srcId="{40AD4E04-D99A-4A8D-B82B-94BE20E436B9}" destId="{D5CD96AE-701A-4C84-A1B8-EA08A3871E74}" srcOrd="0" destOrd="0" presId="urn:microsoft.com/office/officeart/2016/7/layout/LinearBlockProcessNumbered"/>
    <dgm:cxn modelId="{862C52D5-1CB2-45FA-A9EB-A5C0D865A804}" type="presOf" srcId="{E7E2D3FA-1906-4AD7-A6E4-86B545DC5BAA}" destId="{84BAFC4A-DBEE-4E54-BDFF-9A16C6FB2F2D}" srcOrd="0" destOrd="0" presId="urn:microsoft.com/office/officeart/2016/7/layout/LinearBlockProcessNumbered"/>
    <dgm:cxn modelId="{959F42DE-2A60-4428-9797-3FDD84A1CBE5}" type="presOf" srcId="{665DE191-358D-4B63-879C-1036C7F3584B}" destId="{CA9A7A53-286B-4CFE-A9DA-0CDE7BF5E85B}" srcOrd="0" destOrd="0" presId="urn:microsoft.com/office/officeart/2016/7/layout/LinearBlockProcessNumbered"/>
    <dgm:cxn modelId="{747541E3-BC3E-4DE0-B3BB-3277E50AD077}" srcId="{CCFFCEA5-9799-4744-AD40-A85DB544A3EE}" destId="{E7E2D3FA-1906-4AD7-A6E4-86B545DC5BAA}" srcOrd="1" destOrd="0" parTransId="{11F081A8-1740-4664-BAFD-30AF88CD482B}" sibTransId="{40AD4E04-D99A-4A8D-B82B-94BE20E436B9}"/>
    <dgm:cxn modelId="{F252F7A5-2FBE-491F-8FD2-5AFF70CA1876}" type="presParOf" srcId="{2B2F31A1-F8F7-481B-86B3-2C7D7C67E5BB}" destId="{99EC57EF-B566-4252-8C5F-FDDA3022C954}" srcOrd="0" destOrd="0" presId="urn:microsoft.com/office/officeart/2016/7/layout/LinearBlockProcessNumbered"/>
    <dgm:cxn modelId="{130A5C81-0FAB-4B0A-A1C4-A5AFEF0E3C19}" type="presParOf" srcId="{99EC57EF-B566-4252-8C5F-FDDA3022C954}" destId="{CE280624-0E43-4C9B-89A6-04454FB0C52E}" srcOrd="0" destOrd="0" presId="urn:microsoft.com/office/officeart/2016/7/layout/LinearBlockProcessNumbered"/>
    <dgm:cxn modelId="{AB88CF35-3026-4B56-9D70-AEF6FDB30D58}" type="presParOf" srcId="{99EC57EF-B566-4252-8C5F-FDDA3022C954}" destId="{6FFB740F-1A26-46E4-9393-B455D3469BDA}" srcOrd="1" destOrd="0" presId="urn:microsoft.com/office/officeart/2016/7/layout/LinearBlockProcessNumbered"/>
    <dgm:cxn modelId="{4EA65971-A0EA-4A92-8198-7EA29988CD6A}" type="presParOf" srcId="{99EC57EF-B566-4252-8C5F-FDDA3022C954}" destId="{0D2E3555-8750-4084-ACF1-07C2A83CC11C}" srcOrd="2" destOrd="0" presId="urn:microsoft.com/office/officeart/2016/7/layout/LinearBlockProcessNumbered"/>
    <dgm:cxn modelId="{A8A43F24-ABBA-4027-A006-7AEDD7904623}" type="presParOf" srcId="{2B2F31A1-F8F7-481B-86B3-2C7D7C67E5BB}" destId="{79DCD39A-D551-4909-8EBC-AAEFB59C70AF}" srcOrd="1" destOrd="0" presId="urn:microsoft.com/office/officeart/2016/7/layout/LinearBlockProcessNumbered"/>
    <dgm:cxn modelId="{B36640EB-B2EC-4260-9DB4-BE9772BCFECD}" type="presParOf" srcId="{2B2F31A1-F8F7-481B-86B3-2C7D7C67E5BB}" destId="{A2E26357-886D-4057-B41B-1747DDB4CAA3}" srcOrd="2" destOrd="0" presId="urn:microsoft.com/office/officeart/2016/7/layout/LinearBlockProcessNumbered"/>
    <dgm:cxn modelId="{C98B0F54-2B4D-456B-8FA8-25881C0BA562}" type="presParOf" srcId="{A2E26357-886D-4057-B41B-1747DDB4CAA3}" destId="{84BAFC4A-DBEE-4E54-BDFF-9A16C6FB2F2D}" srcOrd="0" destOrd="0" presId="urn:microsoft.com/office/officeart/2016/7/layout/LinearBlockProcessNumbered"/>
    <dgm:cxn modelId="{61512181-99AC-4AA4-9658-FE1FACDF2711}" type="presParOf" srcId="{A2E26357-886D-4057-B41B-1747DDB4CAA3}" destId="{D5CD96AE-701A-4C84-A1B8-EA08A3871E74}" srcOrd="1" destOrd="0" presId="urn:microsoft.com/office/officeart/2016/7/layout/LinearBlockProcessNumbered"/>
    <dgm:cxn modelId="{F151CFBB-5ECB-44A3-83DB-28E6D6FF24F5}" type="presParOf" srcId="{A2E26357-886D-4057-B41B-1747DDB4CAA3}" destId="{04A94A2B-A5F1-4A62-B25E-2ABB76A68629}" srcOrd="2" destOrd="0" presId="urn:microsoft.com/office/officeart/2016/7/layout/LinearBlockProcessNumbered"/>
    <dgm:cxn modelId="{9BDBDCBE-DA78-4E9A-837F-470115CB4096}" type="presParOf" srcId="{2B2F31A1-F8F7-481B-86B3-2C7D7C67E5BB}" destId="{601E27AE-01A3-40E5-A8E3-0AAF12E4B8D6}" srcOrd="3" destOrd="0" presId="urn:microsoft.com/office/officeart/2016/7/layout/LinearBlockProcessNumbered"/>
    <dgm:cxn modelId="{CA3649C6-3347-4147-B12F-F40B51DB2797}" type="presParOf" srcId="{2B2F31A1-F8F7-481B-86B3-2C7D7C67E5BB}" destId="{DA6D86F8-4698-4221-9FE9-118603DCFA65}" srcOrd="4" destOrd="0" presId="urn:microsoft.com/office/officeart/2016/7/layout/LinearBlockProcessNumbered"/>
    <dgm:cxn modelId="{9B8565CB-81F1-410C-AFA1-A4AC4E7803CE}" type="presParOf" srcId="{DA6D86F8-4698-4221-9FE9-118603DCFA65}" destId="{CF3EA0BD-C2EC-4151-801B-85A78E710C79}" srcOrd="0" destOrd="0" presId="urn:microsoft.com/office/officeart/2016/7/layout/LinearBlockProcessNumbered"/>
    <dgm:cxn modelId="{475C8912-5D93-468E-B69C-78BEDA1E7FBE}" type="presParOf" srcId="{DA6D86F8-4698-4221-9FE9-118603DCFA65}" destId="{CA9A7A53-286B-4CFE-A9DA-0CDE7BF5E85B}" srcOrd="1" destOrd="0" presId="urn:microsoft.com/office/officeart/2016/7/layout/LinearBlockProcessNumbered"/>
    <dgm:cxn modelId="{4E779C73-ECB9-4318-9691-9835863D3149}" type="presParOf" srcId="{DA6D86F8-4698-4221-9FE9-118603DCFA65}" destId="{7F89B1B7-BE81-4578-BE34-ACABC840EB1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80624-0E43-4C9B-89A6-04454FB0C52E}">
      <dsp:nvSpPr>
        <dsp:cNvPr id="0" name=""/>
        <dsp:cNvSpPr/>
      </dsp:nvSpPr>
      <dsp:spPr>
        <a:xfrm>
          <a:off x="616" y="463059"/>
          <a:ext cx="2495401" cy="29944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1. Design on CAD</a:t>
          </a:r>
        </a:p>
      </dsp:txBody>
      <dsp:txXfrm>
        <a:off x="616" y="1660851"/>
        <a:ext cx="2495401" cy="1796688"/>
      </dsp:txXfrm>
    </dsp:sp>
    <dsp:sp modelId="{6FFB740F-1A26-46E4-9393-B455D3469BDA}">
      <dsp:nvSpPr>
        <dsp:cNvPr id="0" name=""/>
        <dsp:cNvSpPr/>
      </dsp:nvSpPr>
      <dsp:spPr>
        <a:xfrm>
          <a:off x="616" y="463059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200" kern="1200"/>
            <a:t>01</a:t>
          </a:r>
        </a:p>
      </dsp:txBody>
      <dsp:txXfrm>
        <a:off x="616" y="463059"/>
        <a:ext cx="2495401" cy="1197792"/>
      </dsp:txXfrm>
    </dsp:sp>
    <dsp:sp modelId="{84BAFC4A-DBEE-4E54-BDFF-9A16C6FB2F2D}">
      <dsp:nvSpPr>
        <dsp:cNvPr id="0" name=""/>
        <dsp:cNvSpPr/>
      </dsp:nvSpPr>
      <dsp:spPr>
        <a:xfrm>
          <a:off x="2695649" y="463059"/>
          <a:ext cx="2495401" cy="29944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2. Slice model</a:t>
          </a:r>
        </a:p>
      </dsp:txBody>
      <dsp:txXfrm>
        <a:off x="2695649" y="1660851"/>
        <a:ext cx="2495401" cy="1796688"/>
      </dsp:txXfrm>
    </dsp:sp>
    <dsp:sp modelId="{D5CD96AE-701A-4C84-A1B8-EA08A3871E74}">
      <dsp:nvSpPr>
        <dsp:cNvPr id="0" name=""/>
        <dsp:cNvSpPr/>
      </dsp:nvSpPr>
      <dsp:spPr>
        <a:xfrm>
          <a:off x="2695649" y="463059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200" kern="1200"/>
            <a:t>02</a:t>
          </a:r>
        </a:p>
      </dsp:txBody>
      <dsp:txXfrm>
        <a:off x="2695649" y="463059"/>
        <a:ext cx="2495401" cy="1197792"/>
      </dsp:txXfrm>
    </dsp:sp>
    <dsp:sp modelId="{CF3EA0BD-C2EC-4151-801B-85A78E710C79}">
      <dsp:nvSpPr>
        <dsp:cNvPr id="0" name=""/>
        <dsp:cNvSpPr/>
      </dsp:nvSpPr>
      <dsp:spPr>
        <a:xfrm>
          <a:off x="5390682" y="463059"/>
          <a:ext cx="2495401" cy="29944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3. 3D print model</a:t>
          </a:r>
        </a:p>
      </dsp:txBody>
      <dsp:txXfrm>
        <a:off x="5390682" y="1660851"/>
        <a:ext cx="2495401" cy="1796688"/>
      </dsp:txXfrm>
    </dsp:sp>
    <dsp:sp modelId="{CA9A7A53-286B-4CFE-A9DA-0CDE7BF5E85B}">
      <dsp:nvSpPr>
        <dsp:cNvPr id="0" name=""/>
        <dsp:cNvSpPr/>
      </dsp:nvSpPr>
      <dsp:spPr>
        <a:xfrm>
          <a:off x="5390682" y="463059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200" kern="1200"/>
            <a:t>03</a:t>
          </a:r>
        </a:p>
      </dsp:txBody>
      <dsp:txXfrm>
        <a:off x="5390682" y="463059"/>
        <a:ext cx="2495401" cy="1197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3870A-2D6D-4766-B20C-6D1BDA67C4A0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F8D41-5DEE-4EFD-8398-5E7BA5B05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5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ED4-36F6-4437-84D1-9BB265CAD1A7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9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82FA-50C0-4AAF-BB4A-94C8666DC15A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7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5E-6F33-4589-9B6E-6D29B48776DE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6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8DAE-14D8-4A8D-AA47-AE65DACA4135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8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033-3245-43C3-A3FD-503E5EEB29B6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6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5A1A-F3F5-4F7A-B41D-CEB25355B7C7}" type="datetime1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3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A533-340B-41C9-89BF-987B09D96FD7}" type="datetime1">
              <a:rPr lang="en-GB" smtClean="0"/>
              <a:t>17/06/2018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9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B160-36D2-4768-B9F4-1AA72DAA5173}" type="datetime1">
              <a:rPr lang="en-GB" smtClean="0"/>
              <a:t>17/06/2018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8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11A-297B-44DA-B94A-6F568083F661}" type="datetime1">
              <a:rPr lang="en-GB" smtClean="0"/>
              <a:t>17/06/2018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BFB7-7017-4B41-9D1C-2584A1C9105F}" type="datetime1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6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E4D1-3AA9-4CB3-8B02-1E2DF40C461F}" type="datetime1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AF37-0276-482C-B2E0-0797C0550385}" type="datetime1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Philip Cotton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66C9-445D-4FCA-88FC-8858CF68F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1BF3-1BFE-4B08-9F4C-F459276A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45" y="1199734"/>
            <a:ext cx="7772400" cy="1508295"/>
          </a:xfrm>
        </p:spPr>
        <p:txBody>
          <a:bodyPr/>
          <a:lstStyle/>
          <a:p>
            <a:r>
              <a:rPr lang="en-GB" b="1" dirty="0"/>
              <a:t>Starter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2CFC7-014C-4A30-816E-A122014C0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945" y="2708029"/>
            <a:ext cx="6858000" cy="1655762"/>
          </a:xfrm>
        </p:spPr>
        <p:txBody>
          <a:bodyPr/>
          <a:lstStyle/>
          <a:p>
            <a:r>
              <a:rPr lang="en-GB" dirty="0">
                <a:latin typeface="+mj-lt"/>
              </a:rPr>
              <a:t>Recalling what you learnt last lesson write down how a 3D printer works.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520ED-0C04-46CF-96FA-2506222C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32FD-5553-4E32-9BF9-CACA44E8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</p:spTree>
    <p:extLst>
      <p:ext uri="{BB962C8B-B14F-4D97-AF65-F5344CB8AC3E}">
        <p14:creationId xmlns:p14="http://schemas.microsoft.com/office/powerpoint/2010/main" val="325369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9D75-8C4D-4A3D-8B31-5C854A98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24" y="1617150"/>
            <a:ext cx="7886700" cy="1325563"/>
          </a:xfrm>
        </p:spPr>
        <p:txBody>
          <a:bodyPr/>
          <a:lstStyle/>
          <a:p>
            <a:r>
              <a:rPr lang="en-GB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97822"/>
            <a:ext cx="7886700" cy="4351338"/>
          </a:xfrm>
        </p:spPr>
        <p:txBody>
          <a:bodyPr/>
          <a:lstStyle/>
          <a:p>
            <a:pPr lvl="0"/>
            <a:r>
              <a:rPr lang="en-GB" dirty="0">
                <a:latin typeface="+mj-lt"/>
              </a:rPr>
              <a:t>To understand the 3D printing process</a:t>
            </a:r>
          </a:p>
          <a:p>
            <a:pPr lvl="0"/>
            <a:r>
              <a:rPr lang="en-GB" dirty="0">
                <a:latin typeface="+mj-lt"/>
              </a:rPr>
              <a:t>To review different uses of 3D printing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F1A42-E184-4484-967C-8A31D6445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" b="1242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3F70C-7008-4BB3-BB83-A642CC5F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5590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How to create a model to print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AEE32A-4567-43BC-B280-63D738CB3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080950"/>
              </p:ext>
            </p:extLst>
          </p:nvPr>
        </p:nvGraphicFramePr>
        <p:xfrm>
          <a:off x="628650" y="829994"/>
          <a:ext cx="7886700" cy="392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1EC27-D177-48C0-9080-91637F6C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000">
                <a:solidFill>
                  <a:schemeClr val="tx1"/>
                </a:solidFill>
              </a:rPr>
              <a:t>© Philip Cotton 2018</a:t>
            </a:r>
          </a:p>
        </p:txBody>
      </p:sp>
      <p:pic>
        <p:nvPicPr>
          <p:cNvPr id="9" name="Picture 8" descr="Autodesk Fusion 360">
            <a:extLst>
              <a:ext uri="{FF2B5EF4-FFF2-40B4-BE49-F238E27FC236}">
                <a16:creationId xmlns:a16="http://schemas.microsoft.com/office/drawing/2014/main" id="{EA7AD7A7-1FA1-4403-8575-1745282195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6053" b="13067"/>
          <a:stretch/>
        </p:blipFill>
        <p:spPr>
          <a:xfrm>
            <a:off x="628651" y="4502517"/>
            <a:ext cx="2400300" cy="1325563"/>
          </a:xfrm>
          <a:prstGeom prst="rect">
            <a:avLst/>
          </a:prstGeom>
        </p:spPr>
      </p:pic>
      <p:pic>
        <p:nvPicPr>
          <p:cNvPr id="11" name="Picture 10" descr="Ultimaker Cura">
            <a:extLst>
              <a:ext uri="{FF2B5EF4-FFF2-40B4-BE49-F238E27FC236}">
                <a16:creationId xmlns:a16="http://schemas.microsoft.com/office/drawing/2014/main" id="{2888F19B-6B41-45FF-9464-D30022696B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r="25320" b="13067"/>
          <a:stretch/>
        </p:blipFill>
        <p:spPr>
          <a:xfrm>
            <a:off x="3635477" y="4502517"/>
            <a:ext cx="1873045" cy="1325563"/>
          </a:xfrm>
          <a:prstGeom prst="rect">
            <a:avLst/>
          </a:prstGeom>
        </p:spPr>
      </p:pic>
      <p:pic>
        <p:nvPicPr>
          <p:cNvPr id="2050" name="Picture 2" descr="Image result for 3d printer">
            <a:extLst>
              <a:ext uri="{FF2B5EF4-FFF2-40B4-BE49-F238E27FC236}">
                <a16:creationId xmlns:a16="http://schemas.microsoft.com/office/drawing/2014/main" id="{7A8FAFE8-23A8-45D9-AD8B-680BB5BE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17" y="4502517"/>
            <a:ext cx="198731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0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EC0A-68D2-4744-801D-8D46BAA6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on 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8400-5D01-406F-8C43-213645D9C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 Models are designed using 3D CAD packages such as Fusion 360.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The models are designed in 3D and then exported as an STL file.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The STL files are sliced into layers and sent/uploaded to a 3D printer.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The printer then prints the STL files in layers.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F09E-9D02-4866-B7A3-65A96846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B0B1E-18AE-47A2-8BA0-5ABBDF213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D6BD-DF69-4068-937A-77213074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printing and Fashion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C47C-4017-4F8B-8937-82B8FF16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31" y="2005013"/>
            <a:ext cx="3570277" cy="4351338"/>
          </a:xfrm>
        </p:spPr>
        <p:txBody>
          <a:bodyPr>
            <a:normAutofit/>
          </a:bodyPr>
          <a:lstStyle/>
          <a:p>
            <a:r>
              <a:rPr lang="en-GB" sz="2400" dirty="0"/>
              <a:t>3D printing is being used in the fashion industry.</a:t>
            </a:r>
          </a:p>
          <a:p>
            <a:r>
              <a:rPr lang="en-GB" sz="2400" dirty="0"/>
              <a:t>Customised garments can be made that are unique to a customers sizing.</a:t>
            </a:r>
          </a:p>
          <a:p>
            <a:r>
              <a:rPr lang="en-GB" sz="2400" dirty="0"/>
              <a:t>New materials and printing techniques allows for more creative designs.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5F93E-E037-4D84-8699-4C2CDEF4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3074" name="Picture 2" descr="3D printing skirt">
            <a:extLst>
              <a:ext uri="{FF2B5EF4-FFF2-40B4-BE49-F238E27FC236}">
                <a16:creationId xmlns:a16="http://schemas.microsoft.com/office/drawing/2014/main" id="{090D4FC7-FB21-4136-8221-C5B9AE26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72" y="1799286"/>
            <a:ext cx="4728783" cy="42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685FD-9F81-47E7-B6C0-7F4E330F5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8FA000-AA94-426C-8378-29BB68698518}"/>
              </a:ext>
            </a:extLst>
          </p:cNvPr>
          <p:cNvSpPr/>
          <p:nvPr/>
        </p:nvSpPr>
        <p:spPr>
          <a:xfrm>
            <a:off x="4572000" y="571798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https://www.sculpteo.com/en/applications/textile-industry/</a:t>
            </a:r>
          </a:p>
        </p:txBody>
      </p:sp>
    </p:spTree>
    <p:extLst>
      <p:ext uri="{BB962C8B-B14F-4D97-AF65-F5344CB8AC3E}">
        <p14:creationId xmlns:p14="http://schemas.microsoft.com/office/powerpoint/2010/main" val="20575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4D80-FEB1-4069-BC38-D604DE2E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printing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380B-30AF-483B-9B8F-67B5B877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74" y="1825625"/>
            <a:ext cx="3840203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Schools around the world are embracing 3D printing to teach students how to create designs.</a:t>
            </a:r>
          </a:p>
          <a:p>
            <a:r>
              <a:rPr lang="en-GB" sz="2400" dirty="0"/>
              <a:t>With 3D printing going to have such a huge impact upon how things are made, education is key to driving it forward.</a:t>
            </a:r>
          </a:p>
          <a:p>
            <a:r>
              <a:rPr lang="en-GB" sz="2400" dirty="0"/>
              <a:t>3D printing is seen as a STEM subject as it uses Maths and Science principles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EF3A3-693F-498B-89E1-FFA4BA78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2E45A-123B-43AE-A9AA-8F848D3F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942ECA-488B-4B7C-AC0F-50252E6F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26" y="2528959"/>
            <a:ext cx="4796052" cy="29175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6B6BF2-9ECB-4A18-AB10-451BFAEF4A12}"/>
              </a:ext>
            </a:extLst>
          </p:cNvPr>
          <p:cNvSpPr/>
          <p:nvPr/>
        </p:nvSpPr>
        <p:spPr>
          <a:xfrm>
            <a:off x="4267126" y="544655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http://www.3ders.org/</a:t>
            </a:r>
          </a:p>
        </p:txBody>
      </p:sp>
    </p:spTree>
    <p:extLst>
      <p:ext uri="{BB962C8B-B14F-4D97-AF65-F5344CB8AC3E}">
        <p14:creationId xmlns:p14="http://schemas.microsoft.com/office/powerpoint/2010/main" val="2519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7C66-D064-4E00-9C4C-DFCE795E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printing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C362-03D4-474C-95E7-78F3AA2A0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21604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3D printing is revolutionising the Medical industry. From 3D printed mechanical arms to Bio 3D printing. Medicine is set to benefit hugely from the growth of 3D printing.</a:t>
            </a:r>
          </a:p>
          <a:p>
            <a:r>
              <a:rPr lang="en-GB" sz="2400" dirty="0"/>
              <a:t>Mechanical arms can be 3D printed at a much lower cost than normal metal produced arms.</a:t>
            </a:r>
          </a:p>
          <a:p>
            <a:r>
              <a:rPr lang="en-GB" sz="2400" dirty="0"/>
              <a:t>As children grow, they can just print a new arm in a matter of hours.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768F5-E68C-4230-9478-0AAA812F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8CB3B-232C-4BF9-9A4B-FFAD16A4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26C97-21BC-452B-8961-CC97FF8B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88" y="1935986"/>
            <a:ext cx="3078917" cy="2716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C2C429-AB1F-422C-9EF8-6785ACDD1F45}"/>
              </a:ext>
            </a:extLst>
          </p:cNvPr>
          <p:cNvSpPr/>
          <p:nvPr/>
        </p:nvSpPr>
        <p:spPr>
          <a:xfrm>
            <a:off x="5979867" y="4699128"/>
            <a:ext cx="2808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https://www.asme.org/engineering-topics/articles/manufacturing-design/top-5-ways-3d-printing-changing-medical-field</a:t>
            </a:r>
          </a:p>
        </p:txBody>
      </p:sp>
    </p:spTree>
    <p:extLst>
      <p:ext uri="{BB962C8B-B14F-4D97-AF65-F5344CB8AC3E}">
        <p14:creationId xmlns:p14="http://schemas.microsoft.com/office/powerpoint/2010/main" val="122898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6707-65C0-48A2-8A1E-E57A05D4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printing and Drones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408B9-3654-4287-B52C-7D94CCC89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0756"/>
            <a:ext cx="45720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3D printing has allowed for new and emerging technology such as drones to be accessible for all. </a:t>
            </a:r>
          </a:p>
          <a:p>
            <a:r>
              <a:rPr lang="en-GB" sz="2400" dirty="0"/>
              <a:t>They can be printed quickly and cheaply and used as a learning tool.</a:t>
            </a:r>
          </a:p>
          <a:p>
            <a:r>
              <a:rPr lang="en-GB" sz="2400" dirty="0"/>
              <a:t>Previously expensive – now 3D printing and drones are common education projects.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78C01-DE05-4E04-A4DC-16E5575F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EA03-456C-4B26-B01C-A9CC92DFF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122" name="Picture 2" descr="Image result for airgineers">
            <a:extLst>
              <a:ext uri="{FF2B5EF4-FFF2-40B4-BE49-F238E27FC236}">
                <a16:creationId xmlns:a16="http://schemas.microsoft.com/office/drawing/2014/main" id="{24F2D9FB-1742-484C-B08A-25014FCC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464252"/>
            <a:ext cx="3575050" cy="22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B69560-1117-4E08-85E6-1621C38DD01E}"/>
              </a:ext>
            </a:extLst>
          </p:cNvPr>
          <p:cNvSpPr/>
          <p:nvPr/>
        </p:nvSpPr>
        <p:spPr>
          <a:xfrm>
            <a:off x="5582356" y="47264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https://academy.autodesk.com/curriculum/airgineers-micro-drone</a:t>
            </a:r>
          </a:p>
        </p:txBody>
      </p:sp>
    </p:spTree>
    <p:extLst>
      <p:ext uri="{BB962C8B-B14F-4D97-AF65-F5344CB8AC3E}">
        <p14:creationId xmlns:p14="http://schemas.microsoft.com/office/powerpoint/2010/main" val="334107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F423-D3DE-4760-975F-15F0FC7B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CBD1E-CE85-4438-80C9-D877C6BF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plenary questions on your student </a:t>
            </a:r>
            <a:r>
              <a:rPr lang="en-GB"/>
              <a:t>worksheet.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13F93-53F8-4F68-B6D8-BF861399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A31FD-D4F5-4459-8B39-99EFA0CD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425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Starter</vt:lpstr>
      <vt:lpstr>Objectives</vt:lpstr>
      <vt:lpstr>How to create a model to print</vt:lpstr>
      <vt:lpstr>Designing on CAD</vt:lpstr>
      <vt:lpstr>3D printing and Fashion</vt:lpstr>
      <vt:lpstr>3D printing in education</vt:lpstr>
      <vt:lpstr>3D printing in medicine</vt:lpstr>
      <vt:lpstr>3D printing and Drones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Cotton</dc:creator>
  <cp:lastModifiedBy>Philip Cotton</cp:lastModifiedBy>
  <cp:revision>19</cp:revision>
  <dcterms:created xsi:type="dcterms:W3CDTF">2018-04-15T17:07:50Z</dcterms:created>
  <dcterms:modified xsi:type="dcterms:W3CDTF">2018-06-17T14:16:56Z</dcterms:modified>
</cp:coreProperties>
</file>