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61" r:id="rId3"/>
    <p:sldId id="306" r:id="rId4"/>
    <p:sldId id="305" r:id="rId5"/>
    <p:sldId id="304" r:id="rId6"/>
    <p:sldId id="309" r:id="rId7"/>
    <p:sldId id="310" r:id="rId8"/>
    <p:sldId id="311" r:id="rId9"/>
    <p:sldId id="307" r:id="rId10"/>
    <p:sldId id="313" r:id="rId11"/>
    <p:sldId id="312" r:id="rId12"/>
    <p:sldId id="314" r:id="rId13"/>
    <p:sldId id="308" r:id="rId14"/>
    <p:sldId id="316" r:id="rId15"/>
    <p:sldId id="317" r:id="rId16"/>
    <p:sldId id="318" r:id="rId17"/>
    <p:sldId id="319" r:id="rId18"/>
    <p:sldId id="320"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263" autoAdjust="0"/>
  </p:normalViewPr>
  <p:slideViewPr>
    <p:cSldViewPr>
      <p:cViewPr>
        <p:scale>
          <a:sx n="66" d="100"/>
          <a:sy n="66" d="100"/>
        </p:scale>
        <p:origin x="-1506" y="-20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5BC37B-E25B-4450-8398-E9AFC9331368}" type="datetimeFigureOut">
              <a:rPr lang="en-GB" smtClean="0"/>
              <a:t>27/07/2018</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DC6F28-6D83-4FEE-A6A9-B23B75BED30C}" type="slidenum">
              <a:rPr lang="en-GB" smtClean="0"/>
              <a:t>‹#›</a:t>
            </a:fld>
            <a:endParaRPr lang="en-GB" dirty="0"/>
          </a:p>
        </p:txBody>
      </p:sp>
    </p:spTree>
    <p:extLst>
      <p:ext uri="{BB962C8B-B14F-4D97-AF65-F5344CB8AC3E}">
        <p14:creationId xmlns:p14="http://schemas.microsoft.com/office/powerpoint/2010/main" val="3319219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DC6F28-6D83-4FEE-A6A9-B23B75BED30C}" type="slidenum">
              <a:rPr lang="en-GB" smtClean="0"/>
              <a:t>1</a:t>
            </a:fld>
            <a:endParaRPr lang="en-GB" dirty="0"/>
          </a:p>
        </p:txBody>
      </p:sp>
    </p:spTree>
    <p:extLst>
      <p:ext uri="{BB962C8B-B14F-4D97-AF65-F5344CB8AC3E}">
        <p14:creationId xmlns:p14="http://schemas.microsoft.com/office/powerpoint/2010/main" val="1365302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DC6F28-6D83-4FEE-A6A9-B23B75BED30C}" type="slidenum">
              <a:rPr lang="en-GB" smtClean="0"/>
              <a:t>2</a:t>
            </a:fld>
            <a:endParaRPr lang="en-GB" dirty="0"/>
          </a:p>
        </p:txBody>
      </p:sp>
    </p:spTree>
    <p:extLst>
      <p:ext uri="{BB962C8B-B14F-4D97-AF65-F5344CB8AC3E}">
        <p14:creationId xmlns:p14="http://schemas.microsoft.com/office/powerpoint/2010/main" val="1875676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Worksheet to print or complete on an interactive whiteboard </a:t>
            </a:r>
            <a:endParaRPr lang="en-GB" dirty="0"/>
          </a:p>
        </p:txBody>
      </p:sp>
      <p:sp>
        <p:nvSpPr>
          <p:cNvPr id="4" name="Slide Number Placeholder 3"/>
          <p:cNvSpPr>
            <a:spLocks noGrp="1"/>
          </p:cNvSpPr>
          <p:nvPr>
            <p:ph type="sldNum" sz="quarter" idx="10"/>
          </p:nvPr>
        </p:nvSpPr>
        <p:spPr/>
        <p:txBody>
          <a:bodyPr/>
          <a:lstStyle/>
          <a:p>
            <a:fld id="{D0DC6F28-6D83-4FEE-A6A9-B23B75BED30C}" type="slidenum">
              <a:rPr lang="en-GB" smtClean="0"/>
              <a:t>3</a:t>
            </a:fld>
            <a:endParaRPr lang="en-GB" dirty="0"/>
          </a:p>
        </p:txBody>
      </p:sp>
    </p:spTree>
    <p:extLst>
      <p:ext uri="{BB962C8B-B14F-4D97-AF65-F5344CB8AC3E}">
        <p14:creationId xmlns:p14="http://schemas.microsoft.com/office/powerpoint/2010/main" val="2078420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DC6F28-6D83-4FEE-A6A9-B23B75BED30C}" type="slidenum">
              <a:rPr lang="en-GB" smtClean="0"/>
              <a:t>4</a:t>
            </a:fld>
            <a:endParaRPr lang="en-GB" dirty="0"/>
          </a:p>
        </p:txBody>
      </p:sp>
    </p:spTree>
    <p:extLst>
      <p:ext uri="{BB962C8B-B14F-4D97-AF65-F5344CB8AC3E}">
        <p14:creationId xmlns:p14="http://schemas.microsoft.com/office/powerpoint/2010/main" val="1875676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DC6F28-6D83-4FEE-A6A9-B23B75BED30C}" type="slidenum">
              <a:rPr lang="en-GB" smtClean="0"/>
              <a:t>12</a:t>
            </a:fld>
            <a:endParaRPr lang="en-GB" dirty="0"/>
          </a:p>
        </p:txBody>
      </p:sp>
    </p:spTree>
    <p:extLst>
      <p:ext uri="{BB962C8B-B14F-4D97-AF65-F5344CB8AC3E}">
        <p14:creationId xmlns:p14="http://schemas.microsoft.com/office/powerpoint/2010/main" val="3975447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Worksheet</a:t>
            </a:r>
            <a:r>
              <a:rPr lang="en-GB" baseline="0" dirty="0" smtClean="0"/>
              <a:t> to print </a:t>
            </a:r>
            <a:endParaRPr lang="en-GB" dirty="0"/>
          </a:p>
        </p:txBody>
      </p:sp>
      <p:sp>
        <p:nvSpPr>
          <p:cNvPr id="4" name="Slide Number Placeholder 3"/>
          <p:cNvSpPr>
            <a:spLocks noGrp="1"/>
          </p:cNvSpPr>
          <p:nvPr>
            <p:ph type="sldNum" sz="quarter" idx="10"/>
          </p:nvPr>
        </p:nvSpPr>
        <p:spPr/>
        <p:txBody>
          <a:bodyPr/>
          <a:lstStyle/>
          <a:p>
            <a:fld id="{D0DC6F28-6D83-4FEE-A6A9-B23B75BED30C}" type="slidenum">
              <a:rPr lang="en-GB" smtClean="0"/>
              <a:t>16</a:t>
            </a:fld>
            <a:endParaRPr lang="en-GB" dirty="0"/>
          </a:p>
        </p:txBody>
      </p:sp>
    </p:spTree>
    <p:extLst>
      <p:ext uri="{BB962C8B-B14F-4D97-AF65-F5344CB8AC3E}">
        <p14:creationId xmlns:p14="http://schemas.microsoft.com/office/powerpoint/2010/main" val="3823609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Plenary tweet ‘twitter’ sheets to print and cut out </a:t>
            </a:r>
            <a:endParaRPr lang="en-GB" dirty="0"/>
          </a:p>
        </p:txBody>
      </p:sp>
      <p:sp>
        <p:nvSpPr>
          <p:cNvPr id="4" name="Slide Number Placeholder 3"/>
          <p:cNvSpPr>
            <a:spLocks noGrp="1"/>
          </p:cNvSpPr>
          <p:nvPr>
            <p:ph type="sldNum" sz="quarter" idx="10"/>
          </p:nvPr>
        </p:nvSpPr>
        <p:spPr/>
        <p:txBody>
          <a:bodyPr/>
          <a:lstStyle/>
          <a:p>
            <a:fld id="{D0DC6F28-6D83-4FEE-A6A9-B23B75BED30C}" type="slidenum">
              <a:rPr lang="en-GB" smtClean="0"/>
              <a:t>18</a:t>
            </a:fld>
            <a:endParaRPr lang="en-GB" dirty="0"/>
          </a:p>
        </p:txBody>
      </p:sp>
    </p:spTree>
    <p:extLst>
      <p:ext uri="{BB962C8B-B14F-4D97-AF65-F5344CB8AC3E}">
        <p14:creationId xmlns:p14="http://schemas.microsoft.com/office/powerpoint/2010/main" val="3455798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5688FC3-DA13-4AA0-9969-C04D9E2FB31D}" type="datetimeFigureOut">
              <a:rPr lang="en-GB" smtClean="0"/>
              <a:t>27/07/2018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F1B3E47-8F43-442A-8B10-EA29F6B4220C}" type="slidenum">
              <a:rPr lang="en-GB" smtClean="0"/>
              <a:t>‹#›</a:t>
            </a:fld>
            <a:endParaRPr lang="en-GB" dirty="0"/>
          </a:p>
        </p:txBody>
      </p:sp>
    </p:spTree>
    <p:extLst>
      <p:ext uri="{BB962C8B-B14F-4D97-AF65-F5344CB8AC3E}">
        <p14:creationId xmlns:p14="http://schemas.microsoft.com/office/powerpoint/2010/main" val="3021204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5688FC3-DA13-4AA0-9969-C04D9E2FB31D}" type="datetimeFigureOut">
              <a:rPr lang="en-GB" smtClean="0"/>
              <a:t>27/07/2018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F1B3E47-8F43-442A-8B10-EA29F6B4220C}" type="slidenum">
              <a:rPr lang="en-GB" smtClean="0"/>
              <a:t>‹#›</a:t>
            </a:fld>
            <a:endParaRPr lang="en-GB" dirty="0"/>
          </a:p>
        </p:txBody>
      </p:sp>
    </p:spTree>
    <p:extLst>
      <p:ext uri="{BB962C8B-B14F-4D97-AF65-F5344CB8AC3E}">
        <p14:creationId xmlns:p14="http://schemas.microsoft.com/office/powerpoint/2010/main" val="53335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5688FC3-DA13-4AA0-9969-C04D9E2FB31D}" type="datetimeFigureOut">
              <a:rPr lang="en-GB" smtClean="0"/>
              <a:t>27/07/2018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F1B3E47-8F43-442A-8B10-EA29F6B4220C}" type="slidenum">
              <a:rPr lang="en-GB" smtClean="0"/>
              <a:t>‹#›</a:t>
            </a:fld>
            <a:endParaRPr lang="en-GB" dirty="0"/>
          </a:p>
        </p:txBody>
      </p:sp>
    </p:spTree>
    <p:extLst>
      <p:ext uri="{BB962C8B-B14F-4D97-AF65-F5344CB8AC3E}">
        <p14:creationId xmlns:p14="http://schemas.microsoft.com/office/powerpoint/2010/main" val="2649941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5688FC3-DA13-4AA0-9969-C04D9E2FB31D}" type="datetimeFigureOut">
              <a:rPr lang="en-GB" smtClean="0"/>
              <a:t>27/07/2018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F1B3E47-8F43-442A-8B10-EA29F6B4220C}" type="slidenum">
              <a:rPr lang="en-GB" smtClean="0"/>
              <a:t>‹#›</a:t>
            </a:fld>
            <a:endParaRPr lang="en-GB" dirty="0"/>
          </a:p>
        </p:txBody>
      </p:sp>
    </p:spTree>
    <p:extLst>
      <p:ext uri="{BB962C8B-B14F-4D97-AF65-F5344CB8AC3E}">
        <p14:creationId xmlns:p14="http://schemas.microsoft.com/office/powerpoint/2010/main" val="3877868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688FC3-DA13-4AA0-9969-C04D9E2FB31D}" type="datetimeFigureOut">
              <a:rPr lang="en-GB" smtClean="0"/>
              <a:t>27/07/2018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F1B3E47-8F43-442A-8B10-EA29F6B4220C}" type="slidenum">
              <a:rPr lang="en-GB" smtClean="0"/>
              <a:t>‹#›</a:t>
            </a:fld>
            <a:endParaRPr lang="en-GB" dirty="0"/>
          </a:p>
        </p:txBody>
      </p:sp>
    </p:spTree>
    <p:extLst>
      <p:ext uri="{BB962C8B-B14F-4D97-AF65-F5344CB8AC3E}">
        <p14:creationId xmlns:p14="http://schemas.microsoft.com/office/powerpoint/2010/main" val="3155284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5688FC3-DA13-4AA0-9969-C04D9E2FB31D}" type="datetimeFigureOut">
              <a:rPr lang="en-GB" smtClean="0"/>
              <a:t>27/07/2018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F1B3E47-8F43-442A-8B10-EA29F6B4220C}" type="slidenum">
              <a:rPr lang="en-GB" smtClean="0"/>
              <a:t>‹#›</a:t>
            </a:fld>
            <a:endParaRPr lang="en-GB" dirty="0"/>
          </a:p>
        </p:txBody>
      </p:sp>
    </p:spTree>
    <p:extLst>
      <p:ext uri="{BB962C8B-B14F-4D97-AF65-F5344CB8AC3E}">
        <p14:creationId xmlns:p14="http://schemas.microsoft.com/office/powerpoint/2010/main" val="3253211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5688FC3-DA13-4AA0-9969-C04D9E2FB31D}" type="datetimeFigureOut">
              <a:rPr lang="en-GB" smtClean="0"/>
              <a:t>27/07/2018</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7F1B3E47-8F43-442A-8B10-EA29F6B4220C}" type="slidenum">
              <a:rPr lang="en-GB" smtClean="0"/>
              <a:t>‹#›</a:t>
            </a:fld>
            <a:endParaRPr lang="en-GB" dirty="0"/>
          </a:p>
        </p:txBody>
      </p:sp>
    </p:spTree>
    <p:extLst>
      <p:ext uri="{BB962C8B-B14F-4D97-AF65-F5344CB8AC3E}">
        <p14:creationId xmlns:p14="http://schemas.microsoft.com/office/powerpoint/2010/main" val="596619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5688FC3-DA13-4AA0-9969-C04D9E2FB31D}" type="datetimeFigureOut">
              <a:rPr lang="en-GB" smtClean="0"/>
              <a:t>27/07/2018</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F1B3E47-8F43-442A-8B10-EA29F6B4220C}" type="slidenum">
              <a:rPr lang="en-GB" smtClean="0"/>
              <a:t>‹#›</a:t>
            </a:fld>
            <a:endParaRPr lang="en-GB" dirty="0"/>
          </a:p>
        </p:txBody>
      </p:sp>
    </p:spTree>
    <p:extLst>
      <p:ext uri="{BB962C8B-B14F-4D97-AF65-F5344CB8AC3E}">
        <p14:creationId xmlns:p14="http://schemas.microsoft.com/office/powerpoint/2010/main" val="1618640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688FC3-DA13-4AA0-9969-C04D9E2FB31D}" type="datetimeFigureOut">
              <a:rPr lang="en-GB" smtClean="0"/>
              <a:t>27/07/2018</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F1B3E47-8F43-442A-8B10-EA29F6B4220C}" type="slidenum">
              <a:rPr lang="en-GB" smtClean="0"/>
              <a:t>‹#›</a:t>
            </a:fld>
            <a:endParaRPr lang="en-GB" dirty="0"/>
          </a:p>
        </p:txBody>
      </p:sp>
    </p:spTree>
    <p:extLst>
      <p:ext uri="{BB962C8B-B14F-4D97-AF65-F5344CB8AC3E}">
        <p14:creationId xmlns:p14="http://schemas.microsoft.com/office/powerpoint/2010/main" val="1298963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688FC3-DA13-4AA0-9969-C04D9E2FB31D}" type="datetimeFigureOut">
              <a:rPr lang="en-GB" smtClean="0"/>
              <a:t>27/07/2018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F1B3E47-8F43-442A-8B10-EA29F6B4220C}" type="slidenum">
              <a:rPr lang="en-GB" smtClean="0"/>
              <a:t>‹#›</a:t>
            </a:fld>
            <a:endParaRPr lang="en-GB" dirty="0"/>
          </a:p>
        </p:txBody>
      </p:sp>
    </p:spTree>
    <p:extLst>
      <p:ext uri="{BB962C8B-B14F-4D97-AF65-F5344CB8AC3E}">
        <p14:creationId xmlns:p14="http://schemas.microsoft.com/office/powerpoint/2010/main" val="1281208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688FC3-DA13-4AA0-9969-C04D9E2FB31D}" type="datetimeFigureOut">
              <a:rPr lang="en-GB" smtClean="0"/>
              <a:t>27/07/2018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F1B3E47-8F43-442A-8B10-EA29F6B4220C}" type="slidenum">
              <a:rPr lang="en-GB" smtClean="0"/>
              <a:t>‹#›</a:t>
            </a:fld>
            <a:endParaRPr lang="en-GB" dirty="0"/>
          </a:p>
        </p:txBody>
      </p:sp>
    </p:spTree>
    <p:extLst>
      <p:ext uri="{BB962C8B-B14F-4D97-AF65-F5344CB8AC3E}">
        <p14:creationId xmlns:p14="http://schemas.microsoft.com/office/powerpoint/2010/main" val="4186998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688FC3-DA13-4AA0-9969-C04D9E2FB31D}" type="datetimeFigureOut">
              <a:rPr lang="en-GB" smtClean="0"/>
              <a:t>27/07/2018</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1B3E47-8F43-442A-8B10-EA29F6B4220C}" type="slidenum">
              <a:rPr lang="en-GB" smtClean="0"/>
              <a:t>‹#›</a:t>
            </a:fld>
            <a:endParaRPr lang="en-GB" dirty="0"/>
          </a:p>
        </p:txBody>
      </p:sp>
    </p:spTree>
    <p:extLst>
      <p:ext uri="{BB962C8B-B14F-4D97-AF65-F5344CB8AC3E}">
        <p14:creationId xmlns:p14="http://schemas.microsoft.com/office/powerpoint/2010/main" val="16731912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oxNBJv7_Kvg" TargetMode="Externa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www.google.co.uk/url?sa=i&amp;rct=j&amp;q=&amp;esrc=s&amp;source=images&amp;cd=&amp;cad=rja&amp;uact=8&amp;ved=2ahUKEwjqqaml5L_cAhXjLsAKHUPZB6AQjRx6BAgBEAU&amp;url=https%3A%2F%2Fdumielauxepices.net%2Fvideo-camera-clipart%2Fvideo-camera-clipart-top&amp;psig=AOvVaw3rarVvNfYvAek_FrUP2uEV&amp;ust=1532798168434507" TargetMode="Externa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NvbgwdTGoyo" TargetMode="Externa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8.png"/><Relationship Id="rId4" Type="http://schemas.openxmlformats.org/officeDocument/2006/relationships/hyperlink" Target="https://www.google.co.uk/url?sa=i&amp;rct=j&amp;q=&amp;esrc=s&amp;source=images&amp;cd=&amp;cad=rja&amp;uact=8&amp;ved=2ahUKEwjqqaml5L_cAhXjLsAKHUPZB6AQjRx6BAgBEAU&amp;url=https%3A%2F%2Fdumielauxepices.net%2Fvideo-camera-clipart%2Fvideo-camera-clipart-top&amp;psig=AOvVaw3rarVvNfYvAek_FrUP2uEV&amp;ust=1532798168434507"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www.google.co.uk/url?sa=i&amp;rct=j&amp;q=&amp;esrc=s&amp;source=images&amp;cd=&amp;cad=rja&amp;uact=8&amp;ved=2ahUKEwjqqaml5L_cAhXjLsAKHUPZB6AQjRx6BAgBEAU&amp;url=https%3A%2F%2Fdumielauxepices.net%2Fvideo-camera-clipart%2Fvideo-camera-clipart-top&amp;psig=AOvVaw3rarVvNfYvAek_FrUP2uEV&amp;ust=1532798168434507" TargetMode="External"/><Relationship Id="rId4" Type="http://schemas.openxmlformats.org/officeDocument/2006/relationships/hyperlink" Target="https://www.youtube.com/watch?v=VvUPJPFg4w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tiff"/><Relationship Id="rId13" Type="http://schemas.openxmlformats.org/officeDocument/2006/relationships/image" Target="../media/image10.png"/><Relationship Id="rId3" Type="http://schemas.openxmlformats.org/officeDocument/2006/relationships/image" Target="../media/image2.jpeg"/><Relationship Id="rId7" Type="http://schemas.openxmlformats.org/officeDocument/2006/relationships/image" Target="../media/image6.tiff"/><Relationship Id="rId12"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tiff"/><Relationship Id="rId11" Type="http://schemas.openxmlformats.org/officeDocument/2006/relationships/image" Target="../media/image9.png"/><Relationship Id="rId5" Type="http://schemas.openxmlformats.org/officeDocument/2006/relationships/image" Target="../media/image4.tiff"/><Relationship Id="rId10" Type="http://schemas.microsoft.com/office/2007/relationships/hdphoto" Target="../media/hdphoto1.wdp"/><Relationship Id="rId4" Type="http://schemas.openxmlformats.org/officeDocument/2006/relationships/image" Target="../media/image3.tiff"/><Relationship Id="rId9" Type="http://schemas.openxmlformats.org/officeDocument/2006/relationships/image" Target="../media/image8.png"/><Relationship Id="rId14"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3.wdp"/><Relationship Id="rId3" Type="http://schemas.openxmlformats.org/officeDocument/2006/relationships/image" Target="../media/image3.tiff"/><Relationship Id="rId7" Type="http://schemas.openxmlformats.org/officeDocument/2006/relationships/image" Target="../media/image7.tiff"/><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tiff"/><Relationship Id="rId11" Type="http://schemas.microsoft.com/office/2007/relationships/hdphoto" Target="../media/hdphoto2.wdp"/><Relationship Id="rId5" Type="http://schemas.openxmlformats.org/officeDocument/2006/relationships/image" Target="../media/image5.tiff"/><Relationship Id="rId10" Type="http://schemas.openxmlformats.org/officeDocument/2006/relationships/image" Target="../media/image9.png"/><Relationship Id="rId4" Type="http://schemas.openxmlformats.org/officeDocument/2006/relationships/image" Target="../media/image4.tiff"/><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1.tiff"/><Relationship Id="rId13" Type="http://schemas.microsoft.com/office/2007/relationships/hdphoto" Target="../media/hdphoto3.wdp"/><Relationship Id="rId3" Type="http://schemas.openxmlformats.org/officeDocument/2006/relationships/image" Target="../media/image2.jpeg"/><Relationship Id="rId7" Type="http://schemas.openxmlformats.org/officeDocument/2006/relationships/image" Target="../media/image6.tiff"/><Relationship Id="rId12"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tiff"/><Relationship Id="rId11" Type="http://schemas.microsoft.com/office/2007/relationships/hdphoto" Target="../media/hdphoto1.wdp"/><Relationship Id="rId5" Type="http://schemas.openxmlformats.org/officeDocument/2006/relationships/image" Target="../media/image4.tiff"/><Relationship Id="rId10" Type="http://schemas.openxmlformats.org/officeDocument/2006/relationships/image" Target="../media/image8.png"/><Relationship Id="rId4" Type="http://schemas.openxmlformats.org/officeDocument/2006/relationships/image" Target="../media/image3.tiff"/><Relationship Id="rId9" Type="http://schemas.openxmlformats.org/officeDocument/2006/relationships/image" Target="../media/image7.tiff"/></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Qn68NTlULws" TargetMode="External"/><Relationship Id="rId7"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hyperlink" Target="https://www.google.co.uk/url?sa=i&amp;rct=j&amp;q=&amp;esrc=s&amp;source=images&amp;cd=&amp;cad=rja&amp;uact=8&amp;ved=2ahUKEwjqqaml5L_cAhXjLsAKHUPZB6AQjRx6BAgBEAU&amp;url=https%3A%2F%2Fdumielauxepices.net%2Fvideo-camera-clipart%2Fvideo-camera-clipart-top&amp;psig=AOvVaw3rarVvNfYvAek_FrUP2uEV&amp;ust=1532798168434507" TargetMode="External"/><Relationship Id="rId5" Type="http://schemas.openxmlformats.org/officeDocument/2006/relationships/image" Target="../media/image17.gif"/><Relationship Id="rId4" Type="http://schemas.openxmlformats.org/officeDocument/2006/relationships/hyperlink" Target="https://www.google.co.uk/url?sa=i&amp;rct=j&amp;q=&amp;esrc=s&amp;source=images&amp;cd=&amp;cad=rja&amp;uact=8&amp;ved=2ahUKEwiFrdaQ5L_cAhXIccAKHbviAVIQjRx6BAgBEAU&amp;url=http%3A%2F%2Fhomepage.eircom.net%2F~woodworkwebsite%2Ftimind%2Fseason.htm&amp;psig=AOvVaw03fsr58RmqT8XZaaYFcnB0&amp;ust=1532798122955814"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2ahUKEwjn-6eA7L_cAhWjB8AKHc6rA5YQjRx6BAgBEAU&amp;url=http%3A%2F%2Fwww.technologystudent.com%2Fjoints%2Fforest5a.html&amp;psig=AOvVaw3FgTRE4Y1FQkvYrv91y20Z&amp;ust=1532800231517255"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7575"/>
          <a:stretch/>
        </p:blipFill>
        <p:spPr bwMode="auto">
          <a:xfrm>
            <a:off x="196790" y="260648"/>
            <a:ext cx="8780632" cy="4769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96789" y="4437112"/>
            <a:ext cx="8780633" cy="230425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a:endParaRPr lang="en-GB" dirty="0"/>
          </a:p>
        </p:txBody>
      </p:sp>
      <p:sp>
        <p:nvSpPr>
          <p:cNvPr id="9" name="TextBox 8"/>
          <p:cNvSpPr txBox="1"/>
          <p:nvPr/>
        </p:nvSpPr>
        <p:spPr>
          <a:xfrm>
            <a:off x="196790" y="4653136"/>
            <a:ext cx="8780632" cy="466053"/>
          </a:xfrm>
          <a:prstGeom prst="rect">
            <a:avLst/>
          </a:prstGeom>
          <a:noFill/>
        </p:spPr>
        <p:txBody>
          <a:bodyPr wrap="square" lIns="65306" tIns="32653" rIns="65306" bIns="32653" rtlCol="0">
            <a:spAutoFit/>
          </a:bodyPr>
          <a:lstStyle/>
          <a:p>
            <a:pPr algn="ctr"/>
            <a:r>
              <a:rPr lang="en-GB" sz="2600" b="1" dirty="0" smtClean="0">
                <a:solidFill>
                  <a:schemeClr val="tx1">
                    <a:lumMod val="85000"/>
                    <a:lumOff val="15000"/>
                  </a:schemeClr>
                </a:solidFill>
                <a:latin typeface="Century Gothic" panose="020B0502020202020204" pitchFamily="34" charset="0"/>
              </a:rPr>
              <a:t>Material Properties – Natural &amp; Manufactured Boards</a:t>
            </a:r>
            <a:endParaRPr lang="en-GB" sz="2600" b="1" dirty="0">
              <a:solidFill>
                <a:schemeClr val="tx1">
                  <a:lumMod val="85000"/>
                  <a:lumOff val="15000"/>
                </a:schemeClr>
              </a:solidFill>
              <a:latin typeface="Century Gothic" panose="020B0502020202020204" pitchFamily="34" charset="0"/>
            </a:endParaRPr>
          </a:p>
        </p:txBody>
      </p:sp>
      <p:sp>
        <p:nvSpPr>
          <p:cNvPr id="16" name="Rectangle 15"/>
          <p:cNvSpPr/>
          <p:nvPr/>
        </p:nvSpPr>
        <p:spPr>
          <a:xfrm>
            <a:off x="2987824" y="3861048"/>
            <a:ext cx="3528392" cy="75882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smtClean="0">
                <a:latin typeface="Century Gothic" panose="020B0502020202020204" pitchFamily="34" charset="0"/>
              </a:rPr>
              <a:t>LESSON </a:t>
            </a:r>
            <a:r>
              <a:rPr lang="en-GB" sz="4400" b="1" dirty="0" smtClean="0">
                <a:latin typeface="Century Gothic" panose="020B0502020202020204" pitchFamily="34" charset="0"/>
              </a:rPr>
              <a:t>3/5</a:t>
            </a:r>
            <a:endParaRPr lang="en-GB" sz="4400" b="1" dirty="0">
              <a:latin typeface="Century Gothic" panose="020B0502020202020204" pitchFamily="34" charset="0"/>
            </a:endParaRPr>
          </a:p>
        </p:txBody>
      </p:sp>
      <p:sp>
        <p:nvSpPr>
          <p:cNvPr id="5" name="Rounded Rectangle 4"/>
          <p:cNvSpPr/>
          <p:nvPr/>
        </p:nvSpPr>
        <p:spPr>
          <a:xfrm>
            <a:off x="323528" y="5157192"/>
            <a:ext cx="8496944" cy="14473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smtClean="0">
                <a:solidFill>
                  <a:schemeClr val="tx1"/>
                </a:solidFill>
                <a:latin typeface="Century Gothic" panose="020B0502020202020204" pitchFamily="34" charset="0"/>
              </a:rPr>
              <a:t>Within this lesson you will cover: </a:t>
            </a:r>
          </a:p>
          <a:p>
            <a:pPr marL="285750" indent="-285750">
              <a:buFont typeface="Wingdings" panose="05000000000000000000" pitchFamily="2" charset="2"/>
              <a:buChar char="§"/>
            </a:pPr>
            <a:r>
              <a:rPr lang="en-GB" sz="1500" dirty="0" smtClean="0">
                <a:solidFill>
                  <a:schemeClr val="tx1"/>
                </a:solidFill>
                <a:latin typeface="Century Gothic" panose="020B0502020202020204" pitchFamily="34" charset="0"/>
              </a:rPr>
              <a:t>To gain an understanding </a:t>
            </a:r>
            <a:r>
              <a:rPr lang="en-GB" sz="1500" dirty="0" smtClean="0">
                <a:solidFill>
                  <a:schemeClr val="tx1"/>
                </a:solidFill>
                <a:latin typeface="Century Gothic" panose="020B0502020202020204" pitchFamily="34" charset="0"/>
              </a:rPr>
              <a:t>of timber seasonin</a:t>
            </a:r>
            <a:r>
              <a:rPr lang="en-GB" sz="1500" dirty="0" smtClean="0">
                <a:solidFill>
                  <a:schemeClr val="tx1"/>
                </a:solidFill>
                <a:latin typeface="Century Gothic" panose="020B0502020202020204" pitchFamily="34" charset="0"/>
              </a:rPr>
              <a:t>g (both naturally and artificially) to help reduce the moisture content. </a:t>
            </a:r>
          </a:p>
          <a:p>
            <a:pPr marL="285750" indent="-285750">
              <a:buFont typeface="Wingdings" panose="05000000000000000000" pitchFamily="2" charset="2"/>
              <a:buChar char="§"/>
            </a:pPr>
            <a:r>
              <a:rPr lang="en-GB" sz="1500" dirty="0" smtClean="0">
                <a:solidFill>
                  <a:schemeClr val="tx1"/>
                </a:solidFill>
                <a:latin typeface="Century Gothic" panose="020B0502020202020204" pitchFamily="34" charset="0"/>
              </a:rPr>
              <a:t>Develop an understanding of the process of converting a log into lumber. </a:t>
            </a:r>
          </a:p>
          <a:p>
            <a:pPr marL="285750" indent="-285750">
              <a:buFont typeface="Wingdings" panose="05000000000000000000" pitchFamily="2" charset="2"/>
              <a:buChar char="§"/>
            </a:pPr>
            <a:r>
              <a:rPr lang="en-GB" sz="1500" dirty="0" smtClean="0">
                <a:solidFill>
                  <a:schemeClr val="tx1"/>
                </a:solidFill>
                <a:latin typeface="Century Gothic" panose="020B0502020202020204" pitchFamily="34" charset="0"/>
              </a:rPr>
              <a:t>Develop an understanding of timber conversion and apply to an exam style question. </a:t>
            </a:r>
            <a:endParaRPr lang="en-GB" sz="15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5638977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8640"/>
            <a:ext cx="9144000" cy="36004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smtClean="0">
                <a:latin typeface="Century Gothic" panose="020B0502020202020204" pitchFamily="34" charset="0"/>
              </a:rPr>
              <a:t>                 </a:t>
            </a:r>
            <a:r>
              <a:rPr lang="en-GB" sz="2400" b="1" dirty="0" smtClean="0">
                <a:latin typeface="Century Gothic" panose="020B0502020202020204" pitchFamily="34" charset="0"/>
              </a:rPr>
              <a:t>ARTIFICIAL SEASONING</a:t>
            </a:r>
            <a:endParaRPr lang="en-GB" sz="2400" b="1" dirty="0">
              <a:latin typeface="Century Gothic" panose="020B0502020202020204" pitchFamily="34" charset="0"/>
            </a:endParaRPr>
          </a:p>
        </p:txBody>
      </p:sp>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7575"/>
          <a:stretch/>
        </p:blipFill>
        <p:spPr bwMode="auto">
          <a:xfrm>
            <a:off x="127510" y="44624"/>
            <a:ext cx="1193090"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54419" y="1268760"/>
            <a:ext cx="8899093" cy="461665"/>
          </a:xfrm>
          <a:prstGeom prst="rect">
            <a:avLst/>
          </a:prstGeom>
        </p:spPr>
        <p:txBody>
          <a:bodyPr wrap="square">
            <a:spAutoFit/>
          </a:bodyPr>
          <a:lstStyle/>
          <a:p>
            <a:pPr algn="r"/>
            <a:r>
              <a:rPr lang="en-GB" sz="2400" b="1" dirty="0">
                <a:latin typeface="Century Gothic" panose="020B0502020202020204" pitchFamily="34" charset="0"/>
              </a:rPr>
              <a:t>Artificial Seasoning of </a:t>
            </a:r>
            <a:r>
              <a:rPr lang="en-GB" sz="2400" b="1" dirty="0" smtClean="0">
                <a:latin typeface="Century Gothic" panose="020B0502020202020204" pitchFamily="34" charset="0"/>
              </a:rPr>
              <a:t>Timber</a:t>
            </a:r>
          </a:p>
        </p:txBody>
      </p:sp>
      <p:sp>
        <p:nvSpPr>
          <p:cNvPr id="11" name="Rectangle 10"/>
          <p:cNvSpPr/>
          <p:nvPr/>
        </p:nvSpPr>
        <p:spPr>
          <a:xfrm>
            <a:off x="0" y="836712"/>
            <a:ext cx="9143999" cy="353943"/>
          </a:xfrm>
          <a:prstGeom prst="rect">
            <a:avLst/>
          </a:prstGeom>
          <a:solidFill>
            <a:srgbClr val="92D050"/>
          </a:solidFill>
        </p:spPr>
        <p:txBody>
          <a:bodyPr wrap="square">
            <a:spAutoFit/>
          </a:bodyPr>
          <a:lstStyle/>
          <a:p>
            <a:pPr algn="ctr"/>
            <a:r>
              <a:rPr lang="en-GB" sz="1700" b="1" dirty="0">
                <a:latin typeface="Century Gothic" panose="020B0502020202020204" pitchFamily="34" charset="0"/>
              </a:rPr>
              <a:t>Seasoning by </a:t>
            </a:r>
            <a:r>
              <a:rPr lang="en-GB" sz="1700" b="1" dirty="0" smtClean="0">
                <a:latin typeface="Century Gothic" panose="020B0502020202020204" pitchFamily="34" charset="0"/>
              </a:rPr>
              <a:t>Boiling - </a:t>
            </a:r>
            <a:r>
              <a:rPr lang="en-GB" sz="1700" b="1" u="sng" dirty="0" smtClean="0">
                <a:latin typeface="Century Gothic" panose="020B0502020202020204" pitchFamily="34" charset="0"/>
              </a:rPr>
              <a:t>Chemical seasoning </a:t>
            </a:r>
            <a:r>
              <a:rPr lang="en-GB" sz="1700" b="1" dirty="0" smtClean="0">
                <a:latin typeface="Century Gothic" panose="020B0502020202020204" pitchFamily="34" charset="0"/>
              </a:rPr>
              <a:t>- Kiln seasoning - Electrical </a:t>
            </a:r>
            <a:r>
              <a:rPr lang="en-GB" sz="1700" b="1" dirty="0">
                <a:latin typeface="Century Gothic" panose="020B0502020202020204" pitchFamily="34" charset="0"/>
              </a:rPr>
              <a:t>seasoning</a:t>
            </a:r>
            <a:endParaRPr lang="en-GB" sz="1700" b="1" dirty="0">
              <a:latin typeface="Century Gothic" panose="020B0502020202020204" pitchFamily="34" charset="0"/>
            </a:endParaRPr>
          </a:p>
        </p:txBody>
      </p:sp>
      <p:sp>
        <p:nvSpPr>
          <p:cNvPr id="12" name="Rectangle 11"/>
          <p:cNvSpPr/>
          <p:nvPr/>
        </p:nvSpPr>
        <p:spPr>
          <a:xfrm>
            <a:off x="179512" y="1844824"/>
            <a:ext cx="4680520" cy="4524315"/>
          </a:xfrm>
          <a:prstGeom prst="rect">
            <a:avLst/>
          </a:prstGeom>
        </p:spPr>
        <p:txBody>
          <a:bodyPr wrap="square">
            <a:spAutoFit/>
          </a:bodyPr>
          <a:lstStyle/>
          <a:p>
            <a:r>
              <a:rPr lang="en-GB" sz="2400" b="1" dirty="0">
                <a:latin typeface="Century Gothic" panose="020B0502020202020204" pitchFamily="34" charset="0"/>
              </a:rPr>
              <a:t>Seasoning by </a:t>
            </a:r>
            <a:r>
              <a:rPr lang="en-GB" sz="2400" b="1" dirty="0" smtClean="0">
                <a:latin typeface="Century Gothic" panose="020B0502020202020204" pitchFamily="34" charset="0"/>
              </a:rPr>
              <a:t>chemicals </a:t>
            </a:r>
          </a:p>
          <a:p>
            <a:endParaRPr lang="en-GB" sz="2400" b="1" dirty="0">
              <a:latin typeface="Century Gothic" panose="020B0502020202020204" pitchFamily="34" charset="0"/>
            </a:endParaRPr>
          </a:p>
          <a:p>
            <a:r>
              <a:rPr lang="en-GB" sz="2400" dirty="0">
                <a:latin typeface="Century Gothic" panose="020B0502020202020204" pitchFamily="34" charset="0"/>
              </a:rPr>
              <a:t>In case of chemical seasoning, timber is stored in suitable salt solution for some time. The salt solution used has the tendency to absorb water from the timber. So, the moisture content is removed and then timber is allowed to drying. It affects the strength of the timber.</a:t>
            </a:r>
            <a:endParaRPr lang="en-GB" sz="2400" b="1" dirty="0" smtClean="0">
              <a:latin typeface="Century Gothic" panose="020B0502020202020204" pitchFamily="34" charset="0"/>
            </a:endParaRPr>
          </a:p>
        </p:txBody>
      </p:sp>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6840" y="1916832"/>
            <a:ext cx="4069656" cy="2455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7888" y="4436318"/>
            <a:ext cx="2914650"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580113" y="61913"/>
            <a:ext cx="3473400" cy="577081"/>
          </a:xfrm>
          <a:prstGeom prst="rect">
            <a:avLst/>
          </a:prstGeom>
          <a:solidFill>
            <a:schemeClr val="bg1"/>
          </a:solidFill>
        </p:spPr>
        <p:txBody>
          <a:bodyPr wrap="square">
            <a:spAutoFit/>
          </a:bodyPr>
          <a:lstStyle/>
          <a:p>
            <a:pPr algn="ctr">
              <a:spcBef>
                <a:spcPct val="50000"/>
              </a:spcBef>
              <a:defRPr/>
            </a:pPr>
            <a:r>
              <a:rPr lang="en-GB" altLang="en-US" sz="1050" dirty="0">
                <a:solidFill>
                  <a:prstClr val="black"/>
                </a:solidFill>
                <a:latin typeface="Century Gothic" panose="020B0502020202020204" pitchFamily="34" charset="0"/>
              </a:rPr>
              <a:t>Objective - Learner will gain knowledge and understanding </a:t>
            </a:r>
            <a:r>
              <a:rPr lang="en-GB" altLang="en-US" sz="1050" dirty="0" smtClean="0">
                <a:solidFill>
                  <a:prstClr val="black"/>
                </a:solidFill>
                <a:latin typeface="Century Gothic" panose="020B0502020202020204" pitchFamily="34" charset="0"/>
              </a:rPr>
              <a:t>of </a:t>
            </a:r>
            <a:r>
              <a:rPr lang="en-GB" sz="1050" dirty="0" smtClean="0">
                <a:latin typeface="Century Gothic" panose="020B0502020202020204" pitchFamily="34" charset="0"/>
              </a:rPr>
              <a:t>timber </a:t>
            </a:r>
            <a:r>
              <a:rPr lang="en-GB" sz="1050" dirty="0">
                <a:latin typeface="Century Gothic" panose="020B0502020202020204" pitchFamily="34" charset="0"/>
              </a:rPr>
              <a:t>seasoning </a:t>
            </a:r>
            <a:r>
              <a:rPr lang="en-GB" sz="1050" dirty="0" smtClean="0">
                <a:latin typeface="Century Gothic" panose="020B0502020202020204" pitchFamily="34" charset="0"/>
              </a:rPr>
              <a:t>to </a:t>
            </a:r>
            <a:r>
              <a:rPr lang="en-GB" sz="1050" dirty="0">
                <a:latin typeface="Century Gothic" panose="020B0502020202020204" pitchFamily="34" charset="0"/>
              </a:rPr>
              <a:t>help reduce the moisture content. </a:t>
            </a:r>
          </a:p>
        </p:txBody>
      </p:sp>
    </p:spTree>
    <p:extLst>
      <p:ext uri="{BB962C8B-B14F-4D97-AF65-F5344CB8AC3E}">
        <p14:creationId xmlns:p14="http://schemas.microsoft.com/office/powerpoint/2010/main" val="2843091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8640"/>
            <a:ext cx="9144000" cy="36004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smtClean="0">
                <a:latin typeface="Century Gothic" panose="020B0502020202020204" pitchFamily="34" charset="0"/>
              </a:rPr>
              <a:t>                 </a:t>
            </a:r>
            <a:r>
              <a:rPr lang="en-GB" sz="2400" b="1" dirty="0" smtClean="0">
                <a:latin typeface="Century Gothic" panose="020B0502020202020204" pitchFamily="34" charset="0"/>
              </a:rPr>
              <a:t>ARTIFICIAL SEASONING</a:t>
            </a:r>
            <a:endParaRPr lang="en-GB" sz="2400" b="1" dirty="0">
              <a:latin typeface="Century Gothic" panose="020B0502020202020204" pitchFamily="34" charset="0"/>
            </a:endParaRPr>
          </a:p>
        </p:txBody>
      </p:sp>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7575"/>
          <a:stretch/>
        </p:blipFill>
        <p:spPr bwMode="auto">
          <a:xfrm>
            <a:off x="127510" y="44624"/>
            <a:ext cx="1193090"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399227" y="6362164"/>
            <a:ext cx="5742384" cy="523220"/>
          </a:xfrm>
          <a:prstGeom prst="rect">
            <a:avLst/>
          </a:prstGeom>
        </p:spPr>
        <p:txBody>
          <a:bodyPr wrap="square">
            <a:spAutoFit/>
          </a:bodyPr>
          <a:lstStyle/>
          <a:p>
            <a:pPr algn="r"/>
            <a:r>
              <a:rPr lang="en-GB" sz="1400" dirty="0">
                <a:hlinkClick r:id="rId3"/>
              </a:rPr>
              <a:t>https://</a:t>
            </a:r>
            <a:r>
              <a:rPr lang="en-GB" sz="1400" dirty="0" smtClean="0">
                <a:hlinkClick r:id="rId3"/>
              </a:rPr>
              <a:t>www.youtube.com/watch?v=oxNBJv7_Kvg</a:t>
            </a:r>
            <a:endParaRPr lang="en-GB" sz="1400" dirty="0" smtClean="0"/>
          </a:p>
          <a:p>
            <a:pPr algn="r"/>
            <a:endParaRPr lang="en-GB" sz="1400" dirty="0"/>
          </a:p>
        </p:txBody>
      </p:sp>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184092" y="3168352"/>
            <a:ext cx="4675940" cy="3645024"/>
          </a:xfrm>
          <a:prstGeom prst="rect">
            <a:avLst/>
          </a:prstGeom>
        </p:spPr>
      </p:pic>
      <p:sp>
        <p:nvSpPr>
          <p:cNvPr id="7" name="TextBox 6"/>
          <p:cNvSpPr txBox="1"/>
          <p:nvPr/>
        </p:nvSpPr>
        <p:spPr>
          <a:xfrm>
            <a:off x="4991819" y="3501008"/>
            <a:ext cx="3834062" cy="2567113"/>
          </a:xfrm>
          <a:prstGeom prst="rect">
            <a:avLst/>
          </a:prstGeom>
          <a:noFill/>
        </p:spPr>
        <p:txBody>
          <a:bodyPr wrap="square" rtlCol="0">
            <a:spAutoFit/>
          </a:bodyPr>
          <a:lstStyle/>
          <a:p>
            <a:pPr>
              <a:lnSpc>
                <a:spcPct val="150000"/>
              </a:lnSpc>
            </a:pPr>
            <a:r>
              <a:rPr lang="en-GB" sz="2200" b="1" dirty="0">
                <a:latin typeface="Century Gothic" panose="020B0502020202020204" pitchFamily="34" charset="0"/>
              </a:rPr>
              <a:t>Kiln drying:</a:t>
            </a:r>
          </a:p>
          <a:p>
            <a:pPr marL="285750" indent="-285750">
              <a:lnSpc>
                <a:spcPct val="150000"/>
              </a:lnSpc>
              <a:buFont typeface="Arial" panose="020B0604020202020204" pitchFamily="34" charset="0"/>
              <a:buChar char="•"/>
            </a:pPr>
            <a:r>
              <a:rPr lang="en-GB" sz="2200" dirty="0">
                <a:latin typeface="Century Gothic" panose="020B0502020202020204" pitchFamily="34" charset="0"/>
              </a:rPr>
              <a:t>Faster</a:t>
            </a:r>
          </a:p>
          <a:p>
            <a:pPr marL="285750" indent="-285750">
              <a:lnSpc>
                <a:spcPct val="150000"/>
              </a:lnSpc>
              <a:buFont typeface="Arial" panose="020B0604020202020204" pitchFamily="34" charset="0"/>
              <a:buChar char="•"/>
            </a:pPr>
            <a:r>
              <a:rPr lang="en-GB" sz="2200" dirty="0">
                <a:latin typeface="Century Gothic" panose="020B0502020202020204" pitchFamily="34" charset="0"/>
              </a:rPr>
              <a:t>Lower moisture-content</a:t>
            </a:r>
          </a:p>
          <a:p>
            <a:pPr marL="285750" indent="-285750">
              <a:lnSpc>
                <a:spcPct val="150000"/>
              </a:lnSpc>
              <a:buFont typeface="Arial" panose="020B0604020202020204" pitchFamily="34" charset="0"/>
              <a:buChar char="•"/>
            </a:pPr>
            <a:r>
              <a:rPr lang="en-GB" sz="2200" dirty="0">
                <a:latin typeface="Century Gothic" panose="020B0502020202020204" pitchFamily="34" charset="0"/>
              </a:rPr>
              <a:t>More expensive</a:t>
            </a:r>
          </a:p>
          <a:p>
            <a:pPr marL="285750" indent="-285750">
              <a:lnSpc>
                <a:spcPct val="150000"/>
              </a:lnSpc>
              <a:buFont typeface="Arial" panose="020B0604020202020204" pitchFamily="34" charset="0"/>
              <a:buChar char="•"/>
            </a:pPr>
            <a:r>
              <a:rPr lang="en-GB" sz="2200" dirty="0">
                <a:latin typeface="Century Gothic" panose="020B0502020202020204" pitchFamily="34" charset="0"/>
              </a:rPr>
              <a:t>Kills bugs</a:t>
            </a:r>
          </a:p>
        </p:txBody>
      </p:sp>
      <p:sp>
        <p:nvSpPr>
          <p:cNvPr id="8" name="Rectangle 7"/>
          <p:cNvSpPr/>
          <p:nvPr/>
        </p:nvSpPr>
        <p:spPr>
          <a:xfrm>
            <a:off x="154419" y="1268760"/>
            <a:ext cx="8899093" cy="1938992"/>
          </a:xfrm>
          <a:prstGeom prst="rect">
            <a:avLst/>
          </a:prstGeom>
        </p:spPr>
        <p:txBody>
          <a:bodyPr wrap="square">
            <a:spAutoFit/>
          </a:bodyPr>
          <a:lstStyle/>
          <a:p>
            <a:r>
              <a:rPr lang="en-GB" sz="2400" b="1" dirty="0">
                <a:latin typeface="Century Gothic" panose="020B0502020202020204" pitchFamily="34" charset="0"/>
              </a:rPr>
              <a:t>Artificial Seasoning of </a:t>
            </a:r>
            <a:r>
              <a:rPr lang="en-GB" sz="2400" b="1" dirty="0" smtClean="0">
                <a:latin typeface="Century Gothic" panose="020B0502020202020204" pitchFamily="34" charset="0"/>
              </a:rPr>
              <a:t>Timber</a:t>
            </a:r>
          </a:p>
          <a:p>
            <a:endParaRPr lang="en-GB" sz="2400" b="1" dirty="0">
              <a:latin typeface="Century Gothic" panose="020B0502020202020204" pitchFamily="34" charset="0"/>
            </a:endParaRPr>
          </a:p>
          <a:p>
            <a:r>
              <a:rPr lang="en-GB" sz="2400" dirty="0">
                <a:latin typeface="Century Gothic" panose="020B0502020202020204" pitchFamily="34" charset="0"/>
              </a:rPr>
              <a:t>Natural seasoning gives good results but takes more time. So, artificial seasoning of timber is developed nowadays. By artificial seasoning, timber is seasoned with in 4-5 days. </a:t>
            </a:r>
            <a:endParaRPr lang="en-GB" sz="2400" dirty="0" smtClean="0">
              <a:latin typeface="Century Gothic" panose="020B0502020202020204" pitchFamily="34" charset="0"/>
            </a:endParaRPr>
          </a:p>
        </p:txBody>
      </p:sp>
      <p:pic>
        <p:nvPicPr>
          <p:cNvPr id="10" name="Picture 5" descr="Image result for clip art video camera">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91559" y="6247164"/>
            <a:ext cx="600521" cy="47165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836712"/>
            <a:ext cx="9143999" cy="353943"/>
          </a:xfrm>
          <a:prstGeom prst="rect">
            <a:avLst/>
          </a:prstGeom>
          <a:solidFill>
            <a:srgbClr val="92D050"/>
          </a:solidFill>
        </p:spPr>
        <p:txBody>
          <a:bodyPr wrap="square">
            <a:spAutoFit/>
          </a:bodyPr>
          <a:lstStyle/>
          <a:p>
            <a:pPr algn="ctr"/>
            <a:r>
              <a:rPr lang="en-GB" sz="1700" b="1" dirty="0">
                <a:latin typeface="Century Gothic" panose="020B0502020202020204" pitchFamily="34" charset="0"/>
              </a:rPr>
              <a:t>Seasoning by </a:t>
            </a:r>
            <a:r>
              <a:rPr lang="en-GB" sz="1700" b="1" dirty="0" smtClean="0">
                <a:latin typeface="Century Gothic" panose="020B0502020202020204" pitchFamily="34" charset="0"/>
              </a:rPr>
              <a:t>Boiling - Chemical seasoning - </a:t>
            </a:r>
            <a:r>
              <a:rPr lang="en-GB" sz="1700" b="1" u="sng" dirty="0" smtClean="0">
                <a:latin typeface="Century Gothic" panose="020B0502020202020204" pitchFamily="34" charset="0"/>
              </a:rPr>
              <a:t>Kiln seasoning</a:t>
            </a:r>
            <a:r>
              <a:rPr lang="en-GB" sz="1700" b="1" dirty="0" smtClean="0">
                <a:latin typeface="Century Gothic" panose="020B0502020202020204" pitchFamily="34" charset="0"/>
              </a:rPr>
              <a:t> - Electrical </a:t>
            </a:r>
            <a:r>
              <a:rPr lang="en-GB" sz="1700" b="1" dirty="0">
                <a:latin typeface="Century Gothic" panose="020B0502020202020204" pitchFamily="34" charset="0"/>
              </a:rPr>
              <a:t>seasoning</a:t>
            </a:r>
            <a:endParaRPr lang="en-GB" sz="1700" b="1" dirty="0">
              <a:latin typeface="Century Gothic" panose="020B0502020202020204" pitchFamily="34" charset="0"/>
            </a:endParaRPr>
          </a:p>
        </p:txBody>
      </p:sp>
      <p:sp>
        <p:nvSpPr>
          <p:cNvPr id="12" name="Rectangle 11"/>
          <p:cNvSpPr/>
          <p:nvPr/>
        </p:nvSpPr>
        <p:spPr>
          <a:xfrm>
            <a:off x="5580113" y="61913"/>
            <a:ext cx="3473400" cy="577081"/>
          </a:xfrm>
          <a:prstGeom prst="rect">
            <a:avLst/>
          </a:prstGeom>
          <a:solidFill>
            <a:schemeClr val="bg1"/>
          </a:solidFill>
        </p:spPr>
        <p:txBody>
          <a:bodyPr wrap="square">
            <a:spAutoFit/>
          </a:bodyPr>
          <a:lstStyle/>
          <a:p>
            <a:pPr algn="ctr">
              <a:spcBef>
                <a:spcPct val="50000"/>
              </a:spcBef>
              <a:defRPr/>
            </a:pPr>
            <a:r>
              <a:rPr lang="en-GB" altLang="en-US" sz="1050" dirty="0">
                <a:solidFill>
                  <a:prstClr val="black"/>
                </a:solidFill>
                <a:latin typeface="Century Gothic" panose="020B0502020202020204" pitchFamily="34" charset="0"/>
              </a:rPr>
              <a:t>Objective - Learner will gain knowledge and understanding </a:t>
            </a:r>
            <a:r>
              <a:rPr lang="en-GB" altLang="en-US" sz="1050" dirty="0" smtClean="0">
                <a:solidFill>
                  <a:prstClr val="black"/>
                </a:solidFill>
                <a:latin typeface="Century Gothic" panose="020B0502020202020204" pitchFamily="34" charset="0"/>
              </a:rPr>
              <a:t>of </a:t>
            </a:r>
            <a:r>
              <a:rPr lang="en-GB" sz="1050" dirty="0" smtClean="0">
                <a:latin typeface="Century Gothic" panose="020B0502020202020204" pitchFamily="34" charset="0"/>
              </a:rPr>
              <a:t>timber </a:t>
            </a:r>
            <a:r>
              <a:rPr lang="en-GB" sz="1050" dirty="0">
                <a:latin typeface="Century Gothic" panose="020B0502020202020204" pitchFamily="34" charset="0"/>
              </a:rPr>
              <a:t>seasoning </a:t>
            </a:r>
            <a:r>
              <a:rPr lang="en-GB" sz="1050" dirty="0" smtClean="0">
                <a:latin typeface="Century Gothic" panose="020B0502020202020204" pitchFamily="34" charset="0"/>
              </a:rPr>
              <a:t>to </a:t>
            </a:r>
            <a:r>
              <a:rPr lang="en-GB" sz="1050" dirty="0">
                <a:latin typeface="Century Gothic" panose="020B0502020202020204" pitchFamily="34" charset="0"/>
              </a:rPr>
              <a:t>help reduce the moisture content. </a:t>
            </a:r>
          </a:p>
        </p:txBody>
      </p:sp>
    </p:spTree>
    <p:extLst>
      <p:ext uri="{BB962C8B-B14F-4D97-AF65-F5344CB8AC3E}">
        <p14:creationId xmlns:p14="http://schemas.microsoft.com/office/powerpoint/2010/main" val="113163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1" y="3385145"/>
            <a:ext cx="4824536" cy="3131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0" y="188640"/>
            <a:ext cx="9144000" cy="36004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smtClean="0">
                <a:latin typeface="Century Gothic" panose="020B0502020202020204" pitchFamily="34" charset="0"/>
              </a:rPr>
              <a:t>                 </a:t>
            </a:r>
            <a:r>
              <a:rPr lang="en-GB" sz="2400" b="1" dirty="0" smtClean="0">
                <a:latin typeface="Century Gothic" panose="020B0502020202020204" pitchFamily="34" charset="0"/>
              </a:rPr>
              <a:t>ARTIFICIAL SEASONING</a:t>
            </a:r>
            <a:endParaRPr lang="en-GB" sz="2400" b="1" dirty="0">
              <a:latin typeface="Century Gothic" panose="020B0502020202020204" pitchFamily="34" charset="0"/>
            </a:endParaRPr>
          </a:p>
        </p:txBody>
      </p:sp>
      <p:pic>
        <p:nvPicPr>
          <p:cNvPr id="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7575"/>
          <a:stretch/>
        </p:blipFill>
        <p:spPr bwMode="auto">
          <a:xfrm>
            <a:off x="127510" y="44624"/>
            <a:ext cx="1193090"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0" y="836712"/>
            <a:ext cx="9143999" cy="353943"/>
          </a:xfrm>
          <a:prstGeom prst="rect">
            <a:avLst/>
          </a:prstGeom>
          <a:solidFill>
            <a:srgbClr val="92D050"/>
          </a:solidFill>
        </p:spPr>
        <p:txBody>
          <a:bodyPr wrap="square">
            <a:spAutoFit/>
          </a:bodyPr>
          <a:lstStyle/>
          <a:p>
            <a:pPr algn="ctr"/>
            <a:r>
              <a:rPr lang="en-GB" sz="1700" b="1" dirty="0">
                <a:latin typeface="Century Gothic" panose="020B0502020202020204" pitchFamily="34" charset="0"/>
              </a:rPr>
              <a:t>Seasoning by </a:t>
            </a:r>
            <a:r>
              <a:rPr lang="en-GB" sz="1700" b="1" dirty="0" smtClean="0">
                <a:latin typeface="Century Gothic" panose="020B0502020202020204" pitchFamily="34" charset="0"/>
              </a:rPr>
              <a:t>Boiling - Chemical seasoning - Kiln seasoning - </a:t>
            </a:r>
            <a:r>
              <a:rPr lang="en-GB" sz="1700" b="1" u="sng" dirty="0" smtClean="0">
                <a:latin typeface="Century Gothic" panose="020B0502020202020204" pitchFamily="34" charset="0"/>
              </a:rPr>
              <a:t>Electrical </a:t>
            </a:r>
            <a:r>
              <a:rPr lang="en-GB" sz="1700" b="1" u="sng" dirty="0">
                <a:latin typeface="Century Gothic" panose="020B0502020202020204" pitchFamily="34" charset="0"/>
              </a:rPr>
              <a:t>seasoning</a:t>
            </a:r>
            <a:endParaRPr lang="en-GB" sz="1700" b="1" u="sng" dirty="0">
              <a:latin typeface="Century Gothic" panose="020B0502020202020204" pitchFamily="34" charset="0"/>
            </a:endParaRPr>
          </a:p>
        </p:txBody>
      </p:sp>
      <p:sp>
        <p:nvSpPr>
          <p:cNvPr id="9" name="Rectangle 8"/>
          <p:cNvSpPr/>
          <p:nvPr/>
        </p:nvSpPr>
        <p:spPr>
          <a:xfrm>
            <a:off x="127509" y="1674674"/>
            <a:ext cx="8805799" cy="1477328"/>
          </a:xfrm>
          <a:prstGeom prst="rect">
            <a:avLst/>
          </a:prstGeom>
        </p:spPr>
        <p:txBody>
          <a:bodyPr wrap="square">
            <a:spAutoFit/>
          </a:bodyPr>
          <a:lstStyle/>
          <a:p>
            <a:r>
              <a:rPr lang="en-GB" sz="2400" b="1" dirty="0">
                <a:latin typeface="Century Gothic" panose="020B0502020202020204" pitchFamily="34" charset="0"/>
              </a:rPr>
              <a:t>Electrical Seasoning</a:t>
            </a:r>
          </a:p>
          <a:p>
            <a:r>
              <a:rPr lang="en-GB" sz="2200" dirty="0">
                <a:latin typeface="Century Gothic" panose="020B0502020202020204" pitchFamily="34" charset="0"/>
              </a:rPr>
              <a:t>In the method of electrical seasoning timber is subjected to high frequency alternating currents. The resistance of timber against electricity is measured at every interval of time. </a:t>
            </a:r>
          </a:p>
        </p:txBody>
      </p:sp>
      <p:sp>
        <p:nvSpPr>
          <p:cNvPr id="12" name="Rectangle 11"/>
          <p:cNvSpPr/>
          <p:nvPr/>
        </p:nvSpPr>
        <p:spPr>
          <a:xfrm>
            <a:off x="107504" y="3645024"/>
            <a:ext cx="4173949" cy="2800767"/>
          </a:xfrm>
          <a:prstGeom prst="rect">
            <a:avLst/>
          </a:prstGeom>
        </p:spPr>
        <p:txBody>
          <a:bodyPr wrap="square">
            <a:spAutoFit/>
          </a:bodyPr>
          <a:lstStyle/>
          <a:p>
            <a:pPr algn="ctr"/>
            <a:r>
              <a:rPr lang="en-GB" sz="2200" dirty="0">
                <a:latin typeface="Century Gothic" panose="020B0502020202020204" pitchFamily="34" charset="0"/>
              </a:rPr>
              <a:t>When the required resistance is reached seasoning, process is stopped because resistance of timber increases by reducing moisture content in it. It is also called as rapid seasoning and it is uneconomical.</a:t>
            </a:r>
          </a:p>
        </p:txBody>
      </p:sp>
      <p:sp>
        <p:nvSpPr>
          <p:cNvPr id="14" name="Rectangle 13"/>
          <p:cNvSpPr/>
          <p:nvPr/>
        </p:nvSpPr>
        <p:spPr>
          <a:xfrm>
            <a:off x="154419" y="1268760"/>
            <a:ext cx="8899093" cy="461665"/>
          </a:xfrm>
          <a:prstGeom prst="rect">
            <a:avLst/>
          </a:prstGeom>
        </p:spPr>
        <p:txBody>
          <a:bodyPr wrap="square">
            <a:spAutoFit/>
          </a:bodyPr>
          <a:lstStyle/>
          <a:p>
            <a:pPr algn="r"/>
            <a:r>
              <a:rPr lang="en-GB" sz="2400" b="1" dirty="0">
                <a:latin typeface="Century Gothic" panose="020B0502020202020204" pitchFamily="34" charset="0"/>
              </a:rPr>
              <a:t>Artificial Seasoning of </a:t>
            </a:r>
            <a:r>
              <a:rPr lang="en-GB" sz="2400" b="1" dirty="0" smtClean="0">
                <a:latin typeface="Century Gothic" panose="020B0502020202020204" pitchFamily="34" charset="0"/>
              </a:rPr>
              <a:t>Timber</a:t>
            </a:r>
          </a:p>
        </p:txBody>
      </p:sp>
      <p:sp>
        <p:nvSpPr>
          <p:cNvPr id="15" name="Rectangle 14"/>
          <p:cNvSpPr/>
          <p:nvPr/>
        </p:nvSpPr>
        <p:spPr>
          <a:xfrm>
            <a:off x="5580113" y="61913"/>
            <a:ext cx="3473400" cy="577081"/>
          </a:xfrm>
          <a:prstGeom prst="rect">
            <a:avLst/>
          </a:prstGeom>
          <a:solidFill>
            <a:schemeClr val="bg1"/>
          </a:solidFill>
        </p:spPr>
        <p:txBody>
          <a:bodyPr wrap="square">
            <a:spAutoFit/>
          </a:bodyPr>
          <a:lstStyle/>
          <a:p>
            <a:pPr algn="ctr">
              <a:spcBef>
                <a:spcPct val="50000"/>
              </a:spcBef>
              <a:defRPr/>
            </a:pPr>
            <a:r>
              <a:rPr lang="en-GB" altLang="en-US" sz="1050" dirty="0">
                <a:solidFill>
                  <a:prstClr val="black"/>
                </a:solidFill>
                <a:latin typeface="Century Gothic" panose="020B0502020202020204" pitchFamily="34" charset="0"/>
              </a:rPr>
              <a:t>Objective - Learner will gain knowledge and understanding </a:t>
            </a:r>
            <a:r>
              <a:rPr lang="en-GB" altLang="en-US" sz="1050" dirty="0" smtClean="0">
                <a:solidFill>
                  <a:prstClr val="black"/>
                </a:solidFill>
                <a:latin typeface="Century Gothic" panose="020B0502020202020204" pitchFamily="34" charset="0"/>
              </a:rPr>
              <a:t>of </a:t>
            </a:r>
            <a:r>
              <a:rPr lang="en-GB" sz="1050" dirty="0" smtClean="0">
                <a:latin typeface="Century Gothic" panose="020B0502020202020204" pitchFamily="34" charset="0"/>
              </a:rPr>
              <a:t>timber </a:t>
            </a:r>
            <a:r>
              <a:rPr lang="en-GB" sz="1050" dirty="0">
                <a:latin typeface="Century Gothic" panose="020B0502020202020204" pitchFamily="34" charset="0"/>
              </a:rPr>
              <a:t>seasoning </a:t>
            </a:r>
            <a:r>
              <a:rPr lang="en-GB" sz="1050" dirty="0" smtClean="0">
                <a:latin typeface="Century Gothic" panose="020B0502020202020204" pitchFamily="34" charset="0"/>
              </a:rPr>
              <a:t>to </a:t>
            </a:r>
            <a:r>
              <a:rPr lang="en-GB" sz="1050" dirty="0">
                <a:latin typeface="Century Gothic" panose="020B0502020202020204" pitchFamily="34" charset="0"/>
              </a:rPr>
              <a:t>help reduce the moisture content. </a:t>
            </a:r>
          </a:p>
        </p:txBody>
      </p:sp>
    </p:spTree>
    <p:extLst>
      <p:ext uri="{BB962C8B-B14F-4D97-AF65-F5344CB8AC3E}">
        <p14:creationId xmlns:p14="http://schemas.microsoft.com/office/powerpoint/2010/main" val="3103048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8640"/>
            <a:ext cx="9144000" cy="36004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smtClean="0">
                <a:latin typeface="Century Gothic" panose="020B0502020202020204" pitchFamily="34" charset="0"/>
              </a:rPr>
              <a:t>                 LOGS TO LUMBER  </a:t>
            </a:r>
            <a:endParaRPr lang="en-GB" sz="2400" b="1" dirty="0">
              <a:latin typeface="Century Gothic" panose="020B0502020202020204" pitchFamily="34" charset="0"/>
            </a:endParaRPr>
          </a:p>
        </p:txBody>
      </p:sp>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7575"/>
          <a:stretch/>
        </p:blipFill>
        <p:spPr bwMode="auto">
          <a:xfrm>
            <a:off x="127510" y="44624"/>
            <a:ext cx="1193090"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225436" y="6381328"/>
            <a:ext cx="4883068" cy="523220"/>
          </a:xfrm>
          <a:prstGeom prst="rect">
            <a:avLst/>
          </a:prstGeom>
        </p:spPr>
        <p:txBody>
          <a:bodyPr wrap="none">
            <a:spAutoFit/>
          </a:bodyPr>
          <a:lstStyle/>
          <a:p>
            <a:pPr algn="r"/>
            <a:r>
              <a:rPr lang="en-GB" sz="1400" dirty="0">
                <a:latin typeface="Century Gothic" panose="020B0502020202020204" pitchFamily="34" charset="0"/>
                <a:hlinkClick r:id="rId3"/>
              </a:rPr>
              <a:t>https://</a:t>
            </a:r>
            <a:r>
              <a:rPr lang="en-GB" sz="1400" dirty="0" smtClean="0">
                <a:latin typeface="Century Gothic" panose="020B0502020202020204" pitchFamily="34" charset="0"/>
                <a:hlinkClick r:id="rId3"/>
              </a:rPr>
              <a:t>www.youtube.com/watch?v=NvbgwdTGoyo</a:t>
            </a:r>
            <a:r>
              <a:rPr lang="en-GB" sz="1400" dirty="0" smtClean="0">
                <a:latin typeface="Century Gothic" panose="020B0502020202020204" pitchFamily="34" charset="0"/>
                <a:hlinkClick r:id="rId3"/>
              </a:rPr>
              <a:t>#</a:t>
            </a:r>
            <a:endParaRPr lang="en-GB" sz="1400" dirty="0" smtClean="0">
              <a:latin typeface="Century Gothic" panose="020B0502020202020204" pitchFamily="34" charset="0"/>
            </a:endParaRPr>
          </a:p>
          <a:p>
            <a:pPr algn="r"/>
            <a:endParaRPr lang="en-GB" sz="1400" dirty="0">
              <a:latin typeface="Century Gothic" panose="020B0502020202020204" pitchFamily="34" charset="0"/>
            </a:endParaRPr>
          </a:p>
        </p:txBody>
      </p:sp>
      <p:pic>
        <p:nvPicPr>
          <p:cNvPr id="7" name="Picture 5" descr="Image result for clip art video camera">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4915" y="6247164"/>
            <a:ext cx="600521" cy="471654"/>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664" y="980728"/>
            <a:ext cx="6341690" cy="4946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5580113" y="61913"/>
            <a:ext cx="3473400" cy="577081"/>
          </a:xfrm>
          <a:prstGeom prst="rect">
            <a:avLst/>
          </a:prstGeom>
          <a:solidFill>
            <a:schemeClr val="bg1"/>
          </a:solidFill>
        </p:spPr>
        <p:txBody>
          <a:bodyPr wrap="square">
            <a:spAutoFit/>
          </a:bodyPr>
          <a:lstStyle/>
          <a:p>
            <a:pPr algn="ctr">
              <a:spcBef>
                <a:spcPct val="50000"/>
              </a:spcBef>
              <a:defRPr/>
            </a:pPr>
            <a:r>
              <a:rPr lang="en-GB" altLang="en-US" sz="1050" dirty="0">
                <a:solidFill>
                  <a:prstClr val="black"/>
                </a:solidFill>
                <a:latin typeface="Century Gothic" panose="020B0502020202020204" pitchFamily="34" charset="0"/>
              </a:rPr>
              <a:t>Objective - Learner will gain knowledge and understanding </a:t>
            </a:r>
            <a:r>
              <a:rPr lang="en-GB" altLang="en-US" sz="1050" dirty="0" smtClean="0">
                <a:solidFill>
                  <a:prstClr val="black"/>
                </a:solidFill>
                <a:latin typeface="Century Gothic" panose="020B0502020202020204" pitchFamily="34" charset="0"/>
              </a:rPr>
              <a:t>of </a:t>
            </a:r>
            <a:r>
              <a:rPr lang="en-GB" sz="1050" dirty="0" smtClean="0">
                <a:latin typeface="Century Gothic" panose="020B0502020202020204" pitchFamily="34" charset="0"/>
              </a:rPr>
              <a:t>timber </a:t>
            </a:r>
            <a:r>
              <a:rPr lang="en-GB" sz="1050" dirty="0">
                <a:latin typeface="Century Gothic" panose="020B0502020202020204" pitchFamily="34" charset="0"/>
              </a:rPr>
              <a:t>seasoning </a:t>
            </a:r>
            <a:r>
              <a:rPr lang="en-GB" sz="1050" dirty="0" smtClean="0">
                <a:latin typeface="Century Gothic" panose="020B0502020202020204" pitchFamily="34" charset="0"/>
              </a:rPr>
              <a:t>to </a:t>
            </a:r>
            <a:r>
              <a:rPr lang="en-GB" sz="1050" dirty="0">
                <a:latin typeface="Century Gothic" panose="020B0502020202020204" pitchFamily="34" charset="0"/>
              </a:rPr>
              <a:t>help reduce the moisture content. </a:t>
            </a:r>
          </a:p>
        </p:txBody>
      </p:sp>
    </p:spTree>
    <p:extLst>
      <p:ext uri="{BB962C8B-B14F-4D97-AF65-F5344CB8AC3E}">
        <p14:creationId xmlns:p14="http://schemas.microsoft.com/office/powerpoint/2010/main" val="2727256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233" y="3789039"/>
            <a:ext cx="8394195" cy="2693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0" y="188640"/>
            <a:ext cx="9144000" cy="36004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smtClean="0">
                <a:latin typeface="Century Gothic" panose="020B0502020202020204" pitchFamily="34" charset="0"/>
              </a:rPr>
              <a:t>                 TIMBER CONVERSION  </a:t>
            </a:r>
            <a:endParaRPr lang="en-GB" sz="2400" b="1" dirty="0">
              <a:latin typeface="Century Gothic" panose="020B0502020202020204" pitchFamily="34" charset="0"/>
            </a:endParaRPr>
          </a:p>
        </p:txBody>
      </p:sp>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7575"/>
          <a:stretch/>
        </p:blipFill>
        <p:spPr bwMode="auto">
          <a:xfrm>
            <a:off x="127510" y="44624"/>
            <a:ext cx="1193090"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140469" y="836712"/>
            <a:ext cx="8913044" cy="3046988"/>
          </a:xfrm>
          <a:prstGeom prst="rect">
            <a:avLst/>
          </a:prstGeom>
        </p:spPr>
        <p:txBody>
          <a:bodyPr wrap="square">
            <a:spAutoFit/>
          </a:bodyPr>
          <a:lstStyle/>
          <a:p>
            <a:r>
              <a:rPr lang="en-GB" sz="2400" b="1" dirty="0">
                <a:latin typeface="Century Gothic" panose="020B0502020202020204" pitchFamily="34" charset="0"/>
                <a:cs typeface="Arial" panose="020B0604020202020204" pitchFamily="34" charset="0"/>
              </a:rPr>
              <a:t>Conversion</a:t>
            </a:r>
            <a:r>
              <a:rPr lang="en-GB" sz="2400" dirty="0">
                <a:latin typeface="Century Gothic" panose="020B0502020202020204" pitchFamily="34" charset="0"/>
                <a:cs typeface="Arial" panose="020B0604020202020204" pitchFamily="34" charset="0"/>
              </a:rPr>
              <a:t> is the term used when sawing a tree trunk into useable pieces of timber. </a:t>
            </a:r>
            <a:endParaRPr lang="en-GB" sz="2400" dirty="0" smtClean="0">
              <a:latin typeface="Century Gothic" panose="020B0502020202020204" pitchFamily="34" charset="0"/>
              <a:cs typeface="Arial" panose="020B0604020202020204" pitchFamily="34" charset="0"/>
            </a:endParaRPr>
          </a:p>
          <a:p>
            <a:r>
              <a:rPr lang="en-GB" sz="2400" dirty="0" smtClean="0">
                <a:latin typeface="Century Gothic" panose="020B0502020202020204" pitchFamily="34" charset="0"/>
                <a:cs typeface="Arial" panose="020B0604020202020204" pitchFamily="34" charset="0"/>
              </a:rPr>
              <a:t>There </a:t>
            </a:r>
            <a:r>
              <a:rPr lang="en-GB" sz="2400" dirty="0">
                <a:latin typeface="Century Gothic" panose="020B0502020202020204" pitchFamily="34" charset="0"/>
                <a:cs typeface="Arial" panose="020B0604020202020204" pitchFamily="34" charset="0"/>
              </a:rPr>
              <a:t>are two basic forms of conversion, </a:t>
            </a:r>
            <a:r>
              <a:rPr lang="en-GB" sz="2400" b="1" dirty="0">
                <a:latin typeface="Century Gothic" panose="020B0502020202020204" pitchFamily="34" charset="0"/>
                <a:cs typeface="Arial" panose="020B0604020202020204" pitchFamily="34" charset="0"/>
              </a:rPr>
              <a:t>slab sawn</a:t>
            </a:r>
            <a:r>
              <a:rPr lang="en-GB" sz="2400" dirty="0">
                <a:latin typeface="Century Gothic" panose="020B0502020202020204" pitchFamily="34" charset="0"/>
                <a:cs typeface="Arial" panose="020B0604020202020204" pitchFamily="34" charset="0"/>
              </a:rPr>
              <a:t> and </a:t>
            </a:r>
            <a:r>
              <a:rPr lang="en-GB" sz="2400" b="1" dirty="0">
                <a:latin typeface="Century Gothic" panose="020B0502020202020204" pitchFamily="34" charset="0"/>
                <a:cs typeface="Arial" panose="020B0604020202020204" pitchFamily="34" charset="0"/>
              </a:rPr>
              <a:t>quarter sawn</a:t>
            </a:r>
            <a:r>
              <a:rPr lang="en-GB" sz="2400" dirty="0">
                <a:latin typeface="Century Gothic" panose="020B0502020202020204" pitchFamily="34" charset="0"/>
                <a:cs typeface="Arial" panose="020B0604020202020204" pitchFamily="34" charset="0"/>
              </a:rPr>
              <a:t>. </a:t>
            </a:r>
            <a:endParaRPr lang="en-GB" sz="2400" dirty="0" smtClean="0">
              <a:latin typeface="Century Gothic" panose="020B0502020202020204" pitchFamily="34" charset="0"/>
              <a:cs typeface="Arial" panose="020B0604020202020204" pitchFamily="34" charset="0"/>
            </a:endParaRPr>
          </a:p>
          <a:p>
            <a:endParaRPr lang="en-GB" sz="2400" dirty="0" smtClean="0">
              <a:latin typeface="Century Gothic" panose="020B0502020202020204" pitchFamily="34" charset="0"/>
              <a:cs typeface="Arial" panose="020B0604020202020204" pitchFamily="34" charset="0"/>
            </a:endParaRPr>
          </a:p>
          <a:p>
            <a:r>
              <a:rPr lang="en-GB" sz="2400" dirty="0" smtClean="0">
                <a:latin typeface="Century Gothic" panose="020B0502020202020204" pitchFamily="34" charset="0"/>
                <a:cs typeface="Arial" panose="020B0604020202020204" pitchFamily="34" charset="0"/>
              </a:rPr>
              <a:t>As </a:t>
            </a:r>
            <a:r>
              <a:rPr lang="en-GB" sz="2400" dirty="0">
                <a:latin typeface="Century Gothic" panose="020B0502020202020204" pitchFamily="34" charset="0"/>
                <a:cs typeface="Arial" panose="020B0604020202020204" pitchFamily="34" charset="0"/>
              </a:rPr>
              <a:t>well as cutting the timber into useable pieces, the choice of conversion method can also </a:t>
            </a:r>
            <a:r>
              <a:rPr lang="en-GB" sz="2400" dirty="0">
                <a:solidFill>
                  <a:srgbClr val="00B050"/>
                </a:solidFill>
                <a:latin typeface="Century Gothic" panose="020B0502020202020204" pitchFamily="34" charset="0"/>
                <a:cs typeface="Arial" panose="020B0604020202020204" pitchFamily="34" charset="0"/>
              </a:rPr>
              <a:t>enhance the grain</a:t>
            </a:r>
            <a:r>
              <a:rPr lang="en-GB" sz="2400" dirty="0">
                <a:latin typeface="Century Gothic" panose="020B0502020202020204" pitchFamily="34" charset="0"/>
                <a:cs typeface="Arial" panose="020B0604020202020204" pitchFamily="34" charset="0"/>
              </a:rPr>
              <a:t> and help make the materials more </a:t>
            </a:r>
            <a:r>
              <a:rPr lang="en-GB" sz="2400" dirty="0">
                <a:solidFill>
                  <a:srgbClr val="00B050"/>
                </a:solidFill>
                <a:latin typeface="Century Gothic" panose="020B0502020202020204" pitchFamily="34" charset="0"/>
                <a:cs typeface="Arial" panose="020B0604020202020204" pitchFamily="34" charset="0"/>
              </a:rPr>
              <a:t>stable</a:t>
            </a:r>
            <a:r>
              <a:rPr lang="en-GB" sz="2400" dirty="0">
                <a:latin typeface="Century Gothic" panose="020B0502020202020204" pitchFamily="34" charset="0"/>
                <a:cs typeface="Arial" panose="020B0604020202020204" pitchFamily="34" charset="0"/>
              </a:rPr>
              <a:t>.</a:t>
            </a:r>
            <a:endParaRPr lang="en-GB" sz="2400" dirty="0">
              <a:effectLst/>
            </a:endParaRPr>
          </a:p>
        </p:txBody>
      </p:sp>
      <p:sp>
        <p:nvSpPr>
          <p:cNvPr id="10" name="Rectangle 9"/>
          <p:cNvSpPr/>
          <p:nvPr/>
        </p:nvSpPr>
        <p:spPr>
          <a:xfrm>
            <a:off x="4385075" y="6434172"/>
            <a:ext cx="4703595" cy="523220"/>
          </a:xfrm>
          <a:prstGeom prst="rect">
            <a:avLst/>
          </a:prstGeom>
        </p:spPr>
        <p:txBody>
          <a:bodyPr wrap="none">
            <a:spAutoFit/>
          </a:bodyPr>
          <a:lstStyle/>
          <a:p>
            <a:pPr algn="r"/>
            <a:r>
              <a:rPr lang="en-GB" sz="1400" dirty="0">
                <a:latin typeface="Century Gothic" panose="020B0502020202020204" pitchFamily="34" charset="0"/>
                <a:hlinkClick r:id="rId4"/>
              </a:rPr>
              <a:t>https://</a:t>
            </a:r>
            <a:r>
              <a:rPr lang="en-GB" sz="1400" dirty="0" smtClean="0">
                <a:latin typeface="Century Gothic" panose="020B0502020202020204" pitchFamily="34" charset="0"/>
                <a:hlinkClick r:id="rId4"/>
              </a:rPr>
              <a:t>www.youtube.com/watch?v=VvUPJPFg4wM</a:t>
            </a:r>
            <a:endParaRPr lang="en-GB" sz="1400" dirty="0" smtClean="0">
              <a:latin typeface="Century Gothic" panose="020B0502020202020204" pitchFamily="34" charset="0"/>
            </a:endParaRPr>
          </a:p>
          <a:p>
            <a:pPr algn="r"/>
            <a:endParaRPr lang="en-GB" sz="1400" dirty="0">
              <a:latin typeface="Century Gothic" panose="020B0502020202020204" pitchFamily="34" charset="0"/>
            </a:endParaRPr>
          </a:p>
        </p:txBody>
      </p:sp>
      <p:pic>
        <p:nvPicPr>
          <p:cNvPr id="11" name="Picture 5" descr="Image result for clip art video camera">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27463" y="6247164"/>
            <a:ext cx="600521" cy="47165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580113" y="61913"/>
            <a:ext cx="3473400" cy="577081"/>
          </a:xfrm>
          <a:prstGeom prst="rect">
            <a:avLst/>
          </a:prstGeom>
          <a:solidFill>
            <a:schemeClr val="bg1"/>
          </a:solidFill>
        </p:spPr>
        <p:txBody>
          <a:bodyPr wrap="square">
            <a:spAutoFit/>
          </a:bodyPr>
          <a:lstStyle/>
          <a:p>
            <a:pPr algn="ctr">
              <a:spcBef>
                <a:spcPct val="50000"/>
              </a:spcBef>
              <a:defRPr/>
            </a:pPr>
            <a:r>
              <a:rPr lang="en-GB" altLang="en-US" sz="1050" dirty="0">
                <a:solidFill>
                  <a:prstClr val="black"/>
                </a:solidFill>
                <a:latin typeface="Century Gothic" panose="020B0502020202020204" pitchFamily="34" charset="0"/>
              </a:rPr>
              <a:t>Objective - Learner will gain knowledge and understanding </a:t>
            </a:r>
            <a:r>
              <a:rPr lang="en-GB" altLang="en-US" sz="1050" dirty="0" smtClean="0">
                <a:solidFill>
                  <a:prstClr val="black"/>
                </a:solidFill>
                <a:latin typeface="Century Gothic" panose="020B0502020202020204" pitchFamily="34" charset="0"/>
              </a:rPr>
              <a:t>of </a:t>
            </a:r>
            <a:r>
              <a:rPr lang="en-GB" sz="1050" dirty="0" smtClean="0">
                <a:latin typeface="Century Gothic" panose="020B0502020202020204" pitchFamily="34" charset="0"/>
              </a:rPr>
              <a:t>timber </a:t>
            </a:r>
            <a:r>
              <a:rPr lang="en-GB" sz="1050" dirty="0">
                <a:latin typeface="Century Gothic" panose="020B0502020202020204" pitchFamily="34" charset="0"/>
              </a:rPr>
              <a:t>seasoning </a:t>
            </a:r>
            <a:r>
              <a:rPr lang="en-GB" sz="1050" dirty="0" smtClean="0">
                <a:latin typeface="Century Gothic" panose="020B0502020202020204" pitchFamily="34" charset="0"/>
              </a:rPr>
              <a:t>to </a:t>
            </a:r>
            <a:r>
              <a:rPr lang="en-GB" sz="1050" dirty="0">
                <a:latin typeface="Century Gothic" panose="020B0502020202020204" pitchFamily="34" charset="0"/>
              </a:rPr>
              <a:t>help reduce the moisture content. </a:t>
            </a:r>
          </a:p>
        </p:txBody>
      </p:sp>
    </p:spTree>
    <p:extLst>
      <p:ext uri="{BB962C8B-B14F-4D97-AF65-F5344CB8AC3E}">
        <p14:creationId xmlns:p14="http://schemas.microsoft.com/office/powerpoint/2010/main" val="1306792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8640"/>
            <a:ext cx="9144000" cy="36004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smtClean="0">
                <a:latin typeface="Century Gothic" panose="020B0502020202020204" pitchFamily="34" charset="0"/>
              </a:rPr>
              <a:t>                 TIMBER CONVERSION  </a:t>
            </a:r>
            <a:endParaRPr lang="en-GB" sz="2400" b="1" dirty="0">
              <a:latin typeface="Century Gothic" panose="020B0502020202020204" pitchFamily="34" charset="0"/>
            </a:endParaRPr>
          </a:p>
        </p:txBody>
      </p:sp>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7575"/>
          <a:stretch/>
        </p:blipFill>
        <p:spPr bwMode="auto">
          <a:xfrm>
            <a:off x="127510" y="44624"/>
            <a:ext cx="1193090"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140469" y="836712"/>
            <a:ext cx="8913044" cy="461665"/>
          </a:xfrm>
          <a:prstGeom prst="rect">
            <a:avLst/>
          </a:prstGeom>
        </p:spPr>
        <p:txBody>
          <a:bodyPr wrap="square">
            <a:spAutoFit/>
          </a:bodyPr>
          <a:lstStyle/>
          <a:p>
            <a:r>
              <a:rPr lang="en-GB" sz="2400" b="1" dirty="0" smtClean="0">
                <a:latin typeface="Century Gothic" panose="020B0502020202020204" pitchFamily="34" charset="0"/>
                <a:cs typeface="Arial" panose="020B0604020202020204" pitchFamily="34" charset="0"/>
              </a:rPr>
              <a:t>Apply what you have learnt to an exam question. </a:t>
            </a:r>
            <a:endParaRPr lang="en-GB" sz="2400" dirty="0">
              <a:effectLst/>
            </a:endParaRPr>
          </a:p>
        </p:txBody>
      </p:sp>
      <p:grpSp>
        <p:nvGrpSpPr>
          <p:cNvPr id="5" name="Group 4"/>
          <p:cNvGrpSpPr/>
          <p:nvPr/>
        </p:nvGrpSpPr>
        <p:grpSpPr>
          <a:xfrm>
            <a:off x="1187624" y="1484784"/>
            <a:ext cx="6697683" cy="5301208"/>
            <a:chOff x="1763688" y="1556792"/>
            <a:chExt cx="6121619" cy="4880764"/>
          </a:xfrm>
        </p:grpSpPr>
        <p:pic>
          <p:nvPicPr>
            <p:cNvPr id="13" name="Picture 12"/>
            <p:cNvPicPr>
              <a:picLocks noChangeAspect="1"/>
            </p:cNvPicPr>
            <p:nvPr/>
          </p:nvPicPr>
          <p:blipFill rotWithShape="1">
            <a:blip r:embed="rId3"/>
            <a:srcRect t="15720"/>
            <a:stretch/>
          </p:blipFill>
          <p:spPr>
            <a:xfrm>
              <a:off x="1763688" y="1556792"/>
              <a:ext cx="6121619" cy="4880764"/>
            </a:xfrm>
            <a:prstGeom prst="rect">
              <a:avLst/>
            </a:prstGeom>
          </p:spPr>
        </p:pic>
        <p:pic>
          <p:nvPicPr>
            <p:cNvPr id="14" name="Picture 13"/>
            <p:cNvPicPr>
              <a:picLocks noChangeAspect="1"/>
            </p:cNvPicPr>
            <p:nvPr/>
          </p:nvPicPr>
          <p:blipFill>
            <a:blip r:embed="rId4">
              <a:clrChange>
                <a:clrFrom>
                  <a:srgbClr val="FFFFFF"/>
                </a:clrFrom>
                <a:clrTo>
                  <a:srgbClr val="FFFFFF">
                    <a:alpha val="0"/>
                  </a:srgbClr>
                </a:clrTo>
              </a:clrChange>
            </a:blip>
            <a:stretch>
              <a:fillRect/>
            </a:stretch>
          </p:blipFill>
          <p:spPr>
            <a:xfrm>
              <a:off x="5331326" y="2281389"/>
              <a:ext cx="2048986" cy="2083715"/>
            </a:xfrm>
            <a:prstGeom prst="rect">
              <a:avLst/>
            </a:prstGeom>
            <a:ln>
              <a:noFill/>
            </a:ln>
            <a:effectLst>
              <a:softEdge rad="112500"/>
            </a:effectLst>
          </p:spPr>
        </p:pic>
        <p:pic>
          <p:nvPicPr>
            <p:cNvPr id="15" name="Picture 14"/>
            <p:cNvPicPr>
              <a:picLocks noChangeAspect="1"/>
            </p:cNvPicPr>
            <p:nvPr/>
          </p:nvPicPr>
          <p:blipFill>
            <a:blip r:embed="rId5">
              <a:clrChange>
                <a:clrFrom>
                  <a:srgbClr val="FEFFFF"/>
                </a:clrFrom>
                <a:clrTo>
                  <a:srgbClr val="FEFFFF">
                    <a:alpha val="0"/>
                  </a:srgbClr>
                </a:clrTo>
              </a:clrChange>
            </a:blip>
            <a:stretch>
              <a:fillRect/>
            </a:stretch>
          </p:blipFill>
          <p:spPr>
            <a:xfrm>
              <a:off x="2288130" y="2220091"/>
              <a:ext cx="2043674" cy="2145013"/>
            </a:xfrm>
            <a:prstGeom prst="rect">
              <a:avLst/>
            </a:prstGeom>
            <a:ln>
              <a:noFill/>
            </a:ln>
            <a:effectLst>
              <a:softEdge rad="112500"/>
            </a:effectLst>
          </p:spPr>
        </p:pic>
      </p:grpSp>
      <p:sp>
        <p:nvSpPr>
          <p:cNvPr id="16" name="Rectangle 15"/>
          <p:cNvSpPr/>
          <p:nvPr/>
        </p:nvSpPr>
        <p:spPr>
          <a:xfrm>
            <a:off x="5580113" y="61913"/>
            <a:ext cx="3473400" cy="577081"/>
          </a:xfrm>
          <a:prstGeom prst="rect">
            <a:avLst/>
          </a:prstGeom>
          <a:solidFill>
            <a:schemeClr val="bg1"/>
          </a:solidFill>
        </p:spPr>
        <p:txBody>
          <a:bodyPr wrap="square">
            <a:spAutoFit/>
          </a:bodyPr>
          <a:lstStyle/>
          <a:p>
            <a:pPr algn="ctr">
              <a:spcBef>
                <a:spcPct val="50000"/>
              </a:spcBef>
              <a:defRPr/>
            </a:pPr>
            <a:r>
              <a:rPr lang="en-GB" altLang="en-US" sz="1050" dirty="0">
                <a:solidFill>
                  <a:prstClr val="black"/>
                </a:solidFill>
                <a:latin typeface="Century Gothic" panose="020B0502020202020204" pitchFamily="34" charset="0"/>
              </a:rPr>
              <a:t>Objective - Learner will gain knowledge and understanding </a:t>
            </a:r>
            <a:r>
              <a:rPr lang="en-GB" altLang="en-US" sz="1050" dirty="0" smtClean="0">
                <a:solidFill>
                  <a:prstClr val="black"/>
                </a:solidFill>
                <a:latin typeface="Century Gothic" panose="020B0502020202020204" pitchFamily="34" charset="0"/>
              </a:rPr>
              <a:t>of </a:t>
            </a:r>
            <a:r>
              <a:rPr lang="en-GB" sz="1050" dirty="0" smtClean="0">
                <a:latin typeface="Century Gothic" panose="020B0502020202020204" pitchFamily="34" charset="0"/>
              </a:rPr>
              <a:t>timber </a:t>
            </a:r>
            <a:r>
              <a:rPr lang="en-GB" sz="1050" dirty="0">
                <a:latin typeface="Century Gothic" panose="020B0502020202020204" pitchFamily="34" charset="0"/>
              </a:rPr>
              <a:t>seasoning </a:t>
            </a:r>
            <a:r>
              <a:rPr lang="en-GB" sz="1050" dirty="0" smtClean="0">
                <a:latin typeface="Century Gothic" panose="020B0502020202020204" pitchFamily="34" charset="0"/>
              </a:rPr>
              <a:t>to </a:t>
            </a:r>
            <a:r>
              <a:rPr lang="en-GB" sz="1050" dirty="0">
                <a:latin typeface="Century Gothic" panose="020B0502020202020204" pitchFamily="34" charset="0"/>
              </a:rPr>
              <a:t>help reduce the moisture content. </a:t>
            </a:r>
          </a:p>
        </p:txBody>
      </p:sp>
    </p:spTree>
    <p:extLst>
      <p:ext uri="{BB962C8B-B14F-4D97-AF65-F5344CB8AC3E}">
        <p14:creationId xmlns:p14="http://schemas.microsoft.com/office/powerpoint/2010/main" val="2388706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95536" y="260648"/>
            <a:ext cx="8280920" cy="6336704"/>
            <a:chOff x="1763688" y="1556792"/>
            <a:chExt cx="6121619" cy="4880764"/>
          </a:xfrm>
        </p:grpSpPr>
        <p:pic>
          <p:nvPicPr>
            <p:cNvPr id="5" name="Picture 4"/>
            <p:cNvPicPr>
              <a:picLocks noChangeAspect="1"/>
            </p:cNvPicPr>
            <p:nvPr/>
          </p:nvPicPr>
          <p:blipFill rotWithShape="1">
            <a:blip r:embed="rId3"/>
            <a:srcRect t="15720"/>
            <a:stretch/>
          </p:blipFill>
          <p:spPr>
            <a:xfrm>
              <a:off x="1763688" y="1556792"/>
              <a:ext cx="6121619" cy="4880764"/>
            </a:xfrm>
            <a:prstGeom prst="rect">
              <a:avLst/>
            </a:prstGeom>
            <a:ln>
              <a:solidFill>
                <a:schemeClr val="tx1"/>
              </a:solidFill>
            </a:ln>
          </p:spPr>
        </p:pic>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5436659" y="2281389"/>
              <a:ext cx="1996884" cy="2030730"/>
            </a:xfrm>
            <a:prstGeom prst="rect">
              <a:avLst/>
            </a:prstGeom>
            <a:ln>
              <a:solidFill>
                <a:schemeClr val="tx1"/>
              </a:solidFill>
            </a:ln>
            <a:effectLst>
              <a:softEdge rad="112500"/>
            </a:effectLst>
          </p:spPr>
        </p:pic>
        <p:pic>
          <p:nvPicPr>
            <p:cNvPr id="7" name="Picture 6"/>
            <p:cNvPicPr>
              <a:picLocks noChangeAspect="1"/>
            </p:cNvPicPr>
            <p:nvPr/>
          </p:nvPicPr>
          <p:blipFill>
            <a:blip r:embed="rId5">
              <a:clrChange>
                <a:clrFrom>
                  <a:srgbClr val="FEFFFF"/>
                </a:clrFrom>
                <a:clrTo>
                  <a:srgbClr val="FEFFFF">
                    <a:alpha val="0"/>
                  </a:srgbClr>
                </a:clrTo>
              </a:clrChange>
            </a:blip>
            <a:stretch>
              <a:fillRect/>
            </a:stretch>
          </p:blipFill>
          <p:spPr>
            <a:xfrm>
              <a:off x="2296003" y="2222351"/>
              <a:ext cx="2076027" cy="2178970"/>
            </a:xfrm>
            <a:prstGeom prst="rect">
              <a:avLst/>
            </a:prstGeom>
            <a:ln>
              <a:solidFill>
                <a:schemeClr val="tx1"/>
              </a:solidFill>
            </a:ln>
            <a:effectLst>
              <a:softEdge rad="112500"/>
            </a:effectLst>
          </p:spPr>
        </p:pic>
      </p:grpSp>
    </p:spTree>
    <p:extLst>
      <p:ext uri="{BB962C8B-B14F-4D97-AF65-F5344CB8AC3E}">
        <p14:creationId xmlns:p14="http://schemas.microsoft.com/office/powerpoint/2010/main" val="3142524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8640"/>
            <a:ext cx="9144000" cy="36004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smtClean="0">
                <a:latin typeface="Century Gothic" panose="020B0502020202020204" pitchFamily="34" charset="0"/>
              </a:rPr>
              <a:t>                 PLENARY </a:t>
            </a:r>
            <a:r>
              <a:rPr lang="en-GB" sz="2400" b="1" dirty="0" smtClean="0">
                <a:latin typeface="Century Gothic" panose="020B0502020202020204" pitchFamily="34" charset="0"/>
              </a:rPr>
              <a:t> </a:t>
            </a:r>
            <a:endParaRPr lang="en-GB" sz="2400" b="1" dirty="0">
              <a:latin typeface="Century Gothic" panose="020B0502020202020204" pitchFamily="34" charset="0"/>
            </a:endParaRPr>
          </a:p>
        </p:txBody>
      </p:sp>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7575"/>
          <a:stretch/>
        </p:blipFill>
        <p:spPr bwMode="auto">
          <a:xfrm>
            <a:off x="127510" y="44624"/>
            <a:ext cx="1193090"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908720"/>
            <a:ext cx="8926003" cy="4776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691680" y="2204864"/>
            <a:ext cx="6912768" cy="2062103"/>
          </a:xfrm>
          <a:prstGeom prst="rect">
            <a:avLst/>
          </a:prstGeom>
          <a:noFill/>
        </p:spPr>
        <p:txBody>
          <a:bodyPr wrap="square" rtlCol="0">
            <a:spAutoFit/>
          </a:bodyPr>
          <a:lstStyle/>
          <a:p>
            <a:pPr algn="ctr"/>
            <a:r>
              <a:rPr lang="en-GB" sz="3200" b="1" dirty="0" smtClean="0">
                <a:latin typeface="Century Gothic" panose="020B0502020202020204" pitchFamily="34" charset="0"/>
              </a:rPr>
              <a:t>Using the Twitter slip write a 140 character Tweet which summarises what you have learnt during todays lesson.  </a:t>
            </a:r>
            <a:endParaRPr lang="en-GB" sz="3200" b="1" dirty="0">
              <a:latin typeface="Century Gothic" panose="020B0502020202020204" pitchFamily="34" charset="0"/>
            </a:endParaRPr>
          </a:p>
        </p:txBody>
      </p:sp>
      <p:sp>
        <p:nvSpPr>
          <p:cNvPr id="7" name="Rectangle 6"/>
          <p:cNvSpPr/>
          <p:nvPr/>
        </p:nvSpPr>
        <p:spPr>
          <a:xfrm>
            <a:off x="5580113" y="61913"/>
            <a:ext cx="3473400" cy="577081"/>
          </a:xfrm>
          <a:prstGeom prst="rect">
            <a:avLst/>
          </a:prstGeom>
          <a:solidFill>
            <a:schemeClr val="bg1"/>
          </a:solidFill>
        </p:spPr>
        <p:txBody>
          <a:bodyPr wrap="square">
            <a:spAutoFit/>
          </a:bodyPr>
          <a:lstStyle/>
          <a:p>
            <a:pPr algn="ctr">
              <a:spcBef>
                <a:spcPct val="50000"/>
              </a:spcBef>
              <a:defRPr/>
            </a:pPr>
            <a:r>
              <a:rPr lang="en-GB" altLang="en-US" sz="1050" dirty="0">
                <a:solidFill>
                  <a:prstClr val="black"/>
                </a:solidFill>
                <a:latin typeface="Century Gothic" panose="020B0502020202020204" pitchFamily="34" charset="0"/>
              </a:rPr>
              <a:t>Objective - Learner will gain knowledge and understanding </a:t>
            </a:r>
            <a:r>
              <a:rPr lang="en-GB" altLang="en-US" sz="1050" dirty="0" smtClean="0">
                <a:solidFill>
                  <a:prstClr val="black"/>
                </a:solidFill>
                <a:latin typeface="Century Gothic" panose="020B0502020202020204" pitchFamily="34" charset="0"/>
              </a:rPr>
              <a:t>of </a:t>
            </a:r>
            <a:r>
              <a:rPr lang="en-GB" sz="1050" dirty="0" smtClean="0">
                <a:latin typeface="Century Gothic" panose="020B0502020202020204" pitchFamily="34" charset="0"/>
              </a:rPr>
              <a:t>timber </a:t>
            </a:r>
            <a:r>
              <a:rPr lang="en-GB" sz="1050" dirty="0">
                <a:latin typeface="Century Gothic" panose="020B0502020202020204" pitchFamily="34" charset="0"/>
              </a:rPr>
              <a:t>seasoning </a:t>
            </a:r>
            <a:r>
              <a:rPr lang="en-GB" sz="1050" dirty="0" smtClean="0">
                <a:latin typeface="Century Gothic" panose="020B0502020202020204" pitchFamily="34" charset="0"/>
              </a:rPr>
              <a:t>to </a:t>
            </a:r>
            <a:r>
              <a:rPr lang="en-GB" sz="1050" dirty="0">
                <a:latin typeface="Century Gothic" panose="020B0502020202020204" pitchFamily="34" charset="0"/>
              </a:rPr>
              <a:t>help reduce the moisture content. </a:t>
            </a:r>
          </a:p>
        </p:txBody>
      </p:sp>
    </p:spTree>
    <p:extLst>
      <p:ext uri="{BB962C8B-B14F-4D97-AF65-F5344CB8AC3E}">
        <p14:creationId xmlns:p14="http://schemas.microsoft.com/office/powerpoint/2010/main" val="3806013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88640"/>
            <a:ext cx="5256584" cy="2812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429000"/>
            <a:ext cx="5256584" cy="2812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718304" y="1595084"/>
            <a:ext cx="5256584" cy="2812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7855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88640"/>
            <a:ext cx="9144000" cy="36004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smtClean="0">
                <a:latin typeface="Century Gothic" panose="020B0502020202020204" pitchFamily="34" charset="0"/>
              </a:rPr>
              <a:t>                 DO NOW ACTIVITY </a:t>
            </a:r>
            <a:endParaRPr lang="en-GB" sz="2400" b="1" dirty="0">
              <a:latin typeface="Century Gothic" panose="020B0502020202020204" pitchFamily="34" charset="0"/>
            </a:endParaRPr>
          </a:p>
        </p:txBody>
      </p:sp>
      <p:pic>
        <p:nvPicPr>
          <p:cNvPr id="1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7575"/>
          <a:stretch/>
        </p:blipFill>
        <p:spPr bwMode="auto">
          <a:xfrm>
            <a:off x="127510" y="44624"/>
            <a:ext cx="1193090"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5580113" y="61913"/>
            <a:ext cx="3473400" cy="577081"/>
          </a:xfrm>
          <a:prstGeom prst="rect">
            <a:avLst/>
          </a:prstGeom>
          <a:solidFill>
            <a:schemeClr val="bg1"/>
          </a:solidFill>
        </p:spPr>
        <p:txBody>
          <a:bodyPr wrap="square">
            <a:spAutoFit/>
          </a:bodyPr>
          <a:lstStyle/>
          <a:p>
            <a:pPr algn="ctr">
              <a:spcBef>
                <a:spcPct val="50000"/>
              </a:spcBef>
              <a:defRPr/>
            </a:pPr>
            <a:r>
              <a:rPr lang="en-GB" altLang="en-US" sz="1050" dirty="0">
                <a:solidFill>
                  <a:prstClr val="black"/>
                </a:solidFill>
                <a:latin typeface="Century Gothic" panose="020B0502020202020204" pitchFamily="34" charset="0"/>
              </a:rPr>
              <a:t>Objective - Learner will gain knowledge and understanding </a:t>
            </a:r>
            <a:r>
              <a:rPr lang="en-GB" altLang="en-US" sz="1050" dirty="0" smtClean="0">
                <a:solidFill>
                  <a:prstClr val="black"/>
                </a:solidFill>
                <a:latin typeface="Century Gothic" panose="020B0502020202020204" pitchFamily="34" charset="0"/>
              </a:rPr>
              <a:t>of </a:t>
            </a:r>
            <a:r>
              <a:rPr lang="en-GB" sz="1050" dirty="0" smtClean="0">
                <a:latin typeface="Century Gothic" panose="020B0502020202020204" pitchFamily="34" charset="0"/>
              </a:rPr>
              <a:t>timber </a:t>
            </a:r>
            <a:r>
              <a:rPr lang="en-GB" sz="1050" dirty="0">
                <a:latin typeface="Century Gothic" panose="020B0502020202020204" pitchFamily="34" charset="0"/>
              </a:rPr>
              <a:t>seasoning </a:t>
            </a:r>
            <a:r>
              <a:rPr lang="en-GB" sz="1050" dirty="0" smtClean="0">
                <a:latin typeface="Century Gothic" panose="020B0502020202020204" pitchFamily="34" charset="0"/>
              </a:rPr>
              <a:t>to </a:t>
            </a:r>
            <a:r>
              <a:rPr lang="en-GB" sz="1050" dirty="0">
                <a:latin typeface="Century Gothic" panose="020B0502020202020204" pitchFamily="34" charset="0"/>
              </a:rPr>
              <a:t>help reduce the moisture content. </a:t>
            </a:r>
          </a:p>
        </p:txBody>
      </p:sp>
      <p:grpSp>
        <p:nvGrpSpPr>
          <p:cNvPr id="3" name="Group 2"/>
          <p:cNvGrpSpPr/>
          <p:nvPr/>
        </p:nvGrpSpPr>
        <p:grpSpPr>
          <a:xfrm>
            <a:off x="4723125" y="2548263"/>
            <a:ext cx="4241364" cy="4006699"/>
            <a:chOff x="3444512" y="2795904"/>
            <a:chExt cx="3338080" cy="2797930"/>
          </a:xfrm>
        </p:grpSpPr>
        <p:sp>
          <p:nvSpPr>
            <p:cNvPr id="12" name="Picture 8" descr="Automotive &lt;strong&gt;Sketches&lt;/strong&gt; by marcsenger on DeviantArt"/>
            <p:cNvSpPr>
              <a:spLocks noChangeAspect="1"/>
            </p:cNvSpPr>
            <p:nvPr/>
          </p:nvSpPr>
          <p:spPr bwMode="auto">
            <a:xfrm>
              <a:off x="4458696" y="3307088"/>
              <a:ext cx="4445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endParaRPr lang="en-US" altLang="en-US" sz="2400" dirty="0"/>
            </a:p>
          </p:txBody>
        </p:sp>
        <p:sp>
          <p:nvSpPr>
            <p:cNvPr id="13" name="TextBox 12"/>
            <p:cNvSpPr txBox="1"/>
            <p:nvPr/>
          </p:nvSpPr>
          <p:spPr>
            <a:xfrm>
              <a:off x="5372590" y="2822922"/>
              <a:ext cx="1272812" cy="322387"/>
            </a:xfrm>
            <a:prstGeom prst="rect">
              <a:avLst/>
            </a:prstGeom>
            <a:solidFill>
              <a:srgbClr val="FF0000"/>
            </a:solidFill>
          </p:spPr>
          <p:txBody>
            <a:bodyPr wrap="square" rtlCol="0">
              <a:spAutoFit/>
            </a:bodyPr>
            <a:lstStyle/>
            <a:p>
              <a:pPr algn="ctr"/>
              <a:r>
                <a:rPr lang="en-US" sz="2400" b="1" dirty="0" smtClean="0">
                  <a:solidFill>
                    <a:schemeClr val="bg1"/>
                  </a:solidFill>
                </a:rPr>
                <a:t>PLYWOOD</a:t>
              </a:r>
              <a:endParaRPr lang="en-US" sz="2400" b="1" dirty="0">
                <a:solidFill>
                  <a:schemeClr val="bg1"/>
                </a:solidFill>
              </a:endParaRPr>
            </a:p>
          </p:txBody>
        </p:sp>
        <p:sp>
          <p:nvSpPr>
            <p:cNvPr id="14" name="TextBox 13"/>
            <p:cNvSpPr txBox="1"/>
            <p:nvPr/>
          </p:nvSpPr>
          <p:spPr>
            <a:xfrm>
              <a:off x="5235402" y="3361275"/>
              <a:ext cx="1547190" cy="322387"/>
            </a:xfrm>
            <a:prstGeom prst="rect">
              <a:avLst/>
            </a:prstGeom>
            <a:solidFill>
              <a:srgbClr val="FF0000"/>
            </a:solidFill>
          </p:spPr>
          <p:txBody>
            <a:bodyPr wrap="square" rtlCol="0">
              <a:spAutoFit/>
            </a:bodyPr>
            <a:lstStyle/>
            <a:p>
              <a:pPr algn="ctr"/>
              <a:r>
                <a:rPr lang="en-US" sz="2400" b="1" dirty="0" smtClean="0">
                  <a:solidFill>
                    <a:schemeClr val="bg1"/>
                  </a:solidFill>
                </a:rPr>
                <a:t>MAHOGHANY</a:t>
              </a:r>
              <a:endParaRPr lang="en-US" sz="2400" b="1" dirty="0">
                <a:solidFill>
                  <a:schemeClr val="bg1"/>
                </a:solidFill>
              </a:endParaRPr>
            </a:p>
          </p:txBody>
        </p:sp>
        <p:sp>
          <p:nvSpPr>
            <p:cNvPr id="15" name="TextBox 14"/>
            <p:cNvSpPr txBox="1"/>
            <p:nvPr/>
          </p:nvSpPr>
          <p:spPr>
            <a:xfrm>
              <a:off x="5953472" y="5271447"/>
              <a:ext cx="772447" cy="322387"/>
            </a:xfrm>
            <a:prstGeom prst="rect">
              <a:avLst/>
            </a:prstGeom>
            <a:solidFill>
              <a:srgbClr val="FF0000"/>
            </a:solidFill>
          </p:spPr>
          <p:txBody>
            <a:bodyPr wrap="square" rtlCol="0">
              <a:spAutoFit/>
            </a:bodyPr>
            <a:lstStyle/>
            <a:p>
              <a:pPr algn="ctr"/>
              <a:r>
                <a:rPr lang="en-US" sz="2400" b="1" dirty="0" smtClean="0">
                  <a:solidFill>
                    <a:schemeClr val="bg1"/>
                  </a:solidFill>
                </a:rPr>
                <a:t>PINE</a:t>
              </a:r>
              <a:endParaRPr lang="en-US" sz="2400" b="1" dirty="0">
                <a:solidFill>
                  <a:schemeClr val="bg1"/>
                </a:solidFill>
              </a:endParaRPr>
            </a:p>
          </p:txBody>
        </p:sp>
        <p:sp>
          <p:nvSpPr>
            <p:cNvPr id="16" name="TextBox 15"/>
            <p:cNvSpPr txBox="1"/>
            <p:nvPr/>
          </p:nvSpPr>
          <p:spPr>
            <a:xfrm>
              <a:off x="5479125" y="4848492"/>
              <a:ext cx="789869" cy="322387"/>
            </a:xfrm>
            <a:prstGeom prst="rect">
              <a:avLst/>
            </a:prstGeom>
            <a:solidFill>
              <a:srgbClr val="FF0000"/>
            </a:solidFill>
          </p:spPr>
          <p:txBody>
            <a:bodyPr wrap="square" rtlCol="0">
              <a:spAutoFit/>
            </a:bodyPr>
            <a:lstStyle/>
            <a:p>
              <a:pPr algn="ctr"/>
              <a:r>
                <a:rPr lang="en-US" sz="2400" b="1" dirty="0" smtClean="0">
                  <a:solidFill>
                    <a:schemeClr val="bg1"/>
                  </a:solidFill>
                </a:rPr>
                <a:t>MDF</a:t>
              </a:r>
              <a:endParaRPr lang="en-US" sz="2400" b="1" dirty="0">
                <a:solidFill>
                  <a:schemeClr val="bg1"/>
                </a:solidFill>
              </a:endParaRPr>
            </a:p>
          </p:txBody>
        </p:sp>
        <p:sp>
          <p:nvSpPr>
            <p:cNvPr id="18" name="TextBox 17"/>
            <p:cNvSpPr txBox="1"/>
            <p:nvPr/>
          </p:nvSpPr>
          <p:spPr>
            <a:xfrm>
              <a:off x="3444512" y="3341514"/>
              <a:ext cx="1546136" cy="322387"/>
            </a:xfrm>
            <a:prstGeom prst="rect">
              <a:avLst/>
            </a:prstGeom>
            <a:solidFill>
              <a:srgbClr val="FF0000"/>
            </a:solidFill>
          </p:spPr>
          <p:txBody>
            <a:bodyPr wrap="square" rtlCol="0">
              <a:spAutoFit/>
            </a:bodyPr>
            <a:lstStyle/>
            <a:p>
              <a:pPr algn="ctr"/>
              <a:r>
                <a:rPr lang="en-US" sz="2400" b="1" dirty="0" smtClean="0">
                  <a:solidFill>
                    <a:schemeClr val="bg1"/>
                  </a:solidFill>
                </a:rPr>
                <a:t>BALSA WOOD</a:t>
              </a:r>
              <a:endParaRPr lang="en-US" sz="2400" b="1" dirty="0">
                <a:solidFill>
                  <a:schemeClr val="bg1"/>
                </a:solidFill>
              </a:endParaRPr>
            </a:p>
          </p:txBody>
        </p:sp>
        <p:sp>
          <p:nvSpPr>
            <p:cNvPr id="20" name="TextBox 19"/>
            <p:cNvSpPr txBox="1"/>
            <p:nvPr/>
          </p:nvSpPr>
          <p:spPr>
            <a:xfrm>
              <a:off x="3614130" y="3943378"/>
              <a:ext cx="1487226" cy="322387"/>
            </a:xfrm>
            <a:prstGeom prst="rect">
              <a:avLst/>
            </a:prstGeom>
            <a:solidFill>
              <a:srgbClr val="FF0000"/>
            </a:solidFill>
          </p:spPr>
          <p:txBody>
            <a:bodyPr wrap="square" rtlCol="0">
              <a:spAutoFit/>
            </a:bodyPr>
            <a:lstStyle/>
            <a:p>
              <a:pPr algn="ctr"/>
              <a:r>
                <a:rPr lang="en-US" sz="2400" b="1" dirty="0" smtClean="0">
                  <a:solidFill>
                    <a:schemeClr val="bg1"/>
                  </a:solidFill>
                </a:rPr>
                <a:t>CHIP BOARD</a:t>
              </a:r>
              <a:endParaRPr lang="en-US" sz="2400" b="1" dirty="0">
                <a:solidFill>
                  <a:schemeClr val="bg1"/>
                </a:solidFill>
              </a:endParaRPr>
            </a:p>
          </p:txBody>
        </p:sp>
        <p:sp>
          <p:nvSpPr>
            <p:cNvPr id="21" name="TextBox 20"/>
            <p:cNvSpPr txBox="1"/>
            <p:nvPr/>
          </p:nvSpPr>
          <p:spPr>
            <a:xfrm>
              <a:off x="5485823" y="4395935"/>
              <a:ext cx="1191423" cy="322387"/>
            </a:xfrm>
            <a:prstGeom prst="rect">
              <a:avLst/>
            </a:prstGeom>
            <a:solidFill>
              <a:srgbClr val="FF0000"/>
            </a:solidFill>
          </p:spPr>
          <p:txBody>
            <a:bodyPr wrap="square" rtlCol="0">
              <a:spAutoFit/>
            </a:bodyPr>
            <a:lstStyle/>
            <a:p>
              <a:pPr algn="ctr"/>
              <a:r>
                <a:rPr lang="en-US" sz="2400" b="1" dirty="0" smtClean="0">
                  <a:solidFill>
                    <a:schemeClr val="bg1"/>
                  </a:solidFill>
                </a:rPr>
                <a:t>OAK TREE</a:t>
              </a:r>
              <a:endParaRPr lang="en-US" sz="2400" b="1" dirty="0">
                <a:solidFill>
                  <a:schemeClr val="bg1"/>
                </a:solidFill>
              </a:endParaRPr>
            </a:p>
          </p:txBody>
        </p:sp>
        <p:sp>
          <p:nvSpPr>
            <p:cNvPr id="22" name="TextBox 21"/>
            <p:cNvSpPr txBox="1"/>
            <p:nvPr/>
          </p:nvSpPr>
          <p:spPr>
            <a:xfrm>
              <a:off x="3629950" y="2795904"/>
              <a:ext cx="1471407" cy="322387"/>
            </a:xfrm>
            <a:prstGeom prst="rect">
              <a:avLst/>
            </a:prstGeom>
            <a:solidFill>
              <a:srgbClr val="FF0000"/>
            </a:solidFill>
          </p:spPr>
          <p:txBody>
            <a:bodyPr wrap="square" rtlCol="0">
              <a:spAutoFit/>
            </a:bodyPr>
            <a:lstStyle/>
            <a:p>
              <a:pPr algn="ctr"/>
              <a:r>
                <a:rPr lang="en-US" sz="2400" b="1" dirty="0" smtClean="0">
                  <a:solidFill>
                    <a:schemeClr val="bg1"/>
                  </a:solidFill>
                </a:rPr>
                <a:t>BEECH TREE</a:t>
              </a:r>
              <a:endParaRPr lang="en-US" sz="2400" b="1" dirty="0">
                <a:solidFill>
                  <a:schemeClr val="bg1"/>
                </a:solidFill>
              </a:endParaRPr>
            </a:p>
          </p:txBody>
        </p:sp>
        <p:sp>
          <p:nvSpPr>
            <p:cNvPr id="23" name="TextBox 22"/>
            <p:cNvSpPr txBox="1"/>
            <p:nvPr/>
          </p:nvSpPr>
          <p:spPr>
            <a:xfrm>
              <a:off x="5285494" y="3943378"/>
              <a:ext cx="1266690" cy="322387"/>
            </a:xfrm>
            <a:prstGeom prst="rect">
              <a:avLst/>
            </a:prstGeom>
            <a:solidFill>
              <a:srgbClr val="FF0000"/>
            </a:solidFill>
          </p:spPr>
          <p:txBody>
            <a:bodyPr wrap="square" rtlCol="0">
              <a:spAutoFit/>
            </a:bodyPr>
            <a:lstStyle/>
            <a:p>
              <a:pPr algn="ctr"/>
              <a:r>
                <a:rPr lang="en-US" sz="2400" b="1" dirty="0" smtClean="0">
                  <a:solidFill>
                    <a:schemeClr val="bg1"/>
                  </a:solidFill>
                </a:rPr>
                <a:t>MDF TREE</a:t>
              </a:r>
              <a:endParaRPr lang="en-US" sz="2400" b="1" dirty="0">
                <a:solidFill>
                  <a:schemeClr val="bg1"/>
                </a:solidFill>
              </a:endParaRPr>
            </a:p>
          </p:txBody>
        </p:sp>
      </p:grpSp>
      <p:pic>
        <p:nvPicPr>
          <p:cNvPr id="24" name="Picture 23"/>
          <p:cNvPicPr>
            <a:picLocks noChangeAspect="1"/>
          </p:cNvPicPr>
          <p:nvPr/>
        </p:nvPicPr>
        <p:blipFill>
          <a:blip r:embed="rId4"/>
          <a:stretch>
            <a:fillRect/>
          </a:stretch>
        </p:blipFill>
        <p:spPr>
          <a:xfrm>
            <a:off x="2037267" y="692696"/>
            <a:ext cx="1931879" cy="1730902"/>
          </a:xfrm>
          <a:prstGeom prst="rect">
            <a:avLst/>
          </a:prstGeom>
          <a:ln>
            <a:noFill/>
          </a:ln>
          <a:effectLst>
            <a:glow rad="165100">
              <a:schemeClr val="bg1">
                <a:alpha val="57000"/>
              </a:schemeClr>
            </a:glow>
          </a:effectLst>
        </p:spPr>
      </p:pic>
      <p:pic>
        <p:nvPicPr>
          <p:cNvPr id="25" name="Picture 24"/>
          <p:cNvPicPr>
            <a:picLocks noChangeAspect="1"/>
          </p:cNvPicPr>
          <p:nvPr/>
        </p:nvPicPr>
        <p:blipFill>
          <a:blip r:embed="rId5"/>
          <a:stretch>
            <a:fillRect/>
          </a:stretch>
        </p:blipFill>
        <p:spPr>
          <a:xfrm>
            <a:off x="179512" y="3047424"/>
            <a:ext cx="1701650" cy="1677720"/>
          </a:xfrm>
          <a:prstGeom prst="rect">
            <a:avLst/>
          </a:prstGeom>
          <a:ln>
            <a:noFill/>
          </a:ln>
          <a:effectLst>
            <a:glow rad="165100">
              <a:schemeClr val="bg1">
                <a:alpha val="57000"/>
              </a:schemeClr>
            </a:glow>
          </a:effectLst>
        </p:spPr>
      </p:pic>
      <p:pic>
        <p:nvPicPr>
          <p:cNvPr id="26" name="Picture 25"/>
          <p:cNvPicPr>
            <a:picLocks noChangeAspect="1"/>
          </p:cNvPicPr>
          <p:nvPr/>
        </p:nvPicPr>
        <p:blipFill>
          <a:blip r:embed="rId6"/>
          <a:stretch>
            <a:fillRect/>
          </a:stretch>
        </p:blipFill>
        <p:spPr>
          <a:xfrm>
            <a:off x="6782592" y="727742"/>
            <a:ext cx="2154172" cy="1615629"/>
          </a:xfrm>
          <a:prstGeom prst="rect">
            <a:avLst/>
          </a:prstGeom>
          <a:ln>
            <a:noFill/>
          </a:ln>
          <a:effectLst>
            <a:glow rad="165100">
              <a:schemeClr val="bg1">
                <a:alpha val="57000"/>
              </a:schemeClr>
            </a:glow>
          </a:effectLst>
        </p:spPr>
      </p:pic>
      <p:pic>
        <p:nvPicPr>
          <p:cNvPr id="27" name="Picture 26"/>
          <p:cNvPicPr>
            <a:picLocks noChangeAspect="1"/>
          </p:cNvPicPr>
          <p:nvPr/>
        </p:nvPicPr>
        <p:blipFill>
          <a:blip r:embed="rId7"/>
          <a:stretch>
            <a:fillRect/>
          </a:stretch>
        </p:blipFill>
        <p:spPr>
          <a:xfrm>
            <a:off x="2051720" y="5229200"/>
            <a:ext cx="2817704" cy="1296144"/>
          </a:xfrm>
          <a:prstGeom prst="rect">
            <a:avLst/>
          </a:prstGeom>
          <a:ln>
            <a:noFill/>
          </a:ln>
          <a:effectLst>
            <a:glow rad="165100">
              <a:schemeClr val="bg1">
                <a:alpha val="57000"/>
              </a:schemeClr>
            </a:glow>
          </a:effectLst>
        </p:spPr>
      </p:pic>
      <p:pic>
        <p:nvPicPr>
          <p:cNvPr id="30" name="Picture 29"/>
          <p:cNvPicPr>
            <a:picLocks noChangeAspect="1"/>
          </p:cNvPicPr>
          <p:nvPr/>
        </p:nvPicPr>
        <p:blipFill>
          <a:blip r:embed="rId8"/>
          <a:stretch>
            <a:fillRect/>
          </a:stretch>
        </p:blipFill>
        <p:spPr>
          <a:xfrm>
            <a:off x="4308367" y="764704"/>
            <a:ext cx="2193209" cy="1644907"/>
          </a:xfrm>
          <a:prstGeom prst="rect">
            <a:avLst/>
          </a:prstGeom>
          <a:ln>
            <a:noFill/>
          </a:ln>
          <a:effectLst>
            <a:glow rad="165100">
              <a:schemeClr val="bg1">
                <a:alpha val="57000"/>
              </a:schemeClr>
            </a:glow>
          </a:effectLst>
        </p:spPr>
      </p:pic>
      <p:pic>
        <p:nvPicPr>
          <p:cNvPr id="31" name="Picture 30"/>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Lst>
          </a:blip>
          <a:stretch>
            <a:fillRect/>
          </a:stretch>
        </p:blipFill>
        <p:spPr>
          <a:xfrm>
            <a:off x="5004048" y="5013176"/>
            <a:ext cx="2178112" cy="1766983"/>
          </a:xfrm>
          <a:prstGeom prst="rect">
            <a:avLst/>
          </a:prstGeom>
          <a:ln>
            <a:noFill/>
          </a:ln>
          <a:effectLst>
            <a:glow rad="165100">
              <a:schemeClr val="bg1">
                <a:alpha val="57000"/>
              </a:schemeClr>
            </a:glow>
          </a:effectLst>
        </p:spPr>
      </p:pic>
      <p:pic>
        <p:nvPicPr>
          <p:cNvPr id="32" name="Picture 31"/>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684584" y="4587198"/>
            <a:ext cx="3256270" cy="2442202"/>
          </a:xfrm>
          <a:prstGeom prst="rect">
            <a:avLst/>
          </a:prstGeom>
          <a:ln>
            <a:noFill/>
          </a:ln>
          <a:effectLst>
            <a:glow rad="165100">
              <a:schemeClr val="bg1">
                <a:alpha val="57000"/>
              </a:schemeClr>
            </a:glow>
          </a:effectLst>
        </p:spPr>
      </p:pic>
      <p:pic>
        <p:nvPicPr>
          <p:cNvPr id="33" name="Picture 32"/>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imgEffect>
                  </a14:imgLayer>
                </a14:imgProps>
              </a:ext>
            </a:extLst>
          </a:blip>
          <a:stretch>
            <a:fillRect/>
          </a:stretch>
        </p:blipFill>
        <p:spPr>
          <a:xfrm>
            <a:off x="323528" y="755890"/>
            <a:ext cx="1439215" cy="2169054"/>
          </a:xfrm>
          <a:prstGeom prst="rect">
            <a:avLst/>
          </a:prstGeom>
          <a:ln>
            <a:noFill/>
          </a:ln>
          <a:effectLst>
            <a:glow rad="165100">
              <a:schemeClr val="bg1">
                <a:alpha val="57000"/>
              </a:schemeClr>
            </a:glow>
          </a:effectLst>
        </p:spPr>
      </p:pic>
      <p:sp>
        <p:nvSpPr>
          <p:cNvPr id="6" name="Rectangle 5"/>
          <p:cNvSpPr/>
          <p:nvPr/>
        </p:nvSpPr>
        <p:spPr>
          <a:xfrm>
            <a:off x="2037267" y="2564904"/>
            <a:ext cx="2534733" cy="2308324"/>
          </a:xfrm>
          <a:prstGeom prst="rect">
            <a:avLst/>
          </a:prstGeom>
        </p:spPr>
        <p:txBody>
          <a:bodyPr wrap="square">
            <a:spAutoFit/>
          </a:bodyPr>
          <a:lstStyle/>
          <a:p>
            <a:pPr algn="ctr">
              <a:spcBef>
                <a:spcPts val="900"/>
              </a:spcBef>
              <a:defRPr/>
            </a:pPr>
            <a:r>
              <a:rPr lang="en-US" sz="2800" b="1" dirty="0" smtClean="0">
                <a:solidFill>
                  <a:srgbClr val="92D050"/>
                </a:solidFill>
                <a:latin typeface="Century Gothic" panose="020B0502020202020204" pitchFamily="34" charset="0"/>
              </a:rPr>
              <a:t>Can </a:t>
            </a:r>
            <a:r>
              <a:rPr lang="en-US" sz="2800" b="1" dirty="0">
                <a:solidFill>
                  <a:srgbClr val="92D050"/>
                </a:solidFill>
                <a:latin typeface="Century Gothic" panose="020B0502020202020204" pitchFamily="34" charset="0"/>
              </a:rPr>
              <a:t>you match the types of Woods and Trees?</a:t>
            </a:r>
            <a:endParaRPr lang="en-US" sz="2800" b="1" dirty="0">
              <a:solidFill>
                <a:srgbClr val="92D050"/>
              </a:solidFill>
              <a:latin typeface="Century Gothic" panose="020B0502020202020204" pitchFamily="34" charset="0"/>
            </a:endParaRPr>
          </a:p>
        </p:txBody>
      </p:sp>
    </p:spTree>
    <p:extLst>
      <p:ext uri="{BB962C8B-B14F-4D97-AF65-F5344CB8AC3E}">
        <p14:creationId xmlns:p14="http://schemas.microsoft.com/office/powerpoint/2010/main" val="26984631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723125" y="2188223"/>
            <a:ext cx="4241364" cy="4006699"/>
            <a:chOff x="3444512" y="2795904"/>
            <a:chExt cx="3338080" cy="2797930"/>
          </a:xfrm>
        </p:grpSpPr>
        <p:sp>
          <p:nvSpPr>
            <p:cNvPr id="5" name="Picture 8" descr="Automotive &lt;strong&gt;Sketches&lt;/strong&gt; by marcsenger on DeviantArt"/>
            <p:cNvSpPr>
              <a:spLocks noChangeAspect="1"/>
            </p:cNvSpPr>
            <p:nvPr/>
          </p:nvSpPr>
          <p:spPr bwMode="auto">
            <a:xfrm>
              <a:off x="4458696" y="3307088"/>
              <a:ext cx="44450"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endParaRPr lang="en-US" altLang="en-US" sz="2400" dirty="0"/>
            </a:p>
          </p:txBody>
        </p:sp>
        <p:sp>
          <p:nvSpPr>
            <p:cNvPr id="6" name="TextBox 5"/>
            <p:cNvSpPr txBox="1"/>
            <p:nvPr/>
          </p:nvSpPr>
          <p:spPr>
            <a:xfrm>
              <a:off x="5372590" y="2822922"/>
              <a:ext cx="1272812" cy="322387"/>
            </a:xfrm>
            <a:prstGeom prst="rect">
              <a:avLst/>
            </a:prstGeom>
            <a:solidFill>
              <a:srgbClr val="FF0000"/>
            </a:solidFill>
          </p:spPr>
          <p:txBody>
            <a:bodyPr wrap="square" rtlCol="0">
              <a:spAutoFit/>
            </a:bodyPr>
            <a:lstStyle/>
            <a:p>
              <a:pPr algn="ctr"/>
              <a:r>
                <a:rPr lang="en-US" sz="2400" b="1" dirty="0" smtClean="0">
                  <a:solidFill>
                    <a:schemeClr val="bg1"/>
                  </a:solidFill>
                </a:rPr>
                <a:t>PLYWOOD</a:t>
              </a:r>
              <a:endParaRPr lang="en-US" sz="2400" b="1" dirty="0">
                <a:solidFill>
                  <a:schemeClr val="bg1"/>
                </a:solidFill>
              </a:endParaRPr>
            </a:p>
          </p:txBody>
        </p:sp>
        <p:sp>
          <p:nvSpPr>
            <p:cNvPr id="7" name="TextBox 6"/>
            <p:cNvSpPr txBox="1"/>
            <p:nvPr/>
          </p:nvSpPr>
          <p:spPr>
            <a:xfrm>
              <a:off x="5235402" y="3361275"/>
              <a:ext cx="1547190" cy="322387"/>
            </a:xfrm>
            <a:prstGeom prst="rect">
              <a:avLst/>
            </a:prstGeom>
            <a:solidFill>
              <a:srgbClr val="FF0000"/>
            </a:solidFill>
          </p:spPr>
          <p:txBody>
            <a:bodyPr wrap="square" rtlCol="0">
              <a:spAutoFit/>
            </a:bodyPr>
            <a:lstStyle/>
            <a:p>
              <a:pPr algn="ctr"/>
              <a:r>
                <a:rPr lang="en-US" sz="2400" b="1" dirty="0" smtClean="0">
                  <a:solidFill>
                    <a:schemeClr val="bg1"/>
                  </a:solidFill>
                </a:rPr>
                <a:t>MAHOGHANY</a:t>
              </a:r>
              <a:endParaRPr lang="en-US" sz="2400" b="1" dirty="0">
                <a:solidFill>
                  <a:schemeClr val="bg1"/>
                </a:solidFill>
              </a:endParaRPr>
            </a:p>
          </p:txBody>
        </p:sp>
        <p:sp>
          <p:nvSpPr>
            <p:cNvPr id="8" name="TextBox 7"/>
            <p:cNvSpPr txBox="1"/>
            <p:nvPr/>
          </p:nvSpPr>
          <p:spPr>
            <a:xfrm>
              <a:off x="5953472" y="5271447"/>
              <a:ext cx="772447" cy="322387"/>
            </a:xfrm>
            <a:prstGeom prst="rect">
              <a:avLst/>
            </a:prstGeom>
            <a:solidFill>
              <a:srgbClr val="FF0000"/>
            </a:solidFill>
          </p:spPr>
          <p:txBody>
            <a:bodyPr wrap="square" rtlCol="0">
              <a:spAutoFit/>
            </a:bodyPr>
            <a:lstStyle/>
            <a:p>
              <a:pPr algn="ctr"/>
              <a:r>
                <a:rPr lang="en-US" sz="2400" b="1" dirty="0" smtClean="0">
                  <a:solidFill>
                    <a:schemeClr val="bg1"/>
                  </a:solidFill>
                </a:rPr>
                <a:t>PINE</a:t>
              </a:r>
              <a:endParaRPr lang="en-US" sz="2400" b="1" dirty="0">
                <a:solidFill>
                  <a:schemeClr val="bg1"/>
                </a:solidFill>
              </a:endParaRPr>
            </a:p>
          </p:txBody>
        </p:sp>
        <p:sp>
          <p:nvSpPr>
            <p:cNvPr id="9" name="TextBox 8"/>
            <p:cNvSpPr txBox="1"/>
            <p:nvPr/>
          </p:nvSpPr>
          <p:spPr>
            <a:xfrm>
              <a:off x="5479125" y="4848492"/>
              <a:ext cx="789869" cy="322387"/>
            </a:xfrm>
            <a:prstGeom prst="rect">
              <a:avLst/>
            </a:prstGeom>
            <a:solidFill>
              <a:srgbClr val="FF0000"/>
            </a:solidFill>
          </p:spPr>
          <p:txBody>
            <a:bodyPr wrap="square" rtlCol="0">
              <a:spAutoFit/>
            </a:bodyPr>
            <a:lstStyle/>
            <a:p>
              <a:pPr algn="ctr"/>
              <a:r>
                <a:rPr lang="en-US" sz="2400" b="1" dirty="0" smtClean="0">
                  <a:solidFill>
                    <a:schemeClr val="bg1"/>
                  </a:solidFill>
                </a:rPr>
                <a:t>MDF</a:t>
              </a:r>
              <a:endParaRPr lang="en-US" sz="2400" b="1" dirty="0">
                <a:solidFill>
                  <a:schemeClr val="bg1"/>
                </a:solidFill>
              </a:endParaRPr>
            </a:p>
          </p:txBody>
        </p:sp>
        <p:sp>
          <p:nvSpPr>
            <p:cNvPr id="10" name="TextBox 9"/>
            <p:cNvSpPr txBox="1"/>
            <p:nvPr/>
          </p:nvSpPr>
          <p:spPr>
            <a:xfrm>
              <a:off x="3444512" y="3341514"/>
              <a:ext cx="1546136" cy="322387"/>
            </a:xfrm>
            <a:prstGeom prst="rect">
              <a:avLst/>
            </a:prstGeom>
            <a:solidFill>
              <a:srgbClr val="FF0000"/>
            </a:solidFill>
          </p:spPr>
          <p:txBody>
            <a:bodyPr wrap="square" rtlCol="0">
              <a:spAutoFit/>
            </a:bodyPr>
            <a:lstStyle/>
            <a:p>
              <a:pPr algn="ctr"/>
              <a:r>
                <a:rPr lang="en-US" sz="2400" b="1" dirty="0" smtClean="0">
                  <a:solidFill>
                    <a:schemeClr val="bg1"/>
                  </a:solidFill>
                </a:rPr>
                <a:t>BALSA WOOD</a:t>
              </a:r>
              <a:endParaRPr lang="en-US" sz="2400" b="1" dirty="0">
                <a:solidFill>
                  <a:schemeClr val="bg1"/>
                </a:solidFill>
              </a:endParaRPr>
            </a:p>
          </p:txBody>
        </p:sp>
        <p:sp>
          <p:nvSpPr>
            <p:cNvPr id="11" name="TextBox 10"/>
            <p:cNvSpPr txBox="1"/>
            <p:nvPr/>
          </p:nvSpPr>
          <p:spPr>
            <a:xfrm>
              <a:off x="3614130" y="3943378"/>
              <a:ext cx="1487226" cy="322387"/>
            </a:xfrm>
            <a:prstGeom prst="rect">
              <a:avLst/>
            </a:prstGeom>
            <a:solidFill>
              <a:srgbClr val="FF0000"/>
            </a:solidFill>
          </p:spPr>
          <p:txBody>
            <a:bodyPr wrap="square" rtlCol="0">
              <a:spAutoFit/>
            </a:bodyPr>
            <a:lstStyle/>
            <a:p>
              <a:pPr algn="ctr"/>
              <a:r>
                <a:rPr lang="en-US" sz="2400" b="1" dirty="0" smtClean="0">
                  <a:solidFill>
                    <a:schemeClr val="bg1"/>
                  </a:solidFill>
                </a:rPr>
                <a:t>CHIP BOARD</a:t>
              </a:r>
              <a:endParaRPr lang="en-US" sz="2400" b="1" dirty="0">
                <a:solidFill>
                  <a:schemeClr val="bg1"/>
                </a:solidFill>
              </a:endParaRPr>
            </a:p>
          </p:txBody>
        </p:sp>
        <p:sp>
          <p:nvSpPr>
            <p:cNvPr id="12" name="TextBox 11"/>
            <p:cNvSpPr txBox="1"/>
            <p:nvPr/>
          </p:nvSpPr>
          <p:spPr>
            <a:xfrm>
              <a:off x="5485823" y="4395935"/>
              <a:ext cx="1191423" cy="322387"/>
            </a:xfrm>
            <a:prstGeom prst="rect">
              <a:avLst/>
            </a:prstGeom>
            <a:solidFill>
              <a:srgbClr val="FF0000"/>
            </a:solidFill>
          </p:spPr>
          <p:txBody>
            <a:bodyPr wrap="square" rtlCol="0">
              <a:spAutoFit/>
            </a:bodyPr>
            <a:lstStyle/>
            <a:p>
              <a:pPr algn="ctr"/>
              <a:r>
                <a:rPr lang="en-US" sz="2400" b="1" dirty="0" smtClean="0">
                  <a:solidFill>
                    <a:schemeClr val="bg1"/>
                  </a:solidFill>
                </a:rPr>
                <a:t>OAK TREE</a:t>
              </a:r>
              <a:endParaRPr lang="en-US" sz="2400" b="1" dirty="0">
                <a:solidFill>
                  <a:schemeClr val="bg1"/>
                </a:solidFill>
              </a:endParaRPr>
            </a:p>
          </p:txBody>
        </p:sp>
        <p:sp>
          <p:nvSpPr>
            <p:cNvPr id="13" name="TextBox 12"/>
            <p:cNvSpPr txBox="1"/>
            <p:nvPr/>
          </p:nvSpPr>
          <p:spPr>
            <a:xfrm>
              <a:off x="3629950" y="2795904"/>
              <a:ext cx="1471407" cy="322387"/>
            </a:xfrm>
            <a:prstGeom prst="rect">
              <a:avLst/>
            </a:prstGeom>
            <a:solidFill>
              <a:srgbClr val="FF0000"/>
            </a:solidFill>
          </p:spPr>
          <p:txBody>
            <a:bodyPr wrap="square" rtlCol="0">
              <a:spAutoFit/>
            </a:bodyPr>
            <a:lstStyle/>
            <a:p>
              <a:pPr algn="ctr"/>
              <a:r>
                <a:rPr lang="en-US" sz="2400" b="1" dirty="0" smtClean="0">
                  <a:solidFill>
                    <a:schemeClr val="bg1"/>
                  </a:solidFill>
                </a:rPr>
                <a:t>BEECH TREE</a:t>
              </a:r>
              <a:endParaRPr lang="en-US" sz="2400" b="1" dirty="0">
                <a:solidFill>
                  <a:schemeClr val="bg1"/>
                </a:solidFill>
              </a:endParaRPr>
            </a:p>
          </p:txBody>
        </p:sp>
        <p:sp>
          <p:nvSpPr>
            <p:cNvPr id="14" name="TextBox 13"/>
            <p:cNvSpPr txBox="1"/>
            <p:nvPr/>
          </p:nvSpPr>
          <p:spPr>
            <a:xfrm>
              <a:off x="5285494" y="3943378"/>
              <a:ext cx="1266690" cy="322387"/>
            </a:xfrm>
            <a:prstGeom prst="rect">
              <a:avLst/>
            </a:prstGeom>
            <a:solidFill>
              <a:srgbClr val="FF0000"/>
            </a:solidFill>
          </p:spPr>
          <p:txBody>
            <a:bodyPr wrap="square" rtlCol="0">
              <a:spAutoFit/>
            </a:bodyPr>
            <a:lstStyle/>
            <a:p>
              <a:pPr algn="ctr"/>
              <a:r>
                <a:rPr lang="en-US" sz="2400" b="1" dirty="0" smtClean="0">
                  <a:solidFill>
                    <a:schemeClr val="bg1"/>
                  </a:solidFill>
                </a:rPr>
                <a:t>MDF TREE</a:t>
              </a:r>
              <a:endParaRPr lang="en-US" sz="2400" b="1" dirty="0">
                <a:solidFill>
                  <a:schemeClr val="bg1"/>
                </a:solidFill>
              </a:endParaRPr>
            </a:p>
          </p:txBody>
        </p:sp>
      </p:grpSp>
      <p:pic>
        <p:nvPicPr>
          <p:cNvPr id="15" name="Picture 14"/>
          <p:cNvPicPr>
            <a:picLocks noChangeAspect="1"/>
          </p:cNvPicPr>
          <p:nvPr/>
        </p:nvPicPr>
        <p:blipFill>
          <a:blip r:embed="rId3"/>
          <a:stretch>
            <a:fillRect/>
          </a:stretch>
        </p:blipFill>
        <p:spPr>
          <a:xfrm>
            <a:off x="2037267" y="332656"/>
            <a:ext cx="1931879" cy="1730902"/>
          </a:xfrm>
          <a:prstGeom prst="rect">
            <a:avLst/>
          </a:prstGeom>
          <a:ln>
            <a:noFill/>
          </a:ln>
          <a:effectLst>
            <a:glow rad="165100">
              <a:schemeClr val="bg1">
                <a:alpha val="57000"/>
              </a:schemeClr>
            </a:glow>
          </a:effectLst>
        </p:spPr>
      </p:pic>
      <p:pic>
        <p:nvPicPr>
          <p:cNvPr id="16" name="Picture 15"/>
          <p:cNvPicPr>
            <a:picLocks noChangeAspect="1"/>
          </p:cNvPicPr>
          <p:nvPr/>
        </p:nvPicPr>
        <p:blipFill>
          <a:blip r:embed="rId4"/>
          <a:stretch>
            <a:fillRect/>
          </a:stretch>
        </p:blipFill>
        <p:spPr>
          <a:xfrm>
            <a:off x="179512" y="2687384"/>
            <a:ext cx="1701650" cy="1677720"/>
          </a:xfrm>
          <a:prstGeom prst="rect">
            <a:avLst/>
          </a:prstGeom>
          <a:ln>
            <a:noFill/>
          </a:ln>
          <a:effectLst>
            <a:glow rad="165100">
              <a:schemeClr val="bg1">
                <a:alpha val="57000"/>
              </a:schemeClr>
            </a:glow>
          </a:effectLst>
        </p:spPr>
      </p:pic>
      <p:pic>
        <p:nvPicPr>
          <p:cNvPr id="17" name="Picture 16"/>
          <p:cNvPicPr>
            <a:picLocks noChangeAspect="1"/>
          </p:cNvPicPr>
          <p:nvPr/>
        </p:nvPicPr>
        <p:blipFill>
          <a:blip r:embed="rId5"/>
          <a:stretch>
            <a:fillRect/>
          </a:stretch>
        </p:blipFill>
        <p:spPr>
          <a:xfrm>
            <a:off x="6782592" y="367702"/>
            <a:ext cx="2154172" cy="1615629"/>
          </a:xfrm>
          <a:prstGeom prst="rect">
            <a:avLst/>
          </a:prstGeom>
          <a:ln>
            <a:noFill/>
          </a:ln>
          <a:effectLst>
            <a:glow rad="165100">
              <a:schemeClr val="bg1">
                <a:alpha val="57000"/>
              </a:schemeClr>
            </a:glow>
          </a:effectLst>
        </p:spPr>
      </p:pic>
      <p:pic>
        <p:nvPicPr>
          <p:cNvPr id="18" name="Picture 17"/>
          <p:cNvPicPr>
            <a:picLocks noChangeAspect="1"/>
          </p:cNvPicPr>
          <p:nvPr/>
        </p:nvPicPr>
        <p:blipFill>
          <a:blip r:embed="rId6"/>
          <a:stretch>
            <a:fillRect/>
          </a:stretch>
        </p:blipFill>
        <p:spPr>
          <a:xfrm>
            <a:off x="2051720" y="4869160"/>
            <a:ext cx="2817704" cy="1296144"/>
          </a:xfrm>
          <a:prstGeom prst="rect">
            <a:avLst/>
          </a:prstGeom>
          <a:ln>
            <a:noFill/>
          </a:ln>
          <a:effectLst>
            <a:glow rad="165100">
              <a:schemeClr val="bg1">
                <a:alpha val="57000"/>
              </a:schemeClr>
            </a:glow>
          </a:effectLst>
        </p:spPr>
      </p:pic>
      <p:pic>
        <p:nvPicPr>
          <p:cNvPr id="19" name="Picture 18"/>
          <p:cNvPicPr>
            <a:picLocks noChangeAspect="1"/>
          </p:cNvPicPr>
          <p:nvPr/>
        </p:nvPicPr>
        <p:blipFill>
          <a:blip r:embed="rId7"/>
          <a:stretch>
            <a:fillRect/>
          </a:stretch>
        </p:blipFill>
        <p:spPr>
          <a:xfrm>
            <a:off x="4308367" y="404664"/>
            <a:ext cx="2193209" cy="1644907"/>
          </a:xfrm>
          <a:prstGeom prst="rect">
            <a:avLst/>
          </a:prstGeom>
          <a:ln>
            <a:noFill/>
          </a:ln>
          <a:effectLst>
            <a:glow rad="165100">
              <a:schemeClr val="bg1">
                <a:alpha val="57000"/>
              </a:schemeClr>
            </a:glow>
          </a:effectLst>
        </p:spPr>
      </p:pic>
      <p:pic>
        <p:nvPicPr>
          <p:cNvPr id="20" name="Picture 19"/>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Lst>
          </a:blip>
          <a:stretch>
            <a:fillRect/>
          </a:stretch>
        </p:blipFill>
        <p:spPr>
          <a:xfrm>
            <a:off x="5004048" y="4653136"/>
            <a:ext cx="2178112" cy="1766983"/>
          </a:xfrm>
          <a:prstGeom prst="rect">
            <a:avLst/>
          </a:prstGeom>
          <a:ln>
            <a:noFill/>
          </a:ln>
          <a:effectLst>
            <a:glow rad="165100">
              <a:schemeClr val="bg1">
                <a:alpha val="57000"/>
              </a:schemeClr>
            </a:glow>
          </a:effectLst>
        </p:spPr>
      </p:pic>
      <p:pic>
        <p:nvPicPr>
          <p:cNvPr id="21" name="Picture 20"/>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684584" y="4227158"/>
            <a:ext cx="3256270" cy="2442202"/>
          </a:xfrm>
          <a:prstGeom prst="rect">
            <a:avLst/>
          </a:prstGeom>
          <a:ln>
            <a:noFill/>
          </a:ln>
          <a:effectLst>
            <a:glow rad="165100">
              <a:schemeClr val="bg1">
                <a:alpha val="57000"/>
              </a:schemeClr>
            </a:glow>
          </a:effectLst>
        </p:spPr>
      </p:pic>
      <p:pic>
        <p:nvPicPr>
          <p:cNvPr id="22" name="Picture 21"/>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Lst>
          </a:blip>
          <a:stretch>
            <a:fillRect/>
          </a:stretch>
        </p:blipFill>
        <p:spPr>
          <a:xfrm>
            <a:off x="323528" y="395850"/>
            <a:ext cx="1439215" cy="2169054"/>
          </a:xfrm>
          <a:prstGeom prst="rect">
            <a:avLst/>
          </a:prstGeom>
          <a:ln>
            <a:noFill/>
          </a:ln>
          <a:effectLst>
            <a:glow rad="165100">
              <a:schemeClr val="bg1">
                <a:alpha val="57000"/>
              </a:schemeClr>
            </a:glow>
          </a:effectLst>
        </p:spPr>
      </p:pic>
      <p:sp>
        <p:nvSpPr>
          <p:cNvPr id="23" name="Rectangle 22"/>
          <p:cNvSpPr/>
          <p:nvPr/>
        </p:nvSpPr>
        <p:spPr>
          <a:xfrm>
            <a:off x="2037267" y="2204864"/>
            <a:ext cx="2534733" cy="2308324"/>
          </a:xfrm>
          <a:prstGeom prst="rect">
            <a:avLst/>
          </a:prstGeom>
        </p:spPr>
        <p:txBody>
          <a:bodyPr wrap="square">
            <a:spAutoFit/>
          </a:bodyPr>
          <a:lstStyle/>
          <a:p>
            <a:pPr algn="ctr">
              <a:spcBef>
                <a:spcPts val="900"/>
              </a:spcBef>
              <a:defRPr/>
            </a:pPr>
            <a:r>
              <a:rPr lang="en-US" sz="2800" b="1" dirty="0" smtClean="0">
                <a:solidFill>
                  <a:srgbClr val="92D050"/>
                </a:solidFill>
                <a:latin typeface="Century Gothic" panose="020B0502020202020204" pitchFamily="34" charset="0"/>
              </a:rPr>
              <a:t>Can </a:t>
            </a:r>
            <a:r>
              <a:rPr lang="en-US" sz="2800" b="1" dirty="0">
                <a:solidFill>
                  <a:srgbClr val="92D050"/>
                </a:solidFill>
                <a:latin typeface="Century Gothic" panose="020B0502020202020204" pitchFamily="34" charset="0"/>
              </a:rPr>
              <a:t>you match the types of Woods and Trees?</a:t>
            </a:r>
            <a:endParaRPr lang="en-US" sz="2800" b="1" dirty="0">
              <a:solidFill>
                <a:srgbClr val="92D050"/>
              </a:solidFill>
              <a:latin typeface="Century Gothic" panose="020B0502020202020204" pitchFamily="34" charset="0"/>
            </a:endParaRPr>
          </a:p>
        </p:txBody>
      </p:sp>
    </p:spTree>
    <p:extLst>
      <p:ext uri="{BB962C8B-B14F-4D97-AF65-F5344CB8AC3E}">
        <p14:creationId xmlns:p14="http://schemas.microsoft.com/office/powerpoint/2010/main" val="1945789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88640"/>
            <a:ext cx="9144000" cy="36004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smtClean="0">
                <a:latin typeface="Century Gothic" panose="020B0502020202020204" pitchFamily="34" charset="0"/>
              </a:rPr>
              <a:t>                 DO NOW ACTIVITY </a:t>
            </a:r>
            <a:endParaRPr lang="en-GB" sz="2400" b="1" dirty="0">
              <a:latin typeface="Century Gothic" panose="020B0502020202020204" pitchFamily="34" charset="0"/>
            </a:endParaRPr>
          </a:p>
        </p:txBody>
      </p:sp>
      <p:pic>
        <p:nvPicPr>
          <p:cNvPr id="1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7575"/>
          <a:stretch/>
        </p:blipFill>
        <p:spPr bwMode="auto">
          <a:xfrm>
            <a:off x="127510" y="44624"/>
            <a:ext cx="1193090"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Picture 8" descr="Automotive &lt;strong&gt;Sketches&lt;/strong&gt; by marcsenger on DeviantArt"/>
          <p:cNvSpPr>
            <a:spLocks noChangeAspect="1"/>
          </p:cNvSpPr>
          <p:nvPr/>
        </p:nvSpPr>
        <p:spPr bwMode="auto">
          <a:xfrm>
            <a:off x="4352207" y="3377516"/>
            <a:ext cx="44450" cy="46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nSpc>
                <a:spcPct val="100000"/>
              </a:lnSpc>
              <a:spcBef>
                <a:spcPct val="0"/>
              </a:spcBef>
              <a:buFontTx/>
              <a:buNone/>
            </a:pPr>
            <a:endParaRPr lang="en-US" altLang="en-US" sz="1800" dirty="0"/>
          </a:p>
        </p:txBody>
      </p:sp>
      <p:sp>
        <p:nvSpPr>
          <p:cNvPr id="7" name="TextBox 6"/>
          <p:cNvSpPr txBox="1"/>
          <p:nvPr/>
        </p:nvSpPr>
        <p:spPr>
          <a:xfrm>
            <a:off x="2072286" y="2860918"/>
            <a:ext cx="1272812" cy="369332"/>
          </a:xfrm>
          <a:prstGeom prst="rect">
            <a:avLst/>
          </a:prstGeom>
          <a:solidFill>
            <a:srgbClr val="FF0000"/>
          </a:solidFill>
          <a:effectLst/>
        </p:spPr>
        <p:txBody>
          <a:bodyPr wrap="square" rtlCol="0">
            <a:spAutoFit/>
          </a:bodyPr>
          <a:lstStyle/>
          <a:p>
            <a:r>
              <a:rPr lang="en-US" b="1" dirty="0" smtClean="0">
                <a:solidFill>
                  <a:schemeClr val="bg1"/>
                </a:solidFill>
              </a:rPr>
              <a:t>PLYWOOD</a:t>
            </a:r>
            <a:endParaRPr lang="en-US" b="1" dirty="0">
              <a:solidFill>
                <a:schemeClr val="bg1"/>
              </a:solidFill>
            </a:endParaRPr>
          </a:p>
        </p:txBody>
      </p:sp>
      <p:sp>
        <p:nvSpPr>
          <p:cNvPr id="8" name="TextBox 7"/>
          <p:cNvSpPr txBox="1"/>
          <p:nvPr/>
        </p:nvSpPr>
        <p:spPr>
          <a:xfrm>
            <a:off x="5128913" y="3431703"/>
            <a:ext cx="1547190" cy="369332"/>
          </a:xfrm>
          <a:prstGeom prst="rect">
            <a:avLst/>
          </a:prstGeom>
          <a:solidFill>
            <a:srgbClr val="FF0000"/>
          </a:solidFill>
          <a:effectLst/>
        </p:spPr>
        <p:txBody>
          <a:bodyPr wrap="square" rtlCol="0">
            <a:spAutoFit/>
          </a:bodyPr>
          <a:lstStyle/>
          <a:p>
            <a:r>
              <a:rPr lang="en-US" b="1" dirty="0" smtClean="0">
                <a:solidFill>
                  <a:schemeClr val="bg1"/>
                </a:solidFill>
              </a:rPr>
              <a:t>MAHOGHANY</a:t>
            </a:r>
            <a:endParaRPr lang="en-US" b="1" dirty="0">
              <a:solidFill>
                <a:schemeClr val="bg1"/>
              </a:solidFill>
            </a:endParaRPr>
          </a:p>
        </p:txBody>
      </p:sp>
      <p:sp>
        <p:nvSpPr>
          <p:cNvPr id="9" name="TextBox 8"/>
          <p:cNvSpPr txBox="1"/>
          <p:nvPr/>
        </p:nvSpPr>
        <p:spPr>
          <a:xfrm>
            <a:off x="5283979" y="2869339"/>
            <a:ext cx="772447" cy="369332"/>
          </a:xfrm>
          <a:prstGeom prst="rect">
            <a:avLst/>
          </a:prstGeom>
          <a:solidFill>
            <a:srgbClr val="FF0000"/>
          </a:solidFill>
          <a:effectLst/>
        </p:spPr>
        <p:txBody>
          <a:bodyPr wrap="square" rtlCol="0">
            <a:spAutoFit/>
          </a:bodyPr>
          <a:lstStyle/>
          <a:p>
            <a:r>
              <a:rPr lang="en-US" b="1" dirty="0" smtClean="0">
                <a:solidFill>
                  <a:schemeClr val="bg1"/>
                </a:solidFill>
              </a:rPr>
              <a:t>PINE</a:t>
            </a:r>
            <a:endParaRPr lang="en-US" b="1" dirty="0">
              <a:solidFill>
                <a:schemeClr val="bg1"/>
              </a:solidFill>
            </a:endParaRPr>
          </a:p>
        </p:txBody>
      </p:sp>
      <p:sp>
        <p:nvSpPr>
          <p:cNvPr id="10" name="TextBox 9"/>
          <p:cNvSpPr txBox="1"/>
          <p:nvPr/>
        </p:nvSpPr>
        <p:spPr>
          <a:xfrm>
            <a:off x="2218174" y="3412717"/>
            <a:ext cx="789869" cy="369332"/>
          </a:xfrm>
          <a:prstGeom prst="rect">
            <a:avLst/>
          </a:prstGeom>
          <a:solidFill>
            <a:srgbClr val="FF0000"/>
          </a:solidFill>
          <a:effectLst/>
        </p:spPr>
        <p:txBody>
          <a:bodyPr wrap="square" rtlCol="0">
            <a:spAutoFit/>
          </a:bodyPr>
          <a:lstStyle/>
          <a:p>
            <a:r>
              <a:rPr lang="en-US" b="1" dirty="0" smtClean="0">
                <a:solidFill>
                  <a:schemeClr val="bg1"/>
                </a:solidFill>
              </a:rPr>
              <a:t>MDF</a:t>
            </a:r>
            <a:endParaRPr lang="en-US" b="1" dirty="0">
              <a:solidFill>
                <a:schemeClr val="bg1"/>
              </a:solidFill>
            </a:endParaRPr>
          </a:p>
        </p:txBody>
      </p:sp>
      <p:sp>
        <p:nvSpPr>
          <p:cNvPr id="12" name="TextBox 11"/>
          <p:cNvSpPr txBox="1"/>
          <p:nvPr/>
        </p:nvSpPr>
        <p:spPr>
          <a:xfrm>
            <a:off x="3338023" y="3411942"/>
            <a:ext cx="1546136" cy="369332"/>
          </a:xfrm>
          <a:prstGeom prst="rect">
            <a:avLst/>
          </a:prstGeom>
          <a:solidFill>
            <a:srgbClr val="FF0000"/>
          </a:solidFill>
          <a:effectLst/>
        </p:spPr>
        <p:txBody>
          <a:bodyPr wrap="square" rtlCol="0">
            <a:spAutoFit/>
          </a:bodyPr>
          <a:lstStyle/>
          <a:p>
            <a:r>
              <a:rPr lang="en-US" b="1" dirty="0" smtClean="0">
                <a:solidFill>
                  <a:schemeClr val="bg1"/>
                </a:solidFill>
              </a:rPr>
              <a:t>BALSA WOOD</a:t>
            </a:r>
            <a:endParaRPr lang="en-US" b="1" dirty="0">
              <a:solidFill>
                <a:schemeClr val="bg1"/>
              </a:solidFill>
            </a:endParaRPr>
          </a:p>
        </p:txBody>
      </p:sp>
      <p:sp>
        <p:nvSpPr>
          <p:cNvPr id="13" name="TextBox 12"/>
          <p:cNvSpPr txBox="1"/>
          <p:nvPr/>
        </p:nvSpPr>
        <p:spPr>
          <a:xfrm>
            <a:off x="3507642" y="4013806"/>
            <a:ext cx="1376518" cy="369332"/>
          </a:xfrm>
          <a:prstGeom prst="rect">
            <a:avLst/>
          </a:prstGeom>
          <a:solidFill>
            <a:srgbClr val="FF0000"/>
          </a:solidFill>
          <a:effectLst/>
        </p:spPr>
        <p:txBody>
          <a:bodyPr wrap="square" rtlCol="0">
            <a:spAutoFit/>
          </a:bodyPr>
          <a:lstStyle/>
          <a:p>
            <a:r>
              <a:rPr lang="en-US" b="1" dirty="0" smtClean="0">
                <a:solidFill>
                  <a:schemeClr val="bg1"/>
                </a:solidFill>
              </a:rPr>
              <a:t>CHIP BOARD</a:t>
            </a:r>
            <a:endParaRPr lang="en-US" b="1" dirty="0">
              <a:solidFill>
                <a:schemeClr val="bg1"/>
              </a:solidFill>
            </a:endParaRPr>
          </a:p>
        </p:txBody>
      </p:sp>
      <p:sp>
        <p:nvSpPr>
          <p:cNvPr id="14" name="TextBox 13"/>
          <p:cNvSpPr txBox="1"/>
          <p:nvPr/>
        </p:nvSpPr>
        <p:spPr>
          <a:xfrm>
            <a:off x="2146600" y="3983575"/>
            <a:ext cx="1191423" cy="369332"/>
          </a:xfrm>
          <a:prstGeom prst="rect">
            <a:avLst/>
          </a:prstGeom>
          <a:solidFill>
            <a:srgbClr val="FF0000"/>
          </a:solidFill>
          <a:effectLst/>
        </p:spPr>
        <p:txBody>
          <a:bodyPr wrap="square" rtlCol="0">
            <a:spAutoFit/>
          </a:bodyPr>
          <a:lstStyle/>
          <a:p>
            <a:r>
              <a:rPr lang="en-US" b="1" dirty="0" smtClean="0">
                <a:solidFill>
                  <a:schemeClr val="bg1"/>
                </a:solidFill>
              </a:rPr>
              <a:t>OAK TREE</a:t>
            </a:r>
            <a:endParaRPr lang="en-US" b="1" dirty="0">
              <a:solidFill>
                <a:schemeClr val="bg1"/>
              </a:solidFill>
            </a:endParaRPr>
          </a:p>
        </p:txBody>
      </p:sp>
      <p:sp>
        <p:nvSpPr>
          <p:cNvPr id="15" name="TextBox 14"/>
          <p:cNvSpPr txBox="1"/>
          <p:nvPr/>
        </p:nvSpPr>
        <p:spPr>
          <a:xfrm>
            <a:off x="3523461" y="2866332"/>
            <a:ext cx="1471407" cy="369332"/>
          </a:xfrm>
          <a:prstGeom prst="rect">
            <a:avLst/>
          </a:prstGeom>
          <a:solidFill>
            <a:srgbClr val="FF0000"/>
          </a:solidFill>
          <a:effectLst/>
        </p:spPr>
        <p:txBody>
          <a:bodyPr wrap="square" rtlCol="0">
            <a:spAutoFit/>
          </a:bodyPr>
          <a:lstStyle/>
          <a:p>
            <a:r>
              <a:rPr lang="en-US" b="1" dirty="0" smtClean="0">
                <a:solidFill>
                  <a:schemeClr val="bg1"/>
                </a:solidFill>
              </a:rPr>
              <a:t>BEECH TREE</a:t>
            </a:r>
            <a:endParaRPr lang="en-US" b="1" dirty="0">
              <a:solidFill>
                <a:schemeClr val="bg1"/>
              </a:solidFill>
            </a:endParaRPr>
          </a:p>
        </p:txBody>
      </p:sp>
      <p:sp>
        <p:nvSpPr>
          <p:cNvPr id="16" name="TextBox 15"/>
          <p:cNvSpPr txBox="1"/>
          <p:nvPr/>
        </p:nvSpPr>
        <p:spPr>
          <a:xfrm>
            <a:off x="5179005" y="4013806"/>
            <a:ext cx="1266690" cy="369332"/>
          </a:xfrm>
          <a:prstGeom prst="rect">
            <a:avLst/>
          </a:prstGeom>
          <a:solidFill>
            <a:srgbClr val="FF0000"/>
          </a:solidFill>
          <a:effectLst/>
        </p:spPr>
        <p:txBody>
          <a:bodyPr wrap="square" rtlCol="0">
            <a:spAutoFit/>
          </a:bodyPr>
          <a:lstStyle/>
          <a:p>
            <a:r>
              <a:rPr lang="en-US" b="1" dirty="0" smtClean="0">
                <a:solidFill>
                  <a:schemeClr val="bg1"/>
                </a:solidFill>
              </a:rPr>
              <a:t>MDF TREE</a:t>
            </a:r>
            <a:endParaRPr lang="en-US" b="1" dirty="0">
              <a:solidFill>
                <a:schemeClr val="bg1"/>
              </a:solidFill>
            </a:endParaRPr>
          </a:p>
        </p:txBody>
      </p:sp>
      <p:pic>
        <p:nvPicPr>
          <p:cNvPr id="17" name="Picture 16"/>
          <p:cNvPicPr>
            <a:picLocks noChangeAspect="1"/>
          </p:cNvPicPr>
          <p:nvPr/>
        </p:nvPicPr>
        <p:blipFill>
          <a:blip r:embed="rId4"/>
          <a:stretch>
            <a:fillRect/>
          </a:stretch>
        </p:blipFill>
        <p:spPr>
          <a:xfrm>
            <a:off x="1930778" y="976088"/>
            <a:ext cx="1931879" cy="1730902"/>
          </a:xfrm>
          <a:prstGeom prst="rect">
            <a:avLst/>
          </a:prstGeom>
          <a:ln>
            <a:noFill/>
          </a:ln>
          <a:effectLst>
            <a:glow rad="165100">
              <a:schemeClr val="bg1">
                <a:alpha val="57000"/>
              </a:schemeClr>
            </a:glow>
          </a:effectLst>
        </p:spPr>
      </p:pic>
      <p:pic>
        <p:nvPicPr>
          <p:cNvPr id="18" name="Picture 17"/>
          <p:cNvPicPr>
            <a:picLocks noChangeAspect="1"/>
          </p:cNvPicPr>
          <p:nvPr/>
        </p:nvPicPr>
        <p:blipFill>
          <a:blip r:embed="rId5"/>
          <a:stretch>
            <a:fillRect/>
          </a:stretch>
        </p:blipFill>
        <p:spPr>
          <a:xfrm>
            <a:off x="265805" y="3021398"/>
            <a:ext cx="1701650" cy="1677720"/>
          </a:xfrm>
          <a:prstGeom prst="rect">
            <a:avLst/>
          </a:prstGeom>
          <a:ln>
            <a:noFill/>
          </a:ln>
          <a:effectLst>
            <a:glow rad="165100">
              <a:schemeClr val="bg1">
                <a:alpha val="57000"/>
              </a:schemeClr>
            </a:glow>
          </a:effectLst>
        </p:spPr>
      </p:pic>
      <p:pic>
        <p:nvPicPr>
          <p:cNvPr id="20" name="Picture 19"/>
          <p:cNvPicPr>
            <a:picLocks noChangeAspect="1"/>
          </p:cNvPicPr>
          <p:nvPr/>
        </p:nvPicPr>
        <p:blipFill>
          <a:blip r:embed="rId6"/>
          <a:stretch>
            <a:fillRect/>
          </a:stretch>
        </p:blipFill>
        <p:spPr>
          <a:xfrm>
            <a:off x="6799770" y="1482872"/>
            <a:ext cx="2154172" cy="1615629"/>
          </a:xfrm>
          <a:prstGeom prst="rect">
            <a:avLst/>
          </a:prstGeom>
          <a:ln>
            <a:noFill/>
          </a:ln>
          <a:effectLst>
            <a:glow rad="165100">
              <a:schemeClr val="bg1">
                <a:alpha val="57000"/>
              </a:schemeClr>
            </a:glow>
          </a:effectLst>
        </p:spPr>
      </p:pic>
      <p:pic>
        <p:nvPicPr>
          <p:cNvPr id="21" name="Picture 20"/>
          <p:cNvPicPr>
            <a:picLocks noChangeAspect="1"/>
          </p:cNvPicPr>
          <p:nvPr/>
        </p:nvPicPr>
        <p:blipFill>
          <a:blip r:embed="rId7"/>
          <a:stretch>
            <a:fillRect/>
          </a:stretch>
        </p:blipFill>
        <p:spPr>
          <a:xfrm>
            <a:off x="2409688" y="4858764"/>
            <a:ext cx="3584380" cy="1648815"/>
          </a:xfrm>
          <a:prstGeom prst="rect">
            <a:avLst/>
          </a:prstGeom>
          <a:ln>
            <a:noFill/>
          </a:ln>
          <a:effectLst>
            <a:glow rad="165100">
              <a:schemeClr val="bg1">
                <a:alpha val="57000"/>
              </a:schemeClr>
            </a:glow>
          </a:effectLst>
        </p:spPr>
      </p:pic>
      <p:pic>
        <p:nvPicPr>
          <p:cNvPr id="22" name="Picture 21"/>
          <p:cNvPicPr>
            <a:picLocks noChangeAspect="1"/>
          </p:cNvPicPr>
          <p:nvPr/>
        </p:nvPicPr>
        <p:blipFill>
          <a:blip r:embed="rId8"/>
          <a:stretch>
            <a:fillRect/>
          </a:stretch>
        </p:blipFill>
        <p:spPr>
          <a:xfrm>
            <a:off x="6181385" y="4872901"/>
            <a:ext cx="2802193" cy="1868467"/>
          </a:xfrm>
          <a:prstGeom prst="rect">
            <a:avLst/>
          </a:prstGeom>
          <a:ln>
            <a:noFill/>
          </a:ln>
          <a:effectLst>
            <a:glow rad="165100">
              <a:schemeClr val="bg1">
                <a:alpha val="57000"/>
              </a:schemeClr>
            </a:glow>
          </a:effectLst>
        </p:spPr>
      </p:pic>
      <p:pic>
        <p:nvPicPr>
          <p:cNvPr id="23" name="Picture 22"/>
          <p:cNvPicPr>
            <a:picLocks noChangeAspect="1"/>
          </p:cNvPicPr>
          <p:nvPr/>
        </p:nvPicPr>
        <p:blipFill>
          <a:blip r:embed="rId9"/>
          <a:stretch>
            <a:fillRect/>
          </a:stretch>
        </p:blipFill>
        <p:spPr>
          <a:xfrm>
            <a:off x="4201878" y="976088"/>
            <a:ext cx="2258672" cy="1694004"/>
          </a:xfrm>
          <a:prstGeom prst="rect">
            <a:avLst/>
          </a:prstGeom>
          <a:ln>
            <a:noFill/>
          </a:ln>
          <a:effectLst>
            <a:glow rad="165100">
              <a:schemeClr val="bg1">
                <a:alpha val="57000"/>
              </a:schemeClr>
            </a:glow>
          </a:effectLst>
        </p:spPr>
      </p:pic>
      <p:pic>
        <p:nvPicPr>
          <p:cNvPr id="24" name="Picture 23"/>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a:off x="6870984" y="3098119"/>
            <a:ext cx="2178112" cy="1766983"/>
          </a:xfrm>
          <a:prstGeom prst="rect">
            <a:avLst/>
          </a:prstGeom>
          <a:ln>
            <a:noFill/>
          </a:ln>
          <a:effectLst>
            <a:glow rad="165100">
              <a:schemeClr val="bg1">
                <a:alpha val="57000"/>
              </a:schemeClr>
            </a:glow>
          </a:effectLst>
        </p:spPr>
      </p:pic>
      <p:pic>
        <p:nvPicPr>
          <p:cNvPr id="25" name="Picture 24"/>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Lst>
          </a:blip>
          <a:stretch>
            <a:fillRect/>
          </a:stretch>
        </p:blipFill>
        <p:spPr>
          <a:xfrm>
            <a:off x="289454" y="835132"/>
            <a:ext cx="1439215" cy="2169054"/>
          </a:xfrm>
          <a:prstGeom prst="rect">
            <a:avLst/>
          </a:prstGeom>
          <a:ln>
            <a:noFill/>
          </a:ln>
          <a:effectLst>
            <a:glow rad="165100">
              <a:schemeClr val="bg1">
                <a:alpha val="57000"/>
              </a:schemeClr>
            </a:glow>
          </a:effectLst>
        </p:spPr>
      </p:pic>
      <p:cxnSp>
        <p:nvCxnSpPr>
          <p:cNvPr id="26" name="Straight Arrow Connector 25"/>
          <p:cNvCxnSpPr/>
          <p:nvPr/>
        </p:nvCxnSpPr>
        <p:spPr>
          <a:xfrm flipH="1">
            <a:off x="1477971" y="4340065"/>
            <a:ext cx="4022410" cy="1219729"/>
          </a:xfrm>
          <a:prstGeom prst="straightConnector1">
            <a:avLst/>
          </a:prstGeom>
          <a:ln w="57150">
            <a:solidFill>
              <a:schemeClr val="tx1">
                <a:alpha val="38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190783" y="1797469"/>
            <a:ext cx="2358148" cy="1348249"/>
          </a:xfrm>
          <a:prstGeom prst="straightConnector1">
            <a:avLst/>
          </a:prstGeom>
          <a:ln w="57150">
            <a:solidFill>
              <a:schemeClr val="tx1">
                <a:alpha val="38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2736263" y="1797773"/>
            <a:ext cx="103491" cy="1835788"/>
          </a:xfrm>
          <a:prstGeom prst="straightConnector1">
            <a:avLst/>
          </a:prstGeom>
          <a:ln w="57150">
            <a:solidFill>
              <a:schemeClr val="tx1">
                <a:alpha val="38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3205810" y="3798407"/>
            <a:ext cx="4782560" cy="379744"/>
          </a:xfrm>
          <a:prstGeom prst="straightConnector1">
            <a:avLst/>
          </a:prstGeom>
          <a:ln w="57150">
            <a:solidFill>
              <a:schemeClr val="tx1">
                <a:alpha val="38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296054" y="4283464"/>
            <a:ext cx="2793594" cy="1265662"/>
          </a:xfrm>
          <a:prstGeom prst="straightConnector1">
            <a:avLst/>
          </a:prstGeom>
          <a:ln w="57150">
            <a:solidFill>
              <a:schemeClr val="tx1">
                <a:alpha val="38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1119152" y="3766880"/>
            <a:ext cx="4173056" cy="244215"/>
          </a:xfrm>
          <a:prstGeom prst="straightConnector1">
            <a:avLst/>
          </a:prstGeom>
          <a:ln w="57150">
            <a:solidFill>
              <a:schemeClr val="tx1">
                <a:alpha val="38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891226" y="3175949"/>
            <a:ext cx="1439988" cy="2713303"/>
          </a:xfrm>
          <a:prstGeom prst="straightConnector1">
            <a:avLst/>
          </a:prstGeom>
          <a:ln w="57150">
            <a:solidFill>
              <a:schemeClr val="tx1">
                <a:alpha val="38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1199987" y="2474508"/>
            <a:ext cx="3089574" cy="532389"/>
          </a:xfrm>
          <a:prstGeom prst="straightConnector1">
            <a:avLst/>
          </a:prstGeom>
          <a:ln w="57150">
            <a:solidFill>
              <a:schemeClr val="tx1">
                <a:alpha val="38000"/>
              </a:schemeClr>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4479619" y="2093264"/>
            <a:ext cx="2695511" cy="1385594"/>
          </a:xfrm>
          <a:prstGeom prst="straightConnector1">
            <a:avLst/>
          </a:prstGeom>
          <a:ln w="57150">
            <a:solidFill>
              <a:schemeClr val="tx1">
                <a:alpha val="38000"/>
              </a:schemeClr>
            </a:solidFill>
            <a:tailEnd type="triangle"/>
          </a:ln>
          <a:effectLst/>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5580113" y="61913"/>
            <a:ext cx="3473400" cy="577081"/>
          </a:xfrm>
          <a:prstGeom prst="rect">
            <a:avLst/>
          </a:prstGeom>
          <a:solidFill>
            <a:schemeClr val="bg1"/>
          </a:solidFill>
        </p:spPr>
        <p:txBody>
          <a:bodyPr wrap="square">
            <a:spAutoFit/>
          </a:bodyPr>
          <a:lstStyle/>
          <a:p>
            <a:pPr algn="ctr">
              <a:spcBef>
                <a:spcPct val="50000"/>
              </a:spcBef>
              <a:defRPr/>
            </a:pPr>
            <a:r>
              <a:rPr lang="en-GB" altLang="en-US" sz="1050" dirty="0">
                <a:solidFill>
                  <a:prstClr val="black"/>
                </a:solidFill>
                <a:latin typeface="Century Gothic" panose="020B0502020202020204" pitchFamily="34" charset="0"/>
              </a:rPr>
              <a:t>Objective - Learner will gain knowledge and understanding </a:t>
            </a:r>
            <a:r>
              <a:rPr lang="en-GB" altLang="en-US" sz="1050" dirty="0" smtClean="0">
                <a:solidFill>
                  <a:prstClr val="black"/>
                </a:solidFill>
                <a:latin typeface="Century Gothic" panose="020B0502020202020204" pitchFamily="34" charset="0"/>
              </a:rPr>
              <a:t>of </a:t>
            </a:r>
            <a:r>
              <a:rPr lang="en-GB" sz="1050" dirty="0" smtClean="0">
                <a:latin typeface="Century Gothic" panose="020B0502020202020204" pitchFamily="34" charset="0"/>
              </a:rPr>
              <a:t>timber </a:t>
            </a:r>
            <a:r>
              <a:rPr lang="en-GB" sz="1050" dirty="0">
                <a:latin typeface="Century Gothic" panose="020B0502020202020204" pitchFamily="34" charset="0"/>
              </a:rPr>
              <a:t>seasoning </a:t>
            </a:r>
            <a:r>
              <a:rPr lang="en-GB" sz="1050" dirty="0" smtClean="0">
                <a:latin typeface="Century Gothic" panose="020B0502020202020204" pitchFamily="34" charset="0"/>
              </a:rPr>
              <a:t>to </a:t>
            </a:r>
            <a:r>
              <a:rPr lang="en-GB" sz="1050" dirty="0">
                <a:latin typeface="Century Gothic" panose="020B0502020202020204" pitchFamily="34" charset="0"/>
              </a:rPr>
              <a:t>help reduce the moisture content. </a:t>
            </a:r>
          </a:p>
        </p:txBody>
      </p:sp>
    </p:spTree>
    <p:extLst>
      <p:ext uri="{BB962C8B-B14F-4D97-AF65-F5344CB8AC3E}">
        <p14:creationId xmlns:p14="http://schemas.microsoft.com/office/powerpoint/2010/main" val="11178459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8640"/>
            <a:ext cx="9144000" cy="36004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smtClean="0">
                <a:latin typeface="Century Gothic" panose="020B0502020202020204" pitchFamily="34" charset="0"/>
              </a:rPr>
              <a:t>                 </a:t>
            </a:r>
            <a:r>
              <a:rPr lang="en-GB" sz="2400" b="1" dirty="0" smtClean="0">
                <a:latin typeface="Century Gothic" panose="020B0502020202020204" pitchFamily="34" charset="0"/>
              </a:rPr>
              <a:t>TIMBERS &amp; SUSTAINABILITY</a:t>
            </a:r>
            <a:endParaRPr lang="en-GB" sz="2400" b="1" dirty="0">
              <a:latin typeface="Century Gothic" panose="020B0502020202020204" pitchFamily="34" charset="0"/>
            </a:endParaRPr>
          </a:p>
        </p:txBody>
      </p:sp>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7575"/>
          <a:stretch/>
        </p:blipFill>
        <p:spPr bwMode="auto">
          <a:xfrm>
            <a:off x="127510" y="44624"/>
            <a:ext cx="1193090"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rotWithShape="1">
          <a:blip r:embed="rId3"/>
          <a:srcRect l="23333" r="23334"/>
          <a:stretch/>
        </p:blipFill>
        <p:spPr>
          <a:xfrm>
            <a:off x="394168" y="1556792"/>
            <a:ext cx="2606004" cy="2736304"/>
          </a:xfrm>
          <a:prstGeom prst="rect">
            <a:avLst/>
          </a:prstGeom>
        </p:spPr>
      </p:pic>
      <p:sp>
        <p:nvSpPr>
          <p:cNvPr id="8" name="Title 1"/>
          <p:cNvSpPr txBox="1">
            <a:spLocks/>
          </p:cNvSpPr>
          <p:nvPr/>
        </p:nvSpPr>
        <p:spPr>
          <a:xfrm>
            <a:off x="104274" y="817776"/>
            <a:ext cx="5173579" cy="895191"/>
          </a:xfrm>
          <a:prstGeom prst="rect">
            <a:avLst/>
          </a:prstGeom>
        </p:spPr>
        <p:txBody>
          <a:bodyPr>
            <a:normAutofit fontScale="975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smtClean="0">
                <a:solidFill>
                  <a:schemeClr val="tx1"/>
                </a:solidFill>
                <a:latin typeface="Century Gothic" panose="020B0502020202020204" pitchFamily="34" charset="0"/>
              </a:rPr>
              <a:t>Timbers &amp; </a:t>
            </a:r>
            <a:r>
              <a:rPr lang="en-GB" b="1" dirty="0" smtClean="0">
                <a:solidFill>
                  <a:schemeClr val="tx1"/>
                </a:solidFill>
                <a:latin typeface="Century Gothic" panose="020B0502020202020204" pitchFamily="34" charset="0"/>
              </a:rPr>
              <a:t>sustainability</a:t>
            </a:r>
            <a:endParaRPr lang="en-GB" b="1" dirty="0">
              <a:solidFill>
                <a:schemeClr val="tx1"/>
              </a:solidFill>
              <a:latin typeface="Century Gothic" panose="020B0502020202020204" pitchFamily="34" charset="0"/>
            </a:endParaRPr>
          </a:p>
        </p:txBody>
      </p:sp>
      <p:sp>
        <p:nvSpPr>
          <p:cNvPr id="9" name="Rectangle 8"/>
          <p:cNvSpPr/>
          <p:nvPr/>
        </p:nvSpPr>
        <p:spPr>
          <a:xfrm>
            <a:off x="3255572" y="1772816"/>
            <a:ext cx="5780924" cy="1754326"/>
          </a:xfrm>
          <a:prstGeom prst="rect">
            <a:avLst/>
          </a:prstGeom>
        </p:spPr>
        <p:txBody>
          <a:bodyPr wrap="square">
            <a:spAutoFit/>
          </a:bodyPr>
          <a:lstStyle/>
          <a:p>
            <a:pPr>
              <a:lnSpc>
                <a:spcPct val="150000"/>
              </a:lnSpc>
              <a:spcAft>
                <a:spcPts val="0"/>
              </a:spcAft>
            </a:pPr>
            <a:r>
              <a:rPr lang="en-GB" sz="2400" b="1" dirty="0">
                <a:latin typeface="Century Gothic" panose="020B0502020202020204" pitchFamily="34" charset="0"/>
                <a:ea typeface="Times New Roman" panose="02020603050405020304" pitchFamily="18" charset="0"/>
                <a:cs typeface="Arial" panose="020B0604020202020204" pitchFamily="34" charset="0"/>
              </a:rPr>
              <a:t>The FSC</a:t>
            </a:r>
            <a:r>
              <a:rPr lang="en-GB" sz="2400" dirty="0">
                <a:latin typeface="Century Gothic" panose="020B0502020202020204" pitchFamily="34" charset="0"/>
                <a:ea typeface="Times New Roman" panose="02020603050405020304" pitchFamily="18" charset="0"/>
                <a:cs typeface="Arial" panose="020B0604020202020204" pitchFamily="34" charset="0"/>
              </a:rPr>
              <a:t> (Forest Stewardship Council)</a:t>
            </a:r>
            <a:r>
              <a:rPr lang="en-GB" sz="2400" dirty="0">
                <a:latin typeface="Arial" panose="020B0604020202020204" pitchFamily="34" charset="0"/>
                <a:ea typeface="Times New Roman" panose="02020603050405020304" pitchFamily="18" charset="0"/>
              </a:rPr>
              <a:t>  </a:t>
            </a:r>
            <a:endParaRPr lang="en-GB" sz="2400" dirty="0">
              <a:latin typeface="Times New Roman" panose="02020603050405020304" pitchFamily="18" charset="0"/>
              <a:ea typeface="Times New Roman" panose="02020603050405020304" pitchFamily="18" charset="0"/>
            </a:endParaRPr>
          </a:p>
          <a:p>
            <a:pPr>
              <a:lnSpc>
                <a:spcPct val="150000"/>
              </a:lnSpc>
              <a:spcAft>
                <a:spcPts val="0"/>
              </a:spcAft>
            </a:pPr>
            <a:r>
              <a:rPr lang="en-GB" sz="2400" dirty="0">
                <a:latin typeface="Century Gothic" panose="020B0502020202020204" pitchFamily="34" charset="0"/>
                <a:ea typeface="Times New Roman" panose="02020603050405020304" pitchFamily="18" charset="0"/>
                <a:cs typeface="Arial" panose="020B0604020202020204" pitchFamily="34" charset="0"/>
              </a:rPr>
              <a:t>Briefly describe </a:t>
            </a:r>
            <a:r>
              <a:rPr lang="en-GB" sz="2400" dirty="0" smtClean="0">
                <a:latin typeface="Century Gothic" panose="020B0502020202020204" pitchFamily="34" charset="0"/>
                <a:ea typeface="Times New Roman" panose="02020603050405020304" pitchFamily="18" charset="0"/>
                <a:cs typeface="Arial" panose="020B0604020202020204" pitchFamily="34" charset="0"/>
              </a:rPr>
              <a:t>to your neighbour their role. </a:t>
            </a:r>
            <a:endParaRPr lang="en-GB" sz="2400" dirty="0">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372341" y="5005880"/>
            <a:ext cx="1173259" cy="1566361"/>
          </a:xfrm>
          <a:prstGeom prst="rect">
            <a:avLst/>
          </a:prstGeom>
        </p:spPr>
      </p:pic>
      <p:sp>
        <p:nvSpPr>
          <p:cNvPr id="11" name="Rectangle 10"/>
          <p:cNvSpPr/>
          <p:nvPr/>
        </p:nvSpPr>
        <p:spPr>
          <a:xfrm>
            <a:off x="1545600" y="5460386"/>
            <a:ext cx="4250536" cy="1200329"/>
          </a:xfrm>
          <a:prstGeom prst="rect">
            <a:avLst/>
          </a:prstGeom>
        </p:spPr>
        <p:txBody>
          <a:bodyPr wrap="square">
            <a:spAutoFit/>
          </a:bodyPr>
          <a:lstStyle/>
          <a:p>
            <a:pPr>
              <a:lnSpc>
                <a:spcPct val="150000"/>
              </a:lnSpc>
              <a:spcAft>
                <a:spcPts val="0"/>
              </a:spcAft>
            </a:pPr>
            <a:r>
              <a:rPr lang="en-GB" sz="2400" dirty="0" smtClean="0">
                <a:latin typeface="Century Gothic" panose="020B0502020202020204" pitchFamily="34" charset="0"/>
                <a:ea typeface="Times New Roman" panose="02020603050405020304" pitchFamily="18" charset="0"/>
                <a:cs typeface="Arial" panose="020B0604020202020204" pitchFamily="34" charset="0"/>
              </a:rPr>
              <a:t>What is the potential impact of </a:t>
            </a:r>
            <a:r>
              <a:rPr lang="en-GB" sz="2400" b="1" dirty="0" smtClean="0">
                <a:latin typeface="Century Gothic" panose="020B0502020202020204" pitchFamily="34" charset="0"/>
                <a:ea typeface="Times New Roman" panose="02020603050405020304" pitchFamily="18" charset="0"/>
                <a:cs typeface="Arial" panose="020B0604020202020204" pitchFamily="34" charset="0"/>
              </a:rPr>
              <a:t>deforestation?</a:t>
            </a:r>
            <a:endParaRPr lang="en-GB" sz="2400" dirty="0">
              <a:latin typeface="Times New Roman" panose="02020603050405020304" pitchFamily="18" charset="0"/>
              <a:ea typeface="Times New Roman" panose="02020603050405020304" pitchFamily="18" charset="0"/>
            </a:endParaRPr>
          </a:p>
        </p:txBody>
      </p:sp>
      <p:pic>
        <p:nvPicPr>
          <p:cNvPr id="12" name="Picture 11"/>
          <p:cNvPicPr>
            <a:picLocks noChangeAspect="1"/>
          </p:cNvPicPr>
          <p:nvPr/>
        </p:nvPicPr>
        <p:blipFill>
          <a:blip r:embed="rId5"/>
          <a:stretch>
            <a:fillRect/>
          </a:stretch>
        </p:blipFill>
        <p:spPr>
          <a:xfrm>
            <a:off x="5277853" y="4293096"/>
            <a:ext cx="3652608" cy="1742013"/>
          </a:xfrm>
          <a:prstGeom prst="rect">
            <a:avLst/>
          </a:prstGeom>
        </p:spPr>
      </p:pic>
      <p:sp>
        <p:nvSpPr>
          <p:cNvPr id="13" name="Rectangle 12"/>
          <p:cNvSpPr/>
          <p:nvPr/>
        </p:nvSpPr>
        <p:spPr>
          <a:xfrm>
            <a:off x="5580113" y="61913"/>
            <a:ext cx="3473400" cy="577081"/>
          </a:xfrm>
          <a:prstGeom prst="rect">
            <a:avLst/>
          </a:prstGeom>
          <a:solidFill>
            <a:schemeClr val="bg1"/>
          </a:solidFill>
        </p:spPr>
        <p:txBody>
          <a:bodyPr wrap="square">
            <a:spAutoFit/>
          </a:bodyPr>
          <a:lstStyle/>
          <a:p>
            <a:pPr algn="ctr">
              <a:spcBef>
                <a:spcPct val="50000"/>
              </a:spcBef>
              <a:defRPr/>
            </a:pPr>
            <a:r>
              <a:rPr lang="en-GB" altLang="en-US" sz="1050" dirty="0">
                <a:solidFill>
                  <a:prstClr val="black"/>
                </a:solidFill>
                <a:latin typeface="Century Gothic" panose="020B0502020202020204" pitchFamily="34" charset="0"/>
              </a:rPr>
              <a:t>Objective - Learner will gain knowledge and understanding </a:t>
            </a:r>
            <a:r>
              <a:rPr lang="en-GB" altLang="en-US" sz="1050" dirty="0" smtClean="0">
                <a:solidFill>
                  <a:prstClr val="black"/>
                </a:solidFill>
                <a:latin typeface="Century Gothic" panose="020B0502020202020204" pitchFamily="34" charset="0"/>
              </a:rPr>
              <a:t>of </a:t>
            </a:r>
            <a:r>
              <a:rPr lang="en-GB" sz="1050" dirty="0" smtClean="0">
                <a:latin typeface="Century Gothic" panose="020B0502020202020204" pitchFamily="34" charset="0"/>
              </a:rPr>
              <a:t>timber </a:t>
            </a:r>
            <a:r>
              <a:rPr lang="en-GB" sz="1050" dirty="0">
                <a:latin typeface="Century Gothic" panose="020B0502020202020204" pitchFamily="34" charset="0"/>
              </a:rPr>
              <a:t>seasoning </a:t>
            </a:r>
            <a:r>
              <a:rPr lang="en-GB" sz="1050" dirty="0" smtClean="0">
                <a:latin typeface="Century Gothic" panose="020B0502020202020204" pitchFamily="34" charset="0"/>
              </a:rPr>
              <a:t>to </a:t>
            </a:r>
            <a:r>
              <a:rPr lang="en-GB" sz="1050" dirty="0">
                <a:latin typeface="Century Gothic" panose="020B0502020202020204" pitchFamily="34" charset="0"/>
              </a:rPr>
              <a:t>help reduce the moisture content. </a:t>
            </a:r>
          </a:p>
        </p:txBody>
      </p:sp>
    </p:spTree>
    <p:extLst>
      <p:ext uri="{BB962C8B-B14F-4D97-AF65-F5344CB8AC3E}">
        <p14:creationId xmlns:p14="http://schemas.microsoft.com/office/powerpoint/2010/main" val="94127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8640"/>
            <a:ext cx="9144000" cy="36004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smtClean="0">
                <a:latin typeface="Century Gothic" panose="020B0502020202020204" pitchFamily="34" charset="0"/>
              </a:rPr>
              <a:t>                 </a:t>
            </a:r>
            <a:r>
              <a:rPr lang="en-GB" sz="2400" b="1" dirty="0" smtClean="0">
                <a:latin typeface="Century Gothic" panose="020B0502020202020204" pitchFamily="34" charset="0"/>
              </a:rPr>
              <a:t>TIMBER SEASONING</a:t>
            </a:r>
            <a:endParaRPr lang="en-GB" sz="2400" b="1" dirty="0">
              <a:latin typeface="Century Gothic" panose="020B0502020202020204" pitchFamily="34" charset="0"/>
            </a:endParaRPr>
          </a:p>
        </p:txBody>
      </p:sp>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7575"/>
          <a:stretch/>
        </p:blipFill>
        <p:spPr bwMode="auto">
          <a:xfrm>
            <a:off x="127510" y="44624"/>
            <a:ext cx="1193090"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3"/>
          <a:stretch>
            <a:fillRect/>
          </a:stretch>
        </p:blipFill>
        <p:spPr>
          <a:xfrm>
            <a:off x="4644008" y="3212975"/>
            <a:ext cx="4310033" cy="3572213"/>
          </a:xfrm>
          <a:prstGeom prst="rect">
            <a:avLst/>
          </a:prstGeom>
        </p:spPr>
      </p:pic>
      <p:sp>
        <p:nvSpPr>
          <p:cNvPr id="8" name="TextBox 7"/>
          <p:cNvSpPr txBox="1"/>
          <p:nvPr/>
        </p:nvSpPr>
        <p:spPr>
          <a:xfrm>
            <a:off x="1763688" y="692696"/>
            <a:ext cx="7267074" cy="523220"/>
          </a:xfrm>
          <a:prstGeom prst="rect">
            <a:avLst/>
          </a:prstGeom>
          <a:noFill/>
        </p:spPr>
        <p:txBody>
          <a:bodyPr wrap="square" rtlCol="0">
            <a:spAutoFit/>
          </a:bodyPr>
          <a:lstStyle/>
          <a:p>
            <a:pPr algn="r"/>
            <a:r>
              <a:rPr lang="en-GB" sz="2800" b="1" dirty="0">
                <a:latin typeface="Century Gothic" panose="020B0502020202020204" pitchFamily="34" charset="0"/>
              </a:rPr>
              <a:t>Processing felled timber : </a:t>
            </a:r>
            <a:r>
              <a:rPr lang="en-GB" sz="2800" b="1" dirty="0" smtClean="0">
                <a:latin typeface="Century Gothic" panose="020B0502020202020204" pitchFamily="34" charset="0"/>
              </a:rPr>
              <a:t>Seasoning</a:t>
            </a:r>
            <a:endParaRPr lang="en-GB" sz="2800" b="1" dirty="0">
              <a:latin typeface="Century Gothic" panose="020B0502020202020204" pitchFamily="34" charset="0"/>
            </a:endParaRPr>
          </a:p>
        </p:txBody>
      </p:sp>
      <p:grpSp>
        <p:nvGrpSpPr>
          <p:cNvPr id="18" name="Group 17"/>
          <p:cNvGrpSpPr/>
          <p:nvPr/>
        </p:nvGrpSpPr>
        <p:grpSpPr>
          <a:xfrm>
            <a:off x="141825" y="4437112"/>
            <a:ext cx="4394632" cy="2088231"/>
            <a:chOff x="4499993" y="4586352"/>
            <a:chExt cx="4394632" cy="2088231"/>
          </a:xfrm>
        </p:grpSpPr>
        <p:sp>
          <p:nvSpPr>
            <p:cNvPr id="6" name="Rounded Rectangle 5"/>
            <p:cNvSpPr/>
            <p:nvPr/>
          </p:nvSpPr>
          <p:spPr>
            <a:xfrm>
              <a:off x="4499993" y="4586352"/>
              <a:ext cx="4394632" cy="2088231"/>
            </a:xfrm>
            <a:prstGeom prst="roundRect">
              <a:avLst>
                <a:gd name="adj" fmla="val 10621"/>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4572000" y="4663584"/>
              <a:ext cx="4286160" cy="1938992"/>
            </a:xfrm>
            <a:prstGeom prst="rect">
              <a:avLst/>
            </a:prstGeom>
            <a:noFill/>
          </p:spPr>
          <p:txBody>
            <a:bodyPr wrap="square" rtlCol="0">
              <a:spAutoFit/>
            </a:bodyPr>
            <a:lstStyle/>
            <a:p>
              <a:pPr algn="ctr"/>
              <a:r>
                <a:rPr lang="en-GB" sz="2400" b="1" dirty="0">
                  <a:latin typeface="Century Gothic" panose="020B0502020202020204" pitchFamily="34" charset="0"/>
                </a:rPr>
                <a:t>“Green” wood contains over 50% moisture</a:t>
              </a:r>
              <a:r>
                <a:rPr lang="en-GB" sz="2400" b="1" dirty="0" smtClean="0">
                  <a:latin typeface="Century Gothic" panose="020B0502020202020204" pitchFamily="34" charset="0"/>
                </a:rPr>
                <a:t>. Seasoning </a:t>
              </a:r>
              <a:r>
                <a:rPr lang="en-GB" sz="2400" b="1" dirty="0">
                  <a:latin typeface="Century Gothic" panose="020B0502020202020204" pitchFamily="34" charset="0"/>
                </a:rPr>
                <a:t>reduces the moisture content and prevents common faults.</a:t>
              </a:r>
            </a:p>
          </p:txBody>
        </p:sp>
      </p:grpSp>
      <p:sp>
        <p:nvSpPr>
          <p:cNvPr id="14" name="Rectangle 13"/>
          <p:cNvSpPr/>
          <p:nvPr/>
        </p:nvSpPr>
        <p:spPr>
          <a:xfrm>
            <a:off x="108424" y="1169457"/>
            <a:ext cx="8856064" cy="1384995"/>
          </a:xfrm>
          <a:prstGeom prst="rect">
            <a:avLst/>
          </a:prstGeom>
        </p:spPr>
        <p:txBody>
          <a:bodyPr wrap="square">
            <a:spAutoFit/>
          </a:bodyPr>
          <a:lstStyle/>
          <a:p>
            <a:r>
              <a:rPr lang="en-GB" sz="2100" dirty="0">
                <a:latin typeface="Century Gothic" panose="020B0502020202020204" pitchFamily="34" charset="0"/>
              </a:rPr>
              <a:t>Seasoning of timber is the process by which moisture content in the timber is reduced to required level. By reducing moisture content, the strength, elasticity and durability properties are developed. A well-seasoned timber has 15% moisture content in it.</a:t>
            </a:r>
            <a:endParaRPr lang="en-GB" sz="2100" dirty="0">
              <a:latin typeface="Century Gothic" panose="020B0502020202020204" pitchFamily="34" charset="0"/>
            </a:endParaRPr>
          </a:p>
        </p:txBody>
      </p:sp>
      <p:sp>
        <p:nvSpPr>
          <p:cNvPr id="15" name="Rectangle 14"/>
          <p:cNvSpPr/>
          <p:nvPr/>
        </p:nvSpPr>
        <p:spPr>
          <a:xfrm>
            <a:off x="179512" y="2708920"/>
            <a:ext cx="8767040" cy="1569660"/>
          </a:xfrm>
          <a:prstGeom prst="rect">
            <a:avLst/>
          </a:prstGeom>
        </p:spPr>
        <p:txBody>
          <a:bodyPr wrap="square">
            <a:spAutoFit/>
          </a:bodyPr>
          <a:lstStyle/>
          <a:p>
            <a:r>
              <a:rPr lang="en-GB" sz="2400" b="1" dirty="0" smtClean="0">
                <a:latin typeface="Century Gothic" panose="020B0502020202020204" pitchFamily="34" charset="0"/>
              </a:rPr>
              <a:t>There </a:t>
            </a:r>
            <a:r>
              <a:rPr lang="en-GB" sz="2400" b="1" dirty="0">
                <a:latin typeface="Century Gothic" panose="020B0502020202020204" pitchFamily="34" charset="0"/>
              </a:rPr>
              <a:t>are two methods of Seasoning of timber which </a:t>
            </a:r>
            <a:r>
              <a:rPr lang="en-GB" sz="2400" b="1" dirty="0" smtClean="0">
                <a:latin typeface="Century Gothic" panose="020B0502020202020204" pitchFamily="34" charset="0"/>
              </a:rPr>
              <a:t>are:</a:t>
            </a:r>
          </a:p>
          <a:p>
            <a:endParaRPr lang="en-GB" sz="2400" dirty="0">
              <a:latin typeface="Century Gothic" panose="020B0502020202020204" pitchFamily="34" charset="0"/>
            </a:endParaRPr>
          </a:p>
          <a:p>
            <a:pPr marL="342900" indent="-342900">
              <a:buFont typeface="Wingdings" panose="05000000000000000000" pitchFamily="2" charset="2"/>
              <a:buChar char="§"/>
            </a:pPr>
            <a:r>
              <a:rPr lang="en-GB" sz="2400" dirty="0">
                <a:latin typeface="Century Gothic" panose="020B0502020202020204" pitchFamily="34" charset="0"/>
              </a:rPr>
              <a:t>Natural seasoning</a:t>
            </a:r>
          </a:p>
          <a:p>
            <a:pPr marL="342900" indent="-342900">
              <a:buFont typeface="Wingdings" panose="05000000000000000000" pitchFamily="2" charset="2"/>
              <a:buChar char="§"/>
            </a:pPr>
            <a:r>
              <a:rPr lang="en-GB" sz="2400" dirty="0">
                <a:latin typeface="Century Gothic" panose="020B0502020202020204" pitchFamily="34" charset="0"/>
              </a:rPr>
              <a:t>Artificial seasoning</a:t>
            </a:r>
          </a:p>
        </p:txBody>
      </p:sp>
      <p:cxnSp>
        <p:nvCxnSpPr>
          <p:cNvPr id="17" name="Straight Connector 16"/>
          <p:cNvCxnSpPr/>
          <p:nvPr/>
        </p:nvCxnSpPr>
        <p:spPr>
          <a:xfrm>
            <a:off x="179512" y="2636912"/>
            <a:ext cx="87670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580113" y="61913"/>
            <a:ext cx="3473400" cy="577081"/>
          </a:xfrm>
          <a:prstGeom prst="rect">
            <a:avLst/>
          </a:prstGeom>
          <a:solidFill>
            <a:schemeClr val="bg1"/>
          </a:solidFill>
        </p:spPr>
        <p:txBody>
          <a:bodyPr wrap="square">
            <a:spAutoFit/>
          </a:bodyPr>
          <a:lstStyle/>
          <a:p>
            <a:pPr algn="ctr">
              <a:spcBef>
                <a:spcPct val="50000"/>
              </a:spcBef>
              <a:defRPr/>
            </a:pPr>
            <a:r>
              <a:rPr lang="en-GB" altLang="en-US" sz="1050" dirty="0">
                <a:solidFill>
                  <a:prstClr val="black"/>
                </a:solidFill>
                <a:latin typeface="Century Gothic" panose="020B0502020202020204" pitchFamily="34" charset="0"/>
              </a:rPr>
              <a:t>Objective - Learner will gain knowledge and understanding </a:t>
            </a:r>
            <a:r>
              <a:rPr lang="en-GB" altLang="en-US" sz="1050" dirty="0" smtClean="0">
                <a:solidFill>
                  <a:prstClr val="black"/>
                </a:solidFill>
                <a:latin typeface="Century Gothic" panose="020B0502020202020204" pitchFamily="34" charset="0"/>
              </a:rPr>
              <a:t>of </a:t>
            </a:r>
            <a:r>
              <a:rPr lang="en-GB" sz="1050" dirty="0" smtClean="0">
                <a:latin typeface="Century Gothic" panose="020B0502020202020204" pitchFamily="34" charset="0"/>
              </a:rPr>
              <a:t>timber </a:t>
            </a:r>
            <a:r>
              <a:rPr lang="en-GB" sz="1050" dirty="0">
                <a:latin typeface="Century Gothic" panose="020B0502020202020204" pitchFamily="34" charset="0"/>
              </a:rPr>
              <a:t>seasoning </a:t>
            </a:r>
            <a:r>
              <a:rPr lang="en-GB" sz="1050" dirty="0" smtClean="0">
                <a:latin typeface="Century Gothic" panose="020B0502020202020204" pitchFamily="34" charset="0"/>
              </a:rPr>
              <a:t>to </a:t>
            </a:r>
            <a:r>
              <a:rPr lang="en-GB" sz="1050" dirty="0">
                <a:latin typeface="Century Gothic" panose="020B0502020202020204" pitchFamily="34" charset="0"/>
              </a:rPr>
              <a:t>help reduce the moisture content. </a:t>
            </a:r>
          </a:p>
        </p:txBody>
      </p:sp>
    </p:spTree>
    <p:extLst>
      <p:ext uri="{BB962C8B-B14F-4D97-AF65-F5344CB8AC3E}">
        <p14:creationId xmlns:p14="http://schemas.microsoft.com/office/powerpoint/2010/main" val="4027845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8640"/>
            <a:ext cx="9144000" cy="36004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smtClean="0">
                <a:latin typeface="Century Gothic" panose="020B0502020202020204" pitchFamily="34" charset="0"/>
              </a:rPr>
              <a:t>                 </a:t>
            </a:r>
            <a:r>
              <a:rPr lang="en-GB" sz="2400" b="1" dirty="0" smtClean="0">
                <a:latin typeface="Century Gothic" panose="020B0502020202020204" pitchFamily="34" charset="0"/>
              </a:rPr>
              <a:t>TIMBER SEASONING</a:t>
            </a:r>
            <a:endParaRPr lang="en-GB" sz="2400" b="1" dirty="0">
              <a:latin typeface="Century Gothic" panose="020B0502020202020204" pitchFamily="34" charset="0"/>
            </a:endParaRPr>
          </a:p>
        </p:txBody>
      </p:sp>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7575"/>
          <a:stretch/>
        </p:blipFill>
        <p:spPr bwMode="auto">
          <a:xfrm>
            <a:off x="127510" y="44624"/>
            <a:ext cx="1193090"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763688" y="692696"/>
            <a:ext cx="7267074" cy="523220"/>
          </a:xfrm>
          <a:prstGeom prst="rect">
            <a:avLst/>
          </a:prstGeom>
          <a:noFill/>
        </p:spPr>
        <p:txBody>
          <a:bodyPr wrap="square" rtlCol="0">
            <a:spAutoFit/>
          </a:bodyPr>
          <a:lstStyle/>
          <a:p>
            <a:pPr algn="r"/>
            <a:r>
              <a:rPr lang="en-GB" sz="2800" b="1" dirty="0">
                <a:latin typeface="Century Gothic" panose="020B0502020202020204" pitchFamily="34" charset="0"/>
              </a:rPr>
              <a:t>Processing felled timber : </a:t>
            </a:r>
            <a:r>
              <a:rPr lang="en-GB" sz="2800" b="1" dirty="0" smtClean="0">
                <a:latin typeface="Century Gothic" panose="020B0502020202020204" pitchFamily="34" charset="0"/>
              </a:rPr>
              <a:t>Seasoning</a:t>
            </a:r>
            <a:endParaRPr lang="en-GB" sz="2800" b="1" dirty="0">
              <a:latin typeface="Century Gothic" panose="020B0502020202020204" pitchFamily="34" charset="0"/>
            </a:endParaRPr>
          </a:p>
        </p:txBody>
      </p:sp>
      <p:sp>
        <p:nvSpPr>
          <p:cNvPr id="12" name="TextBox 11"/>
          <p:cNvSpPr txBox="1"/>
          <p:nvPr/>
        </p:nvSpPr>
        <p:spPr>
          <a:xfrm>
            <a:off x="4067944" y="3495143"/>
            <a:ext cx="5106834" cy="2308324"/>
          </a:xfrm>
          <a:prstGeom prst="rect">
            <a:avLst/>
          </a:prstGeom>
          <a:noFill/>
        </p:spPr>
        <p:txBody>
          <a:bodyPr wrap="square" rtlCol="0">
            <a:spAutoFit/>
          </a:bodyPr>
          <a:lstStyle/>
          <a:p>
            <a:pPr>
              <a:lnSpc>
                <a:spcPct val="150000"/>
              </a:lnSpc>
            </a:pPr>
            <a:r>
              <a:rPr lang="en-GB" sz="2400" b="1" dirty="0">
                <a:latin typeface="Century Gothic" panose="020B0502020202020204" pitchFamily="34" charset="0"/>
              </a:rPr>
              <a:t>Air </a:t>
            </a:r>
            <a:r>
              <a:rPr lang="en-GB" sz="2400" b="1" dirty="0" smtClean="0">
                <a:latin typeface="Century Gothic" panose="020B0502020202020204" pitchFamily="34" charset="0"/>
              </a:rPr>
              <a:t>seasoning:</a:t>
            </a:r>
            <a:endParaRPr lang="en-GB" sz="2400" b="1" dirty="0">
              <a:latin typeface="Century Gothic" panose="020B0502020202020204" pitchFamily="34" charset="0"/>
            </a:endParaRPr>
          </a:p>
          <a:p>
            <a:pPr marL="285750" indent="-285750">
              <a:lnSpc>
                <a:spcPct val="150000"/>
              </a:lnSpc>
              <a:buFont typeface="Arial" panose="020B0604020202020204" pitchFamily="34" charset="0"/>
              <a:buChar char="•"/>
            </a:pPr>
            <a:r>
              <a:rPr lang="en-GB" sz="2400" dirty="0">
                <a:latin typeface="Century Gothic" panose="020B0502020202020204" pitchFamily="34" charset="0"/>
              </a:rPr>
              <a:t>Slower (1 year per 25mm)</a:t>
            </a:r>
          </a:p>
          <a:p>
            <a:pPr marL="285750" indent="-285750">
              <a:lnSpc>
                <a:spcPct val="150000"/>
              </a:lnSpc>
              <a:buFont typeface="Arial" panose="020B0604020202020204" pitchFamily="34" charset="0"/>
              <a:buChar char="•"/>
            </a:pPr>
            <a:r>
              <a:rPr lang="en-GB" sz="2400" dirty="0">
                <a:latin typeface="Century Gothic" panose="020B0502020202020204" pitchFamily="34" charset="0"/>
              </a:rPr>
              <a:t>Higher moisture-content</a:t>
            </a:r>
          </a:p>
          <a:p>
            <a:pPr marL="285750" indent="-285750">
              <a:lnSpc>
                <a:spcPct val="150000"/>
              </a:lnSpc>
              <a:buFont typeface="Arial" panose="020B0604020202020204" pitchFamily="34" charset="0"/>
              <a:buChar char="•"/>
            </a:pPr>
            <a:r>
              <a:rPr lang="en-GB" sz="2400" dirty="0">
                <a:latin typeface="Century Gothic" panose="020B0502020202020204" pitchFamily="34" charset="0"/>
              </a:rPr>
              <a:t>Needs more space</a:t>
            </a:r>
          </a:p>
        </p:txBody>
      </p:sp>
      <p:sp>
        <p:nvSpPr>
          <p:cNvPr id="15" name="Rectangle 14"/>
          <p:cNvSpPr/>
          <p:nvPr/>
        </p:nvSpPr>
        <p:spPr>
          <a:xfrm>
            <a:off x="127510" y="1247229"/>
            <a:ext cx="8903252" cy="2246769"/>
          </a:xfrm>
          <a:prstGeom prst="rect">
            <a:avLst/>
          </a:prstGeom>
        </p:spPr>
        <p:txBody>
          <a:bodyPr wrap="square">
            <a:spAutoFit/>
          </a:bodyPr>
          <a:lstStyle/>
          <a:p>
            <a:r>
              <a:rPr lang="en-GB" sz="2800" b="1" dirty="0" smtClean="0">
                <a:solidFill>
                  <a:srgbClr val="92D050"/>
                </a:solidFill>
                <a:latin typeface="Century Gothic" panose="020B0502020202020204" pitchFamily="34" charset="0"/>
              </a:rPr>
              <a:t>Natural seasoning - </a:t>
            </a:r>
            <a:r>
              <a:rPr lang="en-GB" sz="2800" dirty="0" smtClean="0">
                <a:latin typeface="Century Gothic" panose="020B0502020202020204" pitchFamily="34" charset="0"/>
              </a:rPr>
              <a:t>is </a:t>
            </a:r>
            <a:r>
              <a:rPr lang="en-GB" sz="2800" dirty="0">
                <a:latin typeface="Century Gothic" panose="020B0502020202020204" pitchFamily="34" charset="0"/>
              </a:rPr>
              <a:t>the process in which timber is seasoned by subjecting it to the natural elements such as air or water. Natural seasoning may be water seasoning or air seasoning.</a:t>
            </a:r>
          </a:p>
          <a:p>
            <a:endParaRPr lang="en-GB" sz="2800" b="1" dirty="0">
              <a:solidFill>
                <a:srgbClr val="92D050"/>
              </a:solidFill>
              <a:latin typeface="Century Gothic" panose="020B0502020202020204" pitchFamily="34" charset="0"/>
            </a:endParaRPr>
          </a:p>
        </p:txBody>
      </p:sp>
      <p:sp>
        <p:nvSpPr>
          <p:cNvPr id="5" name="Rectangle 4"/>
          <p:cNvSpPr/>
          <p:nvPr/>
        </p:nvSpPr>
        <p:spPr>
          <a:xfrm>
            <a:off x="2881085" y="6506180"/>
            <a:ext cx="6246440" cy="523220"/>
          </a:xfrm>
          <a:prstGeom prst="rect">
            <a:avLst/>
          </a:prstGeom>
        </p:spPr>
        <p:txBody>
          <a:bodyPr wrap="square">
            <a:spAutoFit/>
          </a:bodyPr>
          <a:lstStyle/>
          <a:p>
            <a:pPr algn="r"/>
            <a:r>
              <a:rPr lang="en-GB" sz="1400" dirty="0">
                <a:latin typeface="Century Gothic" panose="020B0502020202020204" pitchFamily="34" charset="0"/>
                <a:hlinkClick r:id="rId3"/>
              </a:rPr>
              <a:t>https://</a:t>
            </a:r>
            <a:r>
              <a:rPr lang="en-GB" sz="1400" dirty="0" smtClean="0">
                <a:latin typeface="Century Gothic" panose="020B0502020202020204" pitchFamily="34" charset="0"/>
                <a:hlinkClick r:id="rId3"/>
              </a:rPr>
              <a:t>www.youtube.com/watch?v=Qn68NTlULws</a:t>
            </a:r>
            <a:endParaRPr lang="en-GB" sz="1400" dirty="0" smtClean="0">
              <a:latin typeface="Century Gothic" panose="020B0502020202020204" pitchFamily="34" charset="0"/>
            </a:endParaRPr>
          </a:p>
          <a:p>
            <a:pPr algn="r"/>
            <a:endParaRPr lang="en-GB" sz="1400" dirty="0">
              <a:latin typeface="Century Gothic" panose="020B0502020202020204" pitchFamily="34" charset="0"/>
            </a:endParaRPr>
          </a:p>
        </p:txBody>
      </p:sp>
      <p:pic>
        <p:nvPicPr>
          <p:cNvPr id="13314" name="Picture 2" descr="Image result for air drying timber">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197"/>
          <a:stretch/>
        </p:blipFill>
        <p:spPr bwMode="auto">
          <a:xfrm>
            <a:off x="127510" y="3356992"/>
            <a:ext cx="3952556" cy="3440565"/>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Image result for clip art video camera">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43487" y="6309320"/>
            <a:ext cx="600521" cy="47165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5580113" y="61913"/>
            <a:ext cx="3473400" cy="577081"/>
          </a:xfrm>
          <a:prstGeom prst="rect">
            <a:avLst/>
          </a:prstGeom>
          <a:solidFill>
            <a:schemeClr val="bg1"/>
          </a:solidFill>
        </p:spPr>
        <p:txBody>
          <a:bodyPr wrap="square">
            <a:spAutoFit/>
          </a:bodyPr>
          <a:lstStyle/>
          <a:p>
            <a:pPr algn="ctr">
              <a:spcBef>
                <a:spcPct val="50000"/>
              </a:spcBef>
              <a:defRPr/>
            </a:pPr>
            <a:r>
              <a:rPr lang="en-GB" altLang="en-US" sz="1050" dirty="0">
                <a:solidFill>
                  <a:prstClr val="black"/>
                </a:solidFill>
                <a:latin typeface="Century Gothic" panose="020B0502020202020204" pitchFamily="34" charset="0"/>
              </a:rPr>
              <a:t>Objective - Learner will gain knowledge and understanding </a:t>
            </a:r>
            <a:r>
              <a:rPr lang="en-GB" altLang="en-US" sz="1050" dirty="0" smtClean="0">
                <a:solidFill>
                  <a:prstClr val="black"/>
                </a:solidFill>
                <a:latin typeface="Century Gothic" panose="020B0502020202020204" pitchFamily="34" charset="0"/>
              </a:rPr>
              <a:t>of </a:t>
            </a:r>
            <a:r>
              <a:rPr lang="en-GB" sz="1050" dirty="0" smtClean="0">
                <a:latin typeface="Century Gothic" panose="020B0502020202020204" pitchFamily="34" charset="0"/>
              </a:rPr>
              <a:t>timber </a:t>
            </a:r>
            <a:r>
              <a:rPr lang="en-GB" sz="1050" dirty="0">
                <a:latin typeface="Century Gothic" panose="020B0502020202020204" pitchFamily="34" charset="0"/>
              </a:rPr>
              <a:t>seasoning </a:t>
            </a:r>
            <a:r>
              <a:rPr lang="en-GB" sz="1050" dirty="0" smtClean="0">
                <a:latin typeface="Century Gothic" panose="020B0502020202020204" pitchFamily="34" charset="0"/>
              </a:rPr>
              <a:t>to </a:t>
            </a:r>
            <a:r>
              <a:rPr lang="en-GB" sz="1050" dirty="0">
                <a:latin typeface="Century Gothic" panose="020B0502020202020204" pitchFamily="34" charset="0"/>
              </a:rPr>
              <a:t>help reduce the moisture content. </a:t>
            </a:r>
          </a:p>
        </p:txBody>
      </p:sp>
    </p:spTree>
    <p:extLst>
      <p:ext uri="{BB962C8B-B14F-4D97-AF65-F5344CB8AC3E}">
        <p14:creationId xmlns:p14="http://schemas.microsoft.com/office/powerpoint/2010/main" val="2016977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8640"/>
            <a:ext cx="9144000" cy="36004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smtClean="0">
                <a:latin typeface="Century Gothic" panose="020B0502020202020204" pitchFamily="34" charset="0"/>
              </a:rPr>
              <a:t>                 </a:t>
            </a:r>
            <a:r>
              <a:rPr lang="en-GB" sz="2400" b="1" dirty="0" smtClean="0">
                <a:latin typeface="Century Gothic" panose="020B0502020202020204" pitchFamily="34" charset="0"/>
              </a:rPr>
              <a:t>TIMBER SEASONING</a:t>
            </a:r>
            <a:endParaRPr lang="en-GB" sz="2400" b="1" dirty="0">
              <a:latin typeface="Century Gothic" panose="020B0502020202020204" pitchFamily="34" charset="0"/>
            </a:endParaRPr>
          </a:p>
        </p:txBody>
      </p:sp>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7575"/>
          <a:stretch/>
        </p:blipFill>
        <p:spPr bwMode="auto">
          <a:xfrm>
            <a:off x="127510" y="44624"/>
            <a:ext cx="1193090"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763688" y="692696"/>
            <a:ext cx="7267074" cy="523220"/>
          </a:xfrm>
          <a:prstGeom prst="rect">
            <a:avLst/>
          </a:prstGeom>
          <a:noFill/>
        </p:spPr>
        <p:txBody>
          <a:bodyPr wrap="square" rtlCol="0">
            <a:spAutoFit/>
          </a:bodyPr>
          <a:lstStyle/>
          <a:p>
            <a:pPr algn="r"/>
            <a:r>
              <a:rPr lang="en-GB" sz="2800" b="1" dirty="0">
                <a:latin typeface="Century Gothic" panose="020B0502020202020204" pitchFamily="34" charset="0"/>
              </a:rPr>
              <a:t>Processing felled timber : </a:t>
            </a:r>
            <a:r>
              <a:rPr lang="en-GB" sz="2800" b="1" dirty="0" smtClean="0">
                <a:latin typeface="Century Gothic" panose="020B0502020202020204" pitchFamily="34" charset="0"/>
              </a:rPr>
              <a:t>Seasoning</a:t>
            </a:r>
            <a:endParaRPr lang="en-GB" sz="2800" b="1" dirty="0">
              <a:latin typeface="Century Gothic" panose="020B0502020202020204" pitchFamily="34" charset="0"/>
            </a:endParaRPr>
          </a:p>
        </p:txBody>
      </p:sp>
      <p:sp>
        <p:nvSpPr>
          <p:cNvPr id="6" name="Rectangle 1"/>
          <p:cNvSpPr>
            <a:spLocks noChangeArrowheads="1"/>
          </p:cNvSpPr>
          <p:nvPr/>
        </p:nvSpPr>
        <p:spPr bwMode="auto">
          <a:xfrm>
            <a:off x="133734" y="1265692"/>
            <a:ext cx="8897028" cy="288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96788" rIns="91440" bIns="98394"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00000"/>
                </a:solidFill>
                <a:effectLst/>
                <a:latin typeface="Century Gothic" panose="020B0502020202020204" pitchFamily="34" charset="0"/>
              </a:rPr>
              <a:t>Water Seasoning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dirty="0" smtClean="0">
              <a:ln>
                <a:noFill/>
              </a:ln>
              <a:solidFill>
                <a:srgbClr val="000000"/>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000000"/>
                </a:solidFill>
                <a:effectLst/>
                <a:latin typeface="Century Gothic" panose="020B0502020202020204" pitchFamily="34" charset="0"/>
              </a:rPr>
              <a:t>Water seasoning is the process in which timber is immersed in water flow which helps to remove the sap present in the timber. It will take 2 to 4 weeks of time and after that the timber is allowed to dry. Well-seasoned timber is ready to use.   </a:t>
            </a:r>
            <a:endParaRPr kumimoji="0" lang="en-US" altLang="en-US" sz="25100" b="0" i="0" u="none" strike="noStrike" cap="none" normalizeH="0" baseline="0" dirty="0" smtClean="0">
              <a:ln>
                <a:noFill/>
              </a:ln>
              <a:solidFill>
                <a:srgbClr val="000000"/>
              </a:solidFill>
              <a:effectLst/>
              <a:latin typeface="Century Gothic" panose="020B0502020202020204" pitchFamily="34" charset="0"/>
            </a:endParaRPr>
          </a:p>
        </p:txBody>
      </p:sp>
      <p:pic>
        <p:nvPicPr>
          <p:cNvPr id="17410" name="Picture 2" descr="Water Seasoning of Timb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631" y="3861048"/>
            <a:ext cx="3996594" cy="283267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5580113" y="61913"/>
            <a:ext cx="3473400" cy="577081"/>
          </a:xfrm>
          <a:prstGeom prst="rect">
            <a:avLst/>
          </a:prstGeom>
          <a:solidFill>
            <a:schemeClr val="bg1"/>
          </a:solidFill>
        </p:spPr>
        <p:txBody>
          <a:bodyPr wrap="square">
            <a:spAutoFit/>
          </a:bodyPr>
          <a:lstStyle/>
          <a:p>
            <a:pPr algn="ctr">
              <a:spcBef>
                <a:spcPct val="50000"/>
              </a:spcBef>
              <a:defRPr/>
            </a:pPr>
            <a:r>
              <a:rPr lang="en-GB" altLang="en-US" sz="1050" dirty="0">
                <a:solidFill>
                  <a:prstClr val="black"/>
                </a:solidFill>
                <a:latin typeface="Century Gothic" panose="020B0502020202020204" pitchFamily="34" charset="0"/>
              </a:rPr>
              <a:t>Objective - Learner will gain knowledge and understanding </a:t>
            </a:r>
            <a:r>
              <a:rPr lang="en-GB" altLang="en-US" sz="1050" dirty="0" smtClean="0">
                <a:solidFill>
                  <a:prstClr val="black"/>
                </a:solidFill>
                <a:latin typeface="Century Gothic" panose="020B0502020202020204" pitchFamily="34" charset="0"/>
              </a:rPr>
              <a:t>of </a:t>
            </a:r>
            <a:r>
              <a:rPr lang="en-GB" sz="1050" dirty="0" smtClean="0">
                <a:latin typeface="Century Gothic" panose="020B0502020202020204" pitchFamily="34" charset="0"/>
              </a:rPr>
              <a:t>timber </a:t>
            </a:r>
            <a:r>
              <a:rPr lang="en-GB" sz="1050" dirty="0">
                <a:latin typeface="Century Gothic" panose="020B0502020202020204" pitchFamily="34" charset="0"/>
              </a:rPr>
              <a:t>seasoning </a:t>
            </a:r>
            <a:r>
              <a:rPr lang="en-GB" sz="1050" dirty="0" smtClean="0">
                <a:latin typeface="Century Gothic" panose="020B0502020202020204" pitchFamily="34" charset="0"/>
              </a:rPr>
              <a:t>to </a:t>
            </a:r>
            <a:r>
              <a:rPr lang="en-GB" sz="1050" dirty="0">
                <a:latin typeface="Century Gothic" panose="020B0502020202020204" pitchFamily="34" charset="0"/>
              </a:rPr>
              <a:t>help reduce the moisture content. </a:t>
            </a:r>
          </a:p>
        </p:txBody>
      </p:sp>
    </p:spTree>
    <p:extLst>
      <p:ext uri="{BB962C8B-B14F-4D97-AF65-F5344CB8AC3E}">
        <p14:creationId xmlns:p14="http://schemas.microsoft.com/office/powerpoint/2010/main" val="3650990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8640"/>
            <a:ext cx="9144000" cy="36004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smtClean="0">
                <a:latin typeface="Century Gothic" panose="020B0502020202020204" pitchFamily="34" charset="0"/>
              </a:rPr>
              <a:t>                 </a:t>
            </a:r>
            <a:r>
              <a:rPr lang="en-GB" sz="2400" b="1" dirty="0" smtClean="0">
                <a:latin typeface="Century Gothic" panose="020B0502020202020204" pitchFamily="34" charset="0"/>
              </a:rPr>
              <a:t>ARTIFICIAL SEASONING</a:t>
            </a:r>
            <a:endParaRPr lang="en-GB" sz="2400" b="1" dirty="0">
              <a:latin typeface="Century Gothic" panose="020B0502020202020204" pitchFamily="34" charset="0"/>
            </a:endParaRPr>
          </a:p>
        </p:txBody>
      </p:sp>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7575"/>
          <a:stretch/>
        </p:blipFill>
        <p:spPr bwMode="auto">
          <a:xfrm>
            <a:off x="127510" y="44624"/>
            <a:ext cx="1193090"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54419" y="1268760"/>
            <a:ext cx="8899093" cy="523220"/>
          </a:xfrm>
          <a:prstGeom prst="rect">
            <a:avLst/>
          </a:prstGeom>
        </p:spPr>
        <p:txBody>
          <a:bodyPr wrap="square">
            <a:spAutoFit/>
          </a:bodyPr>
          <a:lstStyle/>
          <a:p>
            <a:pPr algn="r"/>
            <a:r>
              <a:rPr lang="en-GB" sz="2800" b="1" dirty="0">
                <a:latin typeface="Century Gothic" panose="020B0502020202020204" pitchFamily="34" charset="0"/>
              </a:rPr>
              <a:t>Artificial Seasoning of </a:t>
            </a:r>
            <a:r>
              <a:rPr lang="en-GB" sz="2800" b="1" dirty="0" smtClean="0">
                <a:latin typeface="Century Gothic" panose="020B0502020202020204" pitchFamily="34" charset="0"/>
              </a:rPr>
              <a:t>Timber</a:t>
            </a:r>
          </a:p>
        </p:txBody>
      </p:sp>
      <p:sp>
        <p:nvSpPr>
          <p:cNvPr id="11" name="Rectangle 10"/>
          <p:cNvSpPr/>
          <p:nvPr/>
        </p:nvSpPr>
        <p:spPr>
          <a:xfrm>
            <a:off x="0" y="836712"/>
            <a:ext cx="9143999" cy="353943"/>
          </a:xfrm>
          <a:prstGeom prst="rect">
            <a:avLst/>
          </a:prstGeom>
          <a:solidFill>
            <a:srgbClr val="92D050"/>
          </a:solidFill>
        </p:spPr>
        <p:txBody>
          <a:bodyPr wrap="square">
            <a:spAutoFit/>
          </a:bodyPr>
          <a:lstStyle/>
          <a:p>
            <a:pPr algn="ctr"/>
            <a:r>
              <a:rPr lang="en-GB" sz="1700" b="1" u="sng" dirty="0">
                <a:latin typeface="Century Gothic" panose="020B0502020202020204" pitchFamily="34" charset="0"/>
              </a:rPr>
              <a:t>Seasoning by </a:t>
            </a:r>
            <a:r>
              <a:rPr lang="en-GB" sz="1700" b="1" u="sng" dirty="0" smtClean="0">
                <a:latin typeface="Century Gothic" panose="020B0502020202020204" pitchFamily="34" charset="0"/>
              </a:rPr>
              <a:t>Boiling </a:t>
            </a:r>
            <a:r>
              <a:rPr lang="en-GB" sz="1700" b="1" dirty="0" smtClean="0">
                <a:latin typeface="Century Gothic" panose="020B0502020202020204" pitchFamily="34" charset="0"/>
              </a:rPr>
              <a:t>- Chemical seasoning - Kiln seasoning - Electrical </a:t>
            </a:r>
            <a:r>
              <a:rPr lang="en-GB" sz="1700" b="1" dirty="0">
                <a:latin typeface="Century Gothic" panose="020B0502020202020204" pitchFamily="34" charset="0"/>
              </a:rPr>
              <a:t>seasoning</a:t>
            </a:r>
            <a:endParaRPr lang="en-GB" sz="1700" b="1" dirty="0">
              <a:latin typeface="Century Gothic" panose="020B0502020202020204" pitchFamily="34" charset="0"/>
            </a:endParaRPr>
          </a:p>
        </p:txBody>
      </p:sp>
      <p:pic>
        <p:nvPicPr>
          <p:cNvPr id="20482" name="Picture 2" descr="Image result for timber seasoning boiling">
            <a:hlinkClick r:id="rId3"/>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04320" y="2307286"/>
            <a:ext cx="4648200" cy="348615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54419" y="1775713"/>
            <a:ext cx="4705613" cy="4893647"/>
          </a:xfrm>
          <a:prstGeom prst="rect">
            <a:avLst/>
          </a:prstGeom>
        </p:spPr>
        <p:txBody>
          <a:bodyPr wrap="square">
            <a:spAutoFit/>
          </a:bodyPr>
          <a:lstStyle/>
          <a:p>
            <a:r>
              <a:rPr lang="en-GB" sz="2400" b="1" dirty="0">
                <a:latin typeface="Century Gothic" panose="020B0502020202020204" pitchFamily="34" charset="0"/>
              </a:rPr>
              <a:t>Seasoning by </a:t>
            </a:r>
            <a:r>
              <a:rPr lang="en-GB" sz="2400" b="1" dirty="0" smtClean="0">
                <a:latin typeface="Century Gothic" panose="020B0502020202020204" pitchFamily="34" charset="0"/>
              </a:rPr>
              <a:t>Boiling</a:t>
            </a:r>
          </a:p>
          <a:p>
            <a:endParaRPr lang="en-GB" sz="2400" b="1" dirty="0">
              <a:latin typeface="Century Gothic" panose="020B0502020202020204" pitchFamily="34" charset="0"/>
            </a:endParaRPr>
          </a:p>
          <a:p>
            <a:r>
              <a:rPr lang="en-GB" sz="2200" dirty="0">
                <a:latin typeface="Century Gothic" panose="020B0502020202020204" pitchFamily="34" charset="0"/>
              </a:rPr>
              <a:t>Seasoning of timber is also achieved by boiling it in water for </a:t>
            </a:r>
            <a:r>
              <a:rPr lang="en-GB" sz="2200" dirty="0" smtClean="0">
                <a:latin typeface="Century Gothic" panose="020B0502020202020204" pitchFamily="34" charset="0"/>
              </a:rPr>
              <a:t>3-4 </a:t>
            </a:r>
            <a:r>
              <a:rPr lang="en-GB" sz="2200" dirty="0">
                <a:latin typeface="Century Gothic" panose="020B0502020202020204" pitchFamily="34" charset="0"/>
              </a:rPr>
              <a:t>hours. After boiling timber is allowed to drying. For large quantity of timber boiling is difficult so, sometimes hot steam is passed through timber logs in enclosed room. It also gives good results. The boiling or steaming process develops the strength </a:t>
            </a:r>
            <a:r>
              <a:rPr lang="en-GB" sz="2200" dirty="0" smtClean="0">
                <a:latin typeface="Century Gothic" panose="020B0502020202020204" pitchFamily="34" charset="0"/>
              </a:rPr>
              <a:t>&amp; elasticity </a:t>
            </a:r>
            <a:r>
              <a:rPr lang="en-GB" sz="2200" dirty="0">
                <a:latin typeface="Century Gothic" panose="020B0502020202020204" pitchFamily="34" charset="0"/>
              </a:rPr>
              <a:t>of timber but economically it is of heavier cost.</a:t>
            </a:r>
          </a:p>
        </p:txBody>
      </p:sp>
      <p:sp>
        <p:nvSpPr>
          <p:cNvPr id="14" name="Rectangle 13"/>
          <p:cNvSpPr/>
          <p:nvPr/>
        </p:nvSpPr>
        <p:spPr>
          <a:xfrm>
            <a:off x="5580113" y="61913"/>
            <a:ext cx="3473400" cy="577081"/>
          </a:xfrm>
          <a:prstGeom prst="rect">
            <a:avLst/>
          </a:prstGeom>
          <a:solidFill>
            <a:schemeClr val="bg1"/>
          </a:solidFill>
        </p:spPr>
        <p:txBody>
          <a:bodyPr wrap="square">
            <a:spAutoFit/>
          </a:bodyPr>
          <a:lstStyle/>
          <a:p>
            <a:pPr algn="ctr">
              <a:spcBef>
                <a:spcPct val="50000"/>
              </a:spcBef>
              <a:defRPr/>
            </a:pPr>
            <a:r>
              <a:rPr lang="en-GB" altLang="en-US" sz="1050" dirty="0">
                <a:solidFill>
                  <a:prstClr val="black"/>
                </a:solidFill>
                <a:latin typeface="Century Gothic" panose="020B0502020202020204" pitchFamily="34" charset="0"/>
              </a:rPr>
              <a:t>Objective - Learner will gain knowledge and understanding </a:t>
            </a:r>
            <a:r>
              <a:rPr lang="en-GB" altLang="en-US" sz="1050" dirty="0" smtClean="0">
                <a:solidFill>
                  <a:prstClr val="black"/>
                </a:solidFill>
                <a:latin typeface="Century Gothic" panose="020B0502020202020204" pitchFamily="34" charset="0"/>
              </a:rPr>
              <a:t>of </a:t>
            </a:r>
            <a:r>
              <a:rPr lang="en-GB" sz="1050" dirty="0" smtClean="0">
                <a:latin typeface="Century Gothic" panose="020B0502020202020204" pitchFamily="34" charset="0"/>
              </a:rPr>
              <a:t>timber </a:t>
            </a:r>
            <a:r>
              <a:rPr lang="en-GB" sz="1050" dirty="0">
                <a:latin typeface="Century Gothic" panose="020B0502020202020204" pitchFamily="34" charset="0"/>
              </a:rPr>
              <a:t>seasoning </a:t>
            </a:r>
            <a:r>
              <a:rPr lang="en-GB" sz="1050" dirty="0" smtClean="0">
                <a:latin typeface="Century Gothic" panose="020B0502020202020204" pitchFamily="34" charset="0"/>
              </a:rPr>
              <a:t>to </a:t>
            </a:r>
            <a:r>
              <a:rPr lang="en-GB" sz="1050" dirty="0">
                <a:latin typeface="Century Gothic" panose="020B0502020202020204" pitchFamily="34" charset="0"/>
              </a:rPr>
              <a:t>help reduce the moisture content. </a:t>
            </a:r>
          </a:p>
        </p:txBody>
      </p:sp>
    </p:spTree>
    <p:extLst>
      <p:ext uri="{BB962C8B-B14F-4D97-AF65-F5344CB8AC3E}">
        <p14:creationId xmlns:p14="http://schemas.microsoft.com/office/powerpoint/2010/main" val="37452805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507</TotalTime>
  <Words>1077</Words>
  <Application>Microsoft Office PowerPoint</Application>
  <PresentationFormat>On-screen Show (4:3)</PresentationFormat>
  <Paragraphs>128</Paragraphs>
  <Slides>18</Slides>
  <Notes>7</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Dunn</dc:creator>
  <cp:lastModifiedBy>Helen Dunn</cp:lastModifiedBy>
  <cp:revision>55</cp:revision>
  <dcterms:created xsi:type="dcterms:W3CDTF">2018-04-06T13:58:59Z</dcterms:created>
  <dcterms:modified xsi:type="dcterms:W3CDTF">2018-07-27T18:15:35Z</dcterms:modified>
</cp:coreProperties>
</file>