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activeX/activeX2.xml" ContentType="application/vnd.ms-office.activeX+xml"/>
  <Override PartName="/ppt/notesSlides/notesSlide3.xml" ContentType="application/vnd.openxmlformats-officedocument.presentationml.notesSlide+xml"/>
  <Override PartName="/ppt/activeX/activeX3.xml" ContentType="application/vnd.ms-office.activeX+xml"/>
  <Override PartName="/ppt/notesSlides/notesSlide4.xml" ContentType="application/vnd.openxmlformats-officedocument.presentationml.notesSlide+xml"/>
  <Override PartName="/ppt/activeX/activeX4.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1" r:id="rId3"/>
    <p:sldId id="276" r:id="rId4"/>
    <p:sldId id="277" r:id="rId5"/>
    <p:sldId id="285" r:id="rId6"/>
    <p:sldId id="286" r:id="rId7"/>
    <p:sldId id="280" r:id="rId8"/>
    <p:sldId id="288" r:id="rId9"/>
    <p:sldId id="283" r:id="rId10"/>
    <p:sldId id="290" r:id="rId11"/>
    <p:sldId id="278" r:id="rId12"/>
    <p:sldId id="284" r:id="rId13"/>
    <p:sldId id="279" r:id="rId14"/>
    <p:sldId id="28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63" autoAdjust="0"/>
  </p:normalViewPr>
  <p:slideViewPr>
    <p:cSldViewPr>
      <p:cViewPr>
        <p:scale>
          <a:sx n="70" d="100"/>
          <a:sy n="70" d="100"/>
        </p:scale>
        <p:origin x="-138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5BC37B-E25B-4450-8398-E9AFC9331368}" type="datetimeFigureOut">
              <a:rPr lang="en-GB" smtClean="0"/>
              <a:t>27/07/2018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DC6F28-6D83-4FEE-A6A9-B23B75BED30C}" type="slidenum">
              <a:rPr lang="en-GB" smtClean="0"/>
              <a:t>‹#›</a:t>
            </a:fld>
            <a:endParaRPr lang="en-GB"/>
          </a:p>
        </p:txBody>
      </p:sp>
    </p:spTree>
    <p:extLst>
      <p:ext uri="{BB962C8B-B14F-4D97-AF65-F5344CB8AC3E}">
        <p14:creationId xmlns:p14="http://schemas.microsoft.com/office/powerpoint/2010/main" val="331921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C6F28-6D83-4FEE-A6A9-B23B75BED30C}" type="slidenum">
              <a:rPr lang="en-GB" smtClean="0"/>
              <a:t>1</a:t>
            </a:fld>
            <a:endParaRPr lang="en-GB"/>
          </a:p>
        </p:txBody>
      </p:sp>
    </p:spTree>
    <p:extLst>
      <p:ext uri="{BB962C8B-B14F-4D97-AF65-F5344CB8AC3E}">
        <p14:creationId xmlns:p14="http://schemas.microsoft.com/office/powerpoint/2010/main" val="136530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cs typeface="Arial" charset="0"/>
              </a:defRPr>
            </a:lvl1pPr>
            <a:lvl2pPr marL="742950" indent="-285750">
              <a:defRPr sz="2400" b="1">
                <a:solidFill>
                  <a:schemeClr val="tx1"/>
                </a:solidFill>
                <a:latin typeface="Arial" charset="0"/>
                <a:cs typeface="Arial" charset="0"/>
              </a:defRPr>
            </a:lvl2pPr>
            <a:lvl3pPr marL="1143000" indent="-228600">
              <a:defRPr sz="2400" b="1">
                <a:solidFill>
                  <a:schemeClr val="tx1"/>
                </a:solidFill>
                <a:latin typeface="Arial" charset="0"/>
                <a:cs typeface="Arial" charset="0"/>
              </a:defRPr>
            </a:lvl3pPr>
            <a:lvl4pPr marL="1600200" indent="-228600">
              <a:defRPr sz="2400" b="1">
                <a:solidFill>
                  <a:schemeClr val="tx1"/>
                </a:solidFill>
                <a:latin typeface="Arial" charset="0"/>
                <a:cs typeface="Arial" charset="0"/>
              </a:defRPr>
            </a:lvl4pPr>
            <a:lvl5pPr marL="2057400" indent="-22860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fld id="{31BAF6BB-DF56-4255-AEA6-24DC4A68BB35}" type="slidenum">
              <a:rPr lang="en-GB" altLang="en-US" sz="1200" b="0" smtClean="0">
                <a:latin typeface="Times New Roman" pitchFamily="18" charset="0"/>
              </a:rPr>
              <a:pPr/>
              <a:t>5</a:t>
            </a:fld>
            <a:endParaRPr lang="en-GB" altLang="en-US" sz="1200" b="0" smtClean="0">
              <a:latin typeface="Times New Roman"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smtClean="0"/>
          </a:p>
        </p:txBody>
      </p:sp>
    </p:spTree>
    <p:extLst>
      <p:ext uri="{BB962C8B-B14F-4D97-AF65-F5344CB8AC3E}">
        <p14:creationId xmlns:p14="http://schemas.microsoft.com/office/powerpoint/2010/main" val="120070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cs typeface="Arial" charset="0"/>
              </a:defRPr>
            </a:lvl1pPr>
            <a:lvl2pPr marL="742950" indent="-285750">
              <a:defRPr sz="2400" b="1">
                <a:solidFill>
                  <a:schemeClr val="tx1"/>
                </a:solidFill>
                <a:latin typeface="Arial" charset="0"/>
                <a:cs typeface="Arial" charset="0"/>
              </a:defRPr>
            </a:lvl2pPr>
            <a:lvl3pPr marL="1143000" indent="-228600">
              <a:defRPr sz="2400" b="1">
                <a:solidFill>
                  <a:schemeClr val="tx1"/>
                </a:solidFill>
                <a:latin typeface="Arial" charset="0"/>
                <a:cs typeface="Arial" charset="0"/>
              </a:defRPr>
            </a:lvl3pPr>
            <a:lvl4pPr marL="1600200" indent="-228600">
              <a:defRPr sz="2400" b="1">
                <a:solidFill>
                  <a:schemeClr val="tx1"/>
                </a:solidFill>
                <a:latin typeface="Arial" charset="0"/>
                <a:cs typeface="Arial" charset="0"/>
              </a:defRPr>
            </a:lvl4pPr>
            <a:lvl5pPr marL="2057400" indent="-22860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fld id="{CEF540E8-EF5A-4727-84DC-0F9D1BA7FA73}" type="slidenum">
              <a:rPr lang="en-GB" altLang="en-US" sz="1200" b="0" smtClean="0">
                <a:latin typeface="Times New Roman" pitchFamily="18" charset="0"/>
              </a:rPr>
              <a:pPr/>
              <a:t>6</a:t>
            </a:fld>
            <a:endParaRPr lang="en-GB" altLang="en-US" sz="1200" b="0" smtClean="0">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78075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cs typeface="Arial" charset="0"/>
              </a:defRPr>
            </a:lvl1pPr>
            <a:lvl2pPr marL="742950" indent="-285750">
              <a:defRPr sz="2400" b="1">
                <a:solidFill>
                  <a:schemeClr val="tx1"/>
                </a:solidFill>
                <a:latin typeface="Arial" charset="0"/>
                <a:cs typeface="Arial" charset="0"/>
              </a:defRPr>
            </a:lvl2pPr>
            <a:lvl3pPr marL="1143000" indent="-228600">
              <a:defRPr sz="2400" b="1">
                <a:solidFill>
                  <a:schemeClr val="tx1"/>
                </a:solidFill>
                <a:latin typeface="Arial" charset="0"/>
                <a:cs typeface="Arial" charset="0"/>
              </a:defRPr>
            </a:lvl3pPr>
            <a:lvl4pPr marL="1600200" indent="-228600">
              <a:defRPr sz="2400" b="1">
                <a:solidFill>
                  <a:schemeClr val="tx1"/>
                </a:solidFill>
                <a:latin typeface="Arial" charset="0"/>
                <a:cs typeface="Arial" charset="0"/>
              </a:defRPr>
            </a:lvl4pPr>
            <a:lvl5pPr marL="2057400" indent="-22860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fld id="{CEF540E8-EF5A-4727-84DC-0F9D1BA7FA73}" type="slidenum">
              <a:rPr lang="en-GB" altLang="en-US" sz="1200" b="0" smtClean="0">
                <a:latin typeface="Times New Roman" pitchFamily="18" charset="0"/>
              </a:rPr>
              <a:pPr/>
              <a:t>8</a:t>
            </a:fld>
            <a:endParaRPr lang="en-GB" altLang="en-US" sz="1200" b="0" smtClean="0">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78075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cs typeface="Arial" charset="0"/>
              </a:defRPr>
            </a:lvl1pPr>
            <a:lvl2pPr marL="742950" indent="-285750">
              <a:defRPr sz="2400" b="1">
                <a:solidFill>
                  <a:schemeClr val="tx1"/>
                </a:solidFill>
                <a:latin typeface="Arial" charset="0"/>
                <a:cs typeface="Arial" charset="0"/>
              </a:defRPr>
            </a:lvl2pPr>
            <a:lvl3pPr marL="1143000" indent="-228600">
              <a:defRPr sz="2400" b="1">
                <a:solidFill>
                  <a:schemeClr val="tx1"/>
                </a:solidFill>
                <a:latin typeface="Arial" charset="0"/>
                <a:cs typeface="Arial" charset="0"/>
              </a:defRPr>
            </a:lvl3pPr>
            <a:lvl4pPr marL="1600200" indent="-228600">
              <a:defRPr sz="2400" b="1">
                <a:solidFill>
                  <a:schemeClr val="tx1"/>
                </a:solidFill>
                <a:latin typeface="Arial" charset="0"/>
                <a:cs typeface="Arial" charset="0"/>
              </a:defRPr>
            </a:lvl4pPr>
            <a:lvl5pPr marL="2057400" indent="-22860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fld id="{CEF540E8-EF5A-4727-84DC-0F9D1BA7FA73}" type="slidenum">
              <a:rPr lang="en-GB" altLang="en-US" sz="1200" b="0" smtClean="0">
                <a:latin typeface="Times New Roman" pitchFamily="18" charset="0"/>
              </a:rPr>
              <a:pPr/>
              <a:t>10</a:t>
            </a:fld>
            <a:endParaRPr lang="en-GB" altLang="en-US" sz="1200" b="0" smtClean="0">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78075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cs typeface="Arial" charset="0"/>
              </a:defRPr>
            </a:lvl1pPr>
            <a:lvl2pPr marL="742950" indent="-285750">
              <a:defRPr sz="2400" b="1">
                <a:solidFill>
                  <a:schemeClr val="tx1"/>
                </a:solidFill>
                <a:latin typeface="Arial" charset="0"/>
                <a:cs typeface="Arial" charset="0"/>
              </a:defRPr>
            </a:lvl2pPr>
            <a:lvl3pPr marL="1143000" indent="-228600">
              <a:defRPr sz="2400" b="1">
                <a:solidFill>
                  <a:schemeClr val="tx1"/>
                </a:solidFill>
                <a:latin typeface="Arial" charset="0"/>
                <a:cs typeface="Arial" charset="0"/>
              </a:defRPr>
            </a:lvl3pPr>
            <a:lvl4pPr marL="1600200" indent="-228600">
              <a:defRPr sz="2400" b="1">
                <a:solidFill>
                  <a:schemeClr val="tx1"/>
                </a:solidFill>
                <a:latin typeface="Arial" charset="0"/>
                <a:cs typeface="Arial" charset="0"/>
              </a:defRPr>
            </a:lvl4pPr>
            <a:lvl5pPr marL="2057400" indent="-22860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fld id="{31BAF6BB-DF56-4255-AEA6-24DC4A68BB35}" type="slidenum">
              <a:rPr lang="en-GB" altLang="en-US" sz="1200" b="0" smtClean="0">
                <a:latin typeface="Times New Roman" pitchFamily="18" charset="0"/>
              </a:rPr>
              <a:pPr/>
              <a:t>11</a:t>
            </a:fld>
            <a:endParaRPr lang="en-GB" altLang="en-US" sz="1200" b="0" smtClean="0">
              <a:latin typeface="Times New Roman"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smtClean="0"/>
          </a:p>
        </p:txBody>
      </p:sp>
    </p:spTree>
    <p:extLst>
      <p:ext uri="{BB962C8B-B14F-4D97-AF65-F5344CB8AC3E}">
        <p14:creationId xmlns:p14="http://schemas.microsoft.com/office/powerpoint/2010/main" val="120070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WORKSHEET</a:t>
            </a:r>
            <a:r>
              <a:rPr lang="en-GB" baseline="0" dirty="0" smtClean="0"/>
              <a:t> TO PRINT </a:t>
            </a:r>
            <a:endParaRPr lang="en-GB" dirty="0"/>
          </a:p>
        </p:txBody>
      </p:sp>
      <p:sp>
        <p:nvSpPr>
          <p:cNvPr id="4" name="Slide Number Placeholder 3"/>
          <p:cNvSpPr>
            <a:spLocks noGrp="1"/>
          </p:cNvSpPr>
          <p:nvPr>
            <p:ph type="sldNum" sz="quarter" idx="10"/>
          </p:nvPr>
        </p:nvSpPr>
        <p:spPr/>
        <p:txBody>
          <a:bodyPr/>
          <a:lstStyle/>
          <a:p>
            <a:fld id="{D0DC6F28-6D83-4FEE-A6A9-B23B75BED30C}" type="slidenum">
              <a:rPr lang="en-GB" smtClean="0"/>
              <a:t>12</a:t>
            </a:fld>
            <a:endParaRPr lang="en-GB"/>
          </a:p>
        </p:txBody>
      </p:sp>
    </p:spTree>
    <p:extLst>
      <p:ext uri="{BB962C8B-B14F-4D97-AF65-F5344CB8AC3E}">
        <p14:creationId xmlns:p14="http://schemas.microsoft.com/office/powerpoint/2010/main" val="286033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cs typeface="Arial" charset="0"/>
              </a:defRPr>
            </a:lvl1pPr>
            <a:lvl2pPr marL="742950" indent="-285750">
              <a:defRPr sz="2400" b="1">
                <a:solidFill>
                  <a:schemeClr val="tx1"/>
                </a:solidFill>
                <a:latin typeface="Arial" charset="0"/>
                <a:cs typeface="Arial" charset="0"/>
              </a:defRPr>
            </a:lvl2pPr>
            <a:lvl3pPr marL="1143000" indent="-228600">
              <a:defRPr sz="2400" b="1">
                <a:solidFill>
                  <a:schemeClr val="tx1"/>
                </a:solidFill>
                <a:latin typeface="Arial" charset="0"/>
                <a:cs typeface="Arial" charset="0"/>
              </a:defRPr>
            </a:lvl3pPr>
            <a:lvl4pPr marL="1600200" indent="-228600">
              <a:defRPr sz="2400" b="1">
                <a:solidFill>
                  <a:schemeClr val="tx1"/>
                </a:solidFill>
                <a:latin typeface="Arial" charset="0"/>
                <a:cs typeface="Arial" charset="0"/>
              </a:defRPr>
            </a:lvl4pPr>
            <a:lvl5pPr marL="2057400" indent="-22860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fld id="{31BAF6BB-DF56-4255-AEA6-24DC4A68BB35}" type="slidenum">
              <a:rPr lang="en-GB" altLang="en-US" sz="1200" b="0" smtClean="0">
                <a:latin typeface="Times New Roman" pitchFamily="18" charset="0"/>
              </a:rPr>
              <a:pPr/>
              <a:t>13</a:t>
            </a:fld>
            <a:endParaRPr lang="en-GB" altLang="en-US" sz="1200" b="0" smtClean="0">
              <a:latin typeface="Times New Roman"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smtClean="0"/>
          </a:p>
        </p:txBody>
      </p:sp>
    </p:spTree>
    <p:extLst>
      <p:ext uri="{BB962C8B-B14F-4D97-AF65-F5344CB8AC3E}">
        <p14:creationId xmlns:p14="http://schemas.microsoft.com/office/powerpoint/2010/main" val="120070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688FC3-DA13-4AA0-9969-C04D9E2FB31D}" type="datetimeFigureOut">
              <a:rPr lang="en-GB" smtClean="0"/>
              <a:t>27/07/2018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1B3E47-8F43-442A-8B10-EA29F6B4220C}" type="slidenum">
              <a:rPr lang="en-GB" smtClean="0"/>
              <a:t>‹#›</a:t>
            </a:fld>
            <a:endParaRPr lang="en-GB"/>
          </a:p>
        </p:txBody>
      </p:sp>
    </p:spTree>
    <p:extLst>
      <p:ext uri="{BB962C8B-B14F-4D97-AF65-F5344CB8AC3E}">
        <p14:creationId xmlns:p14="http://schemas.microsoft.com/office/powerpoint/2010/main" val="302120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688FC3-DA13-4AA0-9969-C04D9E2FB31D}" type="datetimeFigureOut">
              <a:rPr lang="en-GB" smtClean="0"/>
              <a:t>27/07/2018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1B3E47-8F43-442A-8B10-EA29F6B4220C}" type="slidenum">
              <a:rPr lang="en-GB" smtClean="0"/>
              <a:t>‹#›</a:t>
            </a:fld>
            <a:endParaRPr lang="en-GB"/>
          </a:p>
        </p:txBody>
      </p:sp>
    </p:spTree>
    <p:extLst>
      <p:ext uri="{BB962C8B-B14F-4D97-AF65-F5344CB8AC3E}">
        <p14:creationId xmlns:p14="http://schemas.microsoft.com/office/powerpoint/2010/main" val="53335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688FC3-DA13-4AA0-9969-C04D9E2FB31D}" type="datetimeFigureOut">
              <a:rPr lang="en-GB" smtClean="0"/>
              <a:t>27/07/2018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1B3E47-8F43-442A-8B10-EA29F6B4220C}" type="slidenum">
              <a:rPr lang="en-GB" smtClean="0"/>
              <a:t>‹#›</a:t>
            </a:fld>
            <a:endParaRPr lang="en-GB"/>
          </a:p>
        </p:txBody>
      </p:sp>
    </p:spTree>
    <p:extLst>
      <p:ext uri="{BB962C8B-B14F-4D97-AF65-F5344CB8AC3E}">
        <p14:creationId xmlns:p14="http://schemas.microsoft.com/office/powerpoint/2010/main" val="2649941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688FC3-DA13-4AA0-9969-C04D9E2FB31D}" type="datetimeFigureOut">
              <a:rPr lang="en-GB" smtClean="0"/>
              <a:t>27/07/2018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1B3E47-8F43-442A-8B10-EA29F6B4220C}" type="slidenum">
              <a:rPr lang="en-GB" smtClean="0"/>
              <a:t>‹#›</a:t>
            </a:fld>
            <a:endParaRPr lang="en-GB"/>
          </a:p>
        </p:txBody>
      </p:sp>
    </p:spTree>
    <p:extLst>
      <p:ext uri="{BB962C8B-B14F-4D97-AF65-F5344CB8AC3E}">
        <p14:creationId xmlns:p14="http://schemas.microsoft.com/office/powerpoint/2010/main" val="3877868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688FC3-DA13-4AA0-9969-C04D9E2FB31D}" type="datetimeFigureOut">
              <a:rPr lang="en-GB" smtClean="0"/>
              <a:t>27/07/2018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1B3E47-8F43-442A-8B10-EA29F6B4220C}" type="slidenum">
              <a:rPr lang="en-GB" smtClean="0"/>
              <a:t>‹#›</a:t>
            </a:fld>
            <a:endParaRPr lang="en-GB"/>
          </a:p>
        </p:txBody>
      </p:sp>
    </p:spTree>
    <p:extLst>
      <p:ext uri="{BB962C8B-B14F-4D97-AF65-F5344CB8AC3E}">
        <p14:creationId xmlns:p14="http://schemas.microsoft.com/office/powerpoint/2010/main" val="3155284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688FC3-DA13-4AA0-9969-C04D9E2FB31D}" type="datetimeFigureOut">
              <a:rPr lang="en-GB" smtClean="0"/>
              <a:t>27/07/2018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1B3E47-8F43-442A-8B10-EA29F6B4220C}" type="slidenum">
              <a:rPr lang="en-GB" smtClean="0"/>
              <a:t>‹#›</a:t>
            </a:fld>
            <a:endParaRPr lang="en-GB"/>
          </a:p>
        </p:txBody>
      </p:sp>
    </p:spTree>
    <p:extLst>
      <p:ext uri="{BB962C8B-B14F-4D97-AF65-F5344CB8AC3E}">
        <p14:creationId xmlns:p14="http://schemas.microsoft.com/office/powerpoint/2010/main" val="325321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688FC3-DA13-4AA0-9969-C04D9E2FB31D}" type="datetimeFigureOut">
              <a:rPr lang="en-GB" smtClean="0"/>
              <a:t>27/07/2018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1B3E47-8F43-442A-8B10-EA29F6B4220C}" type="slidenum">
              <a:rPr lang="en-GB" smtClean="0"/>
              <a:t>‹#›</a:t>
            </a:fld>
            <a:endParaRPr lang="en-GB"/>
          </a:p>
        </p:txBody>
      </p:sp>
    </p:spTree>
    <p:extLst>
      <p:ext uri="{BB962C8B-B14F-4D97-AF65-F5344CB8AC3E}">
        <p14:creationId xmlns:p14="http://schemas.microsoft.com/office/powerpoint/2010/main" val="596619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688FC3-DA13-4AA0-9969-C04D9E2FB31D}" type="datetimeFigureOut">
              <a:rPr lang="en-GB" smtClean="0"/>
              <a:t>27/07/2018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1B3E47-8F43-442A-8B10-EA29F6B4220C}" type="slidenum">
              <a:rPr lang="en-GB" smtClean="0"/>
              <a:t>‹#›</a:t>
            </a:fld>
            <a:endParaRPr lang="en-GB"/>
          </a:p>
        </p:txBody>
      </p:sp>
    </p:spTree>
    <p:extLst>
      <p:ext uri="{BB962C8B-B14F-4D97-AF65-F5344CB8AC3E}">
        <p14:creationId xmlns:p14="http://schemas.microsoft.com/office/powerpoint/2010/main" val="1618640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88FC3-DA13-4AA0-9969-C04D9E2FB31D}" type="datetimeFigureOut">
              <a:rPr lang="en-GB" smtClean="0"/>
              <a:t>27/07/2018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1B3E47-8F43-442A-8B10-EA29F6B4220C}" type="slidenum">
              <a:rPr lang="en-GB" smtClean="0"/>
              <a:t>‹#›</a:t>
            </a:fld>
            <a:endParaRPr lang="en-GB"/>
          </a:p>
        </p:txBody>
      </p:sp>
    </p:spTree>
    <p:extLst>
      <p:ext uri="{BB962C8B-B14F-4D97-AF65-F5344CB8AC3E}">
        <p14:creationId xmlns:p14="http://schemas.microsoft.com/office/powerpoint/2010/main" val="129896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88FC3-DA13-4AA0-9969-C04D9E2FB31D}" type="datetimeFigureOut">
              <a:rPr lang="en-GB" smtClean="0"/>
              <a:t>27/07/2018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1B3E47-8F43-442A-8B10-EA29F6B4220C}" type="slidenum">
              <a:rPr lang="en-GB" smtClean="0"/>
              <a:t>‹#›</a:t>
            </a:fld>
            <a:endParaRPr lang="en-GB"/>
          </a:p>
        </p:txBody>
      </p:sp>
    </p:spTree>
    <p:extLst>
      <p:ext uri="{BB962C8B-B14F-4D97-AF65-F5344CB8AC3E}">
        <p14:creationId xmlns:p14="http://schemas.microsoft.com/office/powerpoint/2010/main" val="128120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88FC3-DA13-4AA0-9969-C04D9E2FB31D}" type="datetimeFigureOut">
              <a:rPr lang="en-GB" smtClean="0"/>
              <a:t>27/07/2018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1B3E47-8F43-442A-8B10-EA29F6B4220C}" type="slidenum">
              <a:rPr lang="en-GB" smtClean="0"/>
              <a:t>‹#›</a:t>
            </a:fld>
            <a:endParaRPr lang="en-GB"/>
          </a:p>
        </p:txBody>
      </p:sp>
    </p:spTree>
    <p:extLst>
      <p:ext uri="{BB962C8B-B14F-4D97-AF65-F5344CB8AC3E}">
        <p14:creationId xmlns:p14="http://schemas.microsoft.com/office/powerpoint/2010/main" val="4186998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88FC3-DA13-4AA0-9969-C04D9E2FB31D}" type="datetimeFigureOut">
              <a:rPr lang="en-GB" smtClean="0"/>
              <a:t>27/07/2018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B3E47-8F43-442A-8B10-EA29F6B4220C}" type="slidenum">
              <a:rPr lang="en-GB" smtClean="0"/>
              <a:t>‹#›</a:t>
            </a:fld>
            <a:endParaRPr lang="en-GB"/>
          </a:p>
        </p:txBody>
      </p:sp>
    </p:spTree>
    <p:extLst>
      <p:ext uri="{BB962C8B-B14F-4D97-AF65-F5344CB8AC3E}">
        <p14:creationId xmlns:p14="http://schemas.microsoft.com/office/powerpoint/2010/main" val="1673191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hyperlink" Target="https://www.google.co.uk/url?sa=i&amp;rct=j&amp;q=&amp;esrc=s&amp;source=images&amp;cd=&amp;cad=rja&amp;uact=8&amp;ved=2ahUKEwj4joz-qL_cAhUFPsAKHb7OBkkQjRx6BAgBEAU&amp;url=http://www.stickpng.com/img/tools-and-parts/scissors/scissors-clipart&amp;psig=AOvVaw2Mn7Duj3lIHpMbgEuNLcpz&amp;ust=1532782246882642"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ki/Image:Abies_alba_02.jpg" TargetMode="External"/><Relationship Id="rId13" Type="http://schemas.openxmlformats.org/officeDocument/2006/relationships/hyperlink" Target="http://images.google.co.uk/imgres?imgurl=http://www.gobacktothebasics.com/6b8a3ca0.jpg&amp;imgrefurl=http://www.gobacktothebasics.com/adirondack_history.htm&amp;h=202&amp;w=163&amp;sz=80&amp;hl=en&amp;start=8&amp;um=1&amp;tbnid=-HbEPbCm4dtsNM:&amp;tbnh=105&amp;tbnw=85&amp;prev=/images?q=hardwood+tree&amp;um=1&amp;hl=en&amp;sa=G" TargetMode="External"/><Relationship Id="rId18" Type="http://schemas.openxmlformats.org/officeDocument/2006/relationships/image" Target="../media/image33.jpeg"/><Relationship Id="rId3" Type="http://schemas.openxmlformats.org/officeDocument/2006/relationships/image" Target="../media/image23.jpeg"/><Relationship Id="rId21" Type="http://schemas.openxmlformats.org/officeDocument/2006/relationships/hyperlink" Target="http://mrmazzasapbiology.tripod.com/sitebuildercontent/sitebuilderpictures/conifercones.jpg" TargetMode="External"/><Relationship Id="rId7" Type="http://schemas.openxmlformats.org/officeDocument/2006/relationships/image" Target="../media/image26.jpeg"/><Relationship Id="rId12" Type="http://schemas.openxmlformats.org/officeDocument/2006/relationships/image" Target="../media/image29.jpeg"/><Relationship Id="rId17" Type="http://schemas.openxmlformats.org/officeDocument/2006/relationships/image" Target="../media/image32.jpeg"/><Relationship Id="rId2" Type="http://schemas.openxmlformats.org/officeDocument/2006/relationships/notesSlide" Target="../notesSlides/notesSlide8.xml"/><Relationship Id="rId16" Type="http://schemas.openxmlformats.org/officeDocument/2006/relationships/image" Target="../media/image31.jpeg"/><Relationship Id="rId20"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hyperlink" Target="http://en.wikipedia.org/wiki/Image:Langaa_egeskov_rimfrost.jpg" TargetMode="External"/><Relationship Id="rId11" Type="http://schemas.openxmlformats.org/officeDocument/2006/relationships/hyperlink" Target="http://images.google.co.uk/imgres?imgurl=http://www.softwood.org/Douglas%20Fir%20Web/eDougFir/images/P01a.jpg&amp;imgrefurl=http://www.softwood.org/Douglas%20Fir%20Web/eDougFir/EN/DougFir_1.htm&amp;h=629&amp;w=557&amp;sz=60&amp;hl=en&amp;start=6&amp;um=1&amp;tbnid=OwqKMSYrInS0ZM:&amp;tbnh=137&amp;tbnw=121&amp;prev=/images?q=softwood+trees&amp;um=1&amp;hl=en&amp;sa=X" TargetMode="External"/><Relationship Id="rId5" Type="http://schemas.openxmlformats.org/officeDocument/2006/relationships/image" Target="../media/image25.jpeg"/><Relationship Id="rId15" Type="http://schemas.openxmlformats.org/officeDocument/2006/relationships/hyperlink" Target="http://images.google.co.uk/imgres?imgurl=http://www.dpughphoto.com/images/caterpillar%20on%20pine%20needle%2091504%20botetourt%20cty%20va.JPG&amp;imgrefurl=http://www.dpughphoto.com/moths.htm&amp;h=634&amp;w=524&amp;sz=120&amp;hl=en&amp;start=8&amp;um=1&amp;tbnid=fb8jO6Z3fh-H7M:&amp;tbnh=137&amp;tbnw=113&amp;prev=/images?q=pine+needle&amp;um=1&amp;hl=en&amp;sa=G" TargetMode="External"/><Relationship Id="rId23" Type="http://schemas.openxmlformats.org/officeDocument/2006/relationships/image" Target="../media/image2.jpeg"/><Relationship Id="rId10" Type="http://schemas.openxmlformats.org/officeDocument/2006/relationships/image" Target="../media/image28.jpeg"/><Relationship Id="rId19" Type="http://schemas.openxmlformats.org/officeDocument/2006/relationships/image" Target="../media/image34.jpeg"/><Relationship Id="rId4" Type="http://schemas.openxmlformats.org/officeDocument/2006/relationships/hyperlink" Target="http://en.wikipedia.org/wiki/Image:Araucaria_heterophylla_01.jpg" TargetMode="External"/><Relationship Id="rId9" Type="http://schemas.openxmlformats.org/officeDocument/2006/relationships/image" Target="../media/image27.jpeg"/><Relationship Id="rId14" Type="http://schemas.openxmlformats.org/officeDocument/2006/relationships/image" Target="../media/image30.jpeg"/><Relationship Id="rId22"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CI39sMIy6mE"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google.co.uk/url?sa=i&amp;rct=j&amp;q=&amp;esrc=s&amp;source=images&amp;cd=&amp;cad=rja&amp;uact=8&amp;ved=2ahUKEwiw37-Ypr_cAhVmGsAKHS78BIYQjRx6BAgBEAU&amp;url=https://dumielauxepices.net/video-camera-clipart/video-camera-clipart-top&amp;psig=AOvVaw27Nt4jPOOlNzaI4JOJ4J79&amp;ust=1532781494340242"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7575"/>
          <a:stretch/>
        </p:blipFill>
        <p:spPr bwMode="auto">
          <a:xfrm>
            <a:off x="196790" y="260648"/>
            <a:ext cx="8780632" cy="4769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96789" y="4437112"/>
            <a:ext cx="8780633" cy="230425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a:p>
        </p:txBody>
      </p:sp>
      <p:sp>
        <p:nvSpPr>
          <p:cNvPr id="9" name="TextBox 8"/>
          <p:cNvSpPr txBox="1"/>
          <p:nvPr/>
        </p:nvSpPr>
        <p:spPr>
          <a:xfrm>
            <a:off x="196790" y="4797152"/>
            <a:ext cx="8780632" cy="466053"/>
          </a:xfrm>
          <a:prstGeom prst="rect">
            <a:avLst/>
          </a:prstGeom>
          <a:noFill/>
        </p:spPr>
        <p:txBody>
          <a:bodyPr wrap="square" lIns="65306" tIns="32653" rIns="65306" bIns="32653" rtlCol="0">
            <a:spAutoFit/>
          </a:bodyPr>
          <a:lstStyle/>
          <a:p>
            <a:pPr algn="ctr"/>
            <a:r>
              <a:rPr lang="en-GB" sz="2600" b="1" dirty="0" smtClean="0">
                <a:solidFill>
                  <a:schemeClr val="tx1">
                    <a:lumMod val="85000"/>
                    <a:lumOff val="15000"/>
                  </a:schemeClr>
                </a:solidFill>
                <a:latin typeface="Century Gothic" panose="020B0502020202020204" pitchFamily="34" charset="0"/>
              </a:rPr>
              <a:t>Material Properties – Natural &amp; Manufactured Boards</a:t>
            </a:r>
            <a:endParaRPr lang="en-GB" sz="2600" b="1" dirty="0">
              <a:solidFill>
                <a:schemeClr val="tx1">
                  <a:lumMod val="85000"/>
                  <a:lumOff val="15000"/>
                </a:schemeClr>
              </a:solidFill>
              <a:latin typeface="Century Gothic" panose="020B0502020202020204" pitchFamily="34" charset="0"/>
            </a:endParaRPr>
          </a:p>
        </p:txBody>
      </p:sp>
      <p:sp>
        <p:nvSpPr>
          <p:cNvPr id="16" name="Rectangle 15"/>
          <p:cNvSpPr/>
          <p:nvPr/>
        </p:nvSpPr>
        <p:spPr>
          <a:xfrm>
            <a:off x="2987824" y="4005064"/>
            <a:ext cx="3528392" cy="7588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latin typeface="Century Gothic" panose="020B0502020202020204" pitchFamily="34" charset="0"/>
              </a:rPr>
              <a:t>LESSON 1/5</a:t>
            </a:r>
            <a:endParaRPr lang="en-GB" sz="4400" b="1" dirty="0">
              <a:latin typeface="Century Gothic" panose="020B0502020202020204" pitchFamily="34" charset="0"/>
            </a:endParaRPr>
          </a:p>
        </p:txBody>
      </p:sp>
      <p:sp>
        <p:nvSpPr>
          <p:cNvPr id="5" name="Rounded Rectangle 4"/>
          <p:cNvSpPr/>
          <p:nvPr/>
        </p:nvSpPr>
        <p:spPr>
          <a:xfrm>
            <a:off x="323528" y="5293983"/>
            <a:ext cx="8496944" cy="13033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latin typeface="Century Gothic" panose="020B0502020202020204" pitchFamily="34" charset="0"/>
              </a:rPr>
              <a:t>Within this lesson you will cover: </a:t>
            </a:r>
          </a:p>
          <a:p>
            <a:pPr marL="285750" indent="-285750">
              <a:buFont typeface="Wingdings" panose="05000000000000000000" pitchFamily="2" charset="2"/>
              <a:buChar char="§"/>
            </a:pPr>
            <a:r>
              <a:rPr lang="en-GB" sz="1600" dirty="0" smtClean="0">
                <a:solidFill>
                  <a:schemeClr val="tx1"/>
                </a:solidFill>
                <a:latin typeface="Century Gothic" panose="020B0502020202020204" pitchFamily="34" charset="0"/>
              </a:rPr>
              <a:t>To gain an understanding of  the properties of hardwood and softwood timbers.</a:t>
            </a:r>
          </a:p>
          <a:p>
            <a:pPr marL="285750" indent="-285750">
              <a:buFont typeface="Wingdings" panose="05000000000000000000" pitchFamily="2" charset="2"/>
              <a:buChar char="§"/>
            </a:pPr>
            <a:r>
              <a:rPr lang="en-GB" sz="1600" dirty="0" smtClean="0">
                <a:solidFill>
                  <a:schemeClr val="tx1"/>
                </a:solidFill>
                <a:latin typeface="Century Gothic" panose="020B0502020202020204" pitchFamily="34" charset="0"/>
              </a:rPr>
              <a:t>Names of different </a:t>
            </a:r>
            <a:r>
              <a:rPr lang="en-GB" sz="1600" dirty="0" smtClean="0">
                <a:solidFill>
                  <a:schemeClr val="tx1"/>
                </a:solidFill>
                <a:latin typeface="Century Gothic" panose="020B0502020202020204" pitchFamily="34" charset="0"/>
              </a:rPr>
              <a:t>hardwoods &amp; softwoods. </a:t>
            </a:r>
            <a:endParaRPr lang="en-GB" sz="1600" dirty="0" smtClean="0">
              <a:solidFill>
                <a:schemeClr val="tx1"/>
              </a:solidFill>
              <a:latin typeface="Century Gothic" panose="020B0502020202020204" pitchFamily="34" charset="0"/>
            </a:endParaRPr>
          </a:p>
          <a:p>
            <a:pPr marL="285750" indent="-285750">
              <a:buFont typeface="Wingdings" panose="05000000000000000000" pitchFamily="2" charset="2"/>
              <a:buChar char="§"/>
            </a:pPr>
            <a:r>
              <a:rPr lang="en-GB" sz="1600" dirty="0" smtClean="0">
                <a:solidFill>
                  <a:schemeClr val="tx1"/>
                </a:solidFill>
                <a:latin typeface="Century Gothic" panose="020B0502020202020204" pitchFamily="34" charset="0"/>
              </a:rPr>
              <a:t>Understand the different timber types and their uses. </a:t>
            </a:r>
            <a:endParaRPr lang="en-GB" sz="1600" dirty="0">
              <a:solidFill>
                <a:schemeClr val="tx1"/>
              </a:solidFill>
              <a:latin typeface="Century Gothic" panose="020B0502020202020204" pitchFamily="34" charset="0"/>
            </a:endParaRPr>
          </a:p>
          <a:p>
            <a:pPr marL="285750" indent="-285750">
              <a:buFont typeface="Wingdings" panose="05000000000000000000" pitchFamily="2" charset="2"/>
              <a:buChar char="§"/>
            </a:pPr>
            <a:r>
              <a:rPr lang="en-GB" sz="1600" dirty="0" smtClean="0">
                <a:solidFill>
                  <a:schemeClr val="tx1"/>
                </a:solidFill>
                <a:latin typeface="Century Gothic" panose="020B0502020202020204" pitchFamily="34" charset="0"/>
              </a:rPr>
              <a:t>Apply learning to a homework worksheet. </a:t>
            </a:r>
            <a:endParaRPr lang="en-GB"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563897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88640"/>
            <a:ext cx="9144000" cy="3600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latin typeface="Century Gothic" panose="020B0502020202020204" pitchFamily="34" charset="0"/>
              </a:rPr>
              <a:t>                 SOFTWOODS</a:t>
            </a:r>
            <a:endParaRPr lang="en-GB" sz="2400" b="1" dirty="0">
              <a:latin typeface="Century Gothic" panose="020B0502020202020204" pitchFamily="34" charset="0"/>
            </a:endParaRPr>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7575"/>
          <a:stretch/>
        </p:blipFill>
        <p:spPr bwMode="auto">
          <a:xfrm>
            <a:off x="127510" y="44624"/>
            <a:ext cx="1193090"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580113" y="61913"/>
            <a:ext cx="3473400" cy="577081"/>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sz="1050" dirty="0" smtClean="0">
                <a:latin typeface="Century Gothic" panose="020B0502020202020204" pitchFamily="34" charset="0"/>
              </a:rPr>
              <a:t> </a:t>
            </a:r>
            <a:r>
              <a:rPr lang="en-GB" sz="1050" dirty="0">
                <a:latin typeface="Century Gothic" panose="020B0502020202020204" pitchFamily="34" charset="0"/>
              </a:rPr>
              <a:t>the properties of hardwood and softwood timbers</a:t>
            </a:r>
            <a:endParaRPr lang="en-GB" altLang="en-US" sz="1050" dirty="0">
              <a:solidFill>
                <a:prstClr val="black"/>
              </a:solidFill>
              <a:latin typeface="Century Gothic" panose="020B0502020202020204" pitchFamily="34" charset="0"/>
            </a:endParaRPr>
          </a:p>
        </p:txBody>
      </p:sp>
    </p:spTree>
    <p:controls>
      <mc:AlternateContent xmlns:mc="http://schemas.openxmlformats.org/markup-compatibility/2006">
        <mc:Choice xmlns:v="urn:schemas-microsoft-com:vml" Requires="v">
          <p:control spid="11268" name="ShockwaveFlash1" r:id="rId2" imgW="1828800" imgH="1828800"/>
        </mc:Choice>
        <mc:Fallback>
          <p:control name="ShockwaveFlash1" r:id="rId2" imgW="1828800" imgH="1828800">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0" y="981075"/>
                  <a:ext cx="9144000" cy="56197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884856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2" descr="C:\WORK\CLASSES\YR8\mechanism project\LESSON RES\(5) materials research\COVER UP TASK_Page_2.jpg"/>
          <p:cNvPicPr>
            <a:picLocks noChangeAspect="1" noChangeArrowheads="1"/>
          </p:cNvPicPr>
          <p:nvPr/>
        </p:nvPicPr>
        <p:blipFill>
          <a:blip r:embed="rId3" cstate="print">
            <a:extLst>
              <a:ext uri="{28A0092B-C50C-407E-A947-70E740481C1C}">
                <a14:useLocalDpi xmlns:a14="http://schemas.microsoft.com/office/drawing/2010/main" val="0"/>
              </a:ext>
            </a:extLst>
          </a:blip>
          <a:srcRect l="8505" t="10689" r="7372" b="6471"/>
          <a:stretch>
            <a:fillRect/>
          </a:stretch>
        </p:blipFill>
        <p:spPr bwMode="auto">
          <a:xfrm>
            <a:off x="4499992" y="476672"/>
            <a:ext cx="4556027" cy="634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18"/>
          <p:cNvSpPr txBox="1">
            <a:spLocks noChangeArrowheads="1"/>
          </p:cNvSpPr>
          <p:nvPr/>
        </p:nvSpPr>
        <p:spPr bwMode="auto">
          <a:xfrm>
            <a:off x="146626" y="1437882"/>
            <a:ext cx="4209349" cy="4401205"/>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defRPr sz="2400" b="1">
                <a:solidFill>
                  <a:schemeClr val="tx1"/>
                </a:solidFill>
                <a:latin typeface="Arial" charset="0"/>
                <a:cs typeface="Arial" charset="0"/>
              </a:defRPr>
            </a:lvl1pPr>
            <a:lvl2pPr marL="742950" indent="-285750">
              <a:defRPr sz="2400" b="1">
                <a:solidFill>
                  <a:schemeClr val="tx1"/>
                </a:solidFill>
                <a:latin typeface="Arial" charset="0"/>
                <a:cs typeface="Arial" charset="0"/>
              </a:defRPr>
            </a:lvl2pPr>
            <a:lvl3pPr marL="1143000" indent="-228600">
              <a:defRPr sz="2400" b="1">
                <a:solidFill>
                  <a:schemeClr val="tx1"/>
                </a:solidFill>
                <a:latin typeface="Arial" charset="0"/>
                <a:cs typeface="Arial" charset="0"/>
              </a:defRPr>
            </a:lvl3pPr>
            <a:lvl4pPr marL="1600200" indent="-228600">
              <a:defRPr sz="2400" b="1">
                <a:solidFill>
                  <a:schemeClr val="tx1"/>
                </a:solidFill>
                <a:latin typeface="Arial" charset="0"/>
                <a:cs typeface="Arial" charset="0"/>
              </a:defRPr>
            </a:lvl4pPr>
            <a:lvl5pPr marL="2057400" indent="-22860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pPr marL="342900" indent="-342900" algn="ctr">
              <a:buFont typeface="Wingdings" panose="05000000000000000000" pitchFamily="2" charset="2"/>
              <a:buChar char="§"/>
            </a:pPr>
            <a:r>
              <a:rPr lang="en-GB" altLang="en-US" sz="2800" dirty="0" smtClean="0">
                <a:latin typeface="Century Gothic" panose="020B0502020202020204" pitchFamily="34" charset="0"/>
              </a:rPr>
              <a:t>Cut </a:t>
            </a:r>
            <a:r>
              <a:rPr lang="en-GB" altLang="en-US" sz="2800" dirty="0">
                <a:latin typeface="Century Gothic" panose="020B0502020202020204" pitchFamily="34" charset="0"/>
              </a:rPr>
              <a:t>out the boxes</a:t>
            </a:r>
          </a:p>
          <a:p>
            <a:pPr marL="342900" indent="-342900" algn="ctr">
              <a:buFont typeface="Wingdings" panose="05000000000000000000" pitchFamily="2" charset="2"/>
              <a:buChar char="§"/>
            </a:pPr>
            <a:endParaRPr lang="en-GB" altLang="en-US" sz="2800" dirty="0" smtClean="0">
              <a:latin typeface="Century Gothic" panose="020B0502020202020204" pitchFamily="34" charset="0"/>
            </a:endParaRPr>
          </a:p>
          <a:p>
            <a:pPr marL="342900" indent="-342900" algn="ctr">
              <a:buFont typeface="Wingdings" panose="05000000000000000000" pitchFamily="2" charset="2"/>
              <a:buChar char="§"/>
            </a:pPr>
            <a:endParaRPr lang="en-GB" altLang="en-US" sz="2800" dirty="0">
              <a:latin typeface="Century Gothic" panose="020B0502020202020204" pitchFamily="34" charset="0"/>
            </a:endParaRPr>
          </a:p>
          <a:p>
            <a:pPr marL="342900" indent="-342900" algn="ctr">
              <a:buFont typeface="Wingdings" panose="05000000000000000000" pitchFamily="2" charset="2"/>
              <a:buChar char="§"/>
            </a:pPr>
            <a:endParaRPr lang="en-GB" altLang="en-US" sz="2800" dirty="0">
              <a:latin typeface="Century Gothic" panose="020B0502020202020204" pitchFamily="34" charset="0"/>
            </a:endParaRPr>
          </a:p>
          <a:p>
            <a:pPr marL="342900" indent="-342900" algn="ctr">
              <a:buFont typeface="Wingdings" panose="05000000000000000000" pitchFamily="2" charset="2"/>
              <a:buChar char="§"/>
            </a:pPr>
            <a:r>
              <a:rPr lang="en-GB" altLang="en-US" sz="2800" dirty="0">
                <a:latin typeface="Century Gothic" panose="020B0502020202020204" pitchFamily="34" charset="0"/>
              </a:rPr>
              <a:t>Match up the key words with the definitions</a:t>
            </a:r>
          </a:p>
          <a:p>
            <a:pPr marL="342900" indent="-342900" algn="ctr">
              <a:buFont typeface="Wingdings" panose="05000000000000000000" pitchFamily="2" charset="2"/>
              <a:buChar char="§"/>
            </a:pPr>
            <a:endParaRPr lang="en-GB" altLang="en-US" sz="2800" dirty="0">
              <a:latin typeface="Century Gothic" panose="020B0502020202020204" pitchFamily="34" charset="0"/>
            </a:endParaRPr>
          </a:p>
          <a:p>
            <a:pPr marL="342900" indent="-342900" algn="ctr">
              <a:buFont typeface="Wingdings" panose="05000000000000000000" pitchFamily="2" charset="2"/>
              <a:buChar char="§"/>
            </a:pPr>
            <a:r>
              <a:rPr lang="en-GB" altLang="en-US" sz="2800" dirty="0">
                <a:latin typeface="Century Gothic" panose="020B0502020202020204" pitchFamily="34" charset="0"/>
              </a:rPr>
              <a:t>Do not stick anything yet</a:t>
            </a:r>
            <a:r>
              <a:rPr lang="en-GB" altLang="en-US" sz="2800" dirty="0" smtClean="0">
                <a:latin typeface="Century Gothic" panose="020B0502020202020204" pitchFamily="34" charset="0"/>
              </a:rPr>
              <a:t>!</a:t>
            </a:r>
            <a:endParaRPr lang="en-GB" altLang="en-US" sz="2800" dirty="0">
              <a:latin typeface="Century Gothic" panose="020B0502020202020204" pitchFamily="34" charset="0"/>
            </a:endParaRPr>
          </a:p>
        </p:txBody>
      </p:sp>
      <p:sp>
        <p:nvSpPr>
          <p:cNvPr id="7" name="Rectangle 6"/>
          <p:cNvSpPr/>
          <p:nvPr/>
        </p:nvSpPr>
        <p:spPr>
          <a:xfrm>
            <a:off x="0" y="188640"/>
            <a:ext cx="9144000" cy="3600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latin typeface="Century Gothic" panose="020B0502020202020204" pitchFamily="34" charset="0"/>
              </a:rPr>
              <a:t>                 TIMBER ACTIVITY </a:t>
            </a:r>
            <a:endParaRPr lang="en-GB" sz="2400" b="1" dirty="0">
              <a:latin typeface="Century Gothic" panose="020B0502020202020204" pitchFamily="34" charset="0"/>
            </a:endParaRPr>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7575"/>
          <a:stretch/>
        </p:blipFill>
        <p:spPr bwMode="auto">
          <a:xfrm>
            <a:off x="127510" y="44624"/>
            <a:ext cx="1193090"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580113" y="61913"/>
            <a:ext cx="3473400" cy="577081"/>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sz="1050" dirty="0" smtClean="0">
                <a:latin typeface="Century Gothic" panose="020B0502020202020204" pitchFamily="34" charset="0"/>
              </a:rPr>
              <a:t> </a:t>
            </a:r>
            <a:r>
              <a:rPr lang="en-GB" sz="1050" dirty="0">
                <a:latin typeface="Century Gothic" panose="020B0502020202020204" pitchFamily="34" charset="0"/>
              </a:rPr>
              <a:t>the properties of hardwood and softwood timbers</a:t>
            </a:r>
            <a:endParaRPr lang="en-GB" altLang="en-US" sz="1050" dirty="0">
              <a:solidFill>
                <a:prstClr val="black"/>
              </a:solidFill>
              <a:latin typeface="Century Gothic" panose="020B0502020202020204" pitchFamily="34" charset="0"/>
            </a:endParaRPr>
          </a:p>
        </p:txBody>
      </p:sp>
      <p:pic>
        <p:nvPicPr>
          <p:cNvPr id="5124" name="Picture 4" descr="Image result for clip art scissors">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1763" y="1988841"/>
            <a:ext cx="1538069" cy="1099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007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WORK\CLASSES\YR8\mechanism project\LESSON RES\(5) materials research\COVER UP TASK_Page_2.jpg"/>
          <p:cNvPicPr>
            <a:picLocks noChangeAspect="1" noChangeArrowheads="1"/>
          </p:cNvPicPr>
          <p:nvPr/>
        </p:nvPicPr>
        <p:blipFill>
          <a:blip r:embed="rId3" cstate="print">
            <a:extLst>
              <a:ext uri="{28A0092B-C50C-407E-A947-70E740481C1C}">
                <a14:useLocalDpi xmlns:a14="http://schemas.microsoft.com/office/drawing/2010/main" val="0"/>
              </a:ext>
            </a:extLst>
          </a:blip>
          <a:srcRect l="8505" t="10689" r="7372" b="6471"/>
          <a:stretch>
            <a:fillRect/>
          </a:stretch>
        </p:blipFill>
        <p:spPr bwMode="auto">
          <a:xfrm rot="5400000">
            <a:off x="1292018" y="-1075118"/>
            <a:ext cx="6531811" cy="910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334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44008" y="607740"/>
            <a:ext cx="4454773" cy="6205636"/>
            <a:chOff x="5076056" y="905147"/>
            <a:chExt cx="4022725" cy="5764213"/>
          </a:xfrm>
        </p:grpSpPr>
        <p:pic>
          <p:nvPicPr>
            <p:cNvPr id="7" name="Picture 2" descr="C:\WORK\CLASSES\YR8\mechanism project\LESSON RES\(5) materials research\COVER UP TASK_Page_2.jpg"/>
            <p:cNvPicPr>
              <a:picLocks noChangeAspect="1" noChangeArrowheads="1"/>
            </p:cNvPicPr>
            <p:nvPr/>
          </p:nvPicPr>
          <p:blipFill>
            <a:blip r:embed="rId3" cstate="print">
              <a:extLst>
                <a:ext uri="{28A0092B-C50C-407E-A947-70E740481C1C}">
                  <a14:useLocalDpi xmlns:a14="http://schemas.microsoft.com/office/drawing/2010/main" val="0"/>
                </a:ext>
              </a:extLst>
            </a:blip>
            <a:srcRect l="8505" t="10689" r="7372" b="6471"/>
            <a:stretch>
              <a:fillRect/>
            </a:stretch>
          </p:blipFill>
          <p:spPr bwMode="auto">
            <a:xfrm>
              <a:off x="5076056" y="905147"/>
              <a:ext cx="4022725" cy="576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141143" y="971822"/>
              <a:ext cx="1296988" cy="706438"/>
            </a:xfrm>
            <a:prstGeom prst="rect">
              <a:avLst/>
            </a:prstGeom>
            <a:solidFill>
              <a:srgbClr val="7030A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b="0"/>
            </a:p>
          </p:txBody>
        </p:sp>
        <p:sp>
          <p:nvSpPr>
            <p:cNvPr id="9" name="Rectangle 8"/>
            <p:cNvSpPr/>
            <p:nvPr/>
          </p:nvSpPr>
          <p:spPr>
            <a:xfrm>
              <a:off x="6438131" y="971822"/>
              <a:ext cx="1298575" cy="706438"/>
            </a:xfrm>
            <a:prstGeom prst="rect">
              <a:avLst/>
            </a:pr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b="0"/>
            </a:p>
          </p:txBody>
        </p:sp>
        <p:sp>
          <p:nvSpPr>
            <p:cNvPr id="10" name="Rectangle 9"/>
            <p:cNvSpPr/>
            <p:nvPr/>
          </p:nvSpPr>
          <p:spPr>
            <a:xfrm>
              <a:off x="7736706" y="971822"/>
              <a:ext cx="1296987" cy="706438"/>
            </a:xfrm>
            <a:prstGeom prst="rect">
              <a:avLst/>
            </a:prstGeom>
            <a:solidFill>
              <a:srgbClr val="C0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b="0"/>
            </a:p>
          </p:txBody>
        </p:sp>
        <p:sp>
          <p:nvSpPr>
            <p:cNvPr id="11" name="Rectangle 10"/>
            <p:cNvSpPr/>
            <p:nvPr/>
          </p:nvSpPr>
          <p:spPr>
            <a:xfrm>
              <a:off x="5141143" y="1667147"/>
              <a:ext cx="1296988" cy="706438"/>
            </a:xfrm>
            <a:prstGeom prst="rect">
              <a:avLst/>
            </a:prstGeom>
            <a:solidFill>
              <a:schemeClr val="bg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b="0"/>
            </a:p>
          </p:txBody>
        </p:sp>
        <p:sp>
          <p:nvSpPr>
            <p:cNvPr id="12" name="Rectangle 11"/>
            <p:cNvSpPr/>
            <p:nvPr/>
          </p:nvSpPr>
          <p:spPr>
            <a:xfrm>
              <a:off x="6438131" y="1667147"/>
              <a:ext cx="1298575" cy="706438"/>
            </a:xfrm>
            <a:prstGeom prst="rect">
              <a:avLst/>
            </a:prstGeom>
            <a:solidFill>
              <a:schemeClr val="accent2">
                <a:lumMod val="5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b="0"/>
            </a:p>
          </p:txBody>
        </p:sp>
        <p:sp>
          <p:nvSpPr>
            <p:cNvPr id="13" name="Rectangle 12"/>
            <p:cNvSpPr/>
            <p:nvPr/>
          </p:nvSpPr>
          <p:spPr>
            <a:xfrm>
              <a:off x="7736706" y="1667147"/>
              <a:ext cx="1296987" cy="706438"/>
            </a:xfrm>
            <a:prstGeom prst="rect">
              <a:avLst/>
            </a:prstGeom>
            <a:solidFill>
              <a:srgbClr val="00FFFF">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b="0"/>
            </a:p>
          </p:txBody>
        </p:sp>
        <p:sp>
          <p:nvSpPr>
            <p:cNvPr id="14" name="Rectangle 13"/>
            <p:cNvSpPr/>
            <p:nvPr/>
          </p:nvSpPr>
          <p:spPr>
            <a:xfrm>
              <a:off x="5141143" y="2373585"/>
              <a:ext cx="1296988" cy="704850"/>
            </a:xfrm>
            <a:prstGeom prst="rect">
              <a:avLst/>
            </a:prstGeom>
            <a:solidFill>
              <a:srgbClr val="00B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b="0"/>
            </a:p>
          </p:txBody>
        </p:sp>
        <p:sp>
          <p:nvSpPr>
            <p:cNvPr id="15" name="Rectangle 14"/>
            <p:cNvSpPr/>
            <p:nvPr/>
          </p:nvSpPr>
          <p:spPr>
            <a:xfrm>
              <a:off x="6438131" y="2373585"/>
              <a:ext cx="1298575" cy="704850"/>
            </a:xfrm>
            <a:prstGeom prst="rect">
              <a:avLst/>
            </a:prstGeom>
            <a:solidFill>
              <a:srgbClr val="D658A9">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b="0"/>
            </a:p>
          </p:txBody>
        </p:sp>
        <p:sp>
          <p:nvSpPr>
            <p:cNvPr id="16" name="Rectangle 15"/>
            <p:cNvSpPr/>
            <p:nvPr/>
          </p:nvSpPr>
          <p:spPr>
            <a:xfrm>
              <a:off x="7736706" y="2373585"/>
              <a:ext cx="1296987" cy="704850"/>
            </a:xfrm>
            <a:prstGeom prst="rect">
              <a:avLst/>
            </a:prstGeom>
            <a:solidFill>
              <a:srgbClr val="0070C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b="0"/>
            </a:p>
          </p:txBody>
        </p:sp>
        <p:sp>
          <p:nvSpPr>
            <p:cNvPr id="17" name="Rectangle 16"/>
            <p:cNvSpPr/>
            <p:nvPr/>
          </p:nvSpPr>
          <p:spPr>
            <a:xfrm>
              <a:off x="5141143" y="3068910"/>
              <a:ext cx="1296988" cy="706437"/>
            </a:xfrm>
            <a:prstGeom prst="rect">
              <a:avLst/>
            </a:prstGeom>
            <a:solidFill>
              <a:srgbClr val="FFFF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b="0"/>
            </a:p>
          </p:txBody>
        </p:sp>
        <p:sp>
          <p:nvSpPr>
            <p:cNvPr id="18" name="Rectangle 17"/>
            <p:cNvSpPr/>
            <p:nvPr/>
          </p:nvSpPr>
          <p:spPr>
            <a:xfrm>
              <a:off x="6438131" y="3068910"/>
              <a:ext cx="1298575" cy="706437"/>
            </a:xfrm>
            <a:prstGeom prst="rect">
              <a:avLst/>
            </a:prstGeom>
            <a:solidFill>
              <a:srgbClr val="00206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b="0"/>
            </a:p>
          </p:txBody>
        </p:sp>
        <p:sp>
          <p:nvSpPr>
            <p:cNvPr id="19" name="Rectangle 18"/>
            <p:cNvSpPr/>
            <p:nvPr/>
          </p:nvSpPr>
          <p:spPr>
            <a:xfrm>
              <a:off x="7736706" y="3068910"/>
              <a:ext cx="1296987" cy="706437"/>
            </a:xfrm>
            <a:prstGeom prst="rect">
              <a:avLst/>
            </a:prstGeom>
            <a:solidFill>
              <a:srgbClr val="92D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b="0"/>
            </a:p>
          </p:txBody>
        </p:sp>
        <p:sp>
          <p:nvSpPr>
            <p:cNvPr id="20" name="Rectangle 19"/>
            <p:cNvSpPr/>
            <p:nvPr/>
          </p:nvSpPr>
          <p:spPr>
            <a:xfrm>
              <a:off x="5141143" y="3775347"/>
              <a:ext cx="1296988" cy="704850"/>
            </a:xfrm>
            <a:prstGeom prst="rect">
              <a:avLst/>
            </a:prstGeom>
            <a:solidFill>
              <a:srgbClr val="00FFFF">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b="0"/>
            </a:p>
          </p:txBody>
        </p:sp>
        <p:sp>
          <p:nvSpPr>
            <p:cNvPr id="21" name="Rectangle 20"/>
            <p:cNvSpPr/>
            <p:nvPr/>
          </p:nvSpPr>
          <p:spPr>
            <a:xfrm>
              <a:off x="6438131" y="3775347"/>
              <a:ext cx="1298575" cy="704850"/>
            </a:xfrm>
            <a:prstGeom prst="rect">
              <a:avLst/>
            </a:prstGeom>
            <a:solidFill>
              <a:schemeClr val="accent2">
                <a:lumMod val="5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b="0"/>
            </a:p>
          </p:txBody>
        </p:sp>
        <p:sp>
          <p:nvSpPr>
            <p:cNvPr id="22" name="Rectangle 21"/>
            <p:cNvSpPr/>
            <p:nvPr/>
          </p:nvSpPr>
          <p:spPr>
            <a:xfrm>
              <a:off x="7736706" y="3775347"/>
              <a:ext cx="1296987" cy="704850"/>
            </a:xfrm>
            <a:prstGeom prst="rect">
              <a:avLst/>
            </a:prstGeom>
            <a:solidFill>
              <a:srgbClr val="00206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b="0"/>
            </a:p>
          </p:txBody>
        </p:sp>
        <p:sp>
          <p:nvSpPr>
            <p:cNvPr id="23" name="Rectangle 22"/>
            <p:cNvSpPr/>
            <p:nvPr/>
          </p:nvSpPr>
          <p:spPr>
            <a:xfrm>
              <a:off x="5141143" y="4508772"/>
              <a:ext cx="1296988" cy="706438"/>
            </a:xfrm>
            <a:prstGeom prst="rect">
              <a:avLst/>
            </a:prstGeom>
            <a:solidFill>
              <a:srgbClr val="92D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b="0"/>
            </a:p>
          </p:txBody>
        </p:sp>
        <p:sp>
          <p:nvSpPr>
            <p:cNvPr id="24" name="Rectangle 23"/>
            <p:cNvSpPr/>
            <p:nvPr/>
          </p:nvSpPr>
          <p:spPr>
            <a:xfrm>
              <a:off x="6438131" y="4508772"/>
              <a:ext cx="1298575" cy="706438"/>
            </a:xfrm>
            <a:prstGeom prst="rect">
              <a:avLst/>
            </a:prstGeom>
            <a:solidFill>
              <a:srgbClr val="FF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b="0"/>
            </a:p>
          </p:txBody>
        </p:sp>
        <p:sp>
          <p:nvSpPr>
            <p:cNvPr id="25" name="Rectangle 24"/>
            <p:cNvSpPr/>
            <p:nvPr/>
          </p:nvSpPr>
          <p:spPr>
            <a:xfrm>
              <a:off x="7736706" y="4508772"/>
              <a:ext cx="1296987" cy="706438"/>
            </a:xfrm>
            <a:prstGeom prst="rect">
              <a:avLst/>
            </a:prstGeom>
            <a:solidFill>
              <a:srgbClr val="FFFF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b="0"/>
            </a:p>
          </p:txBody>
        </p:sp>
        <p:sp>
          <p:nvSpPr>
            <p:cNvPr id="26" name="Rectangle 25"/>
            <p:cNvSpPr/>
            <p:nvPr/>
          </p:nvSpPr>
          <p:spPr>
            <a:xfrm>
              <a:off x="5141143" y="5204097"/>
              <a:ext cx="1296988" cy="706438"/>
            </a:xfrm>
            <a:prstGeom prst="rect">
              <a:avLst/>
            </a:prstGeom>
            <a:solidFill>
              <a:srgbClr val="D658A9">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b="0"/>
            </a:p>
          </p:txBody>
        </p:sp>
        <p:sp>
          <p:nvSpPr>
            <p:cNvPr id="27" name="Rectangle 26"/>
            <p:cNvSpPr/>
            <p:nvPr/>
          </p:nvSpPr>
          <p:spPr>
            <a:xfrm>
              <a:off x="6438131" y="5204097"/>
              <a:ext cx="1298575" cy="706438"/>
            </a:xfrm>
            <a:prstGeom prst="rect">
              <a:avLst/>
            </a:prstGeom>
            <a:solidFill>
              <a:srgbClr val="0070C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b="0"/>
            </a:p>
          </p:txBody>
        </p:sp>
        <p:sp>
          <p:nvSpPr>
            <p:cNvPr id="28" name="Rectangle 27"/>
            <p:cNvSpPr/>
            <p:nvPr/>
          </p:nvSpPr>
          <p:spPr>
            <a:xfrm>
              <a:off x="7736706" y="5204097"/>
              <a:ext cx="1296987" cy="706438"/>
            </a:xfrm>
            <a:prstGeom prst="rect">
              <a:avLst/>
            </a:prstGeom>
            <a:solidFill>
              <a:schemeClr val="bg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b="0"/>
            </a:p>
          </p:txBody>
        </p:sp>
        <p:sp>
          <p:nvSpPr>
            <p:cNvPr id="29" name="Rectangle 28"/>
            <p:cNvSpPr/>
            <p:nvPr/>
          </p:nvSpPr>
          <p:spPr>
            <a:xfrm>
              <a:off x="5141143" y="5910535"/>
              <a:ext cx="1296988" cy="704850"/>
            </a:xfrm>
            <a:prstGeom prst="rect">
              <a:avLst/>
            </a:prstGeom>
            <a:solidFill>
              <a:srgbClr val="C000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b="0"/>
            </a:p>
          </p:txBody>
        </p:sp>
        <p:sp>
          <p:nvSpPr>
            <p:cNvPr id="30" name="Rectangle 29"/>
            <p:cNvSpPr/>
            <p:nvPr/>
          </p:nvSpPr>
          <p:spPr>
            <a:xfrm>
              <a:off x="6438131" y="5910535"/>
              <a:ext cx="1298575" cy="704850"/>
            </a:xfrm>
            <a:prstGeom prst="rect">
              <a:avLst/>
            </a:prstGeom>
            <a:solidFill>
              <a:srgbClr val="7030A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b="0"/>
            </a:p>
          </p:txBody>
        </p:sp>
        <p:sp>
          <p:nvSpPr>
            <p:cNvPr id="31" name="Rectangle 30"/>
            <p:cNvSpPr/>
            <p:nvPr/>
          </p:nvSpPr>
          <p:spPr>
            <a:xfrm>
              <a:off x="7736706" y="5910535"/>
              <a:ext cx="1296987" cy="704850"/>
            </a:xfrm>
            <a:prstGeom prst="rect">
              <a:avLst/>
            </a:prstGeom>
            <a:solidFill>
              <a:srgbClr val="00B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b="0"/>
            </a:p>
          </p:txBody>
        </p:sp>
      </p:grpSp>
      <p:pic>
        <p:nvPicPr>
          <p:cNvPr id="32" name="Picture 2" descr="Trees of a Pinophyta species: Araucaria heterophylla (Araucariaceae)">
            <a:hlinkClick r:id="rId4" tooltip="Trees of a Pinophyta species: Araucaria heterophylla (Araucariaceae)"/>
          </p:cNvPr>
          <p:cNvPicPr>
            <a:picLocks noChangeAspect="1" noChangeArrowheads="1"/>
          </p:cNvPicPr>
          <p:nvPr/>
        </p:nvPicPr>
        <p:blipFill>
          <a:blip r:embed="rId5"/>
          <a:srcRect/>
          <a:stretch>
            <a:fillRect/>
          </a:stretch>
        </p:blipFill>
        <p:spPr bwMode="auto">
          <a:xfrm>
            <a:off x="251520" y="1100707"/>
            <a:ext cx="964413" cy="12845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3" name="Picture 4" descr="Deciduous forest in winter">
            <a:hlinkClick r:id="rId6" tooltip="Deciduous forest in winter"/>
          </p:cNvPr>
          <p:cNvPicPr>
            <a:picLocks noChangeAspect="1" noChangeArrowheads="1"/>
          </p:cNvPicPr>
          <p:nvPr/>
        </p:nvPicPr>
        <p:blipFill>
          <a:blip r:embed="rId7"/>
          <a:srcRect r="53500"/>
          <a:stretch>
            <a:fillRect/>
          </a:stretch>
        </p:blipFill>
        <p:spPr bwMode="auto">
          <a:xfrm>
            <a:off x="1394528" y="1100706"/>
            <a:ext cx="1005872" cy="12858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4" name="Picture 6" descr="A Silver Fir shoot showing three successive years of retained leaves">
            <a:hlinkClick r:id="rId8" tooltip="A Silver Fir shoot showing three successive years of retained leaves"/>
          </p:cNvPr>
          <p:cNvPicPr>
            <a:picLocks noChangeAspect="1" noChangeArrowheads="1"/>
          </p:cNvPicPr>
          <p:nvPr/>
        </p:nvPicPr>
        <p:blipFill>
          <a:blip r:embed="rId9"/>
          <a:srcRect/>
          <a:stretch>
            <a:fillRect/>
          </a:stretch>
        </p:blipFill>
        <p:spPr bwMode="auto">
          <a:xfrm>
            <a:off x="2608974" y="1100706"/>
            <a:ext cx="1863599" cy="12858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 name="Picture 8" descr="http://www.aragriculture.org/images/tree_id/broadleaf_simple.jpg"/>
          <p:cNvPicPr>
            <a:picLocks noChangeAspect="1" noChangeArrowheads="1"/>
          </p:cNvPicPr>
          <p:nvPr/>
        </p:nvPicPr>
        <p:blipFill>
          <a:blip r:embed="rId10"/>
          <a:srcRect/>
          <a:stretch>
            <a:fillRect/>
          </a:stretch>
        </p:blipFill>
        <p:spPr bwMode="auto">
          <a:xfrm>
            <a:off x="322958" y="2529466"/>
            <a:ext cx="1317504" cy="12858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6" name="Picture 10" descr="http://tbn0.google.com/images?q=tbn:OwqKMSYrInS0ZM:http://www.softwood.org/Douglas%2520Fir%2520Web/eDougFir/images/P01a.jpg">
            <a:hlinkClick r:id="rId11"/>
          </p:cNvPr>
          <p:cNvPicPr>
            <a:picLocks noChangeAspect="1" noChangeArrowheads="1"/>
          </p:cNvPicPr>
          <p:nvPr/>
        </p:nvPicPr>
        <p:blipFill>
          <a:blip r:embed="rId12"/>
          <a:srcRect/>
          <a:stretch>
            <a:fillRect/>
          </a:stretch>
        </p:blipFill>
        <p:spPr bwMode="auto">
          <a:xfrm>
            <a:off x="1902499" y="2529466"/>
            <a:ext cx="1135103" cy="128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7" name="Picture 12" descr="http://tbn0.google.com/images?q=tbn:-HbEPbCm4dtsNM:http://www.gobacktothebasics.com/6b8a3ca0.jpg">
            <a:hlinkClick r:id="rId13"/>
          </p:cNvPr>
          <p:cNvPicPr>
            <a:picLocks noChangeAspect="1" noChangeArrowheads="1"/>
          </p:cNvPicPr>
          <p:nvPr/>
        </p:nvPicPr>
        <p:blipFill>
          <a:blip r:embed="rId14"/>
          <a:srcRect/>
          <a:stretch>
            <a:fillRect/>
          </a:stretch>
        </p:blipFill>
        <p:spPr bwMode="auto">
          <a:xfrm>
            <a:off x="3283086" y="2529466"/>
            <a:ext cx="1040400" cy="128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8" name="Picture 14" descr="http://tbn0.google.com/images?q=tbn:fb8jO6Z3fh-H7M:http://www.dpughphoto.com/images/caterpillar%2520on%2520pine%2520needle%252091504%2520botetourt%2520cty%2520va.JPG">
            <a:hlinkClick r:id="rId15"/>
          </p:cNvPr>
          <p:cNvPicPr>
            <a:picLocks noChangeAspect="1" noChangeArrowheads="1"/>
          </p:cNvPicPr>
          <p:nvPr/>
        </p:nvPicPr>
        <p:blipFill>
          <a:blip r:embed="rId16"/>
          <a:srcRect/>
          <a:stretch>
            <a:fillRect/>
          </a:stretch>
        </p:blipFill>
        <p:spPr bwMode="auto">
          <a:xfrm>
            <a:off x="322958" y="3958226"/>
            <a:ext cx="1060055" cy="128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9" name="Picture 16" descr="http://www.englishtimbers.co.uk/images/gradingjpgs/WhiteAsh.jpg"/>
          <p:cNvPicPr>
            <a:picLocks noChangeAspect="1" noChangeArrowheads="1"/>
          </p:cNvPicPr>
          <p:nvPr/>
        </p:nvPicPr>
        <p:blipFill>
          <a:blip r:embed="rId17"/>
          <a:srcRect/>
          <a:stretch>
            <a:fillRect/>
          </a:stretch>
        </p:blipFill>
        <p:spPr bwMode="auto">
          <a:xfrm>
            <a:off x="1537404" y="3958226"/>
            <a:ext cx="1285200" cy="128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 name="Picture 18" descr="http://www.lizzydaymont.com/images/carvins/Bolt/Carvin_boltkit_unfin_grain_close2_opt.jpg"/>
          <p:cNvPicPr>
            <a:picLocks noChangeAspect="1" noChangeArrowheads="1"/>
          </p:cNvPicPr>
          <p:nvPr/>
        </p:nvPicPr>
        <p:blipFill>
          <a:blip r:embed="rId18" cstate="print">
            <a:lum bright="20000" contrast="20000"/>
          </a:blip>
          <a:srcRect/>
          <a:stretch>
            <a:fillRect/>
          </a:stretch>
        </p:blipFill>
        <p:spPr bwMode="auto">
          <a:xfrm>
            <a:off x="2966164" y="3958226"/>
            <a:ext cx="1356442" cy="128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 name="Picture 20" descr="http://commander.galro.com.au/load_object.php?function=GetData&amp;site=4&amp;object=220&amp;part=image&amp;image=1&amp;scale=275"/>
          <p:cNvPicPr>
            <a:picLocks noChangeAspect="1" noChangeArrowheads="1"/>
          </p:cNvPicPr>
          <p:nvPr/>
        </p:nvPicPr>
        <p:blipFill>
          <a:blip r:embed="rId19"/>
          <a:srcRect/>
          <a:stretch>
            <a:fillRect/>
          </a:stretch>
        </p:blipFill>
        <p:spPr bwMode="auto">
          <a:xfrm>
            <a:off x="328315" y="5386986"/>
            <a:ext cx="1209089" cy="128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2" name="Picture 22" descr="http://sinfrijoles.dk/mexico/person/kenny/oaxaca/store/12%20the%20worlds%20largest%20tree.jpg"/>
          <p:cNvPicPr>
            <a:picLocks noChangeAspect="1" noChangeArrowheads="1"/>
          </p:cNvPicPr>
          <p:nvPr/>
        </p:nvPicPr>
        <p:blipFill>
          <a:blip r:embed="rId20" cstate="print"/>
          <a:srcRect/>
          <a:stretch>
            <a:fillRect/>
          </a:stretch>
        </p:blipFill>
        <p:spPr bwMode="auto">
          <a:xfrm>
            <a:off x="1690170" y="5386986"/>
            <a:ext cx="1204556" cy="128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3" name="Picture 24" descr="http://tbn0.google.com/images?q=tbn:Z0suGre7QmC9iM:http://mrmazzasapbiology.tripod.com/sitebuildercontent/sitebuilderpictures/conifercones.jpg">
            <a:hlinkClick r:id="rId21"/>
          </p:cNvPr>
          <p:cNvPicPr>
            <a:picLocks noChangeAspect="1" noChangeArrowheads="1"/>
          </p:cNvPicPr>
          <p:nvPr/>
        </p:nvPicPr>
        <p:blipFill>
          <a:blip r:embed="rId22"/>
          <a:srcRect/>
          <a:stretch>
            <a:fillRect/>
          </a:stretch>
        </p:blipFill>
        <p:spPr bwMode="auto">
          <a:xfrm>
            <a:off x="3037602" y="5386986"/>
            <a:ext cx="1434641" cy="128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4" name="Rectangle 43"/>
          <p:cNvSpPr/>
          <p:nvPr/>
        </p:nvSpPr>
        <p:spPr>
          <a:xfrm>
            <a:off x="0" y="188640"/>
            <a:ext cx="9144000" cy="3600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latin typeface="Century Gothic" panose="020B0502020202020204" pitchFamily="34" charset="0"/>
              </a:rPr>
              <a:t>                 TIMBER ACTIVITY:ANSWERS  </a:t>
            </a:r>
            <a:endParaRPr lang="en-GB" sz="2400" b="1" dirty="0">
              <a:latin typeface="Century Gothic" panose="020B0502020202020204" pitchFamily="34" charset="0"/>
            </a:endParaRPr>
          </a:p>
        </p:txBody>
      </p:sp>
      <p:pic>
        <p:nvPicPr>
          <p:cNvPr id="45" name="Picture 2"/>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b="27575"/>
          <a:stretch/>
        </p:blipFill>
        <p:spPr bwMode="auto">
          <a:xfrm>
            <a:off x="127510" y="44624"/>
            <a:ext cx="1193090"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Rectangle 45"/>
          <p:cNvSpPr/>
          <p:nvPr/>
        </p:nvSpPr>
        <p:spPr>
          <a:xfrm>
            <a:off x="5580113" y="61913"/>
            <a:ext cx="3473400" cy="577081"/>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sz="1050" dirty="0" smtClean="0">
                <a:latin typeface="Century Gothic" panose="020B0502020202020204" pitchFamily="34" charset="0"/>
              </a:rPr>
              <a:t> </a:t>
            </a:r>
            <a:r>
              <a:rPr lang="en-GB" sz="1050" dirty="0">
                <a:latin typeface="Century Gothic" panose="020B0502020202020204" pitchFamily="34" charset="0"/>
              </a:rPr>
              <a:t>the properties of hardwood and softwood timbers</a:t>
            </a:r>
            <a:endParaRPr lang="en-GB" altLang="en-US" sz="1050" dirty="0">
              <a:solidFill>
                <a:prstClr val="black"/>
              </a:solidFill>
              <a:latin typeface="Century Gothic" panose="020B0502020202020204" pitchFamily="34" charset="0"/>
            </a:endParaRPr>
          </a:p>
        </p:txBody>
      </p:sp>
      <p:sp>
        <p:nvSpPr>
          <p:cNvPr id="3" name="Rounded Rectangle 2"/>
          <p:cNvSpPr/>
          <p:nvPr/>
        </p:nvSpPr>
        <p:spPr>
          <a:xfrm>
            <a:off x="127510" y="2780928"/>
            <a:ext cx="4444490" cy="3594925"/>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Century Gothic" panose="020B0502020202020204" pitchFamily="34" charset="0"/>
              </a:rPr>
              <a:t>Now you have placed it into the correct order, glue the matching cards into your exercise book. </a:t>
            </a:r>
            <a:endParaRPr lang="en-GB" sz="32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45241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64621">
            <a:off x="4154895" y="583601"/>
            <a:ext cx="4588506" cy="6407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188640"/>
            <a:ext cx="9144000" cy="3600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latin typeface="Century Gothic" panose="020B0502020202020204" pitchFamily="34" charset="0"/>
              </a:rPr>
              <a:t>                 HOMEWORK TASK </a:t>
            </a:r>
            <a:endParaRPr lang="en-GB" sz="2400" b="1" dirty="0">
              <a:latin typeface="Century Gothic" panose="020B0502020202020204" pitchFamily="34" charset="0"/>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7575"/>
          <a:stretch/>
        </p:blipFill>
        <p:spPr bwMode="auto">
          <a:xfrm>
            <a:off x="127510" y="44624"/>
            <a:ext cx="1193090"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580113" y="61913"/>
            <a:ext cx="3473400" cy="577081"/>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sz="1050" dirty="0" smtClean="0">
                <a:latin typeface="Century Gothic" panose="020B0502020202020204" pitchFamily="34" charset="0"/>
              </a:rPr>
              <a:t> </a:t>
            </a:r>
            <a:r>
              <a:rPr lang="en-GB" sz="1050" dirty="0">
                <a:latin typeface="Century Gothic" panose="020B0502020202020204" pitchFamily="34" charset="0"/>
              </a:rPr>
              <a:t>the properties of hardwood and softwood timbers</a:t>
            </a:r>
            <a:endParaRPr lang="en-GB" altLang="en-US" sz="1050" dirty="0">
              <a:solidFill>
                <a:prstClr val="black"/>
              </a:solidFill>
              <a:latin typeface="Century Gothic" panose="020B0502020202020204" pitchFamily="34" charset="0"/>
            </a:endParaRPr>
          </a:p>
        </p:txBody>
      </p:sp>
      <p:sp>
        <p:nvSpPr>
          <p:cNvPr id="11" name="Rounded Rectangle 10"/>
          <p:cNvSpPr/>
          <p:nvPr/>
        </p:nvSpPr>
        <p:spPr>
          <a:xfrm>
            <a:off x="127510" y="980728"/>
            <a:ext cx="4084450" cy="2952328"/>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latin typeface="Century Gothic" panose="020B0502020202020204" pitchFamily="34" charset="0"/>
              </a:rPr>
              <a:t>On the worksheet provided write which wood is suitable for each product &amp; the important properties to consider. </a:t>
            </a:r>
            <a:endParaRPr lang="en-GB" sz="2800" b="1" dirty="0">
              <a:solidFill>
                <a:schemeClr val="tx1"/>
              </a:solidFill>
              <a:latin typeface="Century Gothic" panose="020B0502020202020204" pitchFamily="34" charset="0"/>
            </a:endParaRPr>
          </a:p>
        </p:txBody>
      </p:sp>
      <p:sp>
        <p:nvSpPr>
          <p:cNvPr id="12" name="Rounded Rectangle 11"/>
          <p:cNvSpPr/>
          <p:nvPr/>
        </p:nvSpPr>
        <p:spPr>
          <a:xfrm>
            <a:off x="127251" y="4163282"/>
            <a:ext cx="3868426" cy="1137926"/>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solidFill>
                  <a:schemeClr val="tx1"/>
                </a:solidFill>
                <a:latin typeface="Century Gothic" panose="020B0502020202020204" pitchFamily="34" charset="0"/>
              </a:rPr>
              <a:t>Properties: </a:t>
            </a:r>
            <a:r>
              <a:rPr lang="en-GB" sz="2800" dirty="0" smtClean="0">
                <a:solidFill>
                  <a:schemeClr val="tx1"/>
                </a:solidFill>
                <a:latin typeface="Century Gothic" panose="020B0502020202020204" pitchFamily="34" charset="0"/>
              </a:rPr>
              <a:t>Hardness, Strength etc.</a:t>
            </a:r>
            <a:endParaRPr lang="en-GB" sz="2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343749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88640"/>
            <a:ext cx="9144000" cy="3600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latin typeface="Century Gothic" panose="020B0502020202020204" pitchFamily="34" charset="0"/>
              </a:rPr>
              <a:t>                 DO NOW ACTIVITY </a:t>
            </a:r>
            <a:endParaRPr lang="en-GB" sz="2400" b="1" dirty="0">
              <a:latin typeface="Century Gothic" panose="020B0502020202020204" pitchFamily="34" charset="0"/>
            </a:endParaRPr>
          </a:p>
        </p:txBody>
      </p:sp>
      <p:sp>
        <p:nvSpPr>
          <p:cNvPr id="6" name="Rectangle 5"/>
          <p:cNvSpPr/>
          <p:nvPr/>
        </p:nvSpPr>
        <p:spPr>
          <a:xfrm>
            <a:off x="5580113" y="61913"/>
            <a:ext cx="3473400" cy="577081"/>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sz="1050" dirty="0" smtClean="0">
                <a:latin typeface="Century Gothic" panose="020B0502020202020204" pitchFamily="34" charset="0"/>
              </a:rPr>
              <a:t> </a:t>
            </a:r>
            <a:r>
              <a:rPr lang="en-GB" sz="1050" dirty="0">
                <a:latin typeface="Century Gothic" panose="020B0502020202020204" pitchFamily="34" charset="0"/>
              </a:rPr>
              <a:t>the properties of hardwood and softwood timbers</a:t>
            </a:r>
            <a:endParaRPr lang="en-GB" altLang="en-US" sz="1050" dirty="0">
              <a:solidFill>
                <a:prstClr val="black"/>
              </a:solidFill>
              <a:latin typeface="Century Gothic" panose="020B0502020202020204" pitchFamily="34" charset="0"/>
            </a:endParaRPr>
          </a:p>
        </p:txBody>
      </p:sp>
      <p:pic>
        <p:nvPicPr>
          <p:cNvPr id="1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7575"/>
          <a:stretch/>
        </p:blipFill>
        <p:spPr bwMode="auto">
          <a:xfrm>
            <a:off x="127510" y="44624"/>
            <a:ext cx="1193090"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6" y="1340768"/>
            <a:ext cx="6765096" cy="5069747"/>
          </a:xfrm>
          <a:prstGeom prst="rect">
            <a:avLst/>
          </a:prstGeom>
          <a:ln>
            <a:noFill/>
          </a:ln>
          <a:effectLst>
            <a:outerShdw blurRad="292100" dist="139700" dir="2700000" algn="tl" rotWithShape="0">
              <a:srgbClr val="333333">
                <a:alpha val="65000"/>
              </a:srgbClr>
            </a:outerShdw>
          </a:effectLst>
        </p:spPr>
      </p:pic>
      <p:sp>
        <p:nvSpPr>
          <p:cNvPr id="21" name="Text Box 7"/>
          <p:cNvSpPr txBox="1">
            <a:spLocks noChangeArrowheads="1"/>
          </p:cNvSpPr>
          <p:nvPr/>
        </p:nvSpPr>
        <p:spPr bwMode="auto">
          <a:xfrm>
            <a:off x="111160" y="764704"/>
            <a:ext cx="6765096" cy="523220"/>
          </a:xfrm>
          <a:prstGeom prst="rect">
            <a:avLst/>
          </a:prstGeom>
          <a:noFill/>
          <a:ln>
            <a:noFill/>
            <a:headEnd/>
            <a:tailEnd/>
          </a:ln>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en-GB" sz="2800" b="1" dirty="0" smtClean="0">
                <a:latin typeface="Century Gothic" panose="020B0502020202020204" pitchFamily="34" charset="0"/>
                <a:cs typeface="Arial" pitchFamily="34" charset="0"/>
              </a:rPr>
              <a:t>Timber Production and Types</a:t>
            </a:r>
            <a:endParaRPr lang="en-GB" sz="2800" b="1" dirty="0">
              <a:latin typeface="Century Gothic" panose="020B0502020202020204" pitchFamily="34" charset="0"/>
              <a:cs typeface="Arial" pitchFamily="34" charset="0"/>
            </a:endParaRPr>
          </a:p>
        </p:txBody>
      </p:sp>
      <p:sp>
        <p:nvSpPr>
          <p:cNvPr id="22" name="Rounded Rectangular Callout 21"/>
          <p:cNvSpPr/>
          <p:nvPr/>
        </p:nvSpPr>
        <p:spPr>
          <a:xfrm>
            <a:off x="3681260" y="5549075"/>
            <a:ext cx="993982" cy="413727"/>
          </a:xfrm>
          <a:prstGeom prst="wedgeRoundRectCallo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latin typeface="Century Gothic" panose="020B0502020202020204" pitchFamily="34" charset="0"/>
              </a:rPr>
              <a:t>Who?</a:t>
            </a:r>
            <a:endParaRPr lang="en-GB" b="1" dirty="0">
              <a:latin typeface="Century Gothic" panose="020B0502020202020204" pitchFamily="34" charset="0"/>
            </a:endParaRPr>
          </a:p>
        </p:txBody>
      </p:sp>
      <p:sp>
        <p:nvSpPr>
          <p:cNvPr id="23" name="Rounded Rectangular Callout 22"/>
          <p:cNvSpPr/>
          <p:nvPr/>
        </p:nvSpPr>
        <p:spPr>
          <a:xfrm>
            <a:off x="5601939" y="3362455"/>
            <a:ext cx="993982" cy="413727"/>
          </a:xfrm>
          <a:prstGeom prst="wedgeRoundRectCallo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latin typeface="Century Gothic" panose="020B0502020202020204" pitchFamily="34" charset="0"/>
              </a:rPr>
              <a:t>What?</a:t>
            </a:r>
            <a:endParaRPr lang="en-GB" b="1" dirty="0">
              <a:latin typeface="Century Gothic" panose="020B0502020202020204" pitchFamily="34" charset="0"/>
            </a:endParaRPr>
          </a:p>
        </p:txBody>
      </p:sp>
      <p:sp>
        <p:nvSpPr>
          <p:cNvPr id="24" name="Rounded Rectangular Callout 23"/>
          <p:cNvSpPr/>
          <p:nvPr/>
        </p:nvSpPr>
        <p:spPr>
          <a:xfrm>
            <a:off x="4097864" y="2285442"/>
            <a:ext cx="1105657" cy="413727"/>
          </a:xfrm>
          <a:prstGeom prst="wedgeRoundRectCallo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latin typeface="Century Gothic" panose="020B0502020202020204" pitchFamily="34" charset="0"/>
              </a:rPr>
              <a:t>Where?</a:t>
            </a:r>
            <a:endParaRPr lang="en-GB" b="1" dirty="0">
              <a:latin typeface="Century Gothic" panose="020B0502020202020204" pitchFamily="34" charset="0"/>
            </a:endParaRPr>
          </a:p>
        </p:txBody>
      </p:sp>
      <p:sp>
        <p:nvSpPr>
          <p:cNvPr id="25" name="Rounded Rectangular Callout 24"/>
          <p:cNvSpPr/>
          <p:nvPr/>
        </p:nvSpPr>
        <p:spPr>
          <a:xfrm>
            <a:off x="573275" y="5746057"/>
            <a:ext cx="993982" cy="413727"/>
          </a:xfrm>
          <a:prstGeom prst="wedgeRoundRectCallo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latin typeface="Century Gothic" panose="020B0502020202020204" pitchFamily="34" charset="0"/>
              </a:rPr>
              <a:t>Why?</a:t>
            </a:r>
            <a:endParaRPr lang="en-GB" b="1" dirty="0">
              <a:latin typeface="Century Gothic" panose="020B0502020202020204" pitchFamily="34" charset="0"/>
            </a:endParaRPr>
          </a:p>
        </p:txBody>
      </p:sp>
      <p:sp>
        <p:nvSpPr>
          <p:cNvPr id="26" name="Rounded Rectangular Callout 25"/>
          <p:cNvSpPr/>
          <p:nvPr/>
        </p:nvSpPr>
        <p:spPr>
          <a:xfrm>
            <a:off x="6314322" y="5155111"/>
            <a:ext cx="993982" cy="413727"/>
          </a:xfrm>
          <a:prstGeom prst="wedgeRoundRectCallo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latin typeface="Century Gothic" panose="020B0502020202020204" pitchFamily="34" charset="0"/>
              </a:rPr>
              <a:t>How?</a:t>
            </a:r>
            <a:endParaRPr lang="en-GB" b="1" dirty="0">
              <a:latin typeface="Century Gothic" panose="020B0502020202020204" pitchFamily="34" charset="0"/>
            </a:endParaRPr>
          </a:p>
        </p:txBody>
      </p:sp>
      <p:sp>
        <p:nvSpPr>
          <p:cNvPr id="27" name="Rounded Rectangular Callout 26"/>
          <p:cNvSpPr/>
          <p:nvPr/>
        </p:nvSpPr>
        <p:spPr>
          <a:xfrm>
            <a:off x="573275" y="2482424"/>
            <a:ext cx="993982" cy="413727"/>
          </a:xfrm>
          <a:prstGeom prst="wedgeRoundRectCallo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latin typeface="Century Gothic" panose="020B0502020202020204" pitchFamily="34" charset="0"/>
              </a:rPr>
              <a:t>When?</a:t>
            </a:r>
            <a:endParaRPr lang="en-GB" b="1" dirty="0">
              <a:latin typeface="Century Gothic" panose="020B0502020202020204" pitchFamily="34" charset="0"/>
            </a:endParaRPr>
          </a:p>
        </p:txBody>
      </p:sp>
      <p:sp>
        <p:nvSpPr>
          <p:cNvPr id="2" name="TextBox 1"/>
          <p:cNvSpPr txBox="1"/>
          <p:nvPr/>
        </p:nvSpPr>
        <p:spPr>
          <a:xfrm>
            <a:off x="6833382" y="1328262"/>
            <a:ext cx="2310618" cy="3046988"/>
          </a:xfrm>
          <a:prstGeom prst="rect">
            <a:avLst/>
          </a:prstGeom>
          <a:solidFill>
            <a:schemeClr val="bg1"/>
          </a:solidFill>
        </p:spPr>
        <p:txBody>
          <a:bodyPr wrap="square" rtlCol="0">
            <a:spAutoFit/>
          </a:bodyPr>
          <a:lstStyle/>
          <a:p>
            <a:pPr algn="ctr"/>
            <a:r>
              <a:rPr lang="en-GB" sz="2400" dirty="0" smtClean="0">
                <a:latin typeface="Century Gothic" panose="020B0502020202020204" pitchFamily="34" charset="0"/>
              </a:rPr>
              <a:t>Study the image and using the 5W’s &amp; How write a question you would like to know the answer to. </a:t>
            </a:r>
            <a:endParaRPr lang="en-GB" sz="2400" dirty="0">
              <a:latin typeface="Century Gothic" panose="020B0502020202020204" pitchFamily="34" charset="0"/>
            </a:endParaRPr>
          </a:p>
        </p:txBody>
      </p:sp>
      <p:pic>
        <p:nvPicPr>
          <p:cNvPr id="3"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77860" y="4164746"/>
            <a:ext cx="2490684" cy="1784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8463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88640"/>
            <a:ext cx="9144000" cy="3600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latin typeface="Century Gothic" panose="020B0502020202020204" pitchFamily="34" charset="0"/>
              </a:rPr>
              <a:t>                 SUCCESS CRITERIA </a:t>
            </a:r>
            <a:endParaRPr lang="en-GB" sz="2400" b="1" dirty="0">
              <a:latin typeface="Century Gothic" panose="020B0502020202020204" pitchFamily="34" charset="0"/>
            </a:endParaRPr>
          </a:p>
        </p:txBody>
      </p:sp>
      <p:pic>
        <p:nvPicPr>
          <p:cNvPr id="1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7575"/>
          <a:stretch/>
        </p:blipFill>
        <p:spPr bwMode="auto">
          <a:xfrm>
            <a:off x="127510" y="44624"/>
            <a:ext cx="1193090"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Table 12"/>
          <p:cNvGraphicFramePr>
            <a:graphicFrameLocks noGrp="1"/>
          </p:cNvGraphicFramePr>
          <p:nvPr>
            <p:extLst>
              <p:ext uri="{D42A27DB-BD31-4B8C-83A1-F6EECF244321}">
                <p14:modId xmlns:p14="http://schemas.microsoft.com/office/powerpoint/2010/main" val="2350884267"/>
              </p:ext>
            </p:extLst>
          </p:nvPr>
        </p:nvGraphicFramePr>
        <p:xfrm>
          <a:off x="268820" y="1052736"/>
          <a:ext cx="8623660" cy="3931920"/>
        </p:xfrm>
        <a:graphic>
          <a:graphicData uri="http://schemas.openxmlformats.org/drawingml/2006/table">
            <a:tbl>
              <a:tblPr firstRow="1" bandRow="1">
                <a:tableStyleId>{5940675A-B579-460E-94D1-54222C63F5DA}</a:tableStyleId>
              </a:tblPr>
              <a:tblGrid>
                <a:gridCol w="1566876"/>
                <a:gridCol w="7056784"/>
              </a:tblGrid>
              <a:tr h="434757">
                <a:tc>
                  <a:txBody>
                    <a:bodyPr/>
                    <a:lstStyle/>
                    <a:p>
                      <a:pPr algn="ctr"/>
                      <a:r>
                        <a:rPr lang="en-GB" sz="2600" b="1" dirty="0" smtClean="0">
                          <a:latin typeface="Century Gothic" panose="020B0502020202020204" pitchFamily="34" charset="0"/>
                        </a:rPr>
                        <a:t>Who</a:t>
                      </a:r>
                      <a:endParaRPr lang="en-GB" sz="2600" b="1" dirty="0">
                        <a:solidFill>
                          <a:schemeClr val="tx1"/>
                        </a:solidFill>
                        <a:latin typeface="Century Gothic" panose="020B0502020202020204" pitchFamily="34" charset="0"/>
                      </a:endParaRPr>
                    </a:p>
                  </a:txBody>
                  <a:tcPr>
                    <a:noFill/>
                  </a:tcPr>
                </a:tc>
                <a:tc>
                  <a:txBody>
                    <a:bodyPr/>
                    <a:lstStyle/>
                    <a:p>
                      <a:pPr algn="ctr"/>
                      <a:r>
                        <a:rPr lang="en-GB" sz="2600" b="1" dirty="0" smtClean="0">
                          <a:latin typeface="Century Gothic" panose="020B0502020202020204" pitchFamily="34" charset="0"/>
                        </a:rPr>
                        <a:t>Description</a:t>
                      </a:r>
                      <a:endParaRPr lang="en-GB" sz="2600" b="1" dirty="0">
                        <a:solidFill>
                          <a:schemeClr val="tx1"/>
                        </a:solidFill>
                        <a:latin typeface="Century Gothic" panose="020B0502020202020204" pitchFamily="34" charset="0"/>
                      </a:endParaRPr>
                    </a:p>
                  </a:txBody>
                  <a:tcPr>
                    <a:noFill/>
                  </a:tcPr>
                </a:tc>
              </a:tr>
              <a:tr h="259311">
                <a:tc>
                  <a:txBody>
                    <a:bodyPr/>
                    <a:lstStyle/>
                    <a:p>
                      <a:pPr algn="ctr"/>
                      <a:r>
                        <a:rPr lang="en-GB" sz="2600" b="1" dirty="0" smtClean="0">
                          <a:latin typeface="Century Gothic" panose="020B0502020202020204" pitchFamily="34" charset="0"/>
                        </a:rPr>
                        <a:t>All  Students </a:t>
                      </a:r>
                      <a:endParaRPr lang="en-GB" sz="2600" b="1" dirty="0">
                        <a:latin typeface="Century Gothic" panose="020B0502020202020204" pitchFamily="34" charset="0"/>
                      </a:endParaRPr>
                    </a:p>
                  </a:txBody>
                  <a:tcPr>
                    <a:solidFill>
                      <a:srgbClr val="FF0000"/>
                    </a:solidFill>
                  </a:tcPr>
                </a:tc>
                <a:tc>
                  <a:txBody>
                    <a:bodyPr/>
                    <a:lstStyle/>
                    <a:p>
                      <a:pPr algn="ctr"/>
                      <a:r>
                        <a:rPr lang="en-GB" sz="2600" b="1" u="sng" dirty="0" smtClean="0">
                          <a:latin typeface="Century Gothic" panose="020B0502020202020204" pitchFamily="34" charset="0"/>
                        </a:rPr>
                        <a:t>Describe </a:t>
                      </a:r>
                      <a:r>
                        <a:rPr lang="en-GB" sz="2600" dirty="0" smtClean="0">
                          <a:latin typeface="Century Gothic" panose="020B0502020202020204" pitchFamily="34" charset="0"/>
                        </a:rPr>
                        <a:t>with the use of images the lifecycle of Timber,</a:t>
                      </a:r>
                      <a:r>
                        <a:rPr lang="en-GB" sz="2600" baseline="0" dirty="0" smtClean="0">
                          <a:latin typeface="Century Gothic" panose="020B0502020202020204" pitchFamily="34" charset="0"/>
                        </a:rPr>
                        <a:t> including the type of trees different timbers come from.</a:t>
                      </a:r>
                      <a:r>
                        <a:rPr lang="en-GB" sz="2600" b="1" u="sng" baseline="0" dirty="0" smtClean="0">
                          <a:latin typeface="Century Gothic" panose="020B0502020202020204" pitchFamily="34" charset="0"/>
                        </a:rPr>
                        <a:t> </a:t>
                      </a:r>
                      <a:endParaRPr lang="en-GB" sz="2600" dirty="0">
                        <a:latin typeface="Century Gothic" panose="020B0502020202020204" pitchFamily="34" charset="0"/>
                      </a:endParaRPr>
                    </a:p>
                  </a:txBody>
                  <a:tcPr>
                    <a:solidFill>
                      <a:srgbClr val="FF0000"/>
                    </a:solidFill>
                  </a:tcPr>
                </a:tc>
              </a:tr>
              <a:tr h="370840">
                <a:tc>
                  <a:txBody>
                    <a:bodyPr/>
                    <a:lstStyle/>
                    <a:p>
                      <a:pPr algn="ctr"/>
                      <a:r>
                        <a:rPr lang="en-GB" sz="2600" b="1" dirty="0" smtClean="0">
                          <a:latin typeface="Century Gothic" panose="020B0502020202020204" pitchFamily="34" charset="0"/>
                        </a:rPr>
                        <a:t>Most </a:t>
                      </a:r>
                    </a:p>
                    <a:p>
                      <a:pPr algn="ctr"/>
                      <a:r>
                        <a:rPr lang="en-GB" sz="2600" b="1" dirty="0" smtClean="0">
                          <a:latin typeface="Century Gothic" panose="020B0502020202020204" pitchFamily="34" charset="0"/>
                        </a:rPr>
                        <a:t>Students </a:t>
                      </a:r>
                      <a:endParaRPr lang="en-GB" sz="2600" b="1" dirty="0">
                        <a:latin typeface="Century Gothic" panose="020B0502020202020204" pitchFamily="34" charset="0"/>
                      </a:endParaRPr>
                    </a:p>
                  </a:txBody>
                  <a:tcPr>
                    <a:solidFill>
                      <a:srgbClr val="FFFF00"/>
                    </a:solidFill>
                  </a:tcPr>
                </a:tc>
                <a:tc>
                  <a:txBody>
                    <a:bodyPr/>
                    <a:lstStyle/>
                    <a:p>
                      <a:pPr algn="ctr"/>
                      <a:r>
                        <a:rPr lang="en-GB" sz="2600" b="1" u="sng" baseline="0" dirty="0" smtClean="0">
                          <a:latin typeface="Century Gothic" panose="020B0502020202020204" pitchFamily="34" charset="0"/>
                        </a:rPr>
                        <a:t>Explain </a:t>
                      </a:r>
                      <a:r>
                        <a:rPr lang="en-GB" sz="2600" baseline="0" dirty="0" smtClean="0">
                          <a:latin typeface="Century Gothic" panose="020B0502020202020204" pitchFamily="34" charset="0"/>
                        </a:rPr>
                        <a:t>the different types of timber- Softwoods, Hardwoods and Manufactured boards. </a:t>
                      </a:r>
                      <a:endParaRPr lang="en-GB" sz="2600" dirty="0">
                        <a:latin typeface="Century Gothic" panose="020B0502020202020204" pitchFamily="34" charset="0"/>
                      </a:endParaRPr>
                    </a:p>
                  </a:txBody>
                  <a:tcPr>
                    <a:solidFill>
                      <a:srgbClr val="FFFF00"/>
                    </a:solidFill>
                  </a:tcPr>
                </a:tc>
              </a:tr>
              <a:tr h="370840">
                <a:tc>
                  <a:txBody>
                    <a:bodyPr/>
                    <a:lstStyle/>
                    <a:p>
                      <a:pPr algn="ctr"/>
                      <a:r>
                        <a:rPr lang="en-GB" sz="2600" b="1" dirty="0" smtClean="0">
                          <a:latin typeface="Century Gothic" panose="020B0502020202020204" pitchFamily="34" charset="0"/>
                        </a:rPr>
                        <a:t>Some </a:t>
                      </a:r>
                    </a:p>
                    <a:p>
                      <a:pPr algn="ctr"/>
                      <a:r>
                        <a:rPr lang="en-GB" sz="2600" b="1" dirty="0" smtClean="0">
                          <a:latin typeface="Century Gothic" panose="020B0502020202020204" pitchFamily="34" charset="0"/>
                        </a:rPr>
                        <a:t>Students </a:t>
                      </a:r>
                      <a:endParaRPr lang="en-GB" sz="2600" b="1" dirty="0">
                        <a:latin typeface="Century Gothic" panose="020B0502020202020204" pitchFamily="34" charset="0"/>
                      </a:endParaRPr>
                    </a:p>
                  </a:txBody>
                  <a:tcPr>
                    <a:solidFill>
                      <a:srgbClr val="00B050"/>
                    </a:solidFill>
                  </a:tcPr>
                </a:tc>
                <a:tc>
                  <a:txBody>
                    <a:bodyPr/>
                    <a:lstStyle/>
                    <a:p>
                      <a:pPr algn="ctr"/>
                      <a:r>
                        <a:rPr lang="en-GB" sz="2600" b="1" u="sng" dirty="0" smtClean="0">
                          <a:latin typeface="Century Gothic" panose="020B0502020202020204" pitchFamily="34" charset="0"/>
                        </a:rPr>
                        <a:t>Explain</a:t>
                      </a:r>
                      <a:r>
                        <a:rPr lang="en-GB" sz="2600" baseline="0" dirty="0" smtClean="0">
                          <a:latin typeface="Century Gothic" panose="020B0502020202020204" pitchFamily="34" charset="0"/>
                        </a:rPr>
                        <a:t> how sustainable forests are having a positive environmental impact.</a:t>
                      </a:r>
                      <a:endParaRPr lang="en-GB" sz="2600" dirty="0">
                        <a:latin typeface="Century Gothic" panose="020B0502020202020204" pitchFamily="34" charset="0"/>
                      </a:endParaRPr>
                    </a:p>
                  </a:txBody>
                  <a:tcPr>
                    <a:solidFill>
                      <a:srgbClr val="00B050"/>
                    </a:solidFill>
                  </a:tcPr>
                </a:tc>
              </a:tr>
            </a:tbl>
          </a:graphicData>
        </a:graphic>
      </p:graphicFrame>
      <p:sp>
        <p:nvSpPr>
          <p:cNvPr id="2" name="Rectangle 1"/>
          <p:cNvSpPr/>
          <p:nvPr/>
        </p:nvSpPr>
        <p:spPr>
          <a:xfrm>
            <a:off x="3654152" y="6362164"/>
            <a:ext cx="5310336" cy="461665"/>
          </a:xfrm>
          <a:prstGeom prst="rect">
            <a:avLst/>
          </a:prstGeom>
        </p:spPr>
        <p:txBody>
          <a:bodyPr wrap="square">
            <a:spAutoFit/>
          </a:bodyPr>
          <a:lstStyle/>
          <a:p>
            <a:pPr algn="r"/>
            <a:r>
              <a:rPr lang="en-GB" sz="1200" dirty="0">
                <a:latin typeface="Century Gothic" panose="020B0502020202020204" pitchFamily="34" charset="0"/>
                <a:hlinkClick r:id="rId3"/>
              </a:rPr>
              <a:t>https://</a:t>
            </a:r>
            <a:r>
              <a:rPr lang="en-GB" sz="1200" dirty="0" smtClean="0">
                <a:latin typeface="Century Gothic" panose="020B0502020202020204" pitchFamily="34" charset="0"/>
                <a:hlinkClick r:id="rId3"/>
              </a:rPr>
              <a:t>www.youtube.com/watch?v=CI39sMIy6mE</a:t>
            </a:r>
            <a:endParaRPr lang="en-GB" sz="1200" dirty="0" smtClean="0">
              <a:latin typeface="Century Gothic" panose="020B0502020202020204" pitchFamily="34" charset="0"/>
            </a:endParaRPr>
          </a:p>
          <a:p>
            <a:pPr algn="r"/>
            <a:endParaRPr lang="en-GB" sz="1200" dirty="0">
              <a:latin typeface="Century Gothic" panose="020B0502020202020204" pitchFamily="34" charset="0"/>
            </a:endParaRPr>
          </a:p>
        </p:txBody>
      </p:sp>
      <p:pic>
        <p:nvPicPr>
          <p:cNvPr id="4098" name="Picture 2" descr="Image result for clip art video camera">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4372" y="6135537"/>
            <a:ext cx="679676" cy="533823"/>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51520" y="5517232"/>
            <a:ext cx="3816424" cy="1152128"/>
          </a:xfrm>
          <a:prstGeom prst="round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Century Gothic" panose="020B0502020202020204" pitchFamily="34" charset="0"/>
              </a:rPr>
              <a:t>Lets watch a short video about the differences of hardwood &amp; softwood. </a:t>
            </a:r>
            <a:endParaRPr lang="en-GB" sz="2000" b="1" dirty="0">
              <a:solidFill>
                <a:schemeClr val="tx1"/>
              </a:solidFill>
              <a:latin typeface="Century Gothic" panose="020B0502020202020204" pitchFamily="34" charset="0"/>
            </a:endParaRPr>
          </a:p>
        </p:txBody>
      </p:sp>
      <p:sp>
        <p:nvSpPr>
          <p:cNvPr id="18" name="Rectangle 17"/>
          <p:cNvSpPr/>
          <p:nvPr/>
        </p:nvSpPr>
        <p:spPr>
          <a:xfrm>
            <a:off x="5580113" y="61913"/>
            <a:ext cx="3473400" cy="577081"/>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sz="1050" dirty="0" smtClean="0">
                <a:latin typeface="Century Gothic" panose="020B0502020202020204" pitchFamily="34" charset="0"/>
              </a:rPr>
              <a:t> </a:t>
            </a:r>
            <a:r>
              <a:rPr lang="en-GB" sz="1050" dirty="0">
                <a:latin typeface="Century Gothic" panose="020B0502020202020204" pitchFamily="34" charset="0"/>
              </a:rPr>
              <a:t>the properties of hardwood and softwood timbers</a:t>
            </a:r>
            <a:endParaRPr lang="en-GB" altLang="en-US"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92988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88640"/>
            <a:ext cx="9144000" cy="3600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latin typeface="Century Gothic" panose="020B0502020202020204" pitchFamily="34" charset="0"/>
              </a:rPr>
              <a:t>                 TIMBERS – WHAT ARE THEY?</a:t>
            </a:r>
            <a:endParaRPr lang="en-GB" sz="2400" b="1" dirty="0">
              <a:latin typeface="Century Gothic" panose="020B0502020202020204" pitchFamily="34" charset="0"/>
            </a:endParaRPr>
          </a:p>
        </p:txBody>
      </p:sp>
      <p:pic>
        <p:nvPicPr>
          <p:cNvPr id="1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7575"/>
          <a:stretch/>
        </p:blipFill>
        <p:spPr bwMode="auto">
          <a:xfrm>
            <a:off x="127510" y="44624"/>
            <a:ext cx="1193090"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3"/>
          <a:stretch>
            <a:fillRect/>
          </a:stretch>
        </p:blipFill>
        <p:spPr>
          <a:xfrm>
            <a:off x="5575090" y="1852011"/>
            <a:ext cx="2395185" cy="1724532"/>
          </a:xfrm>
          <a:prstGeom prst="rect">
            <a:avLst/>
          </a:prstGeom>
        </p:spPr>
      </p:pic>
      <p:sp>
        <p:nvSpPr>
          <p:cNvPr id="10" name="Rectangle 9"/>
          <p:cNvSpPr/>
          <p:nvPr/>
        </p:nvSpPr>
        <p:spPr>
          <a:xfrm>
            <a:off x="104502" y="764704"/>
            <a:ext cx="4827538" cy="5755422"/>
          </a:xfrm>
          <a:prstGeom prst="rect">
            <a:avLst/>
          </a:prstGeom>
        </p:spPr>
        <p:txBody>
          <a:bodyPr wrap="square">
            <a:spAutoFit/>
          </a:bodyPr>
          <a:lstStyle/>
          <a:p>
            <a:pPr algn="ctr"/>
            <a:r>
              <a:rPr lang="en-GB" sz="2400" dirty="0">
                <a:latin typeface="Century Gothic" panose="020B0502020202020204" pitchFamily="34" charset="0"/>
                <a:cs typeface="Arial" panose="020B0604020202020204" pitchFamily="34" charset="0"/>
              </a:rPr>
              <a:t>Wood comes from trees and is one of our oldest natural resources. It has many useful properties and many uses. The wood we use comes from many different types of trees and each one is different, both in colour and pattern (grain). </a:t>
            </a:r>
            <a:endParaRPr lang="en-GB" sz="2400" dirty="0" smtClean="0">
              <a:latin typeface="Century Gothic" panose="020B0502020202020204" pitchFamily="34" charset="0"/>
              <a:cs typeface="Arial" panose="020B0604020202020204" pitchFamily="34" charset="0"/>
            </a:endParaRPr>
          </a:p>
          <a:p>
            <a:pPr algn="ctr"/>
            <a:endParaRPr lang="en-GB" sz="2600" dirty="0" smtClean="0">
              <a:latin typeface="Century Gothic" panose="020B0502020202020204" pitchFamily="34" charset="0"/>
              <a:cs typeface="Arial" panose="020B0604020202020204" pitchFamily="34" charset="0"/>
            </a:endParaRPr>
          </a:p>
          <a:p>
            <a:pPr algn="ctr"/>
            <a:endParaRPr lang="en-GB" sz="2600" dirty="0" smtClean="0">
              <a:latin typeface="Century Gothic" panose="020B0502020202020204" pitchFamily="34" charset="0"/>
              <a:cs typeface="Arial" panose="020B0604020202020204" pitchFamily="34" charset="0"/>
            </a:endParaRPr>
          </a:p>
          <a:p>
            <a:pPr algn="ctr"/>
            <a:endParaRPr lang="en-GB" sz="2600" dirty="0">
              <a:latin typeface="Century Gothic" panose="020B0502020202020204" pitchFamily="34" charset="0"/>
              <a:cs typeface="Arial" panose="020B0604020202020204" pitchFamily="34" charset="0"/>
            </a:endParaRPr>
          </a:p>
          <a:p>
            <a:pPr algn="ctr"/>
            <a:endParaRPr lang="en-GB" sz="2600" dirty="0" smtClean="0">
              <a:latin typeface="Century Gothic" panose="020B0502020202020204" pitchFamily="34" charset="0"/>
              <a:cs typeface="Arial" panose="020B0604020202020204" pitchFamily="34" charset="0"/>
            </a:endParaRPr>
          </a:p>
          <a:p>
            <a:pPr algn="ctr"/>
            <a:r>
              <a:rPr lang="en-GB" sz="2400" dirty="0" smtClean="0">
                <a:latin typeface="Century Gothic" panose="020B0502020202020204" pitchFamily="34" charset="0"/>
                <a:cs typeface="Arial" panose="020B0604020202020204" pitchFamily="34" charset="0"/>
              </a:rPr>
              <a:t>Wood </a:t>
            </a:r>
            <a:r>
              <a:rPr lang="en-GB" sz="2400" dirty="0">
                <a:latin typeface="Century Gothic" panose="020B0502020202020204" pitchFamily="34" charset="0"/>
                <a:cs typeface="Arial" panose="020B0604020202020204" pitchFamily="34" charset="0"/>
              </a:rPr>
              <a:t>can be found all over the world with different species found in different areas. </a:t>
            </a:r>
            <a:endParaRPr lang="en-GB" sz="2400" dirty="0" smtClean="0">
              <a:latin typeface="Century Gothic" panose="020B0502020202020204" pitchFamily="34" charset="0"/>
              <a:cs typeface="Arial" panose="020B0604020202020204" pitchFamily="34" charset="0"/>
            </a:endParaRPr>
          </a:p>
        </p:txBody>
      </p:sp>
      <p:cxnSp>
        <p:nvCxnSpPr>
          <p:cNvPr id="11" name="Straight Arrow Connector 10"/>
          <p:cNvCxnSpPr/>
          <p:nvPr/>
        </p:nvCxnSpPr>
        <p:spPr>
          <a:xfrm>
            <a:off x="6179993" y="1290543"/>
            <a:ext cx="449179" cy="89835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211384" y="1739722"/>
            <a:ext cx="1116514" cy="102144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64088" y="836712"/>
            <a:ext cx="1465611" cy="646331"/>
          </a:xfrm>
          <a:prstGeom prst="rect">
            <a:avLst/>
          </a:prstGeom>
          <a:noFill/>
        </p:spPr>
        <p:txBody>
          <a:bodyPr wrap="square" rtlCol="0">
            <a:spAutoFit/>
          </a:bodyPr>
          <a:lstStyle/>
          <a:p>
            <a:r>
              <a:rPr lang="en-GB" b="1" dirty="0" smtClean="0">
                <a:latin typeface="Century Gothic" panose="020B0502020202020204" pitchFamily="34" charset="0"/>
              </a:rPr>
              <a:t>Cellulose fibres</a:t>
            </a:r>
            <a:endParaRPr lang="en-GB" b="1" dirty="0">
              <a:latin typeface="Century Gothic" panose="020B0502020202020204" pitchFamily="34" charset="0"/>
            </a:endParaRPr>
          </a:p>
        </p:txBody>
      </p:sp>
      <p:sp>
        <p:nvSpPr>
          <p:cNvPr id="16" name="TextBox 15"/>
          <p:cNvSpPr txBox="1"/>
          <p:nvPr/>
        </p:nvSpPr>
        <p:spPr>
          <a:xfrm>
            <a:off x="7807758" y="1405928"/>
            <a:ext cx="1465611" cy="369332"/>
          </a:xfrm>
          <a:prstGeom prst="rect">
            <a:avLst/>
          </a:prstGeom>
          <a:noFill/>
        </p:spPr>
        <p:txBody>
          <a:bodyPr wrap="square" rtlCol="0">
            <a:spAutoFit/>
          </a:bodyPr>
          <a:lstStyle/>
          <a:p>
            <a:r>
              <a:rPr lang="en-GB" b="1" dirty="0" smtClean="0">
                <a:latin typeface="Century Gothic" panose="020B0502020202020204" pitchFamily="34" charset="0"/>
              </a:rPr>
              <a:t>Lignin resin</a:t>
            </a:r>
            <a:endParaRPr lang="en-GB" b="1" dirty="0">
              <a:latin typeface="Century Gothic" panose="020B0502020202020204" pitchFamily="34" charset="0"/>
            </a:endParaRPr>
          </a:p>
        </p:txBody>
      </p:sp>
      <p:grpSp>
        <p:nvGrpSpPr>
          <p:cNvPr id="2" name="Group 1"/>
          <p:cNvGrpSpPr/>
          <p:nvPr/>
        </p:nvGrpSpPr>
        <p:grpSpPr>
          <a:xfrm>
            <a:off x="199518" y="3861048"/>
            <a:ext cx="5164570" cy="1224136"/>
            <a:chOff x="1888245" y="3585405"/>
            <a:chExt cx="6060136" cy="985135"/>
          </a:xfrm>
        </p:grpSpPr>
        <p:pic>
          <p:nvPicPr>
            <p:cNvPr id="9" name="Picture 8"/>
            <p:cNvPicPr>
              <a:picLocks noChangeAspect="1"/>
            </p:cNvPicPr>
            <p:nvPr/>
          </p:nvPicPr>
          <p:blipFill>
            <a:blip r:embed="rId4"/>
            <a:stretch>
              <a:fillRect/>
            </a:stretch>
          </p:blipFill>
          <p:spPr>
            <a:xfrm>
              <a:off x="1888245" y="3585405"/>
              <a:ext cx="1930316" cy="980478"/>
            </a:xfrm>
            <a:prstGeom prst="rect">
              <a:avLst/>
            </a:prstGeom>
          </p:spPr>
        </p:pic>
        <p:pic>
          <p:nvPicPr>
            <p:cNvPr id="17" name="Picture 16"/>
            <p:cNvPicPr>
              <a:picLocks noChangeAspect="1"/>
            </p:cNvPicPr>
            <p:nvPr/>
          </p:nvPicPr>
          <p:blipFill>
            <a:blip r:embed="rId5"/>
            <a:stretch>
              <a:fillRect/>
            </a:stretch>
          </p:blipFill>
          <p:spPr>
            <a:xfrm>
              <a:off x="3939792" y="3585405"/>
              <a:ext cx="985135" cy="985135"/>
            </a:xfrm>
            <a:prstGeom prst="rect">
              <a:avLst/>
            </a:prstGeom>
          </p:spPr>
        </p:pic>
        <p:pic>
          <p:nvPicPr>
            <p:cNvPr id="18" name="Picture 17"/>
            <p:cNvPicPr>
              <a:picLocks noChangeAspect="1"/>
            </p:cNvPicPr>
            <p:nvPr/>
          </p:nvPicPr>
          <p:blipFill>
            <a:blip r:embed="rId6"/>
            <a:stretch>
              <a:fillRect/>
            </a:stretch>
          </p:blipFill>
          <p:spPr>
            <a:xfrm>
              <a:off x="5046158" y="3585405"/>
              <a:ext cx="1308989" cy="980478"/>
            </a:xfrm>
            <a:prstGeom prst="rect">
              <a:avLst/>
            </a:prstGeom>
          </p:spPr>
        </p:pic>
        <p:pic>
          <p:nvPicPr>
            <p:cNvPr id="20" name="Picture 19"/>
            <p:cNvPicPr>
              <a:picLocks noChangeAspect="1"/>
            </p:cNvPicPr>
            <p:nvPr/>
          </p:nvPicPr>
          <p:blipFill>
            <a:blip r:embed="rId7"/>
            <a:stretch>
              <a:fillRect/>
            </a:stretch>
          </p:blipFill>
          <p:spPr>
            <a:xfrm>
              <a:off x="6474985" y="3585406"/>
              <a:ext cx="1473396" cy="980478"/>
            </a:xfrm>
            <a:prstGeom prst="rect">
              <a:avLst/>
            </a:prstGeom>
          </p:spPr>
        </p:pic>
      </p:grpSp>
      <p:sp>
        <p:nvSpPr>
          <p:cNvPr id="3" name="Rectangle 2"/>
          <p:cNvSpPr/>
          <p:nvPr/>
        </p:nvSpPr>
        <p:spPr>
          <a:xfrm>
            <a:off x="5475164" y="5099700"/>
            <a:ext cx="3561332" cy="1569660"/>
          </a:xfrm>
          <a:prstGeom prst="rect">
            <a:avLst/>
          </a:prstGeom>
        </p:spPr>
        <p:txBody>
          <a:bodyPr wrap="square">
            <a:spAutoFit/>
          </a:bodyPr>
          <a:lstStyle/>
          <a:p>
            <a:pPr lvl="0" algn="ctr"/>
            <a:r>
              <a:rPr lang="en-GB" sz="2400" b="1" dirty="0">
                <a:solidFill>
                  <a:srgbClr val="4F81BD">
                    <a:lumMod val="50000"/>
                  </a:srgbClr>
                </a:solidFill>
                <a:latin typeface="Century Gothic" panose="020B0502020202020204" pitchFamily="34" charset="0"/>
                <a:cs typeface="Arial" panose="020B0604020202020204" pitchFamily="34" charset="0"/>
              </a:rPr>
              <a:t>Approximately 80% of the UK wood needs are supplied by other countries.</a:t>
            </a:r>
            <a:endParaRPr lang="en-GB" sz="2400" b="1" dirty="0">
              <a:solidFill>
                <a:srgbClr val="4F81BD">
                  <a:lumMod val="50000"/>
                </a:srgbClr>
              </a:solidFill>
            </a:endParaRPr>
          </a:p>
        </p:txBody>
      </p:sp>
      <p:pic>
        <p:nvPicPr>
          <p:cNvPr id="3073" name="Picture 1"/>
          <p:cNvPicPr>
            <a:picLocks noChangeAspect="1" noChangeArrowheads="1"/>
          </p:cNvPicPr>
          <p:nvPr/>
        </p:nvPicPr>
        <p:blipFill>
          <a:blip r:embed="rId8"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1623956">
            <a:off x="5761547" y="3902838"/>
            <a:ext cx="2062423" cy="1363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5580113" y="61913"/>
            <a:ext cx="3473400" cy="577081"/>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sz="1050" dirty="0" smtClean="0">
                <a:latin typeface="Century Gothic" panose="020B0502020202020204" pitchFamily="34" charset="0"/>
              </a:rPr>
              <a:t> </a:t>
            </a:r>
            <a:r>
              <a:rPr lang="en-GB" sz="1050" dirty="0">
                <a:latin typeface="Century Gothic" panose="020B0502020202020204" pitchFamily="34" charset="0"/>
              </a:rPr>
              <a:t>the properties of hardwood and softwood timbers</a:t>
            </a:r>
            <a:endParaRPr lang="en-GB" altLang="en-US"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114554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8640"/>
            <a:ext cx="9144000" cy="3600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latin typeface="Century Gothic" panose="020B0502020202020204" pitchFamily="34" charset="0"/>
              </a:rPr>
              <a:t>                TIMBER LOCATION MAP </a:t>
            </a:r>
            <a:endParaRPr lang="en-GB" sz="2400" b="1" dirty="0">
              <a:latin typeface="Century Gothic" panose="020B0502020202020204" pitchFamily="34" charset="0"/>
            </a:endParaRPr>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7575"/>
          <a:stretch/>
        </p:blipFill>
        <p:spPr bwMode="auto">
          <a:xfrm>
            <a:off x="127510" y="44624"/>
            <a:ext cx="1193090"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580113" y="61913"/>
            <a:ext cx="3473400" cy="577081"/>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sz="1050" dirty="0" smtClean="0">
                <a:latin typeface="Century Gothic" panose="020B0502020202020204" pitchFamily="34" charset="0"/>
              </a:rPr>
              <a:t> </a:t>
            </a:r>
            <a:r>
              <a:rPr lang="en-GB" sz="1050" dirty="0">
                <a:latin typeface="Century Gothic" panose="020B0502020202020204" pitchFamily="34" charset="0"/>
              </a:rPr>
              <a:t>the properties of hardwood and softwood timbers</a:t>
            </a:r>
            <a:endParaRPr lang="en-GB" altLang="en-US" sz="1050" dirty="0">
              <a:solidFill>
                <a:prstClr val="black"/>
              </a:solidFill>
              <a:latin typeface="Century Gothic" panose="020B0502020202020204" pitchFamily="34" charset="0"/>
            </a:endParaRPr>
          </a:p>
        </p:txBody>
      </p:sp>
    </p:spTree>
    <p:controls>
      <mc:AlternateContent xmlns:mc="http://schemas.openxmlformats.org/markup-compatibility/2006">
        <mc:Choice xmlns:v="urn:schemas-microsoft-com:vml" Requires="v">
          <p:control spid="8196" name="ShockwaveFlash1" r:id="rId2" imgW="1828800" imgH="1828800"/>
        </mc:Choice>
        <mc:Fallback>
          <p:control name="ShockwaveFlash1" r:id="rId2" imgW="1828800" imgH="1828800">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179388" y="836613"/>
                  <a:ext cx="8785225" cy="56880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189022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88640"/>
            <a:ext cx="9144000" cy="3600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latin typeface="Century Gothic" panose="020B0502020202020204" pitchFamily="34" charset="0"/>
              </a:rPr>
              <a:t>                 TIMBER PREPERATION </a:t>
            </a:r>
            <a:endParaRPr lang="en-GB" sz="2400" b="1" dirty="0">
              <a:latin typeface="Century Gothic" panose="020B0502020202020204" pitchFamily="34" charset="0"/>
            </a:endParaRPr>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7575"/>
          <a:stretch/>
        </p:blipFill>
        <p:spPr bwMode="auto">
          <a:xfrm>
            <a:off x="127510" y="44624"/>
            <a:ext cx="1193090"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580113" y="61913"/>
            <a:ext cx="3473400" cy="577081"/>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sz="1050" dirty="0" smtClean="0">
                <a:latin typeface="Century Gothic" panose="020B0502020202020204" pitchFamily="34" charset="0"/>
              </a:rPr>
              <a:t> </a:t>
            </a:r>
            <a:r>
              <a:rPr lang="en-GB" sz="1050" dirty="0">
                <a:latin typeface="Century Gothic" panose="020B0502020202020204" pitchFamily="34" charset="0"/>
              </a:rPr>
              <a:t>the properties of hardwood and softwood timbers</a:t>
            </a:r>
            <a:endParaRPr lang="en-GB" altLang="en-US" sz="1050" dirty="0">
              <a:solidFill>
                <a:prstClr val="black"/>
              </a:solidFill>
              <a:latin typeface="Century Gothic" panose="020B0502020202020204" pitchFamily="34" charset="0"/>
            </a:endParaRPr>
          </a:p>
        </p:txBody>
      </p:sp>
    </p:spTree>
    <p:controls>
      <mc:AlternateContent xmlns:mc="http://schemas.openxmlformats.org/markup-compatibility/2006">
        <mc:Choice xmlns:v="urn:schemas-microsoft-com:vml" Requires="v">
          <p:control spid="9220" name="ShockwaveFlash1" r:id="rId2" imgW="1828800" imgH="1828800"/>
        </mc:Choice>
        <mc:Fallback>
          <p:control name="ShockwaveFlash1" r:id="rId2" imgW="1828800" imgH="1828800">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250825" y="1052513"/>
                  <a:ext cx="8713788" cy="56419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859638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509" y="836712"/>
            <a:ext cx="8926003" cy="4547399"/>
          </a:xfrm>
          <a:prstGeom prst="rect">
            <a:avLst/>
          </a:prstGeom>
        </p:spPr>
        <p:txBody>
          <a:bodyPr wrap="square">
            <a:spAutoFit/>
          </a:bodyPr>
          <a:lstStyle/>
          <a:p>
            <a:pPr>
              <a:lnSpc>
                <a:spcPct val="150000"/>
              </a:lnSpc>
            </a:pPr>
            <a:r>
              <a:rPr lang="en-GB" sz="3200" b="1" dirty="0">
                <a:latin typeface="Century Gothic" panose="020B0502020202020204" pitchFamily="34" charset="0"/>
              </a:rPr>
              <a:t>Hardwoods</a:t>
            </a:r>
            <a:endParaRPr lang="en-US" sz="3200" dirty="0">
              <a:latin typeface="Century Gothic" panose="020B0502020202020204" pitchFamily="34" charset="0"/>
            </a:endParaRPr>
          </a:p>
          <a:p>
            <a:pPr marL="342900" indent="-342900">
              <a:lnSpc>
                <a:spcPct val="150000"/>
              </a:lnSpc>
              <a:buFont typeface="Wingdings" panose="05000000000000000000" pitchFamily="2" charset="2"/>
              <a:buChar char="§"/>
            </a:pPr>
            <a:r>
              <a:rPr lang="en-GB" sz="2300" dirty="0" smtClean="0">
                <a:latin typeface="Century Gothic" panose="020B0502020202020204" pitchFamily="34" charset="0"/>
              </a:rPr>
              <a:t> Hardwood </a:t>
            </a:r>
            <a:r>
              <a:rPr lang="en-GB" sz="2300" dirty="0">
                <a:latin typeface="Century Gothic" panose="020B0502020202020204" pitchFamily="34" charset="0"/>
              </a:rPr>
              <a:t>trees are usually deciduous with broad leaves. </a:t>
            </a:r>
            <a:endParaRPr lang="en-US" sz="2300" dirty="0">
              <a:latin typeface="Century Gothic" panose="020B0502020202020204" pitchFamily="34" charset="0"/>
            </a:endParaRPr>
          </a:p>
          <a:p>
            <a:pPr marL="342900" indent="-342900">
              <a:lnSpc>
                <a:spcPct val="150000"/>
              </a:lnSpc>
              <a:buFont typeface="Wingdings" panose="05000000000000000000" pitchFamily="2" charset="2"/>
              <a:buChar char="§"/>
            </a:pPr>
            <a:r>
              <a:rPr lang="en-GB" sz="2300" dirty="0" smtClean="0">
                <a:latin typeface="Century Gothic" panose="020B0502020202020204" pitchFamily="34" charset="0"/>
              </a:rPr>
              <a:t> They </a:t>
            </a:r>
            <a:r>
              <a:rPr lang="en-GB" sz="2300" dirty="0">
                <a:latin typeface="Century Gothic" panose="020B0502020202020204" pitchFamily="34" charset="0"/>
              </a:rPr>
              <a:t>grow best in warm, wet </a:t>
            </a:r>
            <a:r>
              <a:rPr lang="en-GB" sz="2300" dirty="0" smtClean="0">
                <a:latin typeface="Century Gothic" panose="020B0502020202020204" pitchFamily="34" charset="0"/>
              </a:rPr>
              <a:t>(tropical)areas</a:t>
            </a:r>
            <a:r>
              <a:rPr lang="en-GB" sz="2300" dirty="0">
                <a:latin typeface="Century Gothic" panose="020B0502020202020204" pitchFamily="34" charset="0"/>
              </a:rPr>
              <a:t>.</a:t>
            </a:r>
            <a:endParaRPr lang="en-US" sz="2300" dirty="0">
              <a:latin typeface="Century Gothic" panose="020B0502020202020204" pitchFamily="34" charset="0"/>
            </a:endParaRPr>
          </a:p>
          <a:p>
            <a:pPr marL="342900" indent="-342900">
              <a:lnSpc>
                <a:spcPct val="150000"/>
              </a:lnSpc>
              <a:buFont typeface="Wingdings" panose="05000000000000000000" pitchFamily="2" charset="2"/>
              <a:buChar char="§"/>
            </a:pPr>
            <a:r>
              <a:rPr lang="en-GB" sz="2300" dirty="0" smtClean="0">
                <a:latin typeface="Century Gothic" panose="020B0502020202020204" pitchFamily="34" charset="0"/>
              </a:rPr>
              <a:t> They </a:t>
            </a:r>
            <a:r>
              <a:rPr lang="en-GB" sz="2300" dirty="0">
                <a:latin typeface="Century Gothic" panose="020B0502020202020204" pitchFamily="34" charset="0"/>
              </a:rPr>
              <a:t>include the densest, strongest and most durable timbers.</a:t>
            </a:r>
            <a:endParaRPr lang="en-US" sz="2300" dirty="0">
              <a:latin typeface="Century Gothic" panose="020B0502020202020204" pitchFamily="34" charset="0"/>
            </a:endParaRPr>
          </a:p>
          <a:p>
            <a:pPr marL="342900" indent="-342900">
              <a:lnSpc>
                <a:spcPct val="150000"/>
              </a:lnSpc>
              <a:buFont typeface="Wingdings" panose="05000000000000000000" pitchFamily="2" charset="2"/>
              <a:buChar char="§"/>
            </a:pPr>
            <a:r>
              <a:rPr lang="en-GB" sz="2300" dirty="0" smtClean="0">
                <a:latin typeface="Century Gothic" panose="020B0502020202020204" pitchFamily="34" charset="0"/>
              </a:rPr>
              <a:t> But </a:t>
            </a:r>
            <a:r>
              <a:rPr lang="en-GB" sz="2300" b="1" dirty="0">
                <a:latin typeface="Century Gothic" panose="020B0502020202020204" pitchFamily="34" charset="0"/>
              </a:rPr>
              <a:t>NOT</a:t>
            </a:r>
            <a:r>
              <a:rPr lang="en-GB" sz="2300" dirty="0">
                <a:latin typeface="Century Gothic" panose="020B0502020202020204" pitchFamily="34" charset="0"/>
              </a:rPr>
              <a:t> all hardwoods are hard, e.g. balsa wood.</a:t>
            </a:r>
            <a:endParaRPr lang="en-US" sz="2300" dirty="0">
              <a:latin typeface="Century Gothic" panose="020B0502020202020204" pitchFamily="34" charset="0"/>
            </a:endParaRPr>
          </a:p>
          <a:p>
            <a:pPr marL="342900" indent="-342900">
              <a:lnSpc>
                <a:spcPct val="150000"/>
              </a:lnSpc>
              <a:buFont typeface="Wingdings" panose="05000000000000000000" pitchFamily="2" charset="2"/>
              <a:buChar char="§"/>
            </a:pPr>
            <a:r>
              <a:rPr lang="en-GB" sz="2300" dirty="0" smtClean="0">
                <a:latin typeface="Century Gothic" panose="020B0502020202020204" pitchFamily="34" charset="0"/>
              </a:rPr>
              <a:t> The </a:t>
            </a:r>
            <a:r>
              <a:rPr lang="en-GB" sz="2300" dirty="0">
                <a:latin typeface="Century Gothic" panose="020B0502020202020204" pitchFamily="34" charset="0"/>
              </a:rPr>
              <a:t>cheaper hardwoods are approximately equal in cost to expensive softwoods.</a:t>
            </a:r>
            <a:endParaRPr lang="en-US" sz="2300" dirty="0">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6008368" y="4734403"/>
            <a:ext cx="2616889" cy="2078973"/>
          </a:xfrm>
          <a:prstGeom prst="rect">
            <a:avLst/>
          </a:prstGeom>
        </p:spPr>
      </p:pic>
      <p:sp>
        <p:nvSpPr>
          <p:cNvPr id="6" name="Rectangle 5"/>
          <p:cNvSpPr/>
          <p:nvPr/>
        </p:nvSpPr>
        <p:spPr>
          <a:xfrm>
            <a:off x="0" y="188640"/>
            <a:ext cx="9144000" cy="3600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latin typeface="Century Gothic" panose="020B0502020202020204" pitchFamily="34" charset="0"/>
              </a:rPr>
              <a:t>                 HARDWOODS</a:t>
            </a:r>
            <a:endParaRPr lang="en-GB" sz="2400" b="1" dirty="0">
              <a:latin typeface="Century Gothic" panose="020B0502020202020204" pitchFamily="34" charset="0"/>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7575"/>
          <a:stretch/>
        </p:blipFill>
        <p:spPr bwMode="auto">
          <a:xfrm>
            <a:off x="127510" y="44624"/>
            <a:ext cx="1193090"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580113" y="61913"/>
            <a:ext cx="3473400" cy="577081"/>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sz="1050" dirty="0" smtClean="0">
                <a:latin typeface="Century Gothic" panose="020B0502020202020204" pitchFamily="34" charset="0"/>
              </a:rPr>
              <a:t> </a:t>
            </a:r>
            <a:r>
              <a:rPr lang="en-GB" sz="1050" dirty="0">
                <a:latin typeface="Century Gothic" panose="020B0502020202020204" pitchFamily="34" charset="0"/>
              </a:rPr>
              <a:t>the properties of hardwood and softwood timbers</a:t>
            </a:r>
            <a:endParaRPr lang="en-GB" altLang="en-US" sz="1050" dirty="0">
              <a:solidFill>
                <a:prstClr val="black"/>
              </a:solidFill>
              <a:latin typeface="Century Gothic" panose="020B0502020202020204" pitchFamily="34" charset="0"/>
            </a:endParaRPr>
          </a:p>
        </p:txBody>
      </p:sp>
      <p:sp>
        <p:nvSpPr>
          <p:cNvPr id="10" name="Rounded Rectangle 9"/>
          <p:cNvSpPr/>
          <p:nvPr/>
        </p:nvSpPr>
        <p:spPr>
          <a:xfrm>
            <a:off x="179512" y="5384111"/>
            <a:ext cx="5452603" cy="1285249"/>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latin typeface="Century Gothic" panose="020B0502020202020204" pitchFamily="34" charset="0"/>
              </a:rPr>
              <a:t>Hardwood List: </a:t>
            </a:r>
            <a:r>
              <a:rPr lang="en-GB" dirty="0" smtClean="0">
                <a:solidFill>
                  <a:schemeClr val="tx1"/>
                </a:solidFill>
                <a:latin typeface="Century Gothic" panose="020B0502020202020204" pitchFamily="34" charset="0"/>
              </a:rPr>
              <a:t>Ash, Beech, Elm, Mahogany, Chestnut, Maple, Teak, Walnut &amp; Oak.</a:t>
            </a:r>
          </a:p>
          <a:p>
            <a:pPr algn="r"/>
            <a:r>
              <a:rPr lang="en-GB" sz="1600" b="1" i="1" dirty="0" smtClean="0">
                <a:solidFill>
                  <a:schemeClr val="bg2">
                    <a:lumMod val="25000"/>
                  </a:schemeClr>
                </a:solidFill>
                <a:latin typeface="Century Gothic" panose="020B0502020202020204" pitchFamily="34" charset="0"/>
              </a:rPr>
              <a:t>To name but a few</a:t>
            </a:r>
            <a:endParaRPr lang="en-GB" sz="1600" b="1" i="1"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2427613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88640"/>
            <a:ext cx="9144000" cy="3600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latin typeface="Century Gothic" panose="020B0502020202020204" pitchFamily="34" charset="0"/>
              </a:rPr>
              <a:t>                 HARDWOODS</a:t>
            </a:r>
            <a:endParaRPr lang="en-GB" sz="2400" b="1" dirty="0">
              <a:latin typeface="Century Gothic" panose="020B0502020202020204" pitchFamily="34" charset="0"/>
            </a:endParaRPr>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7575"/>
          <a:stretch/>
        </p:blipFill>
        <p:spPr bwMode="auto">
          <a:xfrm>
            <a:off x="127510" y="44624"/>
            <a:ext cx="1193090"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580113" y="61913"/>
            <a:ext cx="3473400" cy="577081"/>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sz="1050" dirty="0" smtClean="0">
                <a:latin typeface="Century Gothic" panose="020B0502020202020204" pitchFamily="34" charset="0"/>
              </a:rPr>
              <a:t> </a:t>
            </a:r>
            <a:r>
              <a:rPr lang="en-GB" sz="1050" dirty="0">
                <a:latin typeface="Century Gothic" panose="020B0502020202020204" pitchFamily="34" charset="0"/>
              </a:rPr>
              <a:t>the properties of hardwood and softwood timbers</a:t>
            </a:r>
            <a:endParaRPr lang="en-GB" altLang="en-US" sz="1050" dirty="0">
              <a:solidFill>
                <a:prstClr val="black"/>
              </a:solidFill>
              <a:latin typeface="Century Gothic" panose="020B0502020202020204" pitchFamily="34" charset="0"/>
            </a:endParaRPr>
          </a:p>
        </p:txBody>
      </p:sp>
    </p:spTree>
    <p:controls>
      <mc:AlternateContent xmlns:mc="http://schemas.openxmlformats.org/markup-compatibility/2006">
        <mc:Choice xmlns:v="urn:schemas-microsoft-com:vml" Requires="v">
          <p:control spid="10244" name="ShockwaveFlash1" r:id="rId2" imgW="1828800" imgH="1828800"/>
        </mc:Choice>
        <mc:Fallback>
          <p:control name="ShockwaveFlash1" r:id="rId2" imgW="1828800" imgH="1828800">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0" y="908050"/>
                  <a:ext cx="9144000" cy="56927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103022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373" y="836712"/>
            <a:ext cx="8915139" cy="3530775"/>
          </a:xfrm>
          <a:prstGeom prst="rect">
            <a:avLst/>
          </a:prstGeom>
        </p:spPr>
        <p:txBody>
          <a:bodyPr wrap="square">
            <a:spAutoFit/>
          </a:bodyPr>
          <a:lstStyle/>
          <a:p>
            <a:pPr>
              <a:lnSpc>
                <a:spcPct val="150000"/>
              </a:lnSpc>
            </a:pPr>
            <a:r>
              <a:rPr lang="en-GB" sz="3200" b="1" dirty="0">
                <a:latin typeface="Century Gothic" panose="020B0502020202020204" pitchFamily="34" charset="0"/>
              </a:rPr>
              <a:t>Softwoods</a:t>
            </a:r>
            <a:endParaRPr lang="en-US" sz="3200" dirty="0">
              <a:latin typeface="Century Gothic" panose="020B0502020202020204" pitchFamily="34" charset="0"/>
            </a:endParaRPr>
          </a:p>
          <a:p>
            <a:pPr marL="342900" indent="-342900">
              <a:lnSpc>
                <a:spcPct val="150000"/>
              </a:lnSpc>
              <a:buFont typeface="Wingdings" panose="05000000000000000000" pitchFamily="2" charset="2"/>
              <a:buChar char="§"/>
            </a:pPr>
            <a:r>
              <a:rPr lang="en-GB" sz="2300" dirty="0" smtClean="0">
                <a:latin typeface="Century Gothic" panose="020B0502020202020204" pitchFamily="34" charset="0"/>
              </a:rPr>
              <a:t> Softwood </a:t>
            </a:r>
            <a:r>
              <a:rPr lang="en-GB" sz="2300" dirty="0">
                <a:latin typeface="Century Gothic" panose="020B0502020202020204" pitchFamily="34" charset="0"/>
              </a:rPr>
              <a:t>trees are evergreen with pine needles and cones.</a:t>
            </a:r>
            <a:endParaRPr lang="en-US" sz="2300" dirty="0">
              <a:latin typeface="Century Gothic" panose="020B0502020202020204" pitchFamily="34" charset="0"/>
            </a:endParaRPr>
          </a:p>
          <a:p>
            <a:pPr marL="342900" indent="-342900">
              <a:lnSpc>
                <a:spcPct val="150000"/>
              </a:lnSpc>
              <a:buFont typeface="Wingdings" panose="05000000000000000000" pitchFamily="2" charset="2"/>
              <a:buChar char="§"/>
            </a:pPr>
            <a:r>
              <a:rPr lang="en-GB" sz="2300" dirty="0" smtClean="0">
                <a:latin typeface="Century Gothic" panose="020B0502020202020204" pitchFamily="34" charset="0"/>
              </a:rPr>
              <a:t> They </a:t>
            </a:r>
            <a:r>
              <a:rPr lang="en-GB" sz="2300" dirty="0">
                <a:latin typeface="Century Gothic" panose="020B0502020202020204" pitchFamily="34" charset="0"/>
              </a:rPr>
              <a:t>grow best in cold, dry climates.</a:t>
            </a:r>
            <a:endParaRPr lang="en-US" sz="2300" dirty="0">
              <a:latin typeface="Century Gothic" panose="020B0502020202020204" pitchFamily="34" charset="0"/>
            </a:endParaRPr>
          </a:p>
          <a:p>
            <a:pPr marL="342900" indent="-342900">
              <a:lnSpc>
                <a:spcPct val="150000"/>
              </a:lnSpc>
              <a:buFont typeface="Wingdings" panose="05000000000000000000" pitchFamily="2" charset="2"/>
              <a:buChar char="§"/>
            </a:pPr>
            <a:r>
              <a:rPr lang="en-GB" sz="2300" dirty="0" smtClean="0">
                <a:latin typeface="Century Gothic" panose="020B0502020202020204" pitchFamily="34" charset="0"/>
              </a:rPr>
              <a:t> They </a:t>
            </a:r>
            <a:r>
              <a:rPr lang="en-GB" sz="2300" dirty="0">
                <a:latin typeface="Century Gothic" panose="020B0502020202020204" pitchFamily="34" charset="0"/>
              </a:rPr>
              <a:t>are NOT all soft, e.g. yew.</a:t>
            </a:r>
            <a:endParaRPr lang="en-US" sz="2300" dirty="0">
              <a:latin typeface="Century Gothic" panose="020B0502020202020204" pitchFamily="34" charset="0"/>
            </a:endParaRPr>
          </a:p>
          <a:p>
            <a:pPr marL="342900" indent="-342900">
              <a:lnSpc>
                <a:spcPct val="150000"/>
              </a:lnSpc>
              <a:buFont typeface="Wingdings" panose="05000000000000000000" pitchFamily="2" charset="2"/>
              <a:buChar char="§"/>
            </a:pPr>
            <a:r>
              <a:rPr lang="en-GB" sz="2300" dirty="0" smtClean="0">
                <a:latin typeface="Century Gothic" panose="020B0502020202020204" pitchFamily="34" charset="0"/>
              </a:rPr>
              <a:t> Softwoods </a:t>
            </a:r>
            <a:r>
              <a:rPr lang="en-GB" sz="2300" dirty="0">
                <a:latin typeface="Century Gothic" panose="020B0502020202020204" pitchFamily="34" charset="0"/>
              </a:rPr>
              <a:t>comprise about 75% of timber used in the UK.</a:t>
            </a:r>
            <a:endParaRPr lang="en-US" sz="2300" dirty="0">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6208295" y="4399422"/>
            <a:ext cx="2548847" cy="2341946"/>
          </a:xfrm>
          <a:prstGeom prst="rect">
            <a:avLst/>
          </a:prstGeom>
        </p:spPr>
      </p:pic>
      <p:sp>
        <p:nvSpPr>
          <p:cNvPr id="5" name="Rectangle 4"/>
          <p:cNvSpPr/>
          <p:nvPr/>
        </p:nvSpPr>
        <p:spPr>
          <a:xfrm>
            <a:off x="0" y="188640"/>
            <a:ext cx="9144000" cy="3600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latin typeface="Century Gothic" panose="020B0502020202020204" pitchFamily="34" charset="0"/>
              </a:rPr>
              <a:t>                 SOFTWOODS</a:t>
            </a:r>
            <a:endParaRPr lang="en-GB" sz="2400" b="1" dirty="0">
              <a:latin typeface="Century Gothic" panose="020B0502020202020204" pitchFamily="34" charset="0"/>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7575"/>
          <a:stretch/>
        </p:blipFill>
        <p:spPr bwMode="auto">
          <a:xfrm>
            <a:off x="127510" y="44624"/>
            <a:ext cx="1193090"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580113" y="61913"/>
            <a:ext cx="3473400" cy="577081"/>
          </a:xfrm>
          <a:prstGeom prst="rect">
            <a:avLst/>
          </a:prstGeom>
          <a:solidFill>
            <a:schemeClr val="bg1"/>
          </a:solidFill>
        </p:spPr>
        <p:txBody>
          <a:bodyPr wrap="square">
            <a:spAutoFit/>
          </a:bodyPr>
          <a:lstStyle/>
          <a:p>
            <a:pPr algn="ctr">
              <a:spcBef>
                <a:spcPct val="50000"/>
              </a:spcBef>
              <a:defRPr/>
            </a:pPr>
            <a:r>
              <a:rPr lang="en-GB" altLang="en-US" sz="1050" dirty="0">
                <a:solidFill>
                  <a:prstClr val="black"/>
                </a:solidFill>
                <a:latin typeface="Century Gothic" panose="020B0502020202020204" pitchFamily="34" charset="0"/>
              </a:rPr>
              <a:t>Objective - Learner will gain knowledge and understanding of </a:t>
            </a:r>
            <a:r>
              <a:rPr lang="en-GB" sz="1050" dirty="0" smtClean="0">
                <a:latin typeface="Century Gothic" panose="020B0502020202020204" pitchFamily="34" charset="0"/>
              </a:rPr>
              <a:t> </a:t>
            </a:r>
            <a:r>
              <a:rPr lang="en-GB" sz="1050" dirty="0">
                <a:latin typeface="Century Gothic" panose="020B0502020202020204" pitchFamily="34" charset="0"/>
              </a:rPr>
              <a:t>the properties of hardwood and softwood timbers</a:t>
            </a:r>
            <a:endParaRPr lang="en-GB" altLang="en-US" sz="1050" dirty="0">
              <a:solidFill>
                <a:prstClr val="black"/>
              </a:solidFill>
              <a:latin typeface="Century Gothic" panose="020B0502020202020204" pitchFamily="34" charset="0"/>
            </a:endParaRPr>
          </a:p>
        </p:txBody>
      </p:sp>
      <p:sp>
        <p:nvSpPr>
          <p:cNvPr id="10" name="Rounded Rectangle 9"/>
          <p:cNvSpPr/>
          <p:nvPr/>
        </p:nvSpPr>
        <p:spPr>
          <a:xfrm>
            <a:off x="179512" y="5384111"/>
            <a:ext cx="5452603" cy="1285249"/>
          </a:xfrm>
          <a:prstGeom prst="round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latin typeface="Century Gothic" panose="020B0502020202020204" pitchFamily="34" charset="0"/>
              </a:rPr>
              <a:t>Softwood List: </a:t>
            </a:r>
            <a:r>
              <a:rPr lang="en-GB" dirty="0" smtClean="0">
                <a:solidFill>
                  <a:schemeClr val="tx1"/>
                </a:solidFill>
                <a:latin typeface="Century Gothic" panose="020B0502020202020204" pitchFamily="34" charset="0"/>
              </a:rPr>
              <a:t>Cedar, Douglas Fir, Larch, Pine, Yew &amp; European Redwood</a:t>
            </a:r>
          </a:p>
          <a:p>
            <a:pPr algn="r"/>
            <a:r>
              <a:rPr lang="en-GB" sz="1600" b="1" i="1" dirty="0" smtClean="0">
                <a:solidFill>
                  <a:schemeClr val="bg2">
                    <a:lumMod val="25000"/>
                  </a:schemeClr>
                </a:solidFill>
                <a:latin typeface="Century Gothic" panose="020B0502020202020204" pitchFamily="34" charset="0"/>
              </a:rPr>
              <a:t>Remember there are LESS softwoods than hardwoods.</a:t>
            </a:r>
            <a:endParaRPr lang="en-GB" sz="1600" b="1" i="1"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4034042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699</Words>
  <Application>Microsoft Office PowerPoint</Application>
  <PresentationFormat>On-screen Show (4:3)</PresentationFormat>
  <Paragraphs>94</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Dunn</dc:creator>
  <cp:lastModifiedBy>Helen Dunn</cp:lastModifiedBy>
  <cp:revision>32</cp:revision>
  <dcterms:created xsi:type="dcterms:W3CDTF">2018-04-06T13:58:59Z</dcterms:created>
  <dcterms:modified xsi:type="dcterms:W3CDTF">2018-07-27T14:33:37Z</dcterms:modified>
</cp:coreProperties>
</file>