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309" r:id="rId3"/>
    <p:sldId id="314" r:id="rId4"/>
    <p:sldId id="321" r:id="rId5"/>
    <p:sldId id="322" r:id="rId6"/>
    <p:sldId id="318" r:id="rId7"/>
    <p:sldId id="320" r:id="rId8"/>
    <p:sldId id="31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8399" autoAdjust="0"/>
  </p:normalViewPr>
  <p:slideViewPr>
    <p:cSldViewPr>
      <p:cViewPr>
        <p:scale>
          <a:sx n="60" d="100"/>
          <a:sy n="60" d="100"/>
        </p:scale>
        <p:origin x="-165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48E4B-9B78-4367-8ECC-109221424149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66D99-2DFD-4B6B-B51C-1B49DB9CA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3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1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0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1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4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4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0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24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89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20984-8E2F-4338-9CA0-6A652C3F8A2D}" type="datetimeFigureOut">
              <a:rPr lang="en-GB" smtClean="0"/>
              <a:t>01/06/2018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5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gif"/><Relationship Id="rId7" Type="http://schemas.openxmlformats.org/officeDocument/2006/relationships/hyperlink" Target="https://www.google.co.uk/url?sa=i&amp;source=images&amp;cd=&amp;cad=rja&amp;uact=8&amp;ved=2ahUKEwjB973637LbAhUkKsAKHVCWD-0QjRx6BAgBEAU&amp;url=https%3A%2F%2Ffurniture123.co.uk%2Fdandy-low-kitchen-unit-in-white-and-walnut_25963&amp;psig=AOvVaw105cvAtvqq0UQj4qA0h2cu&amp;ust=152795221367698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google.co.uk/url?sa=i&amp;source=images&amp;cd=&amp;cad=rja&amp;uact=8&amp;ved=2ahUKEwitiNmm37LbAhXrI8AKHUy3DIoQjRx6BAgBEAU&amp;url=https%3A%2F%2Fwww.mobilephonesdirect.co.uk%2Fcontract-deals%3Fpage%3Dall&amp;psig=AOvVaw1_-U2Yh5UQk78OoREuyF7y&amp;ust=1527952105460920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www.google.co.uk/url?sa=i&amp;source=images&amp;cd=&amp;cad=rja&amp;uact=8&amp;ved=2ahUKEwi0uNyj4LLbAhVNW8AKHXziA_sQjRx6BAgBEAU&amp;url=http%3A%2F%2Fwww.clker.com%2Fclipart-question-mark-8.html&amp;psig=AOvVaw3fMhW9UXrcrsRwnUqvUfcy&amp;ust=152795236459690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hyperlink" Target="https://www.google.co.uk/url?sa=i&amp;source=images&amp;cd=&amp;cad=rja&amp;uact=8&amp;ved=2ahUKEwigpOm02LLbAhVsIcAKHdCFCbEQjRx6BAgBEAU&amp;url=http%3A%2F%2Fwww.clipartpanda.com%2Fclipart_images%2Fvideo-camera-clipart-58329043&amp;psig=AOvVaw2gq4f7RbWG2kmaAyh0YO-2&amp;ust=1527950253844909" TargetMode="External"/><Relationship Id="rId2" Type="http://schemas.openxmlformats.org/officeDocument/2006/relationships/hyperlink" Target="https://www.google.co.uk/url?sa=i&amp;source=images&amp;cd=&amp;cad=rja&amp;uact=8&amp;ved=2ahUKEwir6NaD2bLbAhXlDMAKHZ8oAW8QjRx6BAgBEAU&amp;url=http%3A%2F%2Fdesignjournalsos.blogspot.com%2F2012%2F08%2Fhow-to-use-scamper-for-combining-ideas_14.html&amp;psig=AOvVaw24RK-oGnvLrglgcv7kIAZI&amp;ust=152795041532729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ru9-74qLXAo&amp;t=99s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60848"/>
            <a:ext cx="9144000" cy="1512168"/>
          </a:xfrm>
          <a:prstGeom prst="rect">
            <a:avLst/>
          </a:prstGeom>
          <a:solidFill>
            <a:srgbClr val="9AF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static1.squarespace.com/static/58ac9e55f7e0ab22fa55e315/t/591f2d4b197aead872f4eb9f/1495215440741/?format=75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5369"/>
            <a:ext cx="7143750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22712" y="4581128"/>
            <a:ext cx="8865118" cy="2088232"/>
          </a:xfrm>
          <a:prstGeom prst="roundRect">
            <a:avLst>
              <a:gd name="adj" fmla="val 12458"/>
            </a:avLst>
          </a:prstGeom>
          <a:noFill/>
          <a:ln>
            <a:solidFill>
              <a:srgbClr val="9AF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Learning Aims: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Apply previous lessons learning of inclusive design to a mini NEA design brief.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Learn about anthropometrics &amp; collect appropriate data. </a:t>
            </a:r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Use </a:t>
            </a: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data to produce a developed design solution applying SCAMPER. </a:t>
            </a:r>
            <a:endParaRPr lang="en-GB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980728"/>
            <a:ext cx="714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entury Gothic" panose="020B0502020202020204" pitchFamily="34" charset="0"/>
              </a:rPr>
              <a:t>DESIGN FOR SOCIETY</a:t>
            </a:r>
            <a:endParaRPr lang="en-GB" sz="4800" b="1" dirty="0"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08304" y="116632"/>
            <a:ext cx="1679526" cy="495672"/>
          </a:xfrm>
          <a:prstGeom prst="roundRect">
            <a:avLst>
              <a:gd name="adj" fmla="val 12458"/>
            </a:avLst>
          </a:prstGeom>
          <a:noFill/>
          <a:ln>
            <a:solidFill>
              <a:srgbClr val="9AF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Lesson 8/10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954542"/>
            <a:ext cx="7143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latin typeface="Century Gothic" panose="020B0502020202020204" pitchFamily="34" charset="0"/>
              </a:rPr>
              <a:t>“Understanding how design can have a positive impact on others”. </a:t>
            </a:r>
            <a:endParaRPr lang="en-GB" sz="1600" i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6888" y="3213109"/>
            <a:ext cx="534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22712" y="115213"/>
            <a:ext cx="3801216" cy="4970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AF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NEA MINI ASSESSMENT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-170538"/>
            <a:ext cx="9216007" cy="1246128"/>
            <a:chOff x="1" y="5811121"/>
            <a:chExt cx="9216007" cy="1246128"/>
          </a:xfrm>
        </p:grpSpPr>
        <p:sp>
          <p:nvSpPr>
            <p:cNvPr id="5" name="Rectangle 4"/>
            <p:cNvSpPr/>
            <p:nvPr/>
          </p:nvSpPr>
          <p:spPr>
            <a:xfrm>
              <a:off x="1" y="6067975"/>
              <a:ext cx="9144000" cy="456267"/>
            </a:xfrm>
            <a:prstGeom prst="rect">
              <a:avLst/>
            </a:prstGeom>
            <a:solidFill>
              <a:srgbClr val="9AF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1716">
              <a:off x="202534" y="5811121"/>
              <a:ext cx="1763290" cy="124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35696" y="6098291"/>
              <a:ext cx="738031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b="1" dirty="0">
                  <a:latin typeface="Century Gothic" panose="020B0502020202020204" pitchFamily="34" charset="0"/>
                </a:rPr>
                <a:t>GCSE Design Technology – Toothbrush redesign for an elderly </a:t>
              </a:r>
              <a:r>
                <a:rPr lang="en-GB" sz="1700" b="1" dirty="0" smtClean="0">
                  <a:latin typeface="Century Gothic" panose="020B0502020202020204" pitchFamily="34" charset="0"/>
                </a:rPr>
                <a:t>person </a:t>
              </a:r>
              <a:endParaRPr lang="en-GB" sz="17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084168" y="627653"/>
            <a:ext cx="2952328" cy="4970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AF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DO NOW ACTIVITY 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9752" y="663079"/>
            <a:ext cx="3575018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algn="ctr"/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5W’S &amp; HOW QUESTION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168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60512"/>
            <a:ext cx="8667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2584909" y="1360512"/>
            <a:ext cx="949845" cy="393964"/>
          </a:xfrm>
          <a:prstGeom prst="wedgeRoundRect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Who?</a:t>
            </a:r>
            <a:endParaRPr lang="en-GB" b="1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837695" y="4535839"/>
            <a:ext cx="949845" cy="393964"/>
          </a:xfrm>
          <a:prstGeom prst="wedgeRoundRect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What?</a:t>
            </a:r>
            <a:endParaRPr lang="en-GB" b="1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5359569" y="1521332"/>
            <a:ext cx="1056561" cy="393964"/>
          </a:xfrm>
          <a:prstGeom prst="wedgeRoundRect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Where?</a:t>
            </a:r>
            <a:endParaRPr lang="en-GB" b="1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889740" y="2026500"/>
            <a:ext cx="949845" cy="393964"/>
          </a:xfrm>
          <a:prstGeom prst="wedgeRoundRect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Why?</a:t>
            </a:r>
            <a:endParaRPr lang="en-GB" b="1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5887850" y="3113101"/>
            <a:ext cx="949845" cy="393964"/>
          </a:xfrm>
          <a:prstGeom prst="wedgeRoundRect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How?</a:t>
            </a:r>
            <a:endParaRPr lang="en-GB" b="1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2584909" y="4338857"/>
            <a:ext cx="949845" cy="393964"/>
          </a:xfrm>
          <a:prstGeom prst="wedgeRoundRect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When?</a:t>
            </a:r>
            <a:endParaRPr lang="en-GB" b="1" dirty="0"/>
          </a:p>
        </p:txBody>
      </p:sp>
      <p:sp>
        <p:nvSpPr>
          <p:cNvPr id="23" name="Rectangle 22"/>
          <p:cNvSpPr/>
          <p:nvPr/>
        </p:nvSpPr>
        <p:spPr>
          <a:xfrm>
            <a:off x="1084179" y="5725705"/>
            <a:ext cx="7952317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Using the post it note provided study the above image of an Ergonome and write a discussion questions. Once written stick your post it note on the board for discussion. </a:t>
            </a:r>
            <a:endParaRPr lang="en-GB" alt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125" y="5733256"/>
            <a:ext cx="84605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930948" cy="10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9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-170538"/>
            <a:ext cx="9216007" cy="1246128"/>
            <a:chOff x="1" y="5811121"/>
            <a:chExt cx="9216007" cy="1246128"/>
          </a:xfrm>
        </p:grpSpPr>
        <p:sp>
          <p:nvSpPr>
            <p:cNvPr id="5" name="Rectangle 4"/>
            <p:cNvSpPr/>
            <p:nvPr/>
          </p:nvSpPr>
          <p:spPr>
            <a:xfrm>
              <a:off x="1" y="6067975"/>
              <a:ext cx="9144000" cy="456267"/>
            </a:xfrm>
            <a:prstGeom prst="rect">
              <a:avLst/>
            </a:prstGeom>
            <a:solidFill>
              <a:srgbClr val="9AF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1716">
              <a:off x="202534" y="5811121"/>
              <a:ext cx="1763290" cy="124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35696" y="6098291"/>
              <a:ext cx="738031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b="1" dirty="0">
                  <a:latin typeface="Century Gothic" panose="020B0502020202020204" pitchFamily="34" charset="0"/>
                </a:rPr>
                <a:t>GCSE Design Technology – Toothbrush redesign for an elderly </a:t>
              </a:r>
              <a:r>
                <a:rPr lang="en-GB" sz="1700" b="1" dirty="0" smtClean="0">
                  <a:latin typeface="Century Gothic" panose="020B0502020202020204" pitchFamily="34" charset="0"/>
                </a:rPr>
                <a:t>person </a:t>
              </a:r>
              <a:endParaRPr lang="en-GB" sz="17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60512"/>
            <a:ext cx="8667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424762" y="764704"/>
            <a:ext cx="3481113" cy="1944216"/>
          </a:xfrm>
          <a:prstGeom prst="wedgeRoundRectCallout">
            <a:avLst>
              <a:gd name="adj1" fmla="val -67159"/>
              <a:gd name="adj2" fmla="val 40083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I am known as an ergonome. </a:t>
            </a: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I am used to work out the correct movement and size of the human body.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577161" y="3462811"/>
            <a:ext cx="2595239" cy="1766389"/>
          </a:xfrm>
          <a:prstGeom prst="wedgeRoundRectCallout">
            <a:avLst>
              <a:gd name="adj1" fmla="val -78028"/>
              <a:gd name="adj2" fmla="val -81551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I am also used to see how I fit in the relationship to the product I will be using.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5496" y="1988840"/>
            <a:ext cx="2595239" cy="1408734"/>
          </a:xfrm>
          <a:prstGeom prst="wedgeRoundRectCallout">
            <a:avLst>
              <a:gd name="adj1" fmla="val 116972"/>
              <a:gd name="adj2" fmla="val -3726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Often this can be called the 5</a:t>
            </a:r>
            <a:r>
              <a:rPr lang="en-GB" b="1" baseline="30000" dirty="0" smtClean="0">
                <a:latin typeface="Century Gothic" panose="020B0502020202020204" pitchFamily="34" charset="0"/>
              </a:rPr>
              <a:t>th</a:t>
            </a:r>
            <a:r>
              <a:rPr lang="en-GB" b="1" dirty="0" smtClean="0">
                <a:latin typeface="Century Gothic" panose="020B0502020202020204" pitchFamily="34" charset="0"/>
              </a:rPr>
              <a:t> – 50</a:t>
            </a:r>
            <a:r>
              <a:rPr lang="en-GB" b="1" baseline="30000" dirty="0" smtClean="0">
                <a:latin typeface="Century Gothic" panose="020B0502020202020204" pitchFamily="34" charset="0"/>
              </a:rPr>
              <a:t>th</a:t>
            </a:r>
            <a:r>
              <a:rPr lang="en-GB" b="1" dirty="0" smtClean="0">
                <a:latin typeface="Century Gothic" panose="020B0502020202020204" pitchFamily="34" charset="0"/>
              </a:rPr>
              <a:t> – 95</a:t>
            </a:r>
            <a:r>
              <a:rPr lang="en-GB" b="1" baseline="30000" dirty="0" smtClean="0">
                <a:latin typeface="Century Gothic" panose="020B0502020202020204" pitchFamily="34" charset="0"/>
              </a:rPr>
              <a:t>th</a:t>
            </a:r>
            <a:r>
              <a:rPr lang="en-GB" b="1" dirty="0" smtClean="0">
                <a:latin typeface="Century Gothic" panose="020B0502020202020204" pitchFamily="34" charset="0"/>
              </a:rPr>
              <a:t> percentile.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084178" y="4000290"/>
            <a:ext cx="2839750" cy="1732966"/>
          </a:xfrm>
          <a:prstGeom prst="wedgeRoundRectCallout">
            <a:avLst>
              <a:gd name="adj1" fmla="val 69116"/>
              <a:gd name="adj2" fmla="val -106534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Most products use the MEAN data to ensure ALL users can use it. 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-170538"/>
            <a:ext cx="9216007" cy="1246128"/>
            <a:chOff x="1" y="5811121"/>
            <a:chExt cx="9216007" cy="1246128"/>
          </a:xfrm>
        </p:grpSpPr>
        <p:sp>
          <p:nvSpPr>
            <p:cNvPr id="5" name="Rectangle 4"/>
            <p:cNvSpPr/>
            <p:nvPr/>
          </p:nvSpPr>
          <p:spPr>
            <a:xfrm>
              <a:off x="1" y="6067975"/>
              <a:ext cx="9144000" cy="456267"/>
            </a:xfrm>
            <a:prstGeom prst="rect">
              <a:avLst/>
            </a:prstGeom>
            <a:solidFill>
              <a:srgbClr val="9AF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1716">
              <a:off x="202534" y="5811121"/>
              <a:ext cx="1763290" cy="124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35696" y="6098291"/>
              <a:ext cx="738031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b="1" dirty="0">
                  <a:latin typeface="Century Gothic" panose="020B0502020202020204" pitchFamily="34" charset="0"/>
                </a:rPr>
                <a:t>GCSE Design Technology – Toothbrush redesign for an elderly </a:t>
              </a:r>
              <a:r>
                <a:rPr lang="en-GB" sz="1700" b="1" dirty="0" smtClean="0">
                  <a:latin typeface="Century Gothic" panose="020B0502020202020204" pitchFamily="34" charset="0"/>
                </a:rPr>
                <a:t>person </a:t>
              </a:r>
              <a:endParaRPr lang="en-GB" sz="17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28" name="Picture 4" descr="anthropometry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6048672" cy="376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749603"/>
            <a:ext cx="9001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This is anthropometric percentile graph which helps determines the measurements products should be produced. Most products use the mean data or the 50</a:t>
            </a:r>
            <a:r>
              <a:rPr lang="en-GB" sz="2000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2000" dirty="0" smtClean="0">
                <a:latin typeface="Century Gothic" panose="020B0502020202020204" pitchFamily="34" charset="0"/>
              </a:rPr>
              <a:t> percentile which means that it will suit MOST people.</a:t>
            </a:r>
            <a:r>
              <a:rPr lang="en-GB" sz="2000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r="21962"/>
          <a:stretch/>
        </p:blipFill>
        <p:spPr bwMode="auto">
          <a:xfrm>
            <a:off x="179512" y="2256783"/>
            <a:ext cx="1440160" cy="254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age result for mobile pho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91121"/>
            <a:ext cx="1196441" cy="240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low kitchen unit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" b="6473"/>
          <a:stretch/>
        </p:blipFill>
        <p:spPr bwMode="auto">
          <a:xfrm>
            <a:off x="957486" y="4968013"/>
            <a:ext cx="1886322" cy="16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lip art question mark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5" y="5101089"/>
            <a:ext cx="681289" cy="107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195736" y="5733256"/>
            <a:ext cx="504056" cy="39319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6295" y="1844824"/>
            <a:ext cx="2813834" cy="411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Guess the percentile.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-170538"/>
            <a:ext cx="9216007" cy="1246128"/>
            <a:chOff x="1" y="5811121"/>
            <a:chExt cx="9216007" cy="1246128"/>
          </a:xfrm>
        </p:grpSpPr>
        <p:sp>
          <p:nvSpPr>
            <p:cNvPr id="5" name="Rectangle 4"/>
            <p:cNvSpPr/>
            <p:nvPr/>
          </p:nvSpPr>
          <p:spPr>
            <a:xfrm>
              <a:off x="1" y="6067975"/>
              <a:ext cx="9144000" cy="456267"/>
            </a:xfrm>
            <a:prstGeom prst="rect">
              <a:avLst/>
            </a:prstGeom>
            <a:solidFill>
              <a:srgbClr val="9AF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1716">
              <a:off x="202534" y="5811121"/>
              <a:ext cx="1763290" cy="124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35696" y="6098291"/>
              <a:ext cx="738031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b="1" dirty="0">
                  <a:latin typeface="Century Gothic" panose="020B0502020202020204" pitchFamily="34" charset="0"/>
                </a:rPr>
                <a:t>GCSE Design Technology – Toothbrush redesign for an elderly </a:t>
              </a:r>
              <a:r>
                <a:rPr lang="en-GB" sz="1700" b="1" dirty="0" smtClean="0">
                  <a:latin typeface="Century Gothic" panose="020B0502020202020204" pitchFamily="34" charset="0"/>
                </a:rPr>
                <a:t>person </a:t>
              </a:r>
              <a:endParaRPr lang="en-GB" sz="17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/>
          <a:stretch/>
        </p:blipFill>
        <p:spPr bwMode="auto">
          <a:xfrm>
            <a:off x="4631513" y="573796"/>
            <a:ext cx="4260967" cy="3503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" y="3388196"/>
            <a:ext cx="4557714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9512" y="908720"/>
            <a:ext cx="4281416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/>
          <a:lstStyle/>
          <a:p>
            <a:pPr marL="288001" indent="-28800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entury Gothic" panose="020B0502020202020204" pitchFamily="34" charset="0"/>
              </a:rPr>
              <a:t>Collect anthropometric data from your own hand. </a:t>
            </a:r>
          </a:p>
          <a:p>
            <a:pPr marL="288001" indent="-28800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entury Gothic" panose="020B0502020202020204" pitchFamily="34" charset="0"/>
              </a:rPr>
              <a:t>Label the palm A-G with your measurement. </a:t>
            </a:r>
          </a:p>
          <a:p>
            <a:pPr marL="288001" indent="-28800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entury Gothic" panose="020B0502020202020204" pitchFamily="34" charset="0"/>
              </a:rPr>
              <a:t>Measurements ONLY in (mm). </a:t>
            </a:r>
          </a:p>
          <a:p>
            <a:pPr marL="288001" indent="-28800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4532936" y="4077072"/>
            <a:ext cx="4503560" cy="23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/>
          <a:lstStyle/>
          <a:p>
            <a:pPr marL="288001" indent="-28800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1900" dirty="0">
                <a:latin typeface="Century Gothic" panose="020B0502020202020204" pitchFamily="34" charset="0"/>
              </a:rPr>
              <a:t>Once you have you’re A-G measurements write in one column your data. </a:t>
            </a:r>
          </a:p>
          <a:p>
            <a:pPr marL="288001" indent="-28800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1900" dirty="0">
                <a:latin typeface="Century Gothic" panose="020B0502020202020204" pitchFamily="34" charset="0"/>
              </a:rPr>
              <a:t>Go around the classroom and collect the data from others, until your table is FULL. </a:t>
            </a:r>
          </a:p>
          <a:p>
            <a:pPr marL="288001" indent="-28800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sz="1900" dirty="0">
                <a:latin typeface="Century Gothic" panose="020B0502020202020204" pitchFamily="34" charset="0"/>
              </a:rPr>
              <a:t>Add up all of the measurements and divide by 9 to get the mean (AVERAGE)</a:t>
            </a:r>
          </a:p>
          <a:p>
            <a:pPr marL="288001" indent="-288001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GB" sz="1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09670"/>
            <a:ext cx="5760640" cy="5043666"/>
          </a:xfrm>
        </p:spPr>
        <p:txBody>
          <a:bodyPr>
            <a:noAutofit/>
          </a:bodyPr>
          <a:lstStyle/>
          <a:p>
            <a:pPr algn="ctr"/>
            <a:r>
              <a:rPr lang="en-GB" sz="2200" dirty="0">
                <a:latin typeface="Century Gothic" panose="020B0502020202020204" pitchFamily="34" charset="0"/>
              </a:rPr>
              <a:t>You have 30 minutes to complete this worksheet. </a:t>
            </a:r>
          </a:p>
          <a:p>
            <a:pPr algn="ctr"/>
            <a:r>
              <a:rPr lang="en-GB" sz="2200" dirty="0">
                <a:latin typeface="Century Gothic" panose="020B0502020202020204" pitchFamily="34" charset="0"/>
              </a:rPr>
              <a:t>You need to firstly write a definition of what the term anthropometrics means. </a:t>
            </a:r>
          </a:p>
          <a:p>
            <a:pPr algn="ctr"/>
            <a:r>
              <a:rPr lang="en-GB" sz="2200" dirty="0">
                <a:latin typeface="Century Gothic" panose="020B0502020202020204" pitchFamily="34" charset="0"/>
              </a:rPr>
              <a:t>Collect the data of your palm, labelling what measurements A-G are. </a:t>
            </a:r>
          </a:p>
          <a:p>
            <a:pPr algn="ctr"/>
            <a:r>
              <a:rPr lang="en-GB" sz="2200" dirty="0">
                <a:latin typeface="Century Gothic" panose="020B0502020202020204" pitchFamily="34" charset="0"/>
              </a:rPr>
              <a:t>Write your measurements in the below table.</a:t>
            </a:r>
          </a:p>
          <a:p>
            <a:pPr algn="ctr"/>
            <a:r>
              <a:rPr lang="en-GB" sz="2200" dirty="0">
                <a:latin typeface="Century Gothic" panose="020B0502020202020204" pitchFamily="34" charset="0"/>
              </a:rPr>
              <a:t>Collect 8 more results from your peers.</a:t>
            </a:r>
          </a:p>
          <a:p>
            <a:pPr algn="ctr"/>
            <a:r>
              <a:rPr lang="en-GB" sz="2200" dirty="0">
                <a:latin typeface="Century Gothic" panose="020B0502020202020204" pitchFamily="34" charset="0"/>
              </a:rPr>
              <a:t>Add all together and divide by 9 to collect the mean, average result. </a:t>
            </a:r>
          </a:p>
          <a:p>
            <a:pPr algn="ctr"/>
            <a:endParaRPr lang="en-GB" sz="2200" dirty="0">
              <a:latin typeface="Century Gothic" panose="020B0502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52959"/>
            <a:ext cx="3031749" cy="4708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683768" y="307488"/>
            <a:ext cx="7543800" cy="1609344"/>
          </a:xfrm>
        </p:spPr>
        <p:txBody>
          <a:bodyPr>
            <a:normAutofit/>
          </a:bodyPr>
          <a:lstStyle/>
          <a:p>
            <a:pPr algn="r"/>
            <a:r>
              <a:rPr lang="en-GB" sz="2800" b="1" dirty="0" smtClean="0">
                <a:latin typeface="Century Gothic" panose="020B0502020202020204" pitchFamily="34" charset="0"/>
              </a:rPr>
              <a:t>Anthropometric Worksheet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" y="-170538"/>
            <a:ext cx="9216007" cy="1246128"/>
            <a:chOff x="1" y="5811121"/>
            <a:chExt cx="9216007" cy="1246128"/>
          </a:xfrm>
        </p:grpSpPr>
        <p:sp>
          <p:nvSpPr>
            <p:cNvPr id="11" name="Rectangle 10"/>
            <p:cNvSpPr/>
            <p:nvPr/>
          </p:nvSpPr>
          <p:spPr>
            <a:xfrm>
              <a:off x="1" y="6067975"/>
              <a:ext cx="9144000" cy="456267"/>
            </a:xfrm>
            <a:prstGeom prst="rect">
              <a:avLst/>
            </a:prstGeom>
            <a:solidFill>
              <a:srgbClr val="9AF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1716">
              <a:off x="202534" y="5811121"/>
              <a:ext cx="1763290" cy="124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835696" y="6098291"/>
              <a:ext cx="738031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b="1" dirty="0">
                  <a:latin typeface="Century Gothic" panose="020B0502020202020204" pitchFamily="34" charset="0"/>
                </a:rPr>
                <a:t>GCSE Design Technology – Toothbrush redesign for an elderly </a:t>
              </a:r>
              <a:r>
                <a:rPr lang="en-GB" sz="1700" b="1" dirty="0" smtClean="0">
                  <a:latin typeface="Century Gothic" panose="020B0502020202020204" pitchFamily="34" charset="0"/>
                </a:rPr>
                <a:t>person </a:t>
              </a:r>
              <a:endParaRPr lang="en-GB" sz="17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0251" y="6033482"/>
            <a:ext cx="880423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Now that you have collected average hand sizes you will be able to apply these measurements to your model. </a:t>
            </a: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Image result for scamper developed idea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/>
          <a:stretch/>
        </p:blipFill>
        <p:spPr bwMode="auto">
          <a:xfrm>
            <a:off x="107504" y="2723291"/>
            <a:ext cx="7203013" cy="38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" y="-170538"/>
            <a:ext cx="9216007" cy="1246128"/>
            <a:chOff x="1" y="5811121"/>
            <a:chExt cx="9216007" cy="1246128"/>
          </a:xfrm>
        </p:grpSpPr>
        <p:sp>
          <p:nvSpPr>
            <p:cNvPr id="5" name="Rectangle 4"/>
            <p:cNvSpPr/>
            <p:nvPr/>
          </p:nvSpPr>
          <p:spPr>
            <a:xfrm>
              <a:off x="1" y="6067975"/>
              <a:ext cx="9144000" cy="456267"/>
            </a:xfrm>
            <a:prstGeom prst="rect">
              <a:avLst/>
            </a:prstGeom>
            <a:solidFill>
              <a:srgbClr val="9AF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1716">
              <a:off x="202534" y="5811121"/>
              <a:ext cx="1763290" cy="124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35696" y="6098291"/>
              <a:ext cx="738031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b="1" dirty="0">
                  <a:latin typeface="Century Gothic" panose="020B0502020202020204" pitchFamily="34" charset="0"/>
                </a:rPr>
                <a:t>GCSE Design Technology – Toothbrush redesign for an elderly </a:t>
              </a:r>
              <a:r>
                <a:rPr lang="en-GB" sz="1700" b="1" dirty="0" smtClean="0">
                  <a:latin typeface="Century Gothic" panose="020B0502020202020204" pitchFamily="34" charset="0"/>
                </a:rPr>
                <a:t>person </a:t>
              </a:r>
              <a:endParaRPr lang="en-GB" sz="17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812360" y="2780928"/>
            <a:ext cx="1222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5"/>
              </a:rPr>
              <a:t>https://</a:t>
            </a:r>
            <a:r>
              <a:rPr lang="en-GB" sz="1000" dirty="0" smtClean="0">
                <a:hlinkClick r:id="rId5"/>
              </a:rPr>
              <a:t>www.youtube.com/watch?v=ru9-74qLXAo&amp;t=99s</a:t>
            </a:r>
            <a:endParaRPr lang="en-GB" sz="1000" dirty="0" smtClean="0"/>
          </a:p>
          <a:p>
            <a:endParaRPr lang="en-GB" sz="1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972616" y="307488"/>
            <a:ext cx="7543800" cy="1609344"/>
          </a:xfrm>
        </p:spPr>
        <p:txBody>
          <a:bodyPr>
            <a:normAutofit/>
          </a:bodyPr>
          <a:lstStyle/>
          <a:p>
            <a:pPr algn="r"/>
            <a:r>
              <a:rPr lang="en-GB" sz="2800" b="1" dirty="0" smtClean="0">
                <a:latin typeface="Century Gothic" panose="020B0502020202020204" pitchFamily="34" charset="0"/>
              </a:rPr>
              <a:t>Design development using SCAMPER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69" y="332656"/>
            <a:ext cx="2649043" cy="25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 result for clip art vide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06182"/>
            <a:ext cx="720080" cy="5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340768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An excellent method of developing your initial ideas into a final one is to use the </a:t>
            </a:r>
            <a:r>
              <a:rPr lang="en-GB" sz="2000" b="1" dirty="0" smtClean="0">
                <a:latin typeface="Century Gothic" panose="020B0502020202020204" pitchFamily="34" charset="0"/>
              </a:rPr>
              <a:t>SCAMPER</a:t>
            </a:r>
            <a:r>
              <a:rPr lang="en-GB" sz="2000" dirty="0" smtClean="0">
                <a:latin typeface="Century Gothic" panose="020B0502020202020204" pitchFamily="34" charset="0"/>
              </a:rPr>
              <a:t> method. Making small changes can lead to a </a:t>
            </a:r>
            <a:r>
              <a:rPr lang="en-GB" sz="2000" b="1" dirty="0" smtClean="0">
                <a:latin typeface="Century Gothic" panose="020B0502020202020204" pitchFamily="34" charset="0"/>
              </a:rPr>
              <a:t>BIG</a:t>
            </a:r>
            <a:r>
              <a:rPr lang="en-GB" sz="2000" dirty="0" smtClean="0">
                <a:latin typeface="Century Gothic" panose="020B0502020202020204" pitchFamily="34" charset="0"/>
              </a:rPr>
              <a:t> one.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-170538"/>
            <a:ext cx="9216007" cy="1246128"/>
            <a:chOff x="1" y="5811121"/>
            <a:chExt cx="9216007" cy="1246128"/>
          </a:xfrm>
        </p:grpSpPr>
        <p:sp>
          <p:nvSpPr>
            <p:cNvPr id="5" name="Rectangle 4"/>
            <p:cNvSpPr/>
            <p:nvPr/>
          </p:nvSpPr>
          <p:spPr>
            <a:xfrm>
              <a:off x="1" y="6067975"/>
              <a:ext cx="9144000" cy="456267"/>
            </a:xfrm>
            <a:prstGeom prst="rect">
              <a:avLst/>
            </a:prstGeom>
            <a:solidFill>
              <a:srgbClr val="9AF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1716">
              <a:off x="202534" y="5811121"/>
              <a:ext cx="1763290" cy="124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35696" y="6098291"/>
              <a:ext cx="738031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b="1" dirty="0">
                  <a:latin typeface="Century Gothic" panose="020B0502020202020204" pitchFamily="34" charset="0"/>
                </a:rPr>
                <a:t>GCSE Design Technology – Toothbrush redesign for an elderly </a:t>
              </a:r>
              <a:r>
                <a:rPr lang="en-GB" sz="1700" b="1" dirty="0" smtClean="0">
                  <a:latin typeface="Century Gothic" panose="020B0502020202020204" pitchFamily="34" charset="0"/>
                </a:rPr>
                <a:t>person </a:t>
              </a:r>
              <a:endParaRPr lang="en-GB" sz="17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5897" r="3479" b="4902"/>
          <a:stretch/>
        </p:blipFill>
        <p:spPr bwMode="auto">
          <a:xfrm>
            <a:off x="3347864" y="2510894"/>
            <a:ext cx="5628290" cy="4158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03648" y="91464"/>
            <a:ext cx="7543800" cy="1609344"/>
          </a:xfrm>
        </p:spPr>
        <p:txBody>
          <a:bodyPr>
            <a:normAutofit/>
          </a:bodyPr>
          <a:lstStyle/>
          <a:p>
            <a:pPr algn="r"/>
            <a:r>
              <a:rPr lang="en-GB" sz="2800" b="1" dirty="0" smtClean="0">
                <a:latin typeface="Century Gothic" panose="020B0502020202020204" pitchFamily="34" charset="0"/>
              </a:rPr>
              <a:t>Design development using SCAMPER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124744"/>
            <a:ext cx="8868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Now you have knowledge of </a:t>
            </a:r>
            <a:r>
              <a:rPr lang="en-GB" sz="2000" b="1" dirty="0" smtClean="0">
                <a:latin typeface="Century Gothic" panose="020B0502020202020204" pitchFamily="34" charset="0"/>
              </a:rPr>
              <a:t>SCAMPER</a:t>
            </a:r>
            <a:r>
              <a:rPr lang="en-GB" sz="2000" dirty="0" smtClean="0">
                <a:latin typeface="Century Gothic" panose="020B0502020202020204" pitchFamily="34" charset="0"/>
              </a:rPr>
              <a:t> apply it to your initial ideas. Look back at these and picking one idea apply some of the letters of </a:t>
            </a:r>
            <a:r>
              <a:rPr lang="en-GB" sz="2000" b="1" dirty="0" smtClean="0">
                <a:latin typeface="Century Gothic" panose="020B0502020202020204" pitchFamily="34" charset="0"/>
              </a:rPr>
              <a:t>SCAMPER</a:t>
            </a:r>
            <a:r>
              <a:rPr lang="en-GB" sz="2000" dirty="0" smtClean="0">
                <a:latin typeface="Century Gothic" panose="020B0502020202020204" pitchFamily="34" charset="0"/>
              </a:rPr>
              <a:t> to make small changes, leading to a final idea you can model next lesson.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5" y="2996796"/>
            <a:ext cx="3055193" cy="36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004048" y="2708920"/>
            <a:ext cx="3744416" cy="309634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Start your </a:t>
            </a:r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SCAMPER</a:t>
            </a:r>
            <a:r>
              <a:rPr lang="en-GB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developments this lesson and take away to complete for home learning. </a:t>
            </a:r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543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Anthropometric Worksheet </vt:lpstr>
      <vt:lpstr>Design development using SCAMPER</vt:lpstr>
      <vt:lpstr>Design development using SCAMPER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Dunn</dc:creator>
  <cp:lastModifiedBy>Helen Dunn</cp:lastModifiedBy>
  <cp:revision>65</cp:revision>
  <dcterms:created xsi:type="dcterms:W3CDTF">2018-04-11T16:55:15Z</dcterms:created>
  <dcterms:modified xsi:type="dcterms:W3CDTF">2018-06-01T15:19:29Z</dcterms:modified>
</cp:coreProperties>
</file>