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8" r:id="rId3"/>
    <p:sldId id="267" r:id="rId4"/>
    <p:sldId id="256" r:id="rId5"/>
    <p:sldId id="269" r:id="rId6"/>
    <p:sldId id="270" r:id="rId7"/>
    <p:sldId id="271" r:id="rId8"/>
    <p:sldId id="278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C9F28-6E3F-4295-94F6-F44FA7C035D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2710B6-6C0A-4EC9-9795-C5E743449AC6}">
      <dgm:prSet phldrT="[Text]"/>
      <dgm:spPr/>
      <dgm:t>
        <a:bodyPr/>
        <a:lstStyle/>
        <a:p>
          <a:r>
            <a:rPr lang="en-GB" dirty="0"/>
            <a:t>Design on CAD</a:t>
          </a:r>
        </a:p>
      </dgm:t>
    </dgm:pt>
    <dgm:pt modelId="{66E0D31A-21D2-42BC-BF75-FCB3843681B2}" type="parTrans" cxnId="{B8B3B9A2-5957-4F86-8921-6249E5B9DD34}">
      <dgm:prSet/>
      <dgm:spPr/>
      <dgm:t>
        <a:bodyPr/>
        <a:lstStyle/>
        <a:p>
          <a:endParaRPr lang="en-GB"/>
        </a:p>
      </dgm:t>
    </dgm:pt>
    <dgm:pt modelId="{D19491B7-894A-4FA5-96F7-9C838B652820}" type="sibTrans" cxnId="{B8B3B9A2-5957-4F86-8921-6249E5B9DD34}">
      <dgm:prSet/>
      <dgm:spPr/>
      <dgm:t>
        <a:bodyPr/>
        <a:lstStyle/>
        <a:p>
          <a:endParaRPr lang="en-GB"/>
        </a:p>
      </dgm:t>
    </dgm:pt>
    <dgm:pt modelId="{1CCA8B94-AB45-4F0F-9C07-668BFF835403}">
      <dgm:prSet phldrT="[Text]"/>
      <dgm:spPr/>
      <dgm:t>
        <a:bodyPr/>
        <a:lstStyle/>
        <a:p>
          <a:r>
            <a:rPr lang="en-GB" dirty="0"/>
            <a:t>Export STL file and slice</a:t>
          </a:r>
        </a:p>
      </dgm:t>
    </dgm:pt>
    <dgm:pt modelId="{9FF697A3-43C5-4496-9309-F47B5C282F3B}" type="parTrans" cxnId="{66A76FFF-87F5-42FC-8CDC-8E317EA47DE3}">
      <dgm:prSet/>
      <dgm:spPr/>
      <dgm:t>
        <a:bodyPr/>
        <a:lstStyle/>
        <a:p>
          <a:endParaRPr lang="en-GB"/>
        </a:p>
      </dgm:t>
    </dgm:pt>
    <dgm:pt modelId="{7CAE9511-B678-4D99-92C8-9A4B014F81B2}" type="sibTrans" cxnId="{66A76FFF-87F5-42FC-8CDC-8E317EA47DE3}">
      <dgm:prSet/>
      <dgm:spPr/>
      <dgm:t>
        <a:bodyPr/>
        <a:lstStyle/>
        <a:p>
          <a:endParaRPr lang="en-GB"/>
        </a:p>
      </dgm:t>
    </dgm:pt>
    <dgm:pt modelId="{3430829B-850C-43A3-AC94-530FC0027B60}">
      <dgm:prSet phldrT="[Text]"/>
      <dgm:spPr/>
      <dgm:t>
        <a:bodyPr/>
        <a:lstStyle/>
        <a:p>
          <a:r>
            <a:rPr lang="en-GB" dirty="0"/>
            <a:t>3D print the model</a:t>
          </a:r>
        </a:p>
      </dgm:t>
    </dgm:pt>
    <dgm:pt modelId="{B4282044-17DA-4BB6-8043-FB57460155A3}" type="parTrans" cxnId="{83A6AD81-D33C-4DFE-9C52-370FDA0D6C7D}">
      <dgm:prSet/>
      <dgm:spPr/>
      <dgm:t>
        <a:bodyPr/>
        <a:lstStyle/>
        <a:p>
          <a:endParaRPr lang="en-GB"/>
        </a:p>
      </dgm:t>
    </dgm:pt>
    <dgm:pt modelId="{0706C7ED-D45E-448F-8848-B51D824F5A30}" type="sibTrans" cxnId="{83A6AD81-D33C-4DFE-9C52-370FDA0D6C7D}">
      <dgm:prSet/>
      <dgm:spPr/>
      <dgm:t>
        <a:bodyPr/>
        <a:lstStyle/>
        <a:p>
          <a:endParaRPr lang="en-GB"/>
        </a:p>
      </dgm:t>
    </dgm:pt>
    <dgm:pt modelId="{AFDDFC8B-7A49-4234-A8F4-9AF0956DA7D9}" type="pres">
      <dgm:prSet presAssocID="{766C9F28-6E3F-4295-94F6-F44FA7C035D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A267CE8-3821-410B-A5E7-2C4CF760E5B5}" type="pres">
      <dgm:prSet presAssocID="{3430829B-850C-43A3-AC94-530FC0027B60}" presName="Accent3" presStyleCnt="0"/>
      <dgm:spPr/>
    </dgm:pt>
    <dgm:pt modelId="{6ACFFA75-CEAD-4E21-85E2-377B431217FB}" type="pres">
      <dgm:prSet presAssocID="{3430829B-850C-43A3-AC94-530FC0027B60}" presName="Accent" presStyleLbl="node1" presStyleIdx="0" presStyleCnt="3"/>
      <dgm:spPr/>
    </dgm:pt>
    <dgm:pt modelId="{58C986B7-57EF-4990-9382-27F719F81A5B}" type="pres">
      <dgm:prSet presAssocID="{3430829B-850C-43A3-AC94-530FC0027B60}" presName="ParentBackground3" presStyleCnt="0"/>
      <dgm:spPr/>
    </dgm:pt>
    <dgm:pt modelId="{731F39FA-C75A-42FE-9256-E3F09E9AF21C}" type="pres">
      <dgm:prSet presAssocID="{3430829B-850C-43A3-AC94-530FC0027B60}" presName="ParentBackground" presStyleLbl="fgAcc1" presStyleIdx="0" presStyleCnt="3"/>
      <dgm:spPr/>
    </dgm:pt>
    <dgm:pt modelId="{C2E7B194-0E0C-4B53-876B-E497769A9D54}" type="pres">
      <dgm:prSet presAssocID="{3430829B-850C-43A3-AC94-530FC0027B6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20F0453-33A5-4736-9833-4230A89A3985}" type="pres">
      <dgm:prSet presAssocID="{1CCA8B94-AB45-4F0F-9C07-668BFF835403}" presName="Accent2" presStyleCnt="0"/>
      <dgm:spPr/>
    </dgm:pt>
    <dgm:pt modelId="{0F60D7DC-488D-4EFF-90CA-9969C378B47F}" type="pres">
      <dgm:prSet presAssocID="{1CCA8B94-AB45-4F0F-9C07-668BFF835403}" presName="Accent" presStyleLbl="node1" presStyleIdx="1" presStyleCnt="3"/>
      <dgm:spPr/>
    </dgm:pt>
    <dgm:pt modelId="{92F7A00A-EA52-410E-93FC-6F170FF5F53B}" type="pres">
      <dgm:prSet presAssocID="{1CCA8B94-AB45-4F0F-9C07-668BFF835403}" presName="ParentBackground2" presStyleCnt="0"/>
      <dgm:spPr/>
    </dgm:pt>
    <dgm:pt modelId="{49DF3184-6B45-4762-91FC-3C967C72C8C7}" type="pres">
      <dgm:prSet presAssocID="{1CCA8B94-AB45-4F0F-9C07-668BFF835403}" presName="ParentBackground" presStyleLbl="fgAcc1" presStyleIdx="1" presStyleCnt="3"/>
      <dgm:spPr/>
    </dgm:pt>
    <dgm:pt modelId="{35CB9585-3930-41F9-A05D-EDC6DDEB0376}" type="pres">
      <dgm:prSet presAssocID="{1CCA8B94-AB45-4F0F-9C07-668BFF83540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EF92A6-DFDF-43F5-A1E7-68154EA45B91}" type="pres">
      <dgm:prSet presAssocID="{B92710B6-6C0A-4EC9-9795-C5E743449AC6}" presName="Accent1" presStyleCnt="0"/>
      <dgm:spPr/>
    </dgm:pt>
    <dgm:pt modelId="{11B4E93B-1D8D-4106-8244-3F4F0A746F78}" type="pres">
      <dgm:prSet presAssocID="{B92710B6-6C0A-4EC9-9795-C5E743449AC6}" presName="Accent" presStyleLbl="node1" presStyleIdx="2" presStyleCnt="3"/>
      <dgm:spPr/>
    </dgm:pt>
    <dgm:pt modelId="{100184E4-917D-47E2-975C-72B209C58C39}" type="pres">
      <dgm:prSet presAssocID="{B92710B6-6C0A-4EC9-9795-C5E743449AC6}" presName="ParentBackground1" presStyleCnt="0"/>
      <dgm:spPr/>
    </dgm:pt>
    <dgm:pt modelId="{55C30554-6DAE-41C4-BA91-7AB52CEBC1F7}" type="pres">
      <dgm:prSet presAssocID="{B92710B6-6C0A-4EC9-9795-C5E743449AC6}" presName="ParentBackground" presStyleLbl="fgAcc1" presStyleIdx="2" presStyleCnt="3"/>
      <dgm:spPr/>
    </dgm:pt>
    <dgm:pt modelId="{8DFA9760-BF22-43BB-9676-34543FCEE2C4}" type="pres">
      <dgm:prSet presAssocID="{B92710B6-6C0A-4EC9-9795-C5E743449AC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5006405-2C23-4D82-BB9F-188C4D63E57D}" type="presOf" srcId="{B92710B6-6C0A-4EC9-9795-C5E743449AC6}" destId="{55C30554-6DAE-41C4-BA91-7AB52CEBC1F7}" srcOrd="0" destOrd="0" presId="urn:microsoft.com/office/officeart/2011/layout/CircleProcess"/>
    <dgm:cxn modelId="{1375AF14-E9C4-4ECD-BBD7-80CCC68752A9}" type="presOf" srcId="{3430829B-850C-43A3-AC94-530FC0027B60}" destId="{C2E7B194-0E0C-4B53-876B-E497769A9D54}" srcOrd="1" destOrd="0" presId="urn:microsoft.com/office/officeart/2011/layout/CircleProcess"/>
    <dgm:cxn modelId="{EFCC6A25-DCA1-4474-B0CD-A260EFC9BBA7}" type="presOf" srcId="{1CCA8B94-AB45-4F0F-9C07-668BFF835403}" destId="{49DF3184-6B45-4762-91FC-3C967C72C8C7}" srcOrd="0" destOrd="0" presId="urn:microsoft.com/office/officeart/2011/layout/CircleProcess"/>
    <dgm:cxn modelId="{B1F4FB59-4C1C-4540-BD6A-035C642A7248}" type="presOf" srcId="{766C9F28-6E3F-4295-94F6-F44FA7C035DC}" destId="{AFDDFC8B-7A49-4234-A8F4-9AF0956DA7D9}" srcOrd="0" destOrd="0" presId="urn:microsoft.com/office/officeart/2011/layout/CircleProcess"/>
    <dgm:cxn modelId="{83A6AD81-D33C-4DFE-9C52-370FDA0D6C7D}" srcId="{766C9F28-6E3F-4295-94F6-F44FA7C035DC}" destId="{3430829B-850C-43A3-AC94-530FC0027B60}" srcOrd="2" destOrd="0" parTransId="{B4282044-17DA-4BB6-8043-FB57460155A3}" sibTransId="{0706C7ED-D45E-448F-8848-B51D824F5A30}"/>
    <dgm:cxn modelId="{B8B3B9A2-5957-4F86-8921-6249E5B9DD34}" srcId="{766C9F28-6E3F-4295-94F6-F44FA7C035DC}" destId="{B92710B6-6C0A-4EC9-9795-C5E743449AC6}" srcOrd="0" destOrd="0" parTransId="{66E0D31A-21D2-42BC-BF75-FCB3843681B2}" sibTransId="{D19491B7-894A-4FA5-96F7-9C838B652820}"/>
    <dgm:cxn modelId="{91A9BCC7-DF7C-4133-BFFB-3661EE662FC8}" type="presOf" srcId="{3430829B-850C-43A3-AC94-530FC0027B60}" destId="{731F39FA-C75A-42FE-9256-E3F09E9AF21C}" srcOrd="0" destOrd="0" presId="urn:microsoft.com/office/officeart/2011/layout/CircleProcess"/>
    <dgm:cxn modelId="{B295BEE9-4A00-40FA-945F-1AED3CFE1CB3}" type="presOf" srcId="{B92710B6-6C0A-4EC9-9795-C5E743449AC6}" destId="{8DFA9760-BF22-43BB-9676-34543FCEE2C4}" srcOrd="1" destOrd="0" presId="urn:microsoft.com/office/officeart/2011/layout/CircleProcess"/>
    <dgm:cxn modelId="{B3AA64F9-0678-42F7-B408-D3605B6A7A7F}" type="presOf" srcId="{1CCA8B94-AB45-4F0F-9C07-668BFF835403}" destId="{35CB9585-3930-41F9-A05D-EDC6DDEB0376}" srcOrd="1" destOrd="0" presId="urn:microsoft.com/office/officeart/2011/layout/CircleProcess"/>
    <dgm:cxn modelId="{66A76FFF-87F5-42FC-8CDC-8E317EA47DE3}" srcId="{766C9F28-6E3F-4295-94F6-F44FA7C035DC}" destId="{1CCA8B94-AB45-4F0F-9C07-668BFF835403}" srcOrd="1" destOrd="0" parTransId="{9FF697A3-43C5-4496-9309-F47B5C282F3B}" sibTransId="{7CAE9511-B678-4D99-92C8-9A4B014F81B2}"/>
    <dgm:cxn modelId="{6FB72B74-5BAB-4AC2-A6F2-340CF1DC27CF}" type="presParOf" srcId="{AFDDFC8B-7A49-4234-A8F4-9AF0956DA7D9}" destId="{4A267CE8-3821-410B-A5E7-2C4CF760E5B5}" srcOrd="0" destOrd="0" presId="urn:microsoft.com/office/officeart/2011/layout/CircleProcess"/>
    <dgm:cxn modelId="{9E19393B-5AA0-45B7-92F5-6C60819C213F}" type="presParOf" srcId="{4A267CE8-3821-410B-A5E7-2C4CF760E5B5}" destId="{6ACFFA75-CEAD-4E21-85E2-377B431217FB}" srcOrd="0" destOrd="0" presId="urn:microsoft.com/office/officeart/2011/layout/CircleProcess"/>
    <dgm:cxn modelId="{D9B8AD91-9FC9-492A-9327-09A228AFFF83}" type="presParOf" srcId="{AFDDFC8B-7A49-4234-A8F4-9AF0956DA7D9}" destId="{58C986B7-57EF-4990-9382-27F719F81A5B}" srcOrd="1" destOrd="0" presId="urn:microsoft.com/office/officeart/2011/layout/CircleProcess"/>
    <dgm:cxn modelId="{093F4C84-F6A4-4B34-A522-F1B773F76F06}" type="presParOf" srcId="{58C986B7-57EF-4990-9382-27F719F81A5B}" destId="{731F39FA-C75A-42FE-9256-E3F09E9AF21C}" srcOrd="0" destOrd="0" presId="urn:microsoft.com/office/officeart/2011/layout/CircleProcess"/>
    <dgm:cxn modelId="{214EAE94-7B78-4ECD-BCB0-48A70D81701B}" type="presParOf" srcId="{AFDDFC8B-7A49-4234-A8F4-9AF0956DA7D9}" destId="{C2E7B194-0E0C-4B53-876B-E497769A9D54}" srcOrd="2" destOrd="0" presId="urn:microsoft.com/office/officeart/2011/layout/CircleProcess"/>
    <dgm:cxn modelId="{FA563F5B-43D1-442E-BD1E-8D18614DD035}" type="presParOf" srcId="{AFDDFC8B-7A49-4234-A8F4-9AF0956DA7D9}" destId="{B20F0453-33A5-4736-9833-4230A89A3985}" srcOrd="3" destOrd="0" presId="urn:microsoft.com/office/officeart/2011/layout/CircleProcess"/>
    <dgm:cxn modelId="{E2F6FCF1-3723-4387-AEBF-E5C8181F2EE0}" type="presParOf" srcId="{B20F0453-33A5-4736-9833-4230A89A3985}" destId="{0F60D7DC-488D-4EFF-90CA-9969C378B47F}" srcOrd="0" destOrd="0" presId="urn:microsoft.com/office/officeart/2011/layout/CircleProcess"/>
    <dgm:cxn modelId="{F7FAC755-3B49-459A-A0C8-9C7FC7787B4D}" type="presParOf" srcId="{AFDDFC8B-7A49-4234-A8F4-9AF0956DA7D9}" destId="{92F7A00A-EA52-410E-93FC-6F170FF5F53B}" srcOrd="4" destOrd="0" presId="urn:microsoft.com/office/officeart/2011/layout/CircleProcess"/>
    <dgm:cxn modelId="{DFA2B0AF-734E-4E81-B485-C67E9DA6C22B}" type="presParOf" srcId="{92F7A00A-EA52-410E-93FC-6F170FF5F53B}" destId="{49DF3184-6B45-4762-91FC-3C967C72C8C7}" srcOrd="0" destOrd="0" presId="urn:microsoft.com/office/officeart/2011/layout/CircleProcess"/>
    <dgm:cxn modelId="{842154DD-706B-4294-8D75-1968030C621A}" type="presParOf" srcId="{AFDDFC8B-7A49-4234-A8F4-9AF0956DA7D9}" destId="{35CB9585-3930-41F9-A05D-EDC6DDEB0376}" srcOrd="5" destOrd="0" presId="urn:microsoft.com/office/officeart/2011/layout/CircleProcess"/>
    <dgm:cxn modelId="{EABFBA4C-9D4B-4A44-8326-50FD34009551}" type="presParOf" srcId="{AFDDFC8B-7A49-4234-A8F4-9AF0956DA7D9}" destId="{84EF92A6-DFDF-43F5-A1E7-68154EA45B91}" srcOrd="6" destOrd="0" presId="urn:microsoft.com/office/officeart/2011/layout/CircleProcess"/>
    <dgm:cxn modelId="{763A69C6-6360-470A-A252-E8ED4FF8D922}" type="presParOf" srcId="{84EF92A6-DFDF-43F5-A1E7-68154EA45B91}" destId="{11B4E93B-1D8D-4106-8244-3F4F0A746F78}" srcOrd="0" destOrd="0" presId="urn:microsoft.com/office/officeart/2011/layout/CircleProcess"/>
    <dgm:cxn modelId="{BC20D06E-B245-478C-A873-E8A3F1920A22}" type="presParOf" srcId="{AFDDFC8B-7A49-4234-A8F4-9AF0956DA7D9}" destId="{100184E4-917D-47E2-975C-72B209C58C39}" srcOrd="7" destOrd="0" presId="urn:microsoft.com/office/officeart/2011/layout/CircleProcess"/>
    <dgm:cxn modelId="{614EFEB6-A51B-4909-A8E5-D8804F9B99E9}" type="presParOf" srcId="{100184E4-917D-47E2-975C-72B209C58C39}" destId="{55C30554-6DAE-41C4-BA91-7AB52CEBC1F7}" srcOrd="0" destOrd="0" presId="urn:microsoft.com/office/officeart/2011/layout/CircleProcess"/>
    <dgm:cxn modelId="{F1B6805B-F978-47F0-BB96-8BEF7C378EB8}" type="presParOf" srcId="{AFDDFC8B-7A49-4234-A8F4-9AF0956DA7D9}" destId="{8DFA9760-BF22-43BB-9676-34543FCEE2C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FFA75-CEAD-4E21-85E2-377B431217FB}">
      <dsp:nvSpPr>
        <dsp:cNvPr id="0" name=""/>
        <dsp:cNvSpPr/>
      </dsp:nvSpPr>
      <dsp:spPr>
        <a:xfrm>
          <a:off x="5382497" y="853911"/>
          <a:ext cx="2261991" cy="2262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F39FA-C75A-42FE-9256-E3F09E9AF21C}">
      <dsp:nvSpPr>
        <dsp:cNvPr id="0" name=""/>
        <dsp:cNvSpPr/>
      </dsp:nvSpPr>
      <dsp:spPr>
        <a:xfrm>
          <a:off x="5457603" y="929338"/>
          <a:ext cx="2111781" cy="21115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3D print the model</a:t>
          </a:r>
        </a:p>
      </dsp:txBody>
      <dsp:txXfrm>
        <a:off x="5759496" y="1231046"/>
        <a:ext cx="1507994" cy="1508141"/>
      </dsp:txXfrm>
    </dsp:sp>
    <dsp:sp modelId="{0F60D7DC-488D-4EFF-90CA-9969C378B47F}">
      <dsp:nvSpPr>
        <dsp:cNvPr id="0" name=""/>
        <dsp:cNvSpPr/>
      </dsp:nvSpPr>
      <dsp:spPr>
        <a:xfrm rot="2700000">
          <a:off x="3047389" y="856646"/>
          <a:ext cx="2256543" cy="225654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F3184-6B45-4762-91FC-3C967C72C8C7}">
      <dsp:nvSpPr>
        <dsp:cNvPr id="0" name=""/>
        <dsp:cNvSpPr/>
      </dsp:nvSpPr>
      <dsp:spPr>
        <a:xfrm>
          <a:off x="3119770" y="929338"/>
          <a:ext cx="2111781" cy="21115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Export STL file and slice</a:t>
          </a:r>
        </a:p>
      </dsp:txBody>
      <dsp:txXfrm>
        <a:off x="3421663" y="1231046"/>
        <a:ext cx="1507994" cy="1508141"/>
      </dsp:txXfrm>
    </dsp:sp>
    <dsp:sp modelId="{11B4E93B-1D8D-4106-8244-3F4F0A746F78}">
      <dsp:nvSpPr>
        <dsp:cNvPr id="0" name=""/>
        <dsp:cNvSpPr/>
      </dsp:nvSpPr>
      <dsp:spPr>
        <a:xfrm rot="2700000">
          <a:off x="709555" y="856646"/>
          <a:ext cx="2256543" cy="225654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30554-6DAE-41C4-BA91-7AB52CEBC1F7}">
      <dsp:nvSpPr>
        <dsp:cNvPr id="0" name=""/>
        <dsp:cNvSpPr/>
      </dsp:nvSpPr>
      <dsp:spPr>
        <a:xfrm>
          <a:off x="781937" y="929338"/>
          <a:ext cx="2111781" cy="21115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Design on CAD</a:t>
          </a:r>
        </a:p>
      </dsp:txBody>
      <dsp:txXfrm>
        <a:off x="1083830" y="1231046"/>
        <a:ext cx="1507994" cy="1508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7432-0166-494D-8DDE-08B52602B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8E5B2-C840-4EFC-B8F8-68E341A53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63E8A-AD32-4375-AF5C-589CDFB2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2B7-15A4-4D0E-B705-6BB8D4DD799B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34D1C-0288-466B-A91B-B77B9BE5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1BEB0-FBA8-414E-9A4F-956DC6C1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30B3-7EE2-45D7-94C2-653F0F3E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53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80DEA-86C7-4A33-A8CE-81185483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19183-B8EF-49CE-9D04-9FE960913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BBE3C-7822-42EF-894A-4D32486B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2B7-15A4-4D0E-B705-6BB8D4DD799B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8B1CF-5EB3-4DC1-9CEA-A3433468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E01C7-7090-4E95-AE85-9DB2ED8E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30B3-7EE2-45D7-94C2-653F0F3E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80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0DEA8-DCB8-430F-B866-DEBDD2F19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0C313-CF00-4A54-B2A2-B0397E3E5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57936-646A-4C3F-8653-16F500F9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2B7-15A4-4D0E-B705-6BB8D4DD799B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99102-6C6E-4C55-9227-DE40C1A6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3AEFF-96B7-4A44-AA0E-0F389927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30B3-7EE2-45D7-94C2-653F0F3E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6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614E-275A-4DB9-8D98-7BBB10B3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123BB-5A1F-4310-9A50-015268BDB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96874-5436-4B58-9E02-612FE101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2B7-15A4-4D0E-B705-6BB8D4DD799B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BEC96-EFDE-4096-A36A-4DE773A3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FEE6E-C896-49CD-A6F8-92871978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30B3-7EE2-45D7-94C2-653F0F3E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90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C37C-F8BA-4407-832D-9492376F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B06BF-5464-43BE-BD50-57FCAE935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CB281-CABB-49E2-93C3-AFFC86AF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2B7-15A4-4D0E-B705-6BB8D4DD799B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04AA-AD7D-4BF2-A904-864F63B45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ADB37-2115-4B2B-A412-9E2C794B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30B3-7EE2-45D7-94C2-653F0F3E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35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34B8-E0EA-4D92-9536-259FEBB4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7870-2F9A-4755-8662-512580501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65499-B1C5-4FB8-A6A9-98DAC8ACC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2E867-E6A8-4394-9D3E-1D902351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2B7-15A4-4D0E-B705-6BB8D4DD799B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5A64-6D89-47C1-A347-8944778F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E03E6-267C-499A-BFE3-0FC86AA6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30B3-7EE2-45D7-94C2-653F0F3E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9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4DB5-6CDE-42FB-AA86-75130E41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CDBF6-CBBF-451F-BC30-C13422A1B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C4743-DB23-4A09-B1C1-F779B4F93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EE884-73BD-4F7A-98FC-4CA65F742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89428-0D6E-4E3F-9AB2-41F0905E0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8D80F-CD06-4737-B64A-2C9EA0E4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2B7-15A4-4D0E-B705-6BB8D4DD799B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E9E86-5697-4086-B209-F90769DB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3D819-C636-4DBD-8E85-6C325E78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30B3-7EE2-45D7-94C2-653F0F3E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76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3BAE-7EAF-4FAB-9DA1-A9282E13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4F28C-A3F4-4764-B617-8E4891C8F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2B7-15A4-4D0E-B705-6BB8D4DD799B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80336-1DDE-47CB-96C4-08B69D74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10E3A-857E-4704-9A96-FFD03F3B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30B3-7EE2-45D7-94C2-653F0F3E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13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E0B5A-8AB4-4BEB-AD1E-42E23D09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2B7-15A4-4D0E-B705-6BB8D4DD799B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2F1F61-AF65-438A-A66C-C244AFD3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09BC-8F1B-43D6-B88E-773B2FFE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30B3-7EE2-45D7-94C2-653F0F3E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60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ED81-7C34-4779-B4CF-5401C77A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5D26-FCD9-4494-B242-997D1DBC3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FDDA1-1972-456A-9942-703611948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8E3B8-61FA-44C1-8DD2-FC910709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2B7-15A4-4D0E-B705-6BB8D4DD799B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72A3A-C630-4938-8FE1-8A860A7E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C81B2-E9F6-459F-8571-DC837085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30B3-7EE2-45D7-94C2-653F0F3E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8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F9EF-0F1C-45B7-A7E5-271EE5F98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E60AC-E44B-4485-B6E3-2A0E6B4F4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264B1-7EF1-471C-8B93-3A90FA1A3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542EA-8B56-4E67-8FEC-2835DE0E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2B7-15A4-4D0E-B705-6BB8D4DD799B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F0221-584B-46AA-89A2-A0B86729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6C216-9717-4BB3-B183-0C839ACA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30B3-7EE2-45D7-94C2-653F0F3E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97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A6F812-B704-4421-A305-A2718E9E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A58B6-1C25-4301-9023-5136D7919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E2D84-707A-4BF7-8643-41A2581D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92B7-15A4-4D0E-B705-6BB8D4DD799B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FDA45-24D6-460B-BB38-06B3B6095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EC690-51CB-4C56-A95E-E246C8656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30B3-7EE2-45D7-94C2-653F0F3E4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2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182A-93A9-4F5E-9BE4-3B0EDB14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latin typeface="+mn-lt"/>
              </a:rPr>
              <a:t>Starter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52998-07AA-479D-AADE-D0300189D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Thinking back to the earlier lessons what are the three main parts to the 3D printing process?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F4AA2-5C50-485C-9DCC-01920454D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60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E6F9D-4A8E-42AC-B9AD-D9AE43EC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0EF27-24EA-437F-9DBA-9C34DBEB9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does the layer height effect the time of a print?</a:t>
            </a:r>
          </a:p>
          <a:p>
            <a:r>
              <a:rPr lang="en-GB" dirty="0"/>
              <a:t>What’s the critical angle that a model will need support?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0A40C-0B36-4D89-BD45-9867D921F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2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9D75-8C4D-4A3D-8B31-5C854A98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3906"/>
            <a:ext cx="78867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The 3D printing process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8524C5C-D3EA-4928-9553-61BC117E135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03567" y="1029920"/>
          <a:ext cx="7886700" cy="396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058B7-4E62-4ABA-B59D-7E617408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83D0F-90F0-457E-8B90-513154263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7" name="Picture 6" descr="Autodesk Fusion 360">
            <a:extLst>
              <a:ext uri="{FF2B5EF4-FFF2-40B4-BE49-F238E27FC236}">
                <a16:creationId xmlns:a16="http://schemas.microsoft.com/office/drawing/2014/main" id="{19C13731-AFFA-4C1D-9252-12C0E39FDA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r="6053" b="13067"/>
          <a:stretch/>
        </p:blipFill>
        <p:spPr>
          <a:xfrm>
            <a:off x="680191" y="4502517"/>
            <a:ext cx="2400300" cy="1325563"/>
          </a:xfrm>
          <a:prstGeom prst="rect">
            <a:avLst/>
          </a:prstGeom>
        </p:spPr>
      </p:pic>
      <p:pic>
        <p:nvPicPr>
          <p:cNvPr id="8" name="Picture 7" descr="Ultimaker Cura">
            <a:extLst>
              <a:ext uri="{FF2B5EF4-FFF2-40B4-BE49-F238E27FC236}">
                <a16:creationId xmlns:a16="http://schemas.microsoft.com/office/drawing/2014/main" id="{07A8CCA6-5383-4F97-B6DC-9FE18F0448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r="25320" b="13067"/>
          <a:stretch/>
        </p:blipFill>
        <p:spPr>
          <a:xfrm>
            <a:off x="3687017" y="4502517"/>
            <a:ext cx="1873045" cy="1325563"/>
          </a:xfrm>
          <a:prstGeom prst="rect">
            <a:avLst/>
          </a:prstGeom>
        </p:spPr>
      </p:pic>
      <p:pic>
        <p:nvPicPr>
          <p:cNvPr id="9" name="Picture 2" descr="Image result for 3d printer">
            <a:extLst>
              <a:ext uri="{FF2B5EF4-FFF2-40B4-BE49-F238E27FC236}">
                <a16:creationId xmlns:a16="http://schemas.microsoft.com/office/drawing/2014/main" id="{A94FF50D-6A60-45CE-AC09-EF590B2E1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57" y="4502517"/>
            <a:ext cx="198731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8F801-7293-4817-9833-E28DAC076606}"/>
              </a:ext>
            </a:extLst>
          </p:cNvPr>
          <p:cNvSpPr txBox="1"/>
          <p:nvPr/>
        </p:nvSpPr>
        <p:spPr>
          <a:xfrm>
            <a:off x="1772528" y="1294228"/>
            <a:ext cx="577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Stage 1                              Stage 2                               Stage 3</a:t>
            </a:r>
          </a:p>
        </p:txBody>
      </p:sp>
    </p:spTree>
    <p:extLst>
      <p:ext uri="{BB962C8B-B14F-4D97-AF65-F5344CB8AC3E}">
        <p14:creationId xmlns:p14="http://schemas.microsoft.com/office/powerpoint/2010/main" val="223653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9D75-8C4D-4A3D-8B31-5C854A98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0065"/>
            <a:ext cx="78867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latin typeface="+mn-lt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8C77-F88E-43A8-8EFF-6BE28284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25628"/>
            <a:ext cx="7886700" cy="4351338"/>
          </a:xfrm>
        </p:spPr>
        <p:txBody>
          <a:bodyPr/>
          <a:lstStyle/>
          <a:p>
            <a:pPr lvl="0"/>
            <a:r>
              <a:rPr lang="en-GB" sz="2400" dirty="0"/>
              <a:t>To understand the concept of slicing.</a:t>
            </a:r>
          </a:p>
          <a:p>
            <a:pPr lvl="0"/>
            <a:r>
              <a:rPr lang="en-GB" sz="2400" dirty="0"/>
              <a:t>To be able to slice models ready for 3D printing.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058B7-4E62-4ABA-B59D-7E617408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83D0F-90F0-457E-8B90-51315426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4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39EB-16A0-4C75-9424-7199C4C4D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3252" y="-242203"/>
            <a:ext cx="8534252" cy="1297280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What is stage 2 – Slicing an STL file?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960C4-69A0-4F1F-B0FC-06535AF24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73" y="3254336"/>
            <a:ext cx="8534251" cy="316053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Slicing a model means converting the STL file that you export from a 3D CAD package and converting it into a file that can be printed in layers.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This is commonly called a gcode. The file contains thousands of co-ordinates (X,Y and Z) that the 3D printer follows when extruding out plastic.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Once the printer has printed a layer in the X and Y direction, the print head/bed moves in the Z direction to start a new layer.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263C9-4A7F-4732-B6CF-27B665EF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5" name="Picture 2" descr="Image result for 3d printing layer height">
            <a:extLst>
              <a:ext uri="{FF2B5EF4-FFF2-40B4-BE49-F238E27FC236}">
                <a16:creationId xmlns:a16="http://schemas.microsoft.com/office/drawing/2014/main" id="{34E28398-A214-4C75-B74D-1AFED8B5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92" y="1477933"/>
            <a:ext cx="5152610" cy="143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22FE5D-548F-415A-87EE-F6A10544C514}"/>
              </a:ext>
            </a:extLst>
          </p:cNvPr>
          <p:cNvSpPr/>
          <p:nvPr/>
        </p:nvSpPr>
        <p:spPr>
          <a:xfrm>
            <a:off x="3591292" y="291056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https://support.3dverkstan.se/article/30-getting-better-prints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3382F86C-0B88-45A3-927E-7AFD736805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11175" r="18495" b="13363"/>
          <a:stretch/>
        </p:blipFill>
        <p:spPr>
          <a:xfrm>
            <a:off x="304873" y="1396960"/>
            <a:ext cx="2936631" cy="18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6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D0BD2-ABCE-425E-A475-0578B4A6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48" y="1304311"/>
            <a:ext cx="7192987" cy="1741930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To slice an STL file you need to use specific software that can work with your 3D printer.</a:t>
            </a:r>
          </a:p>
          <a:p>
            <a:r>
              <a:rPr lang="en-GB" sz="2600" dirty="0"/>
              <a:t>You import the STL into the software. (ensure that the software is correctly configured to your 3D printer size).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3CA45-BB59-4AFB-9A3F-565227165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C9E7CE-A963-43F0-A7DC-AD50691BDDEC}"/>
              </a:ext>
            </a:extLst>
          </p:cNvPr>
          <p:cNvSpPr txBox="1">
            <a:spLocks/>
          </p:cNvSpPr>
          <p:nvPr/>
        </p:nvSpPr>
        <p:spPr>
          <a:xfrm>
            <a:off x="609748" y="218048"/>
            <a:ext cx="8534252" cy="12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+mn-lt"/>
              </a:rPr>
              <a:t>How to slice an STL file.</a:t>
            </a:r>
          </a:p>
        </p:txBody>
      </p:sp>
      <p:pic>
        <p:nvPicPr>
          <p:cNvPr id="9" name="Picture 8" descr="UPStudio">
            <a:extLst>
              <a:ext uri="{FF2B5EF4-FFF2-40B4-BE49-F238E27FC236}">
                <a16:creationId xmlns:a16="http://schemas.microsoft.com/office/drawing/2014/main" id="{C407EAAB-8804-48BB-8FF4-D21A30D19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7" y="3046241"/>
            <a:ext cx="7080445" cy="381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1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3E6CC-DEE0-4A4D-946D-0436B304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25121"/>
            <a:ext cx="78867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Slicer settings – Layer height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E2F96-877C-4AF9-B3B6-976CBD562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932" y="3211659"/>
            <a:ext cx="4168432" cy="3340834"/>
          </a:xfrm>
        </p:spPr>
        <p:txBody>
          <a:bodyPr/>
          <a:lstStyle/>
          <a:p>
            <a:r>
              <a:rPr lang="en-GB" dirty="0"/>
              <a:t>In the software you have to decide on the layer height. As shown above you can have different layer heights.</a:t>
            </a:r>
          </a:p>
          <a:p>
            <a:r>
              <a:rPr lang="en-GB" dirty="0"/>
              <a:t>A thicker layer height will print fast but will be lesson detailed. A thinner layer height will take longer to print but will appear smoother and the layers might be less visible.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E4EF7-B529-4662-881F-AA6A24DFB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5" name="Picture 2" descr="Image result for 3d printing layer height">
            <a:extLst>
              <a:ext uri="{FF2B5EF4-FFF2-40B4-BE49-F238E27FC236}">
                <a16:creationId xmlns:a16="http://schemas.microsoft.com/office/drawing/2014/main" id="{5F25934E-EDA7-45B9-BF76-9EBC76F64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10" y="1620290"/>
            <a:ext cx="4205459" cy="117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782619-544B-4694-AEF8-C3DFDE3153A8}"/>
              </a:ext>
            </a:extLst>
          </p:cNvPr>
          <p:cNvSpPr/>
          <p:nvPr/>
        </p:nvSpPr>
        <p:spPr>
          <a:xfrm>
            <a:off x="4468910" y="281655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https://support.3dverkstan.se/article/30-getting-better-prints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81958-BE19-47D1-A435-0026DAD07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3" y="1427870"/>
            <a:ext cx="4014327" cy="514096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4ADF5C-CEE8-4662-95DB-6E3110A3148D}"/>
              </a:ext>
            </a:extLst>
          </p:cNvPr>
          <p:cNvCxnSpPr>
            <a:cxnSpLocks/>
          </p:cNvCxnSpPr>
          <p:nvPr/>
        </p:nvCxnSpPr>
        <p:spPr>
          <a:xfrm flipH="1" flipV="1">
            <a:off x="2658795" y="2589125"/>
            <a:ext cx="1810115" cy="212355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6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A1DF0-547F-4419-B957-9163DC7D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05" y="203906"/>
            <a:ext cx="78867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Infill setting -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4A3A7-5468-4CDF-80B0-B9F17BE0A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949" y="2104954"/>
            <a:ext cx="3746402" cy="4351338"/>
          </a:xfrm>
        </p:spPr>
        <p:txBody>
          <a:bodyPr/>
          <a:lstStyle/>
          <a:p>
            <a:r>
              <a:rPr lang="en-GB" dirty="0"/>
              <a:t>The infill density determines how strong you want the model to be.</a:t>
            </a:r>
          </a:p>
          <a:p>
            <a:r>
              <a:rPr lang="en-GB" dirty="0"/>
              <a:t>A denser model printed with more infill will use more material and take longer to 3D print. It will also be heavier.</a:t>
            </a:r>
          </a:p>
          <a:p>
            <a:r>
              <a:rPr lang="en-GB" dirty="0"/>
              <a:t>A less dense model will print quicker and be lighter, but it will be weaker in strength.</a:t>
            </a:r>
          </a:p>
          <a:p>
            <a:r>
              <a:rPr lang="en-GB" dirty="0"/>
              <a:t>You have to decide on what will work for your model.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C7031-43CF-449F-9A3F-7F9343D92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A9D277-FB8D-4464-B69A-345CB9D2D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6" y="1315328"/>
            <a:ext cx="4014327" cy="5140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B456A-7186-4F96-A80E-6DDC24FEEA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1829" r="6003" b="3492"/>
          <a:stretch/>
        </p:blipFill>
        <p:spPr>
          <a:xfrm rot="5400000">
            <a:off x="5605060" y="510742"/>
            <a:ext cx="1441939" cy="129420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1050DB-C76A-4D02-9484-8C9177BCEC30}"/>
              </a:ext>
            </a:extLst>
          </p:cNvPr>
          <p:cNvCxnSpPr>
            <a:cxnSpLocks/>
          </p:cNvCxnSpPr>
          <p:nvPr/>
        </p:nvCxnSpPr>
        <p:spPr>
          <a:xfrm flipH="1" flipV="1">
            <a:off x="3249637" y="3429001"/>
            <a:ext cx="1519312" cy="108672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6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A35B9C-DF5B-46C1-9EEC-F9C5CF292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8" y="1979145"/>
            <a:ext cx="3277057" cy="4163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3F06C4-B6E5-4319-8FEA-D864E3F4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Supports and rafts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5C422-98D2-4C11-A243-2211849C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023" y="1427870"/>
            <a:ext cx="4014327" cy="4351338"/>
          </a:xfrm>
        </p:spPr>
        <p:txBody>
          <a:bodyPr>
            <a:normAutofit/>
          </a:bodyPr>
          <a:lstStyle/>
          <a:p>
            <a:r>
              <a:rPr lang="en-GB" dirty="0"/>
              <a:t>Rafts help with ensuring the part sticks to the bed, but they use more material and take longer to print.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Supports help with over hangs on models that are over 45degrees. They act as scaffolding to ensure the model prints.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3D46F-E313-4F2E-87AE-AB8143BFC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C6541-BD51-4EFC-99A0-7F762B3E6B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2" r="30051"/>
          <a:stretch/>
        </p:blipFill>
        <p:spPr>
          <a:xfrm rot="5400000">
            <a:off x="5877466" y="2414427"/>
            <a:ext cx="1261437" cy="1372570"/>
          </a:xfrm>
          <a:prstGeom prst="rect">
            <a:avLst/>
          </a:prstGeom>
        </p:spPr>
      </p:pic>
      <p:pic>
        <p:nvPicPr>
          <p:cNvPr id="1026" name="Picture 2" descr="Image result for 3d printing supports">
            <a:extLst>
              <a:ext uri="{FF2B5EF4-FFF2-40B4-BE49-F238E27FC236}">
                <a16:creationId xmlns:a16="http://schemas.microsoft.com/office/drawing/2014/main" id="{EC5C9B37-0846-4E2B-972F-4137EAE8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11" y="5225913"/>
            <a:ext cx="1988346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19473F-8EB5-4986-86EC-37278654D119}"/>
              </a:ext>
            </a:extLst>
          </p:cNvPr>
          <p:cNvCxnSpPr>
            <a:cxnSpLocks/>
          </p:cNvCxnSpPr>
          <p:nvPr/>
        </p:nvCxnSpPr>
        <p:spPr>
          <a:xfrm flipH="1">
            <a:off x="2548297" y="4137078"/>
            <a:ext cx="2023703" cy="90137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9B22CA3-4F56-4F2F-B617-BA890D65418F}"/>
              </a:ext>
            </a:extLst>
          </p:cNvPr>
          <p:cNvSpPr/>
          <p:nvPr/>
        </p:nvSpPr>
        <p:spPr>
          <a:xfrm>
            <a:off x="4908470" y="655147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http://3dprintingninja.blogspot.com/2012/10/tricks-every-new-3d-printer-owner.html</a:t>
            </a:r>
          </a:p>
        </p:txBody>
      </p:sp>
    </p:spTree>
    <p:extLst>
      <p:ext uri="{BB962C8B-B14F-4D97-AF65-F5344CB8AC3E}">
        <p14:creationId xmlns:p14="http://schemas.microsoft.com/office/powerpoint/2010/main" val="93041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E6F9D-4A8E-42AC-B9AD-D9AE43EC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5149"/>
            <a:ext cx="7886700" cy="1023108"/>
          </a:xfrm>
        </p:spPr>
        <p:txBody>
          <a:bodyPr/>
          <a:lstStyle/>
          <a:p>
            <a:r>
              <a:rPr lang="en-GB" b="1" dirty="0">
                <a:latin typeface="+mn-lt"/>
              </a:rPr>
              <a:t>Slicing simulation</a:t>
            </a:r>
          </a:p>
        </p:txBody>
      </p:sp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6D1FA1D4-1733-4B68-BC01-A38A684C18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649" y="2474205"/>
            <a:ext cx="7886700" cy="407828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40A40C-0B36-4D89-BD45-9867D921F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C94C9B-30E1-446E-8CEE-122349FA9CF4}"/>
              </a:ext>
            </a:extLst>
          </p:cNvPr>
          <p:cNvSpPr txBox="1">
            <a:spLocks/>
          </p:cNvSpPr>
          <p:nvPr/>
        </p:nvSpPr>
        <p:spPr>
          <a:xfrm>
            <a:off x="628648" y="1125416"/>
            <a:ext cx="78867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Press the play button below to show the slicing process.</a:t>
            </a:r>
          </a:p>
          <a:p>
            <a:r>
              <a:rPr lang="en-GB" dirty="0"/>
              <a:t>Once the process has been tested send the model to the 3D printer, press the print button.</a:t>
            </a:r>
          </a:p>
        </p:txBody>
      </p:sp>
    </p:spTree>
    <p:extLst>
      <p:ext uri="{BB962C8B-B14F-4D97-AF65-F5344CB8AC3E}">
        <p14:creationId xmlns:p14="http://schemas.microsoft.com/office/powerpoint/2010/main" val="10524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486</Words>
  <Application>Microsoft Office PowerPoint</Application>
  <PresentationFormat>On-screen Show (4:3)</PresentationFormat>
  <Paragraphs>43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Starter</vt:lpstr>
      <vt:lpstr>The 3D printing process</vt:lpstr>
      <vt:lpstr>Objectives</vt:lpstr>
      <vt:lpstr>What is stage 2 – Slicing an STL file?</vt:lpstr>
      <vt:lpstr>PowerPoint Presentation</vt:lpstr>
      <vt:lpstr>Slicer settings – Layer height</vt:lpstr>
      <vt:lpstr>Infill setting - Density</vt:lpstr>
      <vt:lpstr>Supports and rafts</vt:lpstr>
      <vt:lpstr>Slicing simulation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Philip Cotton</dc:creator>
  <cp:lastModifiedBy>Philip Cotton</cp:lastModifiedBy>
  <cp:revision>20</cp:revision>
  <dcterms:created xsi:type="dcterms:W3CDTF">2018-05-31T09:07:07Z</dcterms:created>
  <dcterms:modified xsi:type="dcterms:W3CDTF">2018-06-17T15:00:26Z</dcterms:modified>
</cp:coreProperties>
</file>