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7" r:id="rId2"/>
    <p:sldId id="309" r:id="rId3"/>
    <p:sldId id="313" r:id="rId4"/>
    <p:sldId id="314" r:id="rId5"/>
    <p:sldId id="315" r:id="rId6"/>
    <p:sldId id="316" r:id="rId7"/>
    <p:sldId id="310" r:id="rId8"/>
    <p:sldId id="312" r:id="rId9"/>
    <p:sldId id="31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F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2705" autoAdjust="0"/>
  </p:normalViewPr>
  <p:slideViewPr>
    <p:cSldViewPr>
      <p:cViewPr>
        <p:scale>
          <a:sx n="60" d="100"/>
          <a:sy n="60" d="100"/>
        </p:scale>
        <p:origin x="-1656" y="-2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48E4B-9B78-4367-8ECC-109221424149}" type="datetimeFigureOut">
              <a:rPr lang="en-GB" smtClean="0"/>
              <a:t>24/07/2018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66D99-2DFD-4B6B-B51C-1B49DB9CAF5B}" type="slidenum">
              <a:rPr lang="en-GB" smtClean="0"/>
              <a:t>‹#›</a:t>
            </a:fld>
            <a:endParaRPr lang="en-GB"/>
          </a:p>
        </p:txBody>
      </p:sp>
    </p:spTree>
    <p:extLst>
      <p:ext uri="{BB962C8B-B14F-4D97-AF65-F5344CB8AC3E}">
        <p14:creationId xmlns:p14="http://schemas.microsoft.com/office/powerpoint/2010/main" val="363813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WORKSHEET TO PRINT </a:t>
            </a:r>
            <a:endParaRPr lang="en-GB" dirty="0"/>
          </a:p>
        </p:txBody>
      </p:sp>
      <p:sp>
        <p:nvSpPr>
          <p:cNvPr id="4" name="Slide Number Placeholder 3"/>
          <p:cNvSpPr>
            <a:spLocks noGrp="1"/>
          </p:cNvSpPr>
          <p:nvPr>
            <p:ph type="sldNum" sz="quarter" idx="10"/>
          </p:nvPr>
        </p:nvSpPr>
        <p:spPr/>
        <p:txBody>
          <a:bodyPr/>
          <a:lstStyle/>
          <a:p>
            <a:fld id="{31466D99-2DFD-4B6B-B51C-1B49DB9CAF5B}" type="slidenum">
              <a:rPr lang="en-GB" smtClean="0"/>
              <a:t>3</a:t>
            </a:fld>
            <a:endParaRPr lang="en-GB"/>
          </a:p>
        </p:txBody>
      </p:sp>
    </p:spTree>
    <p:extLst>
      <p:ext uri="{BB962C8B-B14F-4D97-AF65-F5344CB8AC3E}">
        <p14:creationId xmlns:p14="http://schemas.microsoft.com/office/powerpoint/2010/main" val="1620144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Criteria</a:t>
            </a:r>
            <a:r>
              <a:rPr lang="en-GB" baseline="0" dirty="0" smtClean="0"/>
              <a:t> </a:t>
            </a:r>
            <a:r>
              <a:rPr lang="en-GB" baseline="0" dirty="0" smtClean="0"/>
              <a:t>used is for AQA. Can be adapted to other exam boards. </a:t>
            </a:r>
            <a:endParaRPr lang="en-GB" dirty="0"/>
          </a:p>
        </p:txBody>
      </p:sp>
      <p:sp>
        <p:nvSpPr>
          <p:cNvPr id="4" name="Slide Number Placeholder 3"/>
          <p:cNvSpPr>
            <a:spLocks noGrp="1"/>
          </p:cNvSpPr>
          <p:nvPr>
            <p:ph type="sldNum" sz="quarter" idx="10"/>
          </p:nvPr>
        </p:nvSpPr>
        <p:spPr/>
        <p:txBody>
          <a:bodyPr/>
          <a:lstStyle/>
          <a:p>
            <a:fld id="{31466D99-2DFD-4B6B-B51C-1B49DB9CAF5B}" type="slidenum">
              <a:rPr lang="en-GB" smtClean="0"/>
              <a:t>6</a:t>
            </a:fld>
            <a:endParaRPr lang="en-GB"/>
          </a:p>
        </p:txBody>
      </p:sp>
    </p:spTree>
    <p:extLst>
      <p:ext uri="{BB962C8B-B14F-4D97-AF65-F5344CB8AC3E}">
        <p14:creationId xmlns:p14="http://schemas.microsoft.com/office/powerpoint/2010/main" val="614784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B20984-8E2F-4338-9CA0-6A652C3F8A2D}"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11875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B20984-8E2F-4338-9CA0-6A652C3F8A2D}"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28683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B20984-8E2F-4338-9CA0-6A652C3F8A2D}"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273501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B20984-8E2F-4338-9CA0-6A652C3F8A2D}"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1177406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20984-8E2F-4338-9CA0-6A652C3F8A2D}"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109101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B20984-8E2F-4338-9CA0-6A652C3F8A2D}"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144034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B20984-8E2F-4338-9CA0-6A652C3F8A2D}" type="datetimeFigureOut">
              <a:rPr lang="en-GB" smtClean="0"/>
              <a:t>24/07/2018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284484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B20984-8E2F-4338-9CA0-6A652C3F8A2D}" type="datetimeFigureOut">
              <a:rPr lang="en-GB" smtClean="0"/>
              <a:t>24/07/2018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272880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20984-8E2F-4338-9CA0-6A652C3F8A2D}" type="datetimeFigureOut">
              <a:rPr lang="en-GB" smtClean="0"/>
              <a:t>24/07/2018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61824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20984-8E2F-4338-9CA0-6A652C3F8A2D}"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385689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20984-8E2F-4338-9CA0-6A652C3F8A2D}"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17334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20984-8E2F-4338-9CA0-6A652C3F8A2D}" type="datetimeFigureOut">
              <a:rPr lang="en-GB" smtClean="0"/>
              <a:t>24/07/2018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8B4C8-ABD9-44E0-B667-F5392CA04AA3}" type="slidenum">
              <a:rPr lang="en-GB" smtClean="0"/>
              <a:t>‹#›</a:t>
            </a:fld>
            <a:endParaRPr lang="en-GB"/>
          </a:p>
        </p:txBody>
      </p:sp>
    </p:spTree>
    <p:extLst>
      <p:ext uri="{BB962C8B-B14F-4D97-AF65-F5344CB8AC3E}">
        <p14:creationId xmlns:p14="http://schemas.microsoft.com/office/powerpoint/2010/main" val="1247458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i-hK-YtIfaAhUEL1AKHRHkAf0QjRx6BAgAEAU&amp;url=http://villains.wikia.com/wiki/File:Nice-old-lady-1-.jpg&amp;psig=AOvVaw1GFKC2_g2Tg3Lbiq745XXA&amp;ust=1522065009432868"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google.co.uk/url?sa=i&amp;rct=j&amp;q=&amp;esrc=s&amp;source=images&amp;cd=&amp;cad=rja&amp;uact=8&amp;ved=2ahUKEwjDt7GChLraAhXFOxQKHWn_A6AQjRx6BAgAEAU&amp;url=http://www.clker.com/clipart-remember-sticky-note.html&amp;psig=AOvVaw3N6qBSjLGSd9CxG3hNiCCI&amp;ust=1523804432411743"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i-hK-YtIfaAhUEL1AKHRHkAf0QjRx6BAgAEAU&amp;url=http://villains.wikia.com/wiki/File:Nice-old-lady-1-.jpg&amp;psig=AOvVaw1GFKC2_g2Tg3Lbiq745XXA&amp;ust=1522065009432868"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google.co.uk/url?sa=i&amp;rct=j&amp;q=&amp;esrc=s&amp;source=images&amp;cd=&amp;cad=rja&amp;uact=8&amp;ved=2ahUKEwjDt7GChLraAhXFOxQKHWn_A6AQjRx6BAgAEAU&amp;url=http://www.clker.com/clipart-remember-sticky-note.html&amp;psig=AOvVaw3N6qBSjLGSd9CxG3hNiCCI&amp;ust=1523804432411743"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google.co.uk/url?sa=i&amp;rct=j&amp;q=&amp;esrc=s&amp;source=images&amp;cd=&amp;cad=rja&amp;uact=8&amp;ved=2ahUKEwi-hK-YtIfaAhUEL1AKHRHkAf0QjRx6BAgAEAU&amp;url=http://villains.wikia.com/wiki/File:Nice-old-lady-1-.jpg&amp;psig=AOvVaw1GFKC2_g2Tg3Lbiq745XXA&amp;ust=152206500943286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iIu4mOuofaAhUImbQKHQwFBfYQjRx6BAgAEAU&amp;url=http://appalachianmagazine.org/stories/id/glove&amp;psig=AOvVaw3iOTvYnxi0uYmyO_I9WBz3&amp;ust=1522066528191627"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60848"/>
            <a:ext cx="9144000" cy="1512168"/>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s://static1.squarespace.com/static/58ac9e55f7e0ab22fa55e315/t/591f2d4b197aead872f4eb9f/1495215440741/?format=75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45369"/>
            <a:ext cx="7143750" cy="214312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22712" y="4437112"/>
            <a:ext cx="8865118" cy="2232248"/>
          </a:xfrm>
          <a:prstGeom prst="roundRect">
            <a:avLst>
              <a:gd name="adj" fmla="val 12458"/>
            </a:avLst>
          </a:prstGeom>
          <a:noFill/>
          <a:ln>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solidFill>
                  <a:schemeClr val="tx1"/>
                </a:solidFill>
                <a:latin typeface="Century Gothic" panose="020B0502020202020204" pitchFamily="34" charset="0"/>
              </a:rPr>
              <a:t>Learning Aims: </a:t>
            </a:r>
          </a:p>
          <a:p>
            <a:pPr marL="342900" indent="-342900">
              <a:buFont typeface="Wingdings" panose="05000000000000000000" pitchFamily="2" charset="2"/>
              <a:buChar char="§"/>
            </a:pPr>
            <a:r>
              <a:rPr lang="en-GB" sz="2000" dirty="0" smtClean="0">
                <a:solidFill>
                  <a:schemeClr val="tx1"/>
                </a:solidFill>
                <a:latin typeface="Century Gothic" panose="020B0502020202020204" pitchFamily="34" charset="0"/>
              </a:rPr>
              <a:t>Apply previous lessons learning of inclusive design to a mini NEA design brief. </a:t>
            </a:r>
          </a:p>
          <a:p>
            <a:pPr marL="342900" indent="-342900">
              <a:buFont typeface="Wingdings" panose="05000000000000000000" pitchFamily="2" charset="2"/>
              <a:buChar char="§"/>
            </a:pPr>
            <a:r>
              <a:rPr lang="en-GB" sz="2000" dirty="0" smtClean="0">
                <a:solidFill>
                  <a:schemeClr val="tx1"/>
                </a:solidFill>
                <a:latin typeface="Century Gothic" panose="020B0502020202020204" pitchFamily="34" charset="0"/>
              </a:rPr>
              <a:t>Use product analysis &amp; clients problem from the previous lesson to generate a range of design ideas.  </a:t>
            </a:r>
          </a:p>
          <a:p>
            <a:pPr marL="342900" indent="-342900">
              <a:buFont typeface="Wingdings" panose="05000000000000000000" pitchFamily="2" charset="2"/>
              <a:buChar char="§"/>
            </a:pPr>
            <a:r>
              <a:rPr lang="en-GB" sz="2000" dirty="0" smtClean="0">
                <a:solidFill>
                  <a:schemeClr val="tx1"/>
                </a:solidFill>
                <a:latin typeface="Century Gothic" panose="020B0502020202020204" pitchFamily="34" charset="0"/>
              </a:rPr>
              <a:t>Develop confidence in drawing quick, thumbnail sketches which demonstrate solutions to the problem with annotation. </a:t>
            </a:r>
            <a:endParaRPr lang="en-GB" sz="2000" dirty="0">
              <a:solidFill>
                <a:schemeClr val="tx1"/>
              </a:solidFill>
              <a:latin typeface="Century Gothic" panose="020B0502020202020204" pitchFamily="34" charset="0"/>
            </a:endParaRPr>
          </a:p>
        </p:txBody>
      </p:sp>
      <p:sp>
        <p:nvSpPr>
          <p:cNvPr id="7" name="TextBox 6"/>
          <p:cNvSpPr txBox="1"/>
          <p:nvPr/>
        </p:nvSpPr>
        <p:spPr>
          <a:xfrm>
            <a:off x="971600" y="980728"/>
            <a:ext cx="7143750" cy="830997"/>
          </a:xfrm>
          <a:prstGeom prst="rect">
            <a:avLst/>
          </a:prstGeom>
          <a:noFill/>
        </p:spPr>
        <p:txBody>
          <a:bodyPr wrap="square" rtlCol="0">
            <a:spAutoFit/>
          </a:bodyPr>
          <a:lstStyle/>
          <a:p>
            <a:pPr algn="ctr"/>
            <a:r>
              <a:rPr lang="en-GB" sz="4800" b="1" dirty="0" smtClean="0">
                <a:latin typeface="Century Gothic" panose="020B0502020202020204" pitchFamily="34" charset="0"/>
              </a:rPr>
              <a:t>DESIGN FOR SOCIETY</a:t>
            </a:r>
            <a:endParaRPr lang="en-GB" sz="4800" b="1" dirty="0">
              <a:latin typeface="Century Gothic" panose="020B0502020202020204" pitchFamily="34" charset="0"/>
            </a:endParaRPr>
          </a:p>
        </p:txBody>
      </p:sp>
      <p:sp>
        <p:nvSpPr>
          <p:cNvPr id="9" name="Rounded Rectangle 8"/>
          <p:cNvSpPr/>
          <p:nvPr/>
        </p:nvSpPr>
        <p:spPr>
          <a:xfrm>
            <a:off x="7308304" y="116632"/>
            <a:ext cx="1679526" cy="495672"/>
          </a:xfrm>
          <a:prstGeom prst="roundRect">
            <a:avLst>
              <a:gd name="adj" fmla="val 12458"/>
            </a:avLst>
          </a:prstGeom>
          <a:noFill/>
          <a:ln>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000" b="1" dirty="0" smtClean="0">
                <a:solidFill>
                  <a:schemeClr val="tx1"/>
                </a:solidFill>
                <a:latin typeface="Century Gothic" panose="020B0502020202020204" pitchFamily="34" charset="0"/>
              </a:rPr>
              <a:t>Lesson 7/10</a:t>
            </a:r>
            <a:endParaRPr lang="en-GB" sz="2000" b="1" dirty="0">
              <a:solidFill>
                <a:schemeClr val="tx1"/>
              </a:solidFill>
              <a:latin typeface="Century Gothic" panose="020B0502020202020204" pitchFamily="34" charset="0"/>
            </a:endParaRPr>
          </a:p>
        </p:txBody>
      </p:sp>
      <p:sp>
        <p:nvSpPr>
          <p:cNvPr id="8" name="TextBox 7"/>
          <p:cNvSpPr txBox="1"/>
          <p:nvPr/>
        </p:nvSpPr>
        <p:spPr>
          <a:xfrm>
            <a:off x="971600" y="3954542"/>
            <a:ext cx="7143750" cy="338554"/>
          </a:xfrm>
          <a:prstGeom prst="rect">
            <a:avLst/>
          </a:prstGeom>
          <a:noFill/>
        </p:spPr>
        <p:txBody>
          <a:bodyPr wrap="square" rtlCol="0">
            <a:spAutoFit/>
          </a:bodyPr>
          <a:lstStyle/>
          <a:p>
            <a:pPr algn="ctr"/>
            <a:r>
              <a:rPr lang="en-GB" sz="1600" i="1" dirty="0" smtClean="0">
                <a:latin typeface="Century Gothic" panose="020B0502020202020204" pitchFamily="34" charset="0"/>
              </a:rPr>
              <a:t>“Understanding how design can have a positive impact on others”. </a:t>
            </a:r>
            <a:endParaRPr lang="en-GB" sz="1600" i="1" dirty="0">
              <a:latin typeface="Century Gothic" panose="020B0502020202020204" pitchFamily="34" charset="0"/>
            </a:endParaRPr>
          </a:p>
        </p:txBody>
      </p:sp>
      <p:sp>
        <p:nvSpPr>
          <p:cNvPr id="11" name="TextBox 10"/>
          <p:cNvSpPr txBox="1"/>
          <p:nvPr/>
        </p:nvSpPr>
        <p:spPr>
          <a:xfrm>
            <a:off x="5226888" y="3213109"/>
            <a:ext cx="5345023"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0" name="Rounded Rectangle 9"/>
          <p:cNvSpPr/>
          <p:nvPr/>
        </p:nvSpPr>
        <p:spPr>
          <a:xfrm>
            <a:off x="122712" y="115213"/>
            <a:ext cx="3801216" cy="497091"/>
          </a:xfrm>
          <a:prstGeom prst="roundRect">
            <a:avLst/>
          </a:prstGeom>
          <a:solidFill>
            <a:schemeClr val="bg1"/>
          </a:solidFill>
          <a:ln w="38100">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entury Gothic" panose="020B0502020202020204" pitchFamily="34" charset="0"/>
              </a:rPr>
              <a:t>NEA MINI ASSESSMENT</a:t>
            </a:r>
            <a:endParaRPr lang="en-GB" sz="24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57136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170538"/>
            <a:ext cx="9216007" cy="1246128"/>
            <a:chOff x="1" y="5811121"/>
            <a:chExt cx="9216007" cy="1246128"/>
          </a:xfrm>
        </p:grpSpPr>
        <p:sp>
          <p:nvSpPr>
            <p:cNvPr id="5" name="Rectangle 4"/>
            <p:cNvSpPr/>
            <p:nvPr/>
          </p:nvSpPr>
          <p:spPr>
            <a:xfrm>
              <a:off x="1" y="6067975"/>
              <a:ext cx="9144000" cy="456267"/>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pic>
          <p:nvPicPr>
            <p:cNvPr id="6" name="Picture 3"/>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601716">
              <a:off x="202534" y="5811121"/>
              <a:ext cx="1763290" cy="124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835696" y="6098291"/>
              <a:ext cx="7380312" cy="353943"/>
            </a:xfrm>
            <a:prstGeom prst="rect">
              <a:avLst/>
            </a:prstGeom>
            <a:noFill/>
          </p:spPr>
          <p:txBody>
            <a:bodyPr wrap="square" rtlCol="0">
              <a:spAutoFit/>
            </a:bodyPr>
            <a:lstStyle/>
            <a:p>
              <a:pPr algn="ctr"/>
              <a:r>
                <a:rPr lang="en-GB" sz="1700" b="1" dirty="0">
                  <a:latin typeface="Century Gothic" panose="020B0502020202020204" pitchFamily="34" charset="0"/>
                </a:rPr>
                <a:t>GCSE Design Technology – Toothbrush redesign for an elderly </a:t>
              </a:r>
              <a:r>
                <a:rPr lang="en-GB" sz="1700" b="1" dirty="0" smtClean="0">
                  <a:latin typeface="Century Gothic" panose="020B0502020202020204" pitchFamily="34" charset="0"/>
                </a:rPr>
                <a:t>person </a:t>
              </a:r>
              <a:endParaRPr lang="en-GB" sz="1700" b="1" dirty="0">
                <a:latin typeface="Century Gothic" panose="020B0502020202020204" pitchFamily="34" charset="0"/>
              </a:endParaRPr>
            </a:p>
          </p:txBody>
        </p:sp>
      </p:grpSp>
      <p:sp>
        <p:nvSpPr>
          <p:cNvPr id="8" name="Rounded Rectangle 7"/>
          <p:cNvSpPr/>
          <p:nvPr/>
        </p:nvSpPr>
        <p:spPr>
          <a:xfrm>
            <a:off x="6084168" y="627653"/>
            <a:ext cx="2952328" cy="497091"/>
          </a:xfrm>
          <a:prstGeom prst="roundRect">
            <a:avLst/>
          </a:prstGeom>
          <a:solidFill>
            <a:schemeClr val="bg1"/>
          </a:solidFill>
          <a:ln w="38100">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400" b="1" dirty="0" smtClean="0">
                <a:solidFill>
                  <a:schemeClr val="tx1"/>
                </a:solidFill>
                <a:latin typeface="Century Gothic" panose="020B0502020202020204" pitchFamily="34" charset="0"/>
              </a:rPr>
              <a:t>DO NOW ACTIVITY </a:t>
            </a:r>
            <a:endParaRPr lang="en-GB" sz="2400" dirty="0">
              <a:solidFill>
                <a:schemeClr val="tx1"/>
              </a:solidFill>
              <a:latin typeface="Century Gothic" panose="020B0502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36712"/>
            <a:ext cx="5139258" cy="442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689105" y="1239143"/>
            <a:ext cx="3347391" cy="461665"/>
          </a:xfrm>
          <a:prstGeom prst="rect">
            <a:avLst/>
          </a:prstGeom>
        </p:spPr>
        <p:txBody>
          <a:bodyPr wrap="none">
            <a:spAutoFit/>
          </a:bodyPr>
          <a:lstStyle/>
          <a:p>
            <a:pPr lvl="0" algn="ctr"/>
            <a:r>
              <a:rPr lang="en-GB" sz="2400" b="1" dirty="0">
                <a:solidFill>
                  <a:prstClr val="black"/>
                </a:solidFill>
                <a:latin typeface="Century Gothic" panose="020B0502020202020204" pitchFamily="34" charset="0"/>
              </a:rPr>
              <a:t>THINK – PAIR – SHARE </a:t>
            </a:r>
          </a:p>
        </p:txBody>
      </p:sp>
      <p:sp>
        <p:nvSpPr>
          <p:cNvPr id="13" name="Rectangle 12"/>
          <p:cNvSpPr/>
          <p:nvPr/>
        </p:nvSpPr>
        <p:spPr>
          <a:xfrm>
            <a:off x="251520" y="5373216"/>
            <a:ext cx="5139258" cy="1107996"/>
          </a:xfrm>
          <a:prstGeom prst="rect">
            <a:avLst/>
          </a:prstGeom>
          <a:solidFill>
            <a:srgbClr val="9AF09E"/>
          </a:solidFill>
        </p:spPr>
        <p:txBody>
          <a:bodyPr wrap="square">
            <a:spAutoFit/>
          </a:bodyPr>
          <a:lstStyle/>
          <a:p>
            <a:pPr lvl="0" algn="ctr"/>
            <a:r>
              <a:rPr lang="en-GB" sz="2200" b="1" dirty="0" smtClean="0">
                <a:latin typeface="Century Gothic" panose="020B0502020202020204" pitchFamily="34" charset="0"/>
              </a:rPr>
              <a:t>Study the above image of adapted toothbrushes which assist elderly/disabled users. </a:t>
            </a:r>
            <a:endParaRPr lang="en-GB" sz="2200" b="1" dirty="0">
              <a:latin typeface="Century Gothic" panose="020B0502020202020204" pitchFamily="34" charset="0"/>
            </a:endParaRPr>
          </a:p>
        </p:txBody>
      </p:sp>
      <p:sp>
        <p:nvSpPr>
          <p:cNvPr id="11" name="Oval 10"/>
          <p:cNvSpPr/>
          <p:nvPr/>
        </p:nvSpPr>
        <p:spPr>
          <a:xfrm>
            <a:off x="6300192" y="1844824"/>
            <a:ext cx="1728192" cy="140694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WHAT I THINK</a:t>
            </a:r>
            <a:endParaRPr lang="en-GB" sz="2000" b="1" dirty="0">
              <a:latin typeface="Century Gothic" panose="020B0502020202020204" pitchFamily="34" charset="0"/>
            </a:endParaRPr>
          </a:p>
        </p:txBody>
      </p:sp>
      <p:sp>
        <p:nvSpPr>
          <p:cNvPr id="15" name="Oval 14"/>
          <p:cNvSpPr/>
          <p:nvPr/>
        </p:nvSpPr>
        <p:spPr>
          <a:xfrm>
            <a:off x="5607534" y="3501008"/>
            <a:ext cx="1944216" cy="165618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AFTER SHARING WITH MY PARTNER </a:t>
            </a:r>
            <a:endParaRPr lang="en-GB" sz="2000" b="1" dirty="0">
              <a:latin typeface="Century Gothic" panose="020B0502020202020204" pitchFamily="34" charset="0"/>
            </a:endParaRPr>
          </a:p>
        </p:txBody>
      </p:sp>
      <p:sp>
        <p:nvSpPr>
          <p:cNvPr id="16" name="Oval 15"/>
          <p:cNvSpPr/>
          <p:nvPr/>
        </p:nvSpPr>
        <p:spPr>
          <a:xfrm>
            <a:off x="7092280" y="5085184"/>
            <a:ext cx="1944216" cy="165618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AFTER SHARING WITH MY CLASS </a:t>
            </a:r>
            <a:endParaRPr lang="en-GB" sz="2000" b="1" dirty="0">
              <a:latin typeface="Century Gothic" panose="020B0502020202020204" pitchFamily="34" charset="0"/>
            </a:endParaRPr>
          </a:p>
        </p:txBody>
      </p:sp>
    </p:spTree>
    <p:extLst>
      <p:ext uri="{BB962C8B-B14F-4D97-AF65-F5344CB8AC3E}">
        <p14:creationId xmlns:p14="http://schemas.microsoft.com/office/powerpoint/2010/main" val="489983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88640"/>
            <a:ext cx="4392488" cy="65527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239635" y="1138090"/>
            <a:ext cx="1596065" cy="5099221"/>
            <a:chOff x="-1024983" y="1452966"/>
            <a:chExt cx="1783309" cy="5592693"/>
          </a:xfrm>
        </p:grpSpPr>
        <p:sp>
          <p:nvSpPr>
            <p:cNvPr id="6" name="Oval 5"/>
            <p:cNvSpPr/>
            <p:nvPr/>
          </p:nvSpPr>
          <p:spPr>
            <a:xfrm>
              <a:off x="-969866" y="1452966"/>
              <a:ext cx="1728192" cy="140694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Century Gothic" panose="020B0502020202020204" pitchFamily="34" charset="0"/>
                </a:rPr>
                <a:t>WHAT I THINK</a:t>
              </a:r>
              <a:endParaRPr lang="en-GB" sz="1600" b="1" dirty="0">
                <a:latin typeface="Century Gothic" panose="020B0502020202020204" pitchFamily="34" charset="0"/>
              </a:endParaRPr>
            </a:p>
          </p:txBody>
        </p:sp>
        <p:sp>
          <p:nvSpPr>
            <p:cNvPr id="7" name="Oval 6"/>
            <p:cNvSpPr/>
            <p:nvPr/>
          </p:nvSpPr>
          <p:spPr>
            <a:xfrm>
              <a:off x="-1011703" y="3491718"/>
              <a:ext cx="1770029" cy="15005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Century Gothic" panose="020B0502020202020204" pitchFamily="34" charset="0"/>
                </a:rPr>
                <a:t>AFTER SHARING WITH MY PARTNER </a:t>
              </a:r>
              <a:endParaRPr lang="en-GB" sz="1600" b="1" dirty="0">
                <a:latin typeface="Century Gothic" panose="020B0502020202020204" pitchFamily="34" charset="0"/>
              </a:endParaRPr>
            </a:p>
          </p:txBody>
        </p:sp>
        <p:sp>
          <p:nvSpPr>
            <p:cNvPr id="8" name="Oval 7"/>
            <p:cNvSpPr/>
            <p:nvPr/>
          </p:nvSpPr>
          <p:spPr>
            <a:xfrm>
              <a:off x="-1024983" y="5547430"/>
              <a:ext cx="1783309" cy="149822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Century Gothic" panose="020B0502020202020204" pitchFamily="34" charset="0"/>
                </a:rPr>
                <a:t>AFTER SHARING WITH MY CLASS </a:t>
              </a:r>
              <a:endParaRPr lang="en-GB" sz="1600" b="1" dirty="0">
                <a:latin typeface="Century Gothic" panose="020B0502020202020204" pitchFamily="34" charset="0"/>
              </a:endParaRPr>
            </a:p>
          </p:txBody>
        </p:sp>
      </p:grpSp>
      <p:sp>
        <p:nvSpPr>
          <p:cNvPr id="10" name="TextBox 9"/>
          <p:cNvSpPr txBox="1"/>
          <p:nvPr/>
        </p:nvSpPr>
        <p:spPr>
          <a:xfrm>
            <a:off x="251520" y="210126"/>
            <a:ext cx="4104456" cy="338554"/>
          </a:xfrm>
          <a:prstGeom prst="rect">
            <a:avLst/>
          </a:prstGeom>
          <a:noFill/>
        </p:spPr>
        <p:txBody>
          <a:bodyPr wrap="square" rtlCol="0">
            <a:spAutoFit/>
          </a:bodyPr>
          <a:lstStyle/>
          <a:p>
            <a:pPr algn="ctr"/>
            <a:r>
              <a:rPr lang="en-GB" sz="1600" b="1" dirty="0" smtClean="0">
                <a:solidFill>
                  <a:srgbClr val="0070C0"/>
                </a:solidFill>
                <a:latin typeface="Century Gothic" panose="020B0502020202020204" pitchFamily="34" charset="0"/>
              </a:rPr>
              <a:t>THINK</a:t>
            </a:r>
            <a:r>
              <a:rPr lang="en-GB" sz="1600" b="1" dirty="0" smtClean="0">
                <a:latin typeface="Century Gothic" panose="020B0502020202020204" pitchFamily="34" charset="0"/>
              </a:rPr>
              <a:t> – </a:t>
            </a:r>
            <a:r>
              <a:rPr lang="en-GB" sz="1600" b="1" dirty="0" smtClean="0">
                <a:solidFill>
                  <a:schemeClr val="accent6">
                    <a:lumMod val="75000"/>
                  </a:schemeClr>
                </a:solidFill>
                <a:latin typeface="Century Gothic" panose="020B0502020202020204" pitchFamily="34" charset="0"/>
              </a:rPr>
              <a:t>PAIR </a:t>
            </a:r>
            <a:r>
              <a:rPr lang="en-GB" sz="1600" b="1" dirty="0" smtClean="0">
                <a:latin typeface="Century Gothic" panose="020B0502020202020204" pitchFamily="34" charset="0"/>
              </a:rPr>
              <a:t>– </a:t>
            </a:r>
            <a:r>
              <a:rPr lang="en-GB" sz="1600" b="1" dirty="0" smtClean="0">
                <a:solidFill>
                  <a:srgbClr val="00B050"/>
                </a:solidFill>
                <a:latin typeface="Century Gothic" panose="020B0502020202020204" pitchFamily="34" charset="0"/>
              </a:rPr>
              <a:t>SHARE </a:t>
            </a:r>
            <a:endParaRPr lang="en-GB" sz="1600" b="1" dirty="0">
              <a:solidFill>
                <a:srgbClr val="00B050"/>
              </a:solidFill>
              <a:latin typeface="Century Gothic" panose="020B0502020202020204" pitchFamily="34" charset="0"/>
            </a:endParaRPr>
          </a:p>
        </p:txBody>
      </p:sp>
      <p:sp>
        <p:nvSpPr>
          <p:cNvPr id="11" name="Rounded Rectangle 10"/>
          <p:cNvSpPr/>
          <p:nvPr/>
        </p:nvSpPr>
        <p:spPr>
          <a:xfrm>
            <a:off x="1979712" y="1138090"/>
            <a:ext cx="2376264" cy="128279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1979712" y="2938289"/>
            <a:ext cx="2376264" cy="1282799"/>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1979712" y="4954513"/>
            <a:ext cx="2376264" cy="128279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644008" y="188640"/>
            <a:ext cx="4392488" cy="65527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4776139" y="1138090"/>
            <a:ext cx="1596065" cy="5099221"/>
            <a:chOff x="-1024983" y="1452966"/>
            <a:chExt cx="1783309" cy="5592693"/>
          </a:xfrm>
        </p:grpSpPr>
        <p:sp>
          <p:nvSpPr>
            <p:cNvPr id="16" name="Oval 15"/>
            <p:cNvSpPr/>
            <p:nvPr/>
          </p:nvSpPr>
          <p:spPr>
            <a:xfrm>
              <a:off x="-969866" y="1452966"/>
              <a:ext cx="1728192" cy="140694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Century Gothic" panose="020B0502020202020204" pitchFamily="34" charset="0"/>
                </a:rPr>
                <a:t>WHAT I THINK</a:t>
              </a:r>
              <a:endParaRPr lang="en-GB" sz="1600" b="1" dirty="0">
                <a:latin typeface="Century Gothic" panose="020B0502020202020204" pitchFamily="34" charset="0"/>
              </a:endParaRPr>
            </a:p>
          </p:txBody>
        </p:sp>
        <p:sp>
          <p:nvSpPr>
            <p:cNvPr id="17" name="Oval 16"/>
            <p:cNvSpPr/>
            <p:nvPr/>
          </p:nvSpPr>
          <p:spPr>
            <a:xfrm>
              <a:off x="-1011703" y="3491718"/>
              <a:ext cx="1770029" cy="15005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Century Gothic" panose="020B0502020202020204" pitchFamily="34" charset="0"/>
                </a:rPr>
                <a:t>AFTER SHARING WITH MY PARTNER </a:t>
              </a:r>
              <a:endParaRPr lang="en-GB" sz="1600" b="1" dirty="0">
                <a:latin typeface="Century Gothic" panose="020B0502020202020204" pitchFamily="34" charset="0"/>
              </a:endParaRPr>
            </a:p>
          </p:txBody>
        </p:sp>
        <p:sp>
          <p:nvSpPr>
            <p:cNvPr id="18" name="Oval 17"/>
            <p:cNvSpPr/>
            <p:nvPr/>
          </p:nvSpPr>
          <p:spPr>
            <a:xfrm>
              <a:off x="-1024983" y="5547430"/>
              <a:ext cx="1783309" cy="149822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Century Gothic" panose="020B0502020202020204" pitchFamily="34" charset="0"/>
                </a:rPr>
                <a:t>AFTER SHARING WITH MY CLASS </a:t>
              </a:r>
              <a:endParaRPr lang="en-GB" sz="1600" b="1" dirty="0">
                <a:latin typeface="Century Gothic" panose="020B0502020202020204" pitchFamily="34" charset="0"/>
              </a:endParaRPr>
            </a:p>
          </p:txBody>
        </p:sp>
      </p:grpSp>
      <p:sp>
        <p:nvSpPr>
          <p:cNvPr id="19" name="TextBox 18"/>
          <p:cNvSpPr txBox="1"/>
          <p:nvPr/>
        </p:nvSpPr>
        <p:spPr>
          <a:xfrm>
            <a:off x="4788024" y="210126"/>
            <a:ext cx="4104456" cy="338554"/>
          </a:xfrm>
          <a:prstGeom prst="rect">
            <a:avLst/>
          </a:prstGeom>
          <a:noFill/>
        </p:spPr>
        <p:txBody>
          <a:bodyPr wrap="square" rtlCol="0">
            <a:spAutoFit/>
          </a:bodyPr>
          <a:lstStyle/>
          <a:p>
            <a:pPr algn="ctr"/>
            <a:r>
              <a:rPr lang="en-GB" sz="1600" b="1" dirty="0" smtClean="0">
                <a:solidFill>
                  <a:srgbClr val="0070C0"/>
                </a:solidFill>
                <a:latin typeface="Century Gothic" panose="020B0502020202020204" pitchFamily="34" charset="0"/>
              </a:rPr>
              <a:t>THINK</a:t>
            </a:r>
            <a:r>
              <a:rPr lang="en-GB" sz="1600" b="1" dirty="0" smtClean="0">
                <a:latin typeface="Century Gothic" panose="020B0502020202020204" pitchFamily="34" charset="0"/>
              </a:rPr>
              <a:t> – </a:t>
            </a:r>
            <a:r>
              <a:rPr lang="en-GB" sz="1600" b="1" dirty="0" smtClean="0">
                <a:solidFill>
                  <a:schemeClr val="accent6">
                    <a:lumMod val="75000"/>
                  </a:schemeClr>
                </a:solidFill>
                <a:latin typeface="Century Gothic" panose="020B0502020202020204" pitchFamily="34" charset="0"/>
              </a:rPr>
              <a:t>PAIR </a:t>
            </a:r>
            <a:r>
              <a:rPr lang="en-GB" sz="1600" b="1" dirty="0" smtClean="0">
                <a:latin typeface="Century Gothic" panose="020B0502020202020204" pitchFamily="34" charset="0"/>
              </a:rPr>
              <a:t>– </a:t>
            </a:r>
            <a:r>
              <a:rPr lang="en-GB" sz="1600" b="1" dirty="0" smtClean="0">
                <a:solidFill>
                  <a:srgbClr val="00B050"/>
                </a:solidFill>
                <a:latin typeface="Century Gothic" panose="020B0502020202020204" pitchFamily="34" charset="0"/>
              </a:rPr>
              <a:t>SHARE </a:t>
            </a:r>
            <a:endParaRPr lang="en-GB" sz="1600" b="1" dirty="0">
              <a:solidFill>
                <a:srgbClr val="00B050"/>
              </a:solidFill>
              <a:latin typeface="Century Gothic" panose="020B0502020202020204" pitchFamily="34" charset="0"/>
            </a:endParaRPr>
          </a:p>
        </p:txBody>
      </p:sp>
      <p:sp>
        <p:nvSpPr>
          <p:cNvPr id="20" name="Rounded Rectangle 19"/>
          <p:cNvSpPr/>
          <p:nvPr/>
        </p:nvSpPr>
        <p:spPr>
          <a:xfrm>
            <a:off x="6516216" y="1138090"/>
            <a:ext cx="2376264" cy="128279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516216" y="2938289"/>
            <a:ext cx="2376264" cy="1282799"/>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6516216" y="4954513"/>
            <a:ext cx="2376264" cy="128279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2075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170538"/>
            <a:ext cx="9216007" cy="1246128"/>
            <a:chOff x="1" y="5811121"/>
            <a:chExt cx="9216007" cy="1246128"/>
          </a:xfrm>
        </p:grpSpPr>
        <p:sp>
          <p:nvSpPr>
            <p:cNvPr id="5" name="Rectangle 4"/>
            <p:cNvSpPr/>
            <p:nvPr/>
          </p:nvSpPr>
          <p:spPr>
            <a:xfrm>
              <a:off x="1" y="6067975"/>
              <a:ext cx="9144000" cy="456267"/>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pic>
          <p:nvPicPr>
            <p:cNvPr id="6" name="Picture 3"/>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601716">
              <a:off x="202534" y="5811121"/>
              <a:ext cx="1763290" cy="124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835696" y="6098291"/>
              <a:ext cx="7380312" cy="353943"/>
            </a:xfrm>
            <a:prstGeom prst="rect">
              <a:avLst/>
            </a:prstGeom>
            <a:noFill/>
          </p:spPr>
          <p:txBody>
            <a:bodyPr wrap="square" rtlCol="0">
              <a:spAutoFit/>
            </a:bodyPr>
            <a:lstStyle/>
            <a:p>
              <a:pPr algn="ctr"/>
              <a:r>
                <a:rPr lang="en-GB" sz="1700" b="1" dirty="0">
                  <a:latin typeface="Century Gothic" panose="020B0502020202020204" pitchFamily="34" charset="0"/>
                </a:rPr>
                <a:t>GCSE Design Technology – Toothbrush redesign for an elderly </a:t>
              </a:r>
              <a:r>
                <a:rPr lang="en-GB" sz="1700" b="1" dirty="0" smtClean="0">
                  <a:latin typeface="Century Gothic" panose="020B0502020202020204" pitchFamily="34" charset="0"/>
                </a:rPr>
                <a:t>person </a:t>
              </a:r>
              <a:endParaRPr lang="en-GB" sz="1700" b="1" dirty="0">
                <a:latin typeface="Century Gothic" panose="020B0502020202020204" pitchFamily="34" charset="0"/>
              </a:endParaRPr>
            </a:p>
          </p:txBody>
        </p:sp>
      </p:grpSp>
      <p:sp>
        <p:nvSpPr>
          <p:cNvPr id="9" name="Rounded Rectangle 8"/>
          <p:cNvSpPr/>
          <p:nvPr/>
        </p:nvSpPr>
        <p:spPr>
          <a:xfrm>
            <a:off x="226636" y="980728"/>
            <a:ext cx="6182076" cy="4176464"/>
          </a:xfrm>
          <a:prstGeom prst="roundRect">
            <a:avLst>
              <a:gd name="adj" fmla="val 11338"/>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2000" b="1" dirty="0">
                <a:solidFill>
                  <a:schemeClr val="tx1"/>
                </a:solidFill>
                <a:latin typeface="Century Gothic" panose="020B0502020202020204" pitchFamily="34" charset="0"/>
              </a:rPr>
              <a:t>Your client – Ethel, aged 82. </a:t>
            </a:r>
          </a:p>
          <a:p>
            <a:pPr algn="ctr"/>
            <a:endParaRPr lang="en-GB" sz="2000" dirty="0">
              <a:solidFill>
                <a:schemeClr val="tx1"/>
              </a:solidFill>
              <a:latin typeface="Century Gothic" panose="020B0502020202020204" pitchFamily="34" charset="0"/>
            </a:endParaRPr>
          </a:p>
          <a:p>
            <a:pPr algn="ctr"/>
            <a:r>
              <a:rPr lang="en-GB" sz="2000" dirty="0">
                <a:solidFill>
                  <a:schemeClr val="tx1"/>
                </a:solidFill>
                <a:latin typeface="Century Gothic" panose="020B0502020202020204" pitchFamily="34" charset="0"/>
              </a:rPr>
              <a:t>Ethel has arthritis and this means her joints (in particular in her hands) are weakened. She suffers from joint pain and stiffness (especially at the beginning and end of the day). </a:t>
            </a:r>
            <a:endParaRPr lang="en-GB" sz="2000" dirty="0" smtClean="0">
              <a:solidFill>
                <a:schemeClr val="tx1"/>
              </a:solidFill>
              <a:latin typeface="Century Gothic" panose="020B0502020202020204" pitchFamily="34" charset="0"/>
            </a:endParaRPr>
          </a:p>
          <a:p>
            <a:pPr algn="ctr"/>
            <a:endParaRPr lang="en-GB" sz="2000" dirty="0">
              <a:solidFill>
                <a:schemeClr val="tx1"/>
              </a:solidFill>
              <a:latin typeface="Century Gothic" panose="020B0502020202020204" pitchFamily="34" charset="0"/>
            </a:endParaRPr>
          </a:p>
          <a:p>
            <a:pPr algn="ctr"/>
            <a:r>
              <a:rPr lang="en-GB" sz="2000" dirty="0" smtClean="0">
                <a:solidFill>
                  <a:schemeClr val="tx1"/>
                </a:solidFill>
                <a:latin typeface="Century Gothic" panose="020B0502020202020204" pitchFamily="34" charset="0"/>
              </a:rPr>
              <a:t>This </a:t>
            </a:r>
            <a:r>
              <a:rPr lang="en-GB" sz="2000" dirty="0">
                <a:solidFill>
                  <a:schemeClr val="tx1"/>
                </a:solidFill>
                <a:latin typeface="Century Gothic" panose="020B0502020202020204" pitchFamily="34" charset="0"/>
              </a:rPr>
              <a:t>typically will be when she brushes her teeth. </a:t>
            </a:r>
          </a:p>
          <a:p>
            <a:pPr algn="ctr"/>
            <a:endParaRPr lang="en-GB" sz="2000" dirty="0">
              <a:solidFill>
                <a:schemeClr val="tx1"/>
              </a:solidFill>
              <a:latin typeface="Century Gothic" panose="020B0502020202020204" pitchFamily="34" charset="0"/>
            </a:endParaRPr>
          </a:p>
          <a:p>
            <a:pPr algn="ctr"/>
            <a:r>
              <a:rPr lang="en-GB" sz="2000" dirty="0">
                <a:solidFill>
                  <a:schemeClr val="tx1"/>
                </a:solidFill>
                <a:latin typeface="Century Gothic" panose="020B0502020202020204" pitchFamily="34" charset="0"/>
              </a:rPr>
              <a:t>She has reduced range of motions and this affects her joints and can often lead to swelling.</a:t>
            </a:r>
          </a:p>
        </p:txBody>
      </p:sp>
      <p:pic>
        <p:nvPicPr>
          <p:cNvPr id="10" name="Picture 2" descr="Image result for old lad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892" y="1743049"/>
            <a:ext cx="2324100" cy="34861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REMEMB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8712" y="555600"/>
            <a:ext cx="2626643" cy="1873142"/>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26636" y="5373216"/>
            <a:ext cx="8702356" cy="1296144"/>
          </a:xfrm>
          <a:prstGeom prst="roundRect">
            <a:avLst/>
          </a:prstGeom>
          <a:noFill/>
          <a:ln>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smtClean="0">
                <a:solidFill>
                  <a:schemeClr val="tx1"/>
                </a:solidFill>
                <a:latin typeface="Century Gothic" panose="020B0502020202020204" pitchFamily="34" charset="0"/>
              </a:rPr>
              <a:t>Re-read the clients brief. </a:t>
            </a:r>
          </a:p>
          <a:p>
            <a:pPr algn="ctr"/>
            <a:r>
              <a:rPr lang="en-GB" sz="2200" dirty="0" smtClean="0">
                <a:solidFill>
                  <a:schemeClr val="tx1"/>
                </a:solidFill>
                <a:latin typeface="Century Gothic" panose="020B0502020202020204" pitchFamily="34" charset="0"/>
              </a:rPr>
              <a:t>What are the key words/information? What will you need to consider the </a:t>
            </a:r>
            <a:r>
              <a:rPr lang="en-GB" sz="2200" b="1" dirty="0" smtClean="0">
                <a:solidFill>
                  <a:schemeClr val="tx1"/>
                </a:solidFill>
                <a:latin typeface="Century Gothic" panose="020B0502020202020204" pitchFamily="34" charset="0"/>
              </a:rPr>
              <a:t>MOST</a:t>
            </a:r>
            <a:r>
              <a:rPr lang="en-GB" sz="2200" dirty="0" smtClean="0">
                <a:solidFill>
                  <a:schemeClr val="tx1"/>
                </a:solidFill>
                <a:latin typeface="Century Gothic" panose="020B0502020202020204" pitchFamily="34" charset="0"/>
              </a:rPr>
              <a:t>? </a:t>
            </a:r>
            <a:endParaRPr lang="en-GB" sz="2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827349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170538"/>
            <a:ext cx="9216007" cy="1246128"/>
            <a:chOff x="1" y="5811121"/>
            <a:chExt cx="9216007" cy="1246128"/>
          </a:xfrm>
        </p:grpSpPr>
        <p:sp>
          <p:nvSpPr>
            <p:cNvPr id="5" name="Rectangle 4"/>
            <p:cNvSpPr/>
            <p:nvPr/>
          </p:nvSpPr>
          <p:spPr>
            <a:xfrm>
              <a:off x="1" y="6067975"/>
              <a:ext cx="9144000" cy="456267"/>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pic>
          <p:nvPicPr>
            <p:cNvPr id="6" name="Picture 3"/>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601716">
              <a:off x="202534" y="5811121"/>
              <a:ext cx="1763290" cy="124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835696" y="6098291"/>
              <a:ext cx="7380312" cy="353943"/>
            </a:xfrm>
            <a:prstGeom prst="rect">
              <a:avLst/>
            </a:prstGeom>
            <a:noFill/>
          </p:spPr>
          <p:txBody>
            <a:bodyPr wrap="square" rtlCol="0">
              <a:spAutoFit/>
            </a:bodyPr>
            <a:lstStyle/>
            <a:p>
              <a:pPr algn="ctr"/>
              <a:r>
                <a:rPr lang="en-GB" sz="1700" b="1" dirty="0">
                  <a:latin typeface="Century Gothic" panose="020B0502020202020204" pitchFamily="34" charset="0"/>
                </a:rPr>
                <a:t>GCSE Design Technology – Toothbrush redesign for an elderly </a:t>
              </a:r>
              <a:r>
                <a:rPr lang="en-GB" sz="1700" b="1" dirty="0" smtClean="0">
                  <a:latin typeface="Century Gothic" panose="020B0502020202020204" pitchFamily="34" charset="0"/>
                </a:rPr>
                <a:t>person </a:t>
              </a:r>
              <a:endParaRPr lang="en-GB" sz="1700" b="1" dirty="0">
                <a:latin typeface="Century Gothic" panose="020B0502020202020204" pitchFamily="34" charset="0"/>
              </a:endParaRPr>
            </a:p>
          </p:txBody>
        </p:sp>
      </p:grpSp>
      <p:sp>
        <p:nvSpPr>
          <p:cNvPr id="9" name="Rounded Rectangle 8"/>
          <p:cNvSpPr/>
          <p:nvPr/>
        </p:nvSpPr>
        <p:spPr>
          <a:xfrm>
            <a:off x="107504" y="980470"/>
            <a:ext cx="6301208" cy="3960698"/>
          </a:xfrm>
          <a:prstGeom prst="roundRect">
            <a:avLst>
              <a:gd name="adj" fmla="val 8696"/>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2000" b="1" dirty="0">
                <a:solidFill>
                  <a:schemeClr val="tx1"/>
                </a:solidFill>
                <a:latin typeface="Century Gothic" panose="020B0502020202020204" pitchFamily="34" charset="0"/>
              </a:rPr>
              <a:t>Your client – Ethel, aged 82. </a:t>
            </a:r>
          </a:p>
          <a:p>
            <a:pPr algn="ctr"/>
            <a:endParaRPr lang="en-GB" sz="2000" dirty="0">
              <a:solidFill>
                <a:schemeClr val="tx1"/>
              </a:solidFill>
              <a:latin typeface="Century Gothic" panose="020B0502020202020204" pitchFamily="34" charset="0"/>
            </a:endParaRPr>
          </a:p>
          <a:p>
            <a:pPr algn="ctr"/>
            <a:r>
              <a:rPr lang="en-GB" sz="2000" dirty="0">
                <a:solidFill>
                  <a:schemeClr val="tx1"/>
                </a:solidFill>
                <a:latin typeface="Century Gothic" panose="020B0502020202020204" pitchFamily="34" charset="0"/>
              </a:rPr>
              <a:t>Ethel has </a:t>
            </a:r>
            <a:r>
              <a:rPr lang="en-GB" sz="2000" b="1" dirty="0" smtClean="0">
                <a:solidFill>
                  <a:srgbClr val="00B050"/>
                </a:solidFill>
                <a:latin typeface="Century Gothic" panose="020B0502020202020204" pitchFamily="34" charset="0"/>
              </a:rPr>
              <a:t>ARTHRITIS</a:t>
            </a:r>
            <a:r>
              <a:rPr lang="en-GB" sz="2000" dirty="0" smtClean="0">
                <a:solidFill>
                  <a:schemeClr val="tx1"/>
                </a:solidFill>
                <a:latin typeface="Century Gothic" panose="020B0502020202020204" pitchFamily="34" charset="0"/>
              </a:rPr>
              <a:t> and </a:t>
            </a:r>
            <a:r>
              <a:rPr lang="en-GB" sz="2000" dirty="0">
                <a:solidFill>
                  <a:schemeClr val="tx1"/>
                </a:solidFill>
                <a:latin typeface="Century Gothic" panose="020B0502020202020204" pitchFamily="34" charset="0"/>
              </a:rPr>
              <a:t>this means her </a:t>
            </a:r>
            <a:r>
              <a:rPr lang="en-GB" sz="2000" b="1" dirty="0" smtClean="0">
                <a:solidFill>
                  <a:srgbClr val="00B050"/>
                </a:solidFill>
                <a:latin typeface="Century Gothic" panose="020B0502020202020204" pitchFamily="34" charset="0"/>
              </a:rPr>
              <a:t>JOINTS</a:t>
            </a:r>
            <a:r>
              <a:rPr lang="en-GB" sz="2000" dirty="0" smtClean="0">
                <a:solidFill>
                  <a:schemeClr val="tx1"/>
                </a:solidFill>
                <a:latin typeface="Century Gothic" panose="020B0502020202020204" pitchFamily="34" charset="0"/>
              </a:rPr>
              <a:t> </a:t>
            </a:r>
            <a:r>
              <a:rPr lang="en-GB" sz="2000" dirty="0">
                <a:solidFill>
                  <a:schemeClr val="tx1"/>
                </a:solidFill>
                <a:latin typeface="Century Gothic" panose="020B0502020202020204" pitchFamily="34" charset="0"/>
              </a:rPr>
              <a:t>(in particular in </a:t>
            </a:r>
            <a:r>
              <a:rPr lang="en-GB" sz="2000" b="1" dirty="0" smtClean="0">
                <a:solidFill>
                  <a:srgbClr val="00B050"/>
                </a:solidFill>
                <a:latin typeface="Century Gothic" panose="020B0502020202020204" pitchFamily="34" charset="0"/>
              </a:rPr>
              <a:t>HER HANDS</a:t>
            </a:r>
            <a:r>
              <a:rPr lang="en-GB" sz="2000" dirty="0" smtClean="0">
                <a:solidFill>
                  <a:schemeClr val="tx1"/>
                </a:solidFill>
                <a:latin typeface="Century Gothic" panose="020B0502020202020204" pitchFamily="34" charset="0"/>
              </a:rPr>
              <a:t>) </a:t>
            </a:r>
            <a:r>
              <a:rPr lang="en-GB" sz="2000" dirty="0">
                <a:solidFill>
                  <a:schemeClr val="tx1"/>
                </a:solidFill>
                <a:latin typeface="Century Gothic" panose="020B0502020202020204" pitchFamily="34" charset="0"/>
              </a:rPr>
              <a:t>are </a:t>
            </a:r>
            <a:r>
              <a:rPr lang="en-GB" sz="2000" b="1" dirty="0" smtClean="0">
                <a:solidFill>
                  <a:srgbClr val="00B050"/>
                </a:solidFill>
                <a:latin typeface="Century Gothic" panose="020B0502020202020204" pitchFamily="34" charset="0"/>
              </a:rPr>
              <a:t>WEAKENED</a:t>
            </a:r>
            <a:r>
              <a:rPr lang="en-GB" sz="2000" dirty="0" smtClean="0">
                <a:solidFill>
                  <a:schemeClr val="tx1"/>
                </a:solidFill>
                <a:latin typeface="Century Gothic" panose="020B0502020202020204" pitchFamily="34" charset="0"/>
              </a:rPr>
              <a:t>. </a:t>
            </a:r>
            <a:r>
              <a:rPr lang="en-GB" sz="2000" dirty="0">
                <a:solidFill>
                  <a:schemeClr val="tx1"/>
                </a:solidFill>
                <a:latin typeface="Century Gothic" panose="020B0502020202020204" pitchFamily="34" charset="0"/>
              </a:rPr>
              <a:t>She suffers from </a:t>
            </a:r>
            <a:r>
              <a:rPr lang="en-GB" sz="2000" b="1" dirty="0" smtClean="0">
                <a:solidFill>
                  <a:srgbClr val="00B050"/>
                </a:solidFill>
                <a:latin typeface="Century Gothic" panose="020B0502020202020204" pitchFamily="34" charset="0"/>
              </a:rPr>
              <a:t>JOINT PAIN </a:t>
            </a:r>
            <a:r>
              <a:rPr lang="en-GB" sz="2000" dirty="0" smtClean="0">
                <a:solidFill>
                  <a:schemeClr val="tx1"/>
                </a:solidFill>
                <a:latin typeface="Century Gothic" panose="020B0502020202020204" pitchFamily="34" charset="0"/>
              </a:rPr>
              <a:t>and </a:t>
            </a:r>
            <a:r>
              <a:rPr lang="en-GB" sz="2000" b="1" dirty="0" smtClean="0">
                <a:solidFill>
                  <a:srgbClr val="00B050"/>
                </a:solidFill>
                <a:latin typeface="Century Gothic" panose="020B0502020202020204" pitchFamily="34" charset="0"/>
              </a:rPr>
              <a:t>STIFFNESS</a:t>
            </a:r>
            <a:r>
              <a:rPr lang="en-GB" sz="2000" dirty="0" smtClean="0">
                <a:solidFill>
                  <a:schemeClr val="tx1"/>
                </a:solidFill>
                <a:latin typeface="Century Gothic" panose="020B0502020202020204" pitchFamily="34" charset="0"/>
              </a:rPr>
              <a:t> (</a:t>
            </a:r>
            <a:r>
              <a:rPr lang="en-GB" sz="2000" dirty="0">
                <a:solidFill>
                  <a:schemeClr val="tx1"/>
                </a:solidFill>
                <a:latin typeface="Century Gothic" panose="020B0502020202020204" pitchFamily="34" charset="0"/>
              </a:rPr>
              <a:t>especially at the </a:t>
            </a:r>
            <a:r>
              <a:rPr lang="en-GB" sz="2000" b="1" dirty="0" smtClean="0">
                <a:solidFill>
                  <a:srgbClr val="00B050"/>
                </a:solidFill>
                <a:latin typeface="Century Gothic" panose="020B0502020202020204" pitchFamily="34" charset="0"/>
              </a:rPr>
              <a:t>BEGINNING</a:t>
            </a:r>
            <a:r>
              <a:rPr lang="en-GB" sz="2000" dirty="0" smtClean="0">
                <a:solidFill>
                  <a:schemeClr val="tx1"/>
                </a:solidFill>
                <a:latin typeface="Century Gothic" panose="020B0502020202020204" pitchFamily="34" charset="0"/>
              </a:rPr>
              <a:t> and </a:t>
            </a:r>
            <a:r>
              <a:rPr lang="en-GB" sz="2000" b="1" dirty="0" smtClean="0">
                <a:solidFill>
                  <a:srgbClr val="00B050"/>
                </a:solidFill>
                <a:latin typeface="Century Gothic" panose="020B0502020202020204" pitchFamily="34" charset="0"/>
              </a:rPr>
              <a:t>END</a:t>
            </a:r>
            <a:r>
              <a:rPr lang="en-GB" sz="2000" dirty="0" smtClean="0">
                <a:solidFill>
                  <a:schemeClr val="tx1"/>
                </a:solidFill>
                <a:latin typeface="Century Gothic" panose="020B0502020202020204" pitchFamily="34" charset="0"/>
              </a:rPr>
              <a:t> of </a:t>
            </a:r>
            <a:r>
              <a:rPr lang="en-GB" sz="2000" dirty="0">
                <a:solidFill>
                  <a:schemeClr val="tx1"/>
                </a:solidFill>
                <a:latin typeface="Century Gothic" panose="020B0502020202020204" pitchFamily="34" charset="0"/>
              </a:rPr>
              <a:t>the day). </a:t>
            </a:r>
            <a:endParaRPr lang="en-GB" sz="2000" dirty="0" smtClean="0">
              <a:solidFill>
                <a:schemeClr val="tx1"/>
              </a:solidFill>
              <a:latin typeface="Century Gothic" panose="020B0502020202020204" pitchFamily="34" charset="0"/>
            </a:endParaRPr>
          </a:p>
          <a:p>
            <a:pPr algn="ctr"/>
            <a:endParaRPr lang="en-GB" sz="2000" dirty="0">
              <a:solidFill>
                <a:schemeClr val="tx1"/>
              </a:solidFill>
              <a:latin typeface="Century Gothic" panose="020B0502020202020204" pitchFamily="34" charset="0"/>
            </a:endParaRPr>
          </a:p>
          <a:p>
            <a:pPr algn="ctr"/>
            <a:r>
              <a:rPr lang="en-GB" sz="2000" dirty="0" smtClean="0">
                <a:solidFill>
                  <a:schemeClr val="tx1"/>
                </a:solidFill>
                <a:latin typeface="Century Gothic" panose="020B0502020202020204" pitchFamily="34" charset="0"/>
              </a:rPr>
              <a:t>This </a:t>
            </a:r>
            <a:r>
              <a:rPr lang="en-GB" sz="2000" dirty="0">
                <a:solidFill>
                  <a:schemeClr val="tx1"/>
                </a:solidFill>
                <a:latin typeface="Century Gothic" panose="020B0502020202020204" pitchFamily="34" charset="0"/>
              </a:rPr>
              <a:t>typically will be when she brushes her teeth. </a:t>
            </a:r>
          </a:p>
          <a:p>
            <a:pPr algn="ctr"/>
            <a:endParaRPr lang="en-GB" sz="2000" dirty="0">
              <a:solidFill>
                <a:schemeClr val="tx1"/>
              </a:solidFill>
              <a:latin typeface="Century Gothic" panose="020B0502020202020204" pitchFamily="34" charset="0"/>
            </a:endParaRPr>
          </a:p>
          <a:p>
            <a:pPr algn="ctr"/>
            <a:r>
              <a:rPr lang="en-GB" sz="2000" dirty="0">
                <a:solidFill>
                  <a:schemeClr val="tx1"/>
                </a:solidFill>
                <a:latin typeface="Century Gothic" panose="020B0502020202020204" pitchFamily="34" charset="0"/>
              </a:rPr>
              <a:t>She has </a:t>
            </a:r>
            <a:r>
              <a:rPr lang="en-GB" sz="2000" b="1" dirty="0" smtClean="0">
                <a:solidFill>
                  <a:srgbClr val="00B050"/>
                </a:solidFill>
                <a:latin typeface="Century Gothic" panose="020B0502020202020204" pitchFamily="34" charset="0"/>
              </a:rPr>
              <a:t>REDUCED RANGE OF MOTIONS </a:t>
            </a:r>
            <a:r>
              <a:rPr lang="en-GB" sz="2000" dirty="0" smtClean="0">
                <a:solidFill>
                  <a:schemeClr val="tx1"/>
                </a:solidFill>
                <a:latin typeface="Century Gothic" panose="020B0502020202020204" pitchFamily="34" charset="0"/>
              </a:rPr>
              <a:t>and </a:t>
            </a:r>
            <a:r>
              <a:rPr lang="en-GB" sz="2000" dirty="0">
                <a:solidFill>
                  <a:schemeClr val="tx1"/>
                </a:solidFill>
                <a:latin typeface="Century Gothic" panose="020B0502020202020204" pitchFamily="34" charset="0"/>
              </a:rPr>
              <a:t>this affects her joints and can often </a:t>
            </a:r>
            <a:r>
              <a:rPr lang="en-GB" sz="2000" b="1" dirty="0" smtClean="0">
                <a:solidFill>
                  <a:srgbClr val="00B050"/>
                </a:solidFill>
                <a:latin typeface="Century Gothic" panose="020B0502020202020204" pitchFamily="34" charset="0"/>
              </a:rPr>
              <a:t>LEAD TO SWELLING</a:t>
            </a:r>
            <a:r>
              <a:rPr lang="en-GB" sz="2000" dirty="0" smtClean="0">
                <a:solidFill>
                  <a:schemeClr val="tx1"/>
                </a:solidFill>
                <a:latin typeface="Century Gothic" panose="020B0502020202020204" pitchFamily="34" charset="0"/>
              </a:rPr>
              <a:t>.</a:t>
            </a:r>
            <a:endParaRPr lang="en-GB" sz="2000" dirty="0">
              <a:solidFill>
                <a:schemeClr val="tx1"/>
              </a:solidFill>
              <a:latin typeface="Century Gothic" panose="020B0502020202020204" pitchFamily="34" charset="0"/>
            </a:endParaRPr>
          </a:p>
        </p:txBody>
      </p:sp>
      <p:pic>
        <p:nvPicPr>
          <p:cNvPr id="10" name="Picture 2" descr="Image result for old lad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892" y="1743049"/>
            <a:ext cx="2324100" cy="34861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REMEMB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8712" y="555600"/>
            <a:ext cx="2626643" cy="1873142"/>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251520" y="5373216"/>
            <a:ext cx="8677472" cy="1296144"/>
          </a:xfrm>
          <a:prstGeom prst="roundRect">
            <a:avLst/>
          </a:prstGeom>
          <a:noFill/>
          <a:ln>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latin typeface="Century Gothic" panose="020B0502020202020204" pitchFamily="34" charset="0"/>
              </a:rPr>
              <a:t>To be successful in producing a solution you will need to meet these </a:t>
            </a:r>
            <a:r>
              <a:rPr lang="en-GB" sz="3200" b="1" dirty="0" smtClean="0">
                <a:solidFill>
                  <a:srgbClr val="00B050"/>
                </a:solidFill>
                <a:latin typeface="Century Gothic" panose="020B0502020202020204" pitchFamily="34" charset="0"/>
              </a:rPr>
              <a:t>NEEDS.</a:t>
            </a:r>
            <a:endParaRPr lang="en-GB" sz="3200" dirty="0">
              <a:solidFill>
                <a:srgbClr val="00B050"/>
              </a:solidFill>
              <a:latin typeface="Century Gothic" panose="020B0502020202020204" pitchFamily="34" charset="0"/>
            </a:endParaRPr>
          </a:p>
        </p:txBody>
      </p:sp>
    </p:spTree>
    <p:extLst>
      <p:ext uri="{BB962C8B-B14F-4D97-AF65-F5344CB8AC3E}">
        <p14:creationId xmlns:p14="http://schemas.microsoft.com/office/powerpoint/2010/main" val="2044929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170538"/>
            <a:ext cx="9216007" cy="1246128"/>
            <a:chOff x="1" y="5811121"/>
            <a:chExt cx="9216007" cy="1246128"/>
          </a:xfrm>
        </p:grpSpPr>
        <p:sp>
          <p:nvSpPr>
            <p:cNvPr id="5" name="Rectangle 4"/>
            <p:cNvSpPr/>
            <p:nvPr/>
          </p:nvSpPr>
          <p:spPr>
            <a:xfrm>
              <a:off x="1" y="6067975"/>
              <a:ext cx="9144000" cy="456267"/>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pic>
          <p:nvPicPr>
            <p:cNvPr id="6" name="Picture 3"/>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601716">
              <a:off x="202534" y="5811121"/>
              <a:ext cx="1763290" cy="124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835696" y="6098291"/>
              <a:ext cx="7380312" cy="353943"/>
            </a:xfrm>
            <a:prstGeom prst="rect">
              <a:avLst/>
            </a:prstGeom>
            <a:noFill/>
          </p:spPr>
          <p:txBody>
            <a:bodyPr wrap="square" rtlCol="0">
              <a:spAutoFit/>
            </a:bodyPr>
            <a:lstStyle/>
            <a:p>
              <a:pPr algn="ctr"/>
              <a:r>
                <a:rPr lang="en-GB" sz="1700" b="1" dirty="0">
                  <a:latin typeface="Century Gothic" panose="020B0502020202020204" pitchFamily="34" charset="0"/>
                </a:rPr>
                <a:t>GCSE Design Technology – Toothbrush redesign for an elderly </a:t>
              </a:r>
              <a:r>
                <a:rPr lang="en-GB" sz="1700" b="1" dirty="0" smtClean="0">
                  <a:latin typeface="Century Gothic" panose="020B0502020202020204" pitchFamily="34" charset="0"/>
                </a:rPr>
                <a:t>person </a:t>
              </a:r>
              <a:endParaRPr lang="en-GB" sz="1700" b="1" dirty="0">
                <a:latin typeface="Century Gothic" panose="020B0502020202020204" pitchFamily="34" charset="0"/>
              </a:endParaRPr>
            </a:p>
          </p:txBody>
        </p:sp>
      </p:grpSp>
      <p:sp>
        <p:nvSpPr>
          <p:cNvPr id="8" name="TextBox 7"/>
          <p:cNvSpPr txBox="1"/>
          <p:nvPr/>
        </p:nvSpPr>
        <p:spPr>
          <a:xfrm>
            <a:off x="35496" y="980728"/>
            <a:ext cx="2880320" cy="4524315"/>
          </a:xfrm>
          <a:prstGeom prst="rect">
            <a:avLst/>
          </a:prstGeom>
          <a:noFill/>
        </p:spPr>
        <p:txBody>
          <a:bodyPr wrap="square" rtlCol="0">
            <a:spAutoFit/>
          </a:bodyPr>
          <a:lstStyle/>
          <a:p>
            <a:pPr algn="ctr"/>
            <a:r>
              <a:rPr lang="en-GB" sz="2000" dirty="0" smtClean="0">
                <a:latin typeface="Century Gothic" panose="020B0502020202020204" pitchFamily="34" charset="0"/>
              </a:rPr>
              <a:t>Your main task today is to produce a wide range of </a:t>
            </a:r>
            <a:r>
              <a:rPr lang="en-GB" sz="2000" b="1" dirty="0" smtClean="0">
                <a:latin typeface="Century Gothic" panose="020B0502020202020204" pitchFamily="34" charset="0"/>
              </a:rPr>
              <a:t>THUMBNAIL, CONCEPT </a:t>
            </a:r>
            <a:r>
              <a:rPr lang="en-GB" sz="2000" dirty="0" smtClean="0">
                <a:latin typeface="Century Gothic" panose="020B0502020202020204" pitchFamily="34" charset="0"/>
              </a:rPr>
              <a:t>sketches. </a:t>
            </a:r>
          </a:p>
          <a:p>
            <a:pPr algn="ctr"/>
            <a:endParaRPr lang="en-GB" sz="2000" dirty="0">
              <a:latin typeface="Century Gothic" panose="020B0502020202020204" pitchFamily="34" charset="0"/>
            </a:endParaRPr>
          </a:p>
          <a:p>
            <a:pPr algn="ctr"/>
            <a:r>
              <a:rPr lang="en-GB" sz="2000" b="1" dirty="0" smtClean="0">
                <a:latin typeface="Century Gothic" panose="020B0502020202020204" pitchFamily="34" charset="0"/>
              </a:rPr>
              <a:t>These should be: </a:t>
            </a:r>
          </a:p>
          <a:p>
            <a:pPr algn="ctr"/>
            <a:endParaRPr lang="en-GB" sz="2000" b="1" dirty="0" smtClean="0">
              <a:latin typeface="Century Gothic" panose="020B0502020202020204" pitchFamily="34" charset="0"/>
            </a:endParaRPr>
          </a:p>
          <a:p>
            <a:pPr marL="342900" indent="-342900" algn="ctr">
              <a:buFontTx/>
              <a:buChar char="-"/>
            </a:pPr>
            <a:r>
              <a:rPr lang="en-GB" sz="2000" dirty="0" smtClean="0">
                <a:latin typeface="Century Gothic" panose="020B0502020202020204" pitchFamily="34" charset="0"/>
              </a:rPr>
              <a:t>Imaginative </a:t>
            </a:r>
          </a:p>
          <a:p>
            <a:pPr marL="342900" indent="-342900" algn="ctr">
              <a:buFontTx/>
              <a:buChar char="-"/>
            </a:pPr>
            <a:r>
              <a:rPr lang="en-GB" sz="2000" dirty="0" smtClean="0">
                <a:latin typeface="Century Gothic" panose="020B0502020202020204" pitchFamily="34" charset="0"/>
              </a:rPr>
              <a:t>Creative</a:t>
            </a:r>
          </a:p>
          <a:p>
            <a:pPr marL="342900" indent="-342900" algn="ctr">
              <a:buFontTx/>
              <a:buChar char="-"/>
            </a:pPr>
            <a:r>
              <a:rPr lang="en-GB" sz="2000" dirty="0" smtClean="0">
                <a:latin typeface="Century Gothic" panose="020B0502020202020204" pitchFamily="34" charset="0"/>
              </a:rPr>
              <a:t>Innovative </a:t>
            </a:r>
            <a:r>
              <a:rPr lang="en-GB" sz="1400" b="1" i="1" dirty="0" smtClean="0">
                <a:latin typeface="Century Gothic" panose="020B0502020202020204" pitchFamily="34" charset="0"/>
              </a:rPr>
              <a:t>*not a direct copy of an existing design</a:t>
            </a:r>
          </a:p>
          <a:p>
            <a:pPr marL="342900" indent="-342900" algn="ctr">
              <a:buFontTx/>
              <a:buChar char="-"/>
            </a:pPr>
            <a:r>
              <a:rPr lang="en-GB" sz="2000" dirty="0" smtClean="0">
                <a:latin typeface="Century Gothic" panose="020B0502020202020204" pitchFamily="34" charset="0"/>
              </a:rPr>
              <a:t>Focus on the clients needs </a:t>
            </a:r>
          </a:p>
          <a:p>
            <a:pPr algn="ctr"/>
            <a:endParaRPr lang="en-GB" sz="2000" dirty="0" smtClean="0">
              <a:latin typeface="Century Gothic" panose="020B0502020202020204" pitchFamily="34" charset="0"/>
            </a:endParaRP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701"/>
          <a:stretch/>
        </p:blipFill>
        <p:spPr bwMode="auto">
          <a:xfrm>
            <a:off x="2870770" y="673943"/>
            <a:ext cx="6273231" cy="606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283968" y="980728"/>
            <a:ext cx="4536504" cy="64807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300192" y="1988840"/>
            <a:ext cx="2232248"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107504" y="5229200"/>
            <a:ext cx="2808312" cy="1368152"/>
          </a:xfrm>
          <a:prstGeom prst="round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Century Gothic" panose="020B0502020202020204" pitchFamily="34" charset="0"/>
              </a:rPr>
              <a:t>Don’t forget your </a:t>
            </a:r>
            <a:r>
              <a:rPr lang="en-GB" sz="2000" b="1" dirty="0" smtClean="0">
                <a:solidFill>
                  <a:schemeClr val="tx1"/>
                </a:solidFill>
                <a:latin typeface="Century Gothic" panose="020B0502020202020204" pitchFamily="34" charset="0"/>
              </a:rPr>
              <a:t>ANNOTATION – EXPLAIN &amp; SELL YOUR IDEA. </a:t>
            </a: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436453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170538"/>
            <a:ext cx="9216007" cy="1246128"/>
            <a:chOff x="1" y="5811121"/>
            <a:chExt cx="9216007" cy="1246128"/>
          </a:xfrm>
        </p:grpSpPr>
        <p:sp>
          <p:nvSpPr>
            <p:cNvPr id="5" name="Rectangle 4"/>
            <p:cNvSpPr/>
            <p:nvPr/>
          </p:nvSpPr>
          <p:spPr>
            <a:xfrm>
              <a:off x="1" y="6067975"/>
              <a:ext cx="9144000" cy="456267"/>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pic>
          <p:nvPicPr>
            <p:cNvPr id="6" name="Picture 3"/>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601716">
              <a:off x="202534" y="5811121"/>
              <a:ext cx="1763290" cy="124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835696" y="6098291"/>
              <a:ext cx="7380312" cy="353943"/>
            </a:xfrm>
            <a:prstGeom prst="rect">
              <a:avLst/>
            </a:prstGeom>
            <a:noFill/>
          </p:spPr>
          <p:txBody>
            <a:bodyPr wrap="square" rtlCol="0">
              <a:spAutoFit/>
            </a:bodyPr>
            <a:lstStyle/>
            <a:p>
              <a:pPr algn="ctr"/>
              <a:r>
                <a:rPr lang="en-GB" sz="1700" b="1" dirty="0">
                  <a:latin typeface="Century Gothic" panose="020B0502020202020204" pitchFamily="34" charset="0"/>
                </a:rPr>
                <a:t>GCSE Design Technology – Toothbrush redesign for an elderly </a:t>
              </a:r>
              <a:r>
                <a:rPr lang="en-GB" sz="1700" b="1" dirty="0" smtClean="0">
                  <a:latin typeface="Century Gothic" panose="020B0502020202020204" pitchFamily="34" charset="0"/>
                </a:rPr>
                <a:t>person </a:t>
              </a:r>
              <a:endParaRPr lang="en-GB" sz="1700" b="1" dirty="0">
                <a:latin typeface="Century Gothic" panose="020B0502020202020204" pitchFamily="34" charset="0"/>
              </a:endParaRPr>
            </a:p>
          </p:txBody>
        </p:sp>
      </p:grpSp>
      <p:pic>
        <p:nvPicPr>
          <p:cNvPr id="8" name="Picture 2" descr="http://payload.cargocollective.com/1/2/90746/1236318/Toothbrush42_2048.jpg"/>
          <p:cNvPicPr>
            <a:picLocks noChangeAspect="1" noChangeArrowheads="1"/>
          </p:cNvPicPr>
          <p:nvPr/>
        </p:nvPicPr>
        <p:blipFill rotWithShape="1">
          <a:blip r:embed="rId3">
            <a:extLst>
              <a:ext uri="{28A0092B-C50C-407E-A947-70E740481C1C}">
                <a14:useLocalDpi xmlns:a14="http://schemas.microsoft.com/office/drawing/2010/main" val="0"/>
              </a:ext>
            </a:extLst>
          </a:blip>
          <a:srcRect l="729" t="2002" r="3288"/>
          <a:stretch/>
        </p:blipFill>
        <p:spPr bwMode="auto">
          <a:xfrm>
            <a:off x="1744011" y="548680"/>
            <a:ext cx="7364493" cy="5810178"/>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83" y="1052736"/>
            <a:ext cx="2015511" cy="237626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1600" b="1" dirty="0">
                <a:solidFill>
                  <a:schemeClr val="tx1"/>
                </a:solidFill>
                <a:latin typeface="Century Gothic" panose="020B0502020202020204" pitchFamily="34" charset="0"/>
              </a:rPr>
              <a:t>Quick concept sketches with annotated notes. </a:t>
            </a:r>
          </a:p>
          <a:p>
            <a:pPr algn="ctr"/>
            <a:endParaRPr lang="en-GB" sz="1600" b="1" dirty="0" smtClean="0">
              <a:solidFill>
                <a:schemeClr val="tx1"/>
              </a:solidFill>
              <a:latin typeface="Century Gothic" panose="020B0502020202020204" pitchFamily="34" charset="0"/>
            </a:endParaRPr>
          </a:p>
          <a:p>
            <a:pPr algn="ctr"/>
            <a:r>
              <a:rPr lang="en-GB" sz="1600" b="1" dirty="0" smtClean="0">
                <a:solidFill>
                  <a:schemeClr val="tx1"/>
                </a:solidFill>
                <a:latin typeface="Century Gothic" panose="020B0502020202020204" pitchFamily="34" charset="0"/>
              </a:rPr>
              <a:t>These </a:t>
            </a:r>
            <a:r>
              <a:rPr lang="en-GB" sz="1600" b="1" dirty="0">
                <a:solidFill>
                  <a:schemeClr val="tx1"/>
                </a:solidFill>
                <a:latin typeface="Century Gothic" panose="020B0502020202020204" pitchFamily="34" charset="0"/>
              </a:rPr>
              <a:t>show the problem and highlights what you need to improve. </a:t>
            </a:r>
          </a:p>
        </p:txBody>
      </p:sp>
      <p:sp>
        <p:nvSpPr>
          <p:cNvPr id="10" name="Rounded Rectangle 9"/>
          <p:cNvSpPr/>
          <p:nvPr/>
        </p:nvSpPr>
        <p:spPr>
          <a:xfrm>
            <a:off x="45783" y="4005064"/>
            <a:ext cx="2076907" cy="204373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1600" b="1" dirty="0">
                <a:solidFill>
                  <a:schemeClr val="tx1"/>
                </a:solidFill>
                <a:latin typeface="Century Gothic" panose="020B0502020202020204" pitchFamily="34" charset="0"/>
              </a:rPr>
              <a:t>In your sketch book produce a series of sketches (2 pages) of problems Ethel may face with her toothbrush. </a:t>
            </a:r>
          </a:p>
        </p:txBody>
      </p:sp>
      <p:pic>
        <p:nvPicPr>
          <p:cNvPr id="11" name="Picture 2" descr="Image result for old lady">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5309992"/>
            <a:ext cx="925089" cy="138763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7504" y="6216709"/>
            <a:ext cx="2015186" cy="54716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1600" b="1" dirty="0">
                <a:solidFill>
                  <a:schemeClr val="bg1"/>
                </a:solidFill>
                <a:latin typeface="Century Gothic" panose="020B0502020202020204" pitchFamily="34" charset="0"/>
              </a:rPr>
              <a:t>Remember Ethel's issues. </a:t>
            </a:r>
          </a:p>
        </p:txBody>
      </p:sp>
    </p:spTree>
    <p:extLst>
      <p:ext uri="{BB962C8B-B14F-4D97-AF65-F5344CB8AC3E}">
        <p14:creationId xmlns:p14="http://schemas.microsoft.com/office/powerpoint/2010/main" val="98477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payload.cargocollective.com/1/2/90746/1236318/Toothbrush43_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178051" cy="631940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 y="-170538"/>
            <a:ext cx="9216007" cy="1246128"/>
            <a:chOff x="1" y="5811121"/>
            <a:chExt cx="9216007" cy="1246128"/>
          </a:xfrm>
        </p:grpSpPr>
        <p:sp>
          <p:nvSpPr>
            <p:cNvPr id="5" name="Rectangle 4"/>
            <p:cNvSpPr/>
            <p:nvPr/>
          </p:nvSpPr>
          <p:spPr>
            <a:xfrm>
              <a:off x="1" y="6067975"/>
              <a:ext cx="9144000" cy="456267"/>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pic>
          <p:nvPicPr>
            <p:cNvPr id="6" name="Picture 3"/>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601716">
              <a:off x="202534" y="5811121"/>
              <a:ext cx="1763290" cy="124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835696" y="6098291"/>
              <a:ext cx="7380312" cy="353943"/>
            </a:xfrm>
            <a:prstGeom prst="rect">
              <a:avLst/>
            </a:prstGeom>
            <a:noFill/>
          </p:spPr>
          <p:txBody>
            <a:bodyPr wrap="square" rtlCol="0">
              <a:spAutoFit/>
            </a:bodyPr>
            <a:lstStyle/>
            <a:p>
              <a:pPr algn="ctr"/>
              <a:r>
                <a:rPr lang="en-GB" sz="1700" b="1" dirty="0">
                  <a:latin typeface="Century Gothic" panose="020B0502020202020204" pitchFamily="34" charset="0"/>
                </a:rPr>
                <a:t>GCSE Design Technology – Toothbrush redesign for an elderly </a:t>
              </a:r>
              <a:r>
                <a:rPr lang="en-GB" sz="1700" b="1" dirty="0" smtClean="0">
                  <a:latin typeface="Century Gothic" panose="020B0502020202020204" pitchFamily="34" charset="0"/>
                </a:rPr>
                <a:t>person </a:t>
              </a:r>
              <a:endParaRPr lang="en-GB" sz="1700" b="1" dirty="0">
                <a:latin typeface="Century Gothic" panose="020B0502020202020204" pitchFamily="34" charset="0"/>
              </a:endParaRPr>
            </a:p>
          </p:txBody>
        </p:sp>
      </p:grpSp>
      <p:sp>
        <p:nvSpPr>
          <p:cNvPr id="2" name="Rounded Rectangle 1"/>
          <p:cNvSpPr/>
          <p:nvPr/>
        </p:nvSpPr>
        <p:spPr>
          <a:xfrm>
            <a:off x="251520" y="2564904"/>
            <a:ext cx="2952328" cy="1071469"/>
          </a:xfrm>
          <a:prstGeom prst="round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Century Gothic" panose="020B0502020202020204" pitchFamily="34" charset="0"/>
              </a:rPr>
              <a:t>Do these concept solutions resolve Ethel's problem? </a:t>
            </a:r>
            <a:endParaRPr lang="en-GB" sz="2000" dirty="0">
              <a:solidFill>
                <a:schemeClr val="tx1"/>
              </a:solidFill>
              <a:latin typeface="Century Gothic" panose="020B0502020202020204" pitchFamily="34" charset="0"/>
            </a:endParaRPr>
          </a:p>
        </p:txBody>
      </p:sp>
      <p:sp>
        <p:nvSpPr>
          <p:cNvPr id="3" name="Oval 2"/>
          <p:cNvSpPr/>
          <p:nvPr/>
        </p:nvSpPr>
        <p:spPr>
          <a:xfrm>
            <a:off x="827584" y="1628800"/>
            <a:ext cx="116126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flipV="1">
            <a:off x="1804259" y="1196752"/>
            <a:ext cx="256595" cy="409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7584" y="764704"/>
            <a:ext cx="3168352" cy="400110"/>
          </a:xfrm>
          <a:prstGeom prst="rect">
            <a:avLst/>
          </a:prstGeom>
          <a:noFill/>
        </p:spPr>
        <p:txBody>
          <a:bodyPr wrap="square" rtlCol="0">
            <a:spAutoFit/>
          </a:bodyPr>
          <a:lstStyle/>
          <a:p>
            <a:r>
              <a:rPr lang="en-GB" sz="2000" b="1" dirty="0" smtClean="0">
                <a:latin typeface="Century Gothic" panose="020B0502020202020204" pitchFamily="34" charset="0"/>
              </a:rPr>
              <a:t>An idea/new thought </a:t>
            </a:r>
            <a:endParaRPr lang="en-GB" sz="2000" b="1" dirty="0">
              <a:latin typeface="Century Gothic" panose="020B0502020202020204" pitchFamily="34" charset="0"/>
            </a:endParaRPr>
          </a:p>
        </p:txBody>
      </p:sp>
    </p:spTree>
    <p:extLst>
      <p:ext uri="{BB962C8B-B14F-4D97-AF65-F5344CB8AC3E}">
        <p14:creationId xmlns:p14="http://schemas.microsoft.com/office/powerpoint/2010/main" val="4019722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170538"/>
            <a:ext cx="9216007" cy="1246128"/>
            <a:chOff x="1" y="5811121"/>
            <a:chExt cx="9216007" cy="1246128"/>
          </a:xfrm>
        </p:grpSpPr>
        <p:sp>
          <p:nvSpPr>
            <p:cNvPr id="5" name="Rectangle 4"/>
            <p:cNvSpPr/>
            <p:nvPr/>
          </p:nvSpPr>
          <p:spPr>
            <a:xfrm>
              <a:off x="1" y="6067975"/>
              <a:ext cx="9144000" cy="456267"/>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pic>
          <p:nvPicPr>
            <p:cNvPr id="6" name="Picture 3"/>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601716">
              <a:off x="202534" y="5811121"/>
              <a:ext cx="1763290" cy="124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835696" y="6098291"/>
              <a:ext cx="7380312" cy="353943"/>
            </a:xfrm>
            <a:prstGeom prst="rect">
              <a:avLst/>
            </a:prstGeom>
            <a:noFill/>
          </p:spPr>
          <p:txBody>
            <a:bodyPr wrap="square" rtlCol="0">
              <a:spAutoFit/>
            </a:bodyPr>
            <a:lstStyle/>
            <a:p>
              <a:pPr algn="ctr"/>
              <a:r>
                <a:rPr lang="en-GB" sz="1700" b="1" dirty="0">
                  <a:latin typeface="Century Gothic" panose="020B0502020202020204" pitchFamily="34" charset="0"/>
                </a:rPr>
                <a:t>GCSE Design Technology – Toothbrush redesign for an elderly </a:t>
              </a:r>
              <a:r>
                <a:rPr lang="en-GB" sz="1700" b="1" dirty="0" smtClean="0">
                  <a:latin typeface="Century Gothic" panose="020B0502020202020204" pitchFamily="34" charset="0"/>
                </a:rPr>
                <a:t>person </a:t>
              </a:r>
              <a:endParaRPr lang="en-GB" sz="1700" b="1" dirty="0">
                <a:latin typeface="Century Gothic" panose="020B0502020202020204" pitchFamily="34" charset="0"/>
              </a:endParaRPr>
            </a:p>
          </p:txBody>
        </p:sp>
      </p:grpSp>
      <p:pic>
        <p:nvPicPr>
          <p:cNvPr id="8" name="Picture 2" descr="Related image">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404" b="3790"/>
          <a:stretch/>
        </p:blipFill>
        <p:spPr bwMode="auto">
          <a:xfrm>
            <a:off x="97217" y="1219600"/>
            <a:ext cx="7210924" cy="56384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28403" y="692696"/>
            <a:ext cx="6099781" cy="504056"/>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2000" b="1" dirty="0">
                <a:solidFill>
                  <a:schemeClr val="tx1"/>
                </a:solidFill>
                <a:latin typeface="Century Gothic" panose="020B0502020202020204" pitchFamily="34" charset="0"/>
              </a:rPr>
              <a:t>Developing sketching – sketching = no rulers!</a:t>
            </a:r>
          </a:p>
        </p:txBody>
      </p:sp>
      <p:pic>
        <p:nvPicPr>
          <p:cNvPr id="1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5897" b="4902"/>
          <a:stretch/>
        </p:blipFill>
        <p:spPr bwMode="auto">
          <a:xfrm>
            <a:off x="49117" y="620688"/>
            <a:ext cx="8915371" cy="6143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174369" y="1892067"/>
            <a:ext cx="8795263" cy="3600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2000" dirty="0">
                <a:solidFill>
                  <a:schemeClr val="tx1"/>
                </a:solidFill>
                <a:latin typeface="Century Gothic" panose="020B0502020202020204" pitchFamily="34" charset="0"/>
              </a:rPr>
              <a:t>You should aim for 2-3 pages of sketches. </a:t>
            </a:r>
          </a:p>
          <a:p>
            <a:pPr algn="ctr"/>
            <a:endParaRPr lang="en-GB" sz="2000" dirty="0">
              <a:solidFill>
                <a:schemeClr val="tx1"/>
              </a:solidFill>
              <a:latin typeface="Century Gothic" panose="020B0502020202020204" pitchFamily="34" charset="0"/>
            </a:endParaRPr>
          </a:p>
          <a:p>
            <a:pPr algn="ctr"/>
            <a:r>
              <a:rPr lang="en-GB" sz="2000" dirty="0">
                <a:solidFill>
                  <a:schemeClr val="tx1"/>
                </a:solidFill>
                <a:latin typeface="Century Gothic" panose="020B0502020202020204" pitchFamily="34" charset="0"/>
              </a:rPr>
              <a:t>All ideas should be different in their design and show that they resolve the clients problem. </a:t>
            </a:r>
          </a:p>
          <a:p>
            <a:pPr algn="ctr"/>
            <a:endParaRPr lang="en-GB" sz="2000" dirty="0">
              <a:solidFill>
                <a:schemeClr val="tx1"/>
              </a:solidFill>
              <a:latin typeface="Century Gothic" panose="020B0502020202020204" pitchFamily="34" charset="0"/>
            </a:endParaRPr>
          </a:p>
          <a:p>
            <a:pPr algn="ctr"/>
            <a:r>
              <a:rPr lang="en-GB" sz="2000" dirty="0">
                <a:solidFill>
                  <a:schemeClr val="tx1"/>
                </a:solidFill>
                <a:latin typeface="Century Gothic" panose="020B0502020202020204" pitchFamily="34" charset="0"/>
              </a:rPr>
              <a:t>Colour should be applied to show shade/tone.</a:t>
            </a:r>
          </a:p>
          <a:p>
            <a:pPr algn="ctr"/>
            <a:endParaRPr lang="en-GB" sz="2000" dirty="0">
              <a:solidFill>
                <a:schemeClr val="tx1"/>
              </a:solidFill>
              <a:latin typeface="Century Gothic" panose="020B0502020202020204" pitchFamily="34" charset="0"/>
            </a:endParaRPr>
          </a:p>
          <a:p>
            <a:pPr algn="ctr"/>
            <a:r>
              <a:rPr lang="en-GB" sz="2000" dirty="0">
                <a:solidFill>
                  <a:schemeClr val="tx1"/>
                </a:solidFill>
                <a:latin typeface="Century Gothic" panose="020B0502020202020204" pitchFamily="34" charset="0"/>
              </a:rPr>
              <a:t>Annotation should be added to explain the idea/materials/how it will be used. </a:t>
            </a:r>
          </a:p>
          <a:p>
            <a:pPr algn="ctr"/>
            <a:endParaRPr lang="en-GB" sz="2000" dirty="0">
              <a:solidFill>
                <a:schemeClr val="tx1"/>
              </a:solidFill>
              <a:latin typeface="Century Gothic" panose="020B0502020202020204" pitchFamily="34" charset="0"/>
            </a:endParaRPr>
          </a:p>
          <a:p>
            <a:pPr algn="ctr"/>
            <a:r>
              <a:rPr lang="en-GB" sz="2000" dirty="0">
                <a:solidFill>
                  <a:schemeClr val="tx1"/>
                </a:solidFill>
                <a:latin typeface="Century Gothic" panose="020B0502020202020204" pitchFamily="34" charset="0"/>
              </a:rPr>
              <a:t>Black fine liners can be borrowed to add THICK and thin lines. </a:t>
            </a:r>
          </a:p>
        </p:txBody>
      </p:sp>
    </p:spTree>
    <p:extLst>
      <p:ext uri="{BB962C8B-B14F-4D97-AF65-F5344CB8AC3E}">
        <p14:creationId xmlns:p14="http://schemas.microsoft.com/office/powerpoint/2010/main" val="401972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581</Words>
  <Application>Microsoft Office PowerPoint</Application>
  <PresentationFormat>On-screen Show (4:3)</PresentationFormat>
  <Paragraphs>76</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Dunn</dc:creator>
  <cp:lastModifiedBy>Helen Dunn</cp:lastModifiedBy>
  <cp:revision>58</cp:revision>
  <dcterms:created xsi:type="dcterms:W3CDTF">2018-04-11T16:55:15Z</dcterms:created>
  <dcterms:modified xsi:type="dcterms:W3CDTF">2018-07-24T11:22:03Z</dcterms:modified>
</cp:coreProperties>
</file>