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7" r:id="rId2"/>
    <p:sldId id="296" r:id="rId3"/>
    <p:sldId id="298" r:id="rId4"/>
    <p:sldId id="299" r:id="rId5"/>
    <p:sldId id="300" r:id="rId6"/>
    <p:sldId id="301" r:id="rId7"/>
    <p:sldId id="302" r:id="rId8"/>
    <p:sldId id="303" r:id="rId9"/>
    <p:sldId id="304" r:id="rId10"/>
    <p:sldId id="30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F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2705" autoAdjust="0"/>
  </p:normalViewPr>
  <p:slideViewPr>
    <p:cSldViewPr>
      <p:cViewPr>
        <p:scale>
          <a:sx n="60" d="100"/>
          <a:sy n="60" d="100"/>
        </p:scale>
        <p:origin x="-1656" y="-258"/>
      </p:cViewPr>
      <p:guideLst>
        <p:guide orient="horz" pos="2160"/>
        <p:guide pos="2880"/>
      </p:guideLst>
    </p:cSldViewPr>
  </p:slideViewPr>
  <p:notesTextViewPr>
    <p:cViewPr>
      <p:scale>
        <a:sx n="1" d="1"/>
        <a:sy n="1" d="1"/>
      </p:scale>
      <p:origin x="0" y="1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48E4B-9B78-4367-8ECC-109221424149}" type="datetimeFigureOut">
              <a:rPr lang="en-GB" smtClean="0"/>
              <a:t>24/07/2018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466D99-2DFD-4B6B-B51C-1B49DB9CAF5B}" type="slidenum">
              <a:rPr lang="en-GB" smtClean="0"/>
              <a:t>‹#›</a:t>
            </a:fld>
            <a:endParaRPr lang="en-GB"/>
          </a:p>
        </p:txBody>
      </p:sp>
    </p:spTree>
    <p:extLst>
      <p:ext uri="{BB962C8B-B14F-4D97-AF65-F5344CB8AC3E}">
        <p14:creationId xmlns:p14="http://schemas.microsoft.com/office/powerpoint/2010/main" val="3638135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 now – Students to write their response on a provided post it note and place it on the board for further</a:t>
            </a:r>
            <a:r>
              <a:rPr lang="en-GB" baseline="0" dirty="0" smtClean="0"/>
              <a:t> discussion </a:t>
            </a:r>
            <a:endParaRPr lang="en-GB" dirty="0"/>
          </a:p>
        </p:txBody>
      </p:sp>
      <p:sp>
        <p:nvSpPr>
          <p:cNvPr id="4" name="Slide Number Placeholder 3"/>
          <p:cNvSpPr>
            <a:spLocks noGrp="1"/>
          </p:cNvSpPr>
          <p:nvPr>
            <p:ph type="sldNum" sz="quarter" idx="10"/>
          </p:nvPr>
        </p:nvSpPr>
        <p:spPr/>
        <p:txBody>
          <a:bodyPr/>
          <a:lstStyle/>
          <a:p>
            <a:fld id="{31466D99-2DFD-4B6B-B51C-1B49DB9CAF5B}" type="slidenum">
              <a:rPr lang="en-GB" smtClean="0"/>
              <a:t>3</a:t>
            </a:fld>
            <a:endParaRPr lang="en-GB"/>
          </a:p>
        </p:txBody>
      </p:sp>
    </p:spTree>
    <p:extLst>
      <p:ext uri="{BB962C8B-B14F-4D97-AF65-F5344CB8AC3E}">
        <p14:creationId xmlns:p14="http://schemas.microsoft.com/office/powerpoint/2010/main" val="158040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Leave on the screen</a:t>
            </a:r>
            <a:r>
              <a:rPr lang="en-GB" baseline="0" dirty="0" smtClean="0"/>
              <a:t> for students to place their written post it notes on. </a:t>
            </a:r>
            <a:endParaRPr lang="en-GB" dirty="0"/>
          </a:p>
        </p:txBody>
      </p:sp>
      <p:sp>
        <p:nvSpPr>
          <p:cNvPr id="4" name="Slide Number Placeholder 3"/>
          <p:cNvSpPr>
            <a:spLocks noGrp="1"/>
          </p:cNvSpPr>
          <p:nvPr>
            <p:ph type="sldNum" sz="quarter" idx="10"/>
          </p:nvPr>
        </p:nvSpPr>
        <p:spPr/>
        <p:txBody>
          <a:bodyPr/>
          <a:lstStyle/>
          <a:p>
            <a:fld id="{31466D99-2DFD-4B6B-B51C-1B49DB9CAF5B}" type="slidenum">
              <a:rPr lang="en-GB" smtClean="0"/>
              <a:t>4</a:t>
            </a:fld>
            <a:endParaRPr lang="en-GB"/>
          </a:p>
        </p:txBody>
      </p:sp>
    </p:spTree>
    <p:extLst>
      <p:ext uri="{BB962C8B-B14F-4D97-AF65-F5344CB8AC3E}">
        <p14:creationId xmlns:p14="http://schemas.microsoft.com/office/powerpoint/2010/main" val="1381576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a:t>
            </a:r>
            <a:r>
              <a:rPr lang="en-GB" baseline="0" dirty="0" smtClean="0"/>
              <a:t> note – Instead of analysing the provided images students could look at actual products (if sourced</a:t>
            </a:r>
            <a:r>
              <a:rPr lang="en-GB" baseline="0" dirty="0" smtClean="0"/>
              <a:t>)</a:t>
            </a:r>
          </a:p>
          <a:p>
            <a:r>
              <a:rPr lang="en-GB" baseline="0" dirty="0" smtClean="0"/>
              <a:t>Worksheet to print </a:t>
            </a:r>
            <a:endParaRPr lang="en-GB" dirty="0"/>
          </a:p>
        </p:txBody>
      </p:sp>
      <p:sp>
        <p:nvSpPr>
          <p:cNvPr id="4" name="Slide Number Placeholder 3"/>
          <p:cNvSpPr>
            <a:spLocks noGrp="1"/>
          </p:cNvSpPr>
          <p:nvPr>
            <p:ph type="sldNum" sz="quarter" idx="10"/>
          </p:nvPr>
        </p:nvSpPr>
        <p:spPr/>
        <p:txBody>
          <a:bodyPr/>
          <a:lstStyle/>
          <a:p>
            <a:fld id="{31466D99-2DFD-4B6B-B51C-1B49DB9CAF5B}" type="slidenum">
              <a:rPr lang="en-GB" smtClean="0"/>
              <a:t>9</a:t>
            </a:fld>
            <a:endParaRPr lang="en-GB"/>
          </a:p>
        </p:txBody>
      </p:sp>
    </p:spTree>
    <p:extLst>
      <p:ext uri="{BB962C8B-B14F-4D97-AF65-F5344CB8AC3E}">
        <p14:creationId xmlns:p14="http://schemas.microsoft.com/office/powerpoint/2010/main" val="3210362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smtClean="0"/>
              <a:t>Worksheet to print </a:t>
            </a:r>
            <a:endParaRPr lang="en-GB" smtClean="0"/>
          </a:p>
          <a:p>
            <a:endParaRPr lang="en-GB"/>
          </a:p>
        </p:txBody>
      </p:sp>
      <p:sp>
        <p:nvSpPr>
          <p:cNvPr id="4" name="Slide Number Placeholder 3"/>
          <p:cNvSpPr>
            <a:spLocks noGrp="1"/>
          </p:cNvSpPr>
          <p:nvPr>
            <p:ph type="sldNum" sz="quarter" idx="10"/>
          </p:nvPr>
        </p:nvSpPr>
        <p:spPr/>
        <p:txBody>
          <a:bodyPr/>
          <a:lstStyle/>
          <a:p>
            <a:fld id="{31466D99-2DFD-4B6B-B51C-1B49DB9CAF5B}" type="slidenum">
              <a:rPr lang="en-GB" smtClean="0"/>
              <a:t>10</a:t>
            </a:fld>
            <a:endParaRPr lang="en-GB"/>
          </a:p>
        </p:txBody>
      </p:sp>
    </p:spTree>
    <p:extLst>
      <p:ext uri="{BB962C8B-B14F-4D97-AF65-F5344CB8AC3E}">
        <p14:creationId xmlns:p14="http://schemas.microsoft.com/office/powerpoint/2010/main" val="3741431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AB20984-8E2F-4338-9CA0-6A652C3F8A2D}"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11875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B20984-8E2F-4338-9CA0-6A652C3F8A2D}"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286839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B20984-8E2F-4338-9CA0-6A652C3F8A2D}"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273501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B20984-8E2F-4338-9CA0-6A652C3F8A2D}"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1177406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20984-8E2F-4338-9CA0-6A652C3F8A2D}"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1091014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AB20984-8E2F-4338-9CA0-6A652C3F8A2D}" type="datetimeFigureOut">
              <a:rPr lang="en-GB" smtClean="0"/>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1440346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B20984-8E2F-4338-9CA0-6A652C3F8A2D}" type="datetimeFigureOut">
              <a:rPr lang="en-GB" smtClean="0"/>
              <a:t>24/07/2018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2844843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AB20984-8E2F-4338-9CA0-6A652C3F8A2D}" type="datetimeFigureOut">
              <a:rPr lang="en-GB" smtClean="0"/>
              <a:t>24/07/2018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2728801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20984-8E2F-4338-9CA0-6A652C3F8A2D}" type="datetimeFigureOut">
              <a:rPr lang="en-GB" smtClean="0"/>
              <a:t>24/07/2018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61824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20984-8E2F-4338-9CA0-6A652C3F8A2D}" type="datetimeFigureOut">
              <a:rPr lang="en-GB" smtClean="0"/>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385689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20984-8E2F-4338-9CA0-6A652C3F8A2D}" type="datetimeFigureOut">
              <a:rPr lang="en-GB" smtClean="0"/>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17334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20984-8E2F-4338-9CA0-6A652C3F8A2D}" type="datetimeFigureOut">
              <a:rPr lang="en-GB" smtClean="0"/>
              <a:t>24/07/2018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8B4C8-ABD9-44E0-B667-F5392CA04AA3}" type="slidenum">
              <a:rPr lang="en-GB" smtClean="0"/>
              <a:t>‹#›</a:t>
            </a:fld>
            <a:endParaRPr lang="en-GB"/>
          </a:p>
        </p:txBody>
      </p:sp>
    </p:spTree>
    <p:extLst>
      <p:ext uri="{BB962C8B-B14F-4D97-AF65-F5344CB8AC3E}">
        <p14:creationId xmlns:p14="http://schemas.microsoft.com/office/powerpoint/2010/main" val="1247458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uk/url?sa=i&amp;rct=j&amp;q=&amp;esrc=s&amp;source=images&amp;cd=&amp;cad=rja&amp;uact=8&amp;ved=2ahUKEwi-hK-YtIfaAhUEL1AKHRHkAf0QjRx6BAgAEAU&amp;url=http://villains.wikia.com/wiki/File:Nice-old-lady-1-.jpg&amp;psig=AOvVaw1GFKC2_g2Tg3Lbiq745XXA&amp;ust=1522065009432868"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060848"/>
            <a:ext cx="9144000" cy="1512168"/>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ttps://static1.squarespace.com/static/58ac9e55f7e0ab22fa55e315/t/591f2d4b197aead872f4eb9f/1495215440741/?format=75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45369"/>
            <a:ext cx="7143750" cy="2143126"/>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51520" y="4725144"/>
            <a:ext cx="8736310" cy="1944216"/>
          </a:xfrm>
          <a:prstGeom prst="roundRect">
            <a:avLst>
              <a:gd name="adj" fmla="val 12458"/>
            </a:avLst>
          </a:prstGeom>
          <a:noFill/>
          <a:ln>
            <a:solidFill>
              <a:srgbClr val="9AF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smtClean="0">
                <a:solidFill>
                  <a:schemeClr val="tx1"/>
                </a:solidFill>
                <a:latin typeface="Century Gothic" panose="020B0502020202020204" pitchFamily="34" charset="0"/>
              </a:rPr>
              <a:t>Learning Aims: </a:t>
            </a:r>
          </a:p>
          <a:p>
            <a:pPr marL="342900" indent="-342900">
              <a:buFont typeface="Wingdings" panose="05000000000000000000" pitchFamily="2" charset="2"/>
              <a:buChar char="§"/>
            </a:pPr>
            <a:r>
              <a:rPr lang="en-GB" sz="2000" dirty="0" smtClean="0">
                <a:solidFill>
                  <a:schemeClr val="tx1"/>
                </a:solidFill>
                <a:latin typeface="Century Gothic" panose="020B0502020202020204" pitchFamily="34" charset="0"/>
              </a:rPr>
              <a:t>Apply previous lessons learning of inclusive design to a mini NEA design brief. </a:t>
            </a:r>
          </a:p>
          <a:p>
            <a:pPr marL="342900" indent="-342900">
              <a:buFont typeface="Wingdings" panose="05000000000000000000" pitchFamily="2" charset="2"/>
              <a:buChar char="§"/>
            </a:pPr>
            <a:r>
              <a:rPr lang="en-GB" sz="2000" dirty="0" smtClean="0">
                <a:solidFill>
                  <a:schemeClr val="tx1"/>
                </a:solidFill>
                <a:latin typeface="Century Gothic" panose="020B0502020202020204" pitchFamily="34" charset="0"/>
              </a:rPr>
              <a:t>Understand and discuss the difference between product form and function. </a:t>
            </a:r>
          </a:p>
          <a:p>
            <a:pPr marL="342900" indent="-342900">
              <a:buFont typeface="Wingdings" panose="05000000000000000000" pitchFamily="2" charset="2"/>
              <a:buChar char="§"/>
            </a:pPr>
            <a:r>
              <a:rPr lang="en-GB" sz="2000" dirty="0" smtClean="0">
                <a:solidFill>
                  <a:schemeClr val="tx1"/>
                </a:solidFill>
                <a:latin typeface="Century Gothic" panose="020B0502020202020204" pitchFamily="34" charset="0"/>
              </a:rPr>
              <a:t>Complete product analysis study of elderly aid products.   </a:t>
            </a:r>
            <a:endParaRPr lang="en-GB" sz="2000" dirty="0">
              <a:solidFill>
                <a:schemeClr val="tx1"/>
              </a:solidFill>
              <a:latin typeface="Century Gothic" panose="020B0502020202020204" pitchFamily="34" charset="0"/>
            </a:endParaRPr>
          </a:p>
        </p:txBody>
      </p:sp>
      <p:sp>
        <p:nvSpPr>
          <p:cNvPr id="7" name="TextBox 6"/>
          <p:cNvSpPr txBox="1"/>
          <p:nvPr/>
        </p:nvSpPr>
        <p:spPr>
          <a:xfrm>
            <a:off x="971600" y="980728"/>
            <a:ext cx="7143750" cy="830997"/>
          </a:xfrm>
          <a:prstGeom prst="rect">
            <a:avLst/>
          </a:prstGeom>
          <a:noFill/>
        </p:spPr>
        <p:txBody>
          <a:bodyPr wrap="square" rtlCol="0">
            <a:spAutoFit/>
          </a:bodyPr>
          <a:lstStyle/>
          <a:p>
            <a:pPr algn="ctr"/>
            <a:r>
              <a:rPr lang="en-GB" sz="4800" b="1" dirty="0" smtClean="0">
                <a:latin typeface="Century Gothic" panose="020B0502020202020204" pitchFamily="34" charset="0"/>
              </a:rPr>
              <a:t>DESIGN FOR SOCIETY</a:t>
            </a:r>
            <a:endParaRPr lang="en-GB" sz="4800" b="1" dirty="0">
              <a:latin typeface="Century Gothic" panose="020B0502020202020204" pitchFamily="34" charset="0"/>
            </a:endParaRPr>
          </a:p>
        </p:txBody>
      </p:sp>
      <p:sp>
        <p:nvSpPr>
          <p:cNvPr id="9" name="Rounded Rectangle 8"/>
          <p:cNvSpPr/>
          <p:nvPr/>
        </p:nvSpPr>
        <p:spPr>
          <a:xfrm>
            <a:off x="7308304" y="116632"/>
            <a:ext cx="1679526" cy="495672"/>
          </a:xfrm>
          <a:prstGeom prst="roundRect">
            <a:avLst>
              <a:gd name="adj" fmla="val 12458"/>
            </a:avLst>
          </a:prstGeom>
          <a:noFill/>
          <a:ln>
            <a:solidFill>
              <a:srgbClr val="9AF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000" b="1" dirty="0" smtClean="0">
                <a:solidFill>
                  <a:schemeClr val="tx1"/>
                </a:solidFill>
                <a:latin typeface="Century Gothic" panose="020B0502020202020204" pitchFamily="34" charset="0"/>
              </a:rPr>
              <a:t>Lesson 6/10</a:t>
            </a:r>
            <a:endParaRPr lang="en-GB" sz="2000" b="1" dirty="0">
              <a:solidFill>
                <a:schemeClr val="tx1"/>
              </a:solidFill>
              <a:latin typeface="Century Gothic" panose="020B0502020202020204" pitchFamily="34" charset="0"/>
            </a:endParaRPr>
          </a:p>
        </p:txBody>
      </p:sp>
      <p:sp>
        <p:nvSpPr>
          <p:cNvPr id="8" name="TextBox 7"/>
          <p:cNvSpPr txBox="1"/>
          <p:nvPr/>
        </p:nvSpPr>
        <p:spPr>
          <a:xfrm>
            <a:off x="971600" y="3954542"/>
            <a:ext cx="7143750" cy="338554"/>
          </a:xfrm>
          <a:prstGeom prst="rect">
            <a:avLst/>
          </a:prstGeom>
          <a:noFill/>
        </p:spPr>
        <p:txBody>
          <a:bodyPr wrap="square" rtlCol="0">
            <a:spAutoFit/>
          </a:bodyPr>
          <a:lstStyle/>
          <a:p>
            <a:pPr algn="ctr"/>
            <a:r>
              <a:rPr lang="en-GB" sz="1600" i="1" dirty="0" smtClean="0">
                <a:latin typeface="Century Gothic" panose="020B0502020202020204" pitchFamily="34" charset="0"/>
              </a:rPr>
              <a:t>“Understanding how design can have a positive impact on others”. </a:t>
            </a:r>
            <a:endParaRPr lang="en-GB" sz="1600" i="1" dirty="0">
              <a:latin typeface="Century Gothic" panose="020B0502020202020204" pitchFamily="34" charset="0"/>
            </a:endParaRPr>
          </a:p>
        </p:txBody>
      </p:sp>
      <p:sp>
        <p:nvSpPr>
          <p:cNvPr id="11" name="TextBox 10"/>
          <p:cNvSpPr txBox="1"/>
          <p:nvPr/>
        </p:nvSpPr>
        <p:spPr>
          <a:xfrm>
            <a:off x="5226888" y="3213109"/>
            <a:ext cx="5345023" cy="646331"/>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10" name="Rounded Rectangle 9"/>
          <p:cNvSpPr/>
          <p:nvPr/>
        </p:nvSpPr>
        <p:spPr>
          <a:xfrm>
            <a:off x="122712" y="115213"/>
            <a:ext cx="3801216" cy="497091"/>
          </a:xfrm>
          <a:prstGeom prst="roundRect">
            <a:avLst/>
          </a:prstGeom>
          <a:solidFill>
            <a:schemeClr val="bg1"/>
          </a:solidFill>
          <a:ln w="38100">
            <a:solidFill>
              <a:srgbClr val="9AF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Century Gothic" panose="020B0502020202020204" pitchFamily="34" charset="0"/>
              </a:rPr>
              <a:t>NEA MINI ASSESSMENT</a:t>
            </a:r>
            <a:endParaRPr lang="en-GB" sz="24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57136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4587804" y="1249528"/>
            <a:ext cx="4160526" cy="4810736"/>
          </a:xfrm>
          <a:prstGeom prst="roundRect">
            <a:avLst>
              <a:gd name="adj" fmla="val 781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a:p>
        </p:txBody>
      </p:sp>
      <p:sp>
        <p:nvSpPr>
          <p:cNvPr id="29" name="Rounded Rectangle 28"/>
          <p:cNvSpPr/>
          <p:nvPr/>
        </p:nvSpPr>
        <p:spPr>
          <a:xfrm>
            <a:off x="134211" y="1249528"/>
            <a:ext cx="4160526" cy="4810736"/>
          </a:xfrm>
          <a:prstGeom prst="roundRect">
            <a:avLst>
              <a:gd name="adj" fmla="val 781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a:p>
        </p:txBody>
      </p:sp>
      <p:grpSp>
        <p:nvGrpSpPr>
          <p:cNvPr id="8" name="Group 7"/>
          <p:cNvGrpSpPr/>
          <p:nvPr/>
        </p:nvGrpSpPr>
        <p:grpSpPr>
          <a:xfrm>
            <a:off x="-36512" y="6129942"/>
            <a:ext cx="9180512" cy="829931"/>
            <a:chOff x="-252536" y="5851350"/>
            <a:chExt cx="9389160" cy="1160992"/>
          </a:xfrm>
        </p:grpSpPr>
        <p:sp>
          <p:nvSpPr>
            <p:cNvPr id="9" name="Rectangle 8"/>
            <p:cNvSpPr/>
            <p:nvPr/>
          </p:nvSpPr>
          <p:spPr>
            <a:xfrm>
              <a:off x="-252536" y="5949280"/>
              <a:ext cx="9389160" cy="851902"/>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400"/>
            </a:p>
          </p:txBody>
        </p:sp>
        <p:pic>
          <p:nvPicPr>
            <p:cNvPr id="10" name="Picture 3"/>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305657">
              <a:off x="3614892" y="5851350"/>
              <a:ext cx="1642823" cy="1160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588578" y="6177605"/>
              <a:ext cx="7380312" cy="495132"/>
            </a:xfrm>
            <a:prstGeom prst="rect">
              <a:avLst/>
            </a:prstGeom>
            <a:noFill/>
          </p:spPr>
          <p:txBody>
            <a:bodyPr wrap="square" rtlCol="0">
              <a:spAutoFit/>
            </a:bodyPr>
            <a:lstStyle/>
            <a:p>
              <a:pPr algn="r"/>
              <a:r>
                <a:rPr lang="en-GB" sz="1700" b="1" dirty="0">
                  <a:latin typeface="Century Gothic" panose="020B0502020202020204" pitchFamily="34" charset="0"/>
                </a:rPr>
                <a:t>Product analysis using ACCESS FM.</a:t>
              </a:r>
            </a:p>
          </p:txBody>
        </p:sp>
      </p:grpSp>
      <p:sp>
        <p:nvSpPr>
          <p:cNvPr id="12" name="Rectangle 11"/>
          <p:cNvSpPr/>
          <p:nvPr/>
        </p:nvSpPr>
        <p:spPr>
          <a:xfrm>
            <a:off x="0" y="-17097"/>
            <a:ext cx="9144000" cy="230822"/>
          </a:xfrm>
          <a:prstGeom prst="rect">
            <a:avLst/>
          </a:prstGeom>
        </p:spPr>
        <p:txBody>
          <a:bodyPr wrap="square" lIns="91429" tIns="45715" rIns="91429" bIns="45715">
            <a:spAutoFit/>
          </a:bodyPr>
          <a:lstStyle/>
          <a:p>
            <a:r>
              <a:rPr lang="en-GB" sz="900" b="1" i="1" dirty="0">
                <a:latin typeface="Century Gothic" panose="020B0502020202020204" pitchFamily="34" charset="0"/>
              </a:rPr>
              <a:t>Product analysis </a:t>
            </a:r>
            <a:r>
              <a:rPr lang="en-GB" sz="900" i="1" dirty="0">
                <a:latin typeface="Century Gothic" panose="020B0502020202020204" pitchFamily="34" charset="0"/>
              </a:rPr>
              <a:t>is a vital research tool to enable you to analyse and describe areas of existing products. </a:t>
            </a:r>
          </a:p>
        </p:txBody>
      </p:sp>
      <p:sp>
        <p:nvSpPr>
          <p:cNvPr id="2" name="Rounded Rectangle 1"/>
          <p:cNvSpPr/>
          <p:nvPr/>
        </p:nvSpPr>
        <p:spPr>
          <a:xfrm>
            <a:off x="179512" y="6277040"/>
            <a:ext cx="3312368" cy="4312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r>
              <a:rPr lang="en-GB" sz="1100" dirty="0">
                <a:solidFill>
                  <a:schemeClr val="tx1"/>
                </a:solidFill>
                <a:latin typeface="Century Gothic" panose="020B0502020202020204" pitchFamily="34" charset="0"/>
              </a:rPr>
              <a:t>Name: </a:t>
            </a:r>
          </a:p>
        </p:txBody>
      </p:sp>
      <p:sp>
        <p:nvSpPr>
          <p:cNvPr id="3" name="Rounded Rectangle 2"/>
          <p:cNvSpPr/>
          <p:nvPr/>
        </p:nvSpPr>
        <p:spPr>
          <a:xfrm>
            <a:off x="97218" y="188640"/>
            <a:ext cx="1080119" cy="8949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GB" sz="900" b="1" dirty="0">
                <a:solidFill>
                  <a:schemeClr val="tx1"/>
                </a:solidFill>
                <a:latin typeface="Century Gothic" panose="020B0502020202020204" pitchFamily="34" charset="0"/>
              </a:rPr>
              <a:t>Aesthetics</a:t>
            </a:r>
            <a:r>
              <a:rPr lang="en-GB" sz="900" dirty="0">
                <a:solidFill>
                  <a:schemeClr val="tx1"/>
                </a:solidFill>
                <a:latin typeface="Century Gothic" panose="020B0502020202020204" pitchFamily="34" charset="0"/>
              </a:rPr>
              <a:t>: Describe how the product looks. Shape/size/ intended use. </a:t>
            </a:r>
          </a:p>
        </p:txBody>
      </p:sp>
      <p:sp>
        <p:nvSpPr>
          <p:cNvPr id="20" name="Rounded Rectangle 19"/>
          <p:cNvSpPr/>
          <p:nvPr/>
        </p:nvSpPr>
        <p:spPr>
          <a:xfrm>
            <a:off x="1228772" y="188640"/>
            <a:ext cx="1121268" cy="8949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GB" sz="900" b="1" dirty="0">
                <a:solidFill>
                  <a:schemeClr val="tx1"/>
                </a:solidFill>
                <a:latin typeface="Century Gothic" panose="020B0502020202020204" pitchFamily="34" charset="0"/>
              </a:rPr>
              <a:t>Cost</a:t>
            </a:r>
            <a:r>
              <a:rPr lang="en-GB" sz="900" dirty="0">
                <a:solidFill>
                  <a:schemeClr val="tx1"/>
                </a:solidFill>
                <a:latin typeface="Century Gothic" panose="020B0502020202020204" pitchFamily="34" charset="0"/>
              </a:rPr>
              <a:t>: Cost to make the product? Materials costs? Cost if sold in a shop?</a:t>
            </a:r>
          </a:p>
        </p:txBody>
      </p:sp>
      <p:sp>
        <p:nvSpPr>
          <p:cNvPr id="21" name="Rounded Rectangle 20"/>
          <p:cNvSpPr/>
          <p:nvPr/>
        </p:nvSpPr>
        <p:spPr>
          <a:xfrm>
            <a:off x="2411760" y="207327"/>
            <a:ext cx="1092373" cy="8949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GB" sz="900" b="1" dirty="0">
                <a:solidFill>
                  <a:schemeClr val="tx1"/>
                </a:solidFill>
                <a:latin typeface="Century Gothic" panose="020B0502020202020204" pitchFamily="34" charset="0"/>
              </a:rPr>
              <a:t>Consumer</a:t>
            </a:r>
            <a:r>
              <a:rPr lang="en-GB" sz="900" dirty="0">
                <a:solidFill>
                  <a:schemeClr val="tx1"/>
                </a:solidFill>
                <a:latin typeface="Century Gothic" panose="020B0502020202020204" pitchFamily="34" charset="0"/>
              </a:rPr>
              <a:t>: who do you think the intended user is and why? Explain.</a:t>
            </a:r>
          </a:p>
        </p:txBody>
      </p:sp>
      <p:sp>
        <p:nvSpPr>
          <p:cNvPr id="22" name="Rounded Rectangle 21"/>
          <p:cNvSpPr/>
          <p:nvPr/>
        </p:nvSpPr>
        <p:spPr>
          <a:xfrm>
            <a:off x="3576141" y="219501"/>
            <a:ext cx="1098728" cy="8949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GB" sz="900" b="1" dirty="0">
                <a:solidFill>
                  <a:schemeClr val="tx1"/>
                </a:solidFill>
                <a:latin typeface="Century Gothic" panose="020B0502020202020204" pitchFamily="34" charset="0"/>
              </a:rPr>
              <a:t>Ergonomics</a:t>
            </a:r>
            <a:r>
              <a:rPr lang="en-GB" sz="900" dirty="0">
                <a:solidFill>
                  <a:schemeClr val="tx1"/>
                </a:solidFill>
                <a:latin typeface="Century Gothic" panose="020B0502020202020204" pitchFamily="34" charset="0"/>
              </a:rPr>
              <a:t>: Discuss the shape of the product/handle &amp; how it helps the user. </a:t>
            </a:r>
          </a:p>
        </p:txBody>
      </p:sp>
      <p:sp>
        <p:nvSpPr>
          <p:cNvPr id="23" name="Rounded Rectangle 22"/>
          <p:cNvSpPr/>
          <p:nvPr/>
        </p:nvSpPr>
        <p:spPr>
          <a:xfrm>
            <a:off x="4726303" y="219501"/>
            <a:ext cx="977251" cy="8949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GB" sz="900" b="1" dirty="0">
                <a:solidFill>
                  <a:schemeClr val="tx1"/>
                </a:solidFill>
                <a:latin typeface="Century Gothic" panose="020B0502020202020204" pitchFamily="34" charset="0"/>
              </a:rPr>
              <a:t>Size</a:t>
            </a:r>
            <a:r>
              <a:rPr lang="en-GB" sz="900" dirty="0">
                <a:solidFill>
                  <a:schemeClr val="tx1"/>
                </a:solidFill>
                <a:latin typeface="Century Gothic" panose="020B0502020202020204" pitchFamily="34" charset="0"/>
              </a:rPr>
              <a:t>: Discuss the products size in relation to its use &amp; users needs</a:t>
            </a:r>
          </a:p>
        </p:txBody>
      </p:sp>
      <p:sp>
        <p:nvSpPr>
          <p:cNvPr id="24" name="Rounded Rectangle 23"/>
          <p:cNvSpPr/>
          <p:nvPr/>
        </p:nvSpPr>
        <p:spPr>
          <a:xfrm>
            <a:off x="5754989" y="219501"/>
            <a:ext cx="989504" cy="8949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GB" sz="900" b="1" dirty="0">
                <a:solidFill>
                  <a:schemeClr val="tx1"/>
                </a:solidFill>
                <a:latin typeface="Century Gothic" panose="020B0502020202020204" pitchFamily="34" charset="0"/>
              </a:rPr>
              <a:t>Safety</a:t>
            </a:r>
            <a:r>
              <a:rPr lang="en-GB" sz="900" dirty="0">
                <a:solidFill>
                  <a:schemeClr val="tx1"/>
                </a:solidFill>
                <a:latin typeface="Century Gothic" panose="020B0502020202020204" pitchFamily="34" charset="0"/>
              </a:rPr>
              <a:t>: Is it safe for the intended user? Why? Any issues?</a:t>
            </a:r>
          </a:p>
        </p:txBody>
      </p:sp>
      <p:sp>
        <p:nvSpPr>
          <p:cNvPr id="25" name="Rounded Rectangle 24"/>
          <p:cNvSpPr/>
          <p:nvPr/>
        </p:nvSpPr>
        <p:spPr>
          <a:xfrm>
            <a:off x="6783674" y="219501"/>
            <a:ext cx="1028686" cy="8949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GB" sz="900" b="1" dirty="0">
                <a:solidFill>
                  <a:schemeClr val="tx1"/>
                </a:solidFill>
                <a:latin typeface="Century Gothic" panose="020B0502020202020204" pitchFamily="34" charset="0"/>
              </a:rPr>
              <a:t>Function</a:t>
            </a:r>
            <a:r>
              <a:rPr lang="en-GB" sz="900" dirty="0">
                <a:solidFill>
                  <a:schemeClr val="tx1"/>
                </a:solidFill>
                <a:latin typeface="Century Gothic" panose="020B0502020202020204" pitchFamily="34" charset="0"/>
              </a:rPr>
              <a:t>: How does it work? What features help it work? How is it used?</a:t>
            </a:r>
          </a:p>
        </p:txBody>
      </p:sp>
      <p:sp>
        <p:nvSpPr>
          <p:cNvPr id="26" name="Rounded Rectangle 25"/>
          <p:cNvSpPr/>
          <p:nvPr/>
        </p:nvSpPr>
        <p:spPr>
          <a:xfrm>
            <a:off x="7854317" y="219501"/>
            <a:ext cx="1186815" cy="8949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GB" sz="900" b="1" dirty="0">
                <a:solidFill>
                  <a:schemeClr val="tx1"/>
                </a:solidFill>
                <a:latin typeface="Century Gothic" panose="020B0502020202020204" pitchFamily="34" charset="0"/>
              </a:rPr>
              <a:t>Manufacture</a:t>
            </a:r>
            <a:r>
              <a:rPr lang="en-GB" sz="900" dirty="0">
                <a:solidFill>
                  <a:schemeClr val="tx1"/>
                </a:solidFill>
                <a:latin typeface="Century Gothic" panose="020B0502020202020204" pitchFamily="34" charset="0"/>
              </a:rPr>
              <a:t>: How is the product made? Materials used? Why are these materials chosen? </a:t>
            </a:r>
          </a:p>
        </p:txBody>
      </p:sp>
      <p:pic>
        <p:nvPicPr>
          <p:cNvPr id="28" name="Picture 1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52320" y="4375390"/>
            <a:ext cx="2036799" cy="203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93" y="1106387"/>
            <a:ext cx="1312034" cy="1448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6788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062" y="1124744"/>
            <a:ext cx="8899434" cy="1015653"/>
          </a:xfrm>
          <a:prstGeom prst="rect">
            <a:avLst/>
          </a:prstGeom>
        </p:spPr>
        <p:txBody>
          <a:bodyPr wrap="square" lIns="91429" tIns="45715" rIns="91429" bIns="45715">
            <a:spAutoFit/>
          </a:bodyPr>
          <a:lstStyle/>
          <a:p>
            <a:pPr algn="ctr"/>
            <a:r>
              <a:rPr lang="en-GB" sz="2000" b="1" dirty="0">
                <a:solidFill>
                  <a:srgbClr val="00B050"/>
                </a:solidFill>
                <a:latin typeface="Century Gothic" panose="020B0502020202020204" pitchFamily="34" charset="0"/>
              </a:rPr>
              <a:t>A Better Toothbrush</a:t>
            </a:r>
            <a:r>
              <a:rPr lang="en-GB" sz="2000" dirty="0">
                <a:latin typeface="Century Gothic" panose="020B0502020202020204" pitchFamily="34" charset="0"/>
              </a:rPr>
              <a:t> is an exercise in research, concept sketching, and foam </a:t>
            </a:r>
            <a:r>
              <a:rPr lang="en-GB" sz="2000" dirty="0" smtClean="0">
                <a:latin typeface="Century Gothic" panose="020B0502020202020204" pitchFamily="34" charset="0"/>
              </a:rPr>
              <a:t>modelling, </a:t>
            </a:r>
            <a:r>
              <a:rPr lang="en-GB" sz="2000" dirty="0">
                <a:latin typeface="Century Gothic" panose="020B0502020202020204" pitchFamily="34" charset="0"/>
              </a:rPr>
              <a:t>with the goal of improving the brushing experience for the elderly.</a:t>
            </a:r>
          </a:p>
        </p:txBody>
      </p:sp>
      <p:sp>
        <p:nvSpPr>
          <p:cNvPr id="8" name="Rounded Rectangle 7"/>
          <p:cNvSpPr/>
          <p:nvPr/>
        </p:nvSpPr>
        <p:spPr>
          <a:xfrm>
            <a:off x="107504" y="2348880"/>
            <a:ext cx="8928992" cy="4392488"/>
          </a:xfrm>
          <a:prstGeom prst="roundRect">
            <a:avLst>
              <a:gd name="adj" fmla="val 6976"/>
            </a:avLst>
          </a:prstGeom>
          <a:solidFill>
            <a:schemeClr val="bg1"/>
          </a:solidFill>
          <a:ln>
            <a:solidFill>
              <a:srgbClr val="9AF09E"/>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GB" sz="2100" dirty="0">
                <a:solidFill>
                  <a:schemeClr val="tx1"/>
                </a:solidFill>
                <a:latin typeface="Century Gothic" panose="020B0502020202020204" pitchFamily="34" charset="0"/>
              </a:rPr>
              <a:t>For the NEA (50% of your final mark) sat in year 11 you will need to choose a brief from AQA and solve the problem through modelling.</a:t>
            </a:r>
          </a:p>
          <a:p>
            <a:pPr algn="ctr"/>
            <a:endParaRPr lang="en-GB" sz="2100" dirty="0">
              <a:solidFill>
                <a:schemeClr val="tx1"/>
              </a:solidFill>
              <a:latin typeface="Century Gothic" panose="020B0502020202020204" pitchFamily="34" charset="0"/>
            </a:endParaRPr>
          </a:p>
          <a:p>
            <a:pPr algn="ctr"/>
            <a:r>
              <a:rPr lang="en-GB" sz="2100" dirty="0">
                <a:solidFill>
                  <a:schemeClr val="tx1"/>
                </a:solidFill>
                <a:latin typeface="Century Gothic" panose="020B0502020202020204" pitchFamily="34" charset="0"/>
              </a:rPr>
              <a:t>This means you need to develop your problem solving skills and ability to come up with a range of ideas which solve a real-life problem being faced by a client.  </a:t>
            </a:r>
          </a:p>
          <a:p>
            <a:pPr algn="ctr"/>
            <a:endParaRPr lang="en-GB" sz="2100" dirty="0">
              <a:solidFill>
                <a:schemeClr val="tx1"/>
              </a:solidFill>
              <a:latin typeface="Century Gothic" panose="020B0502020202020204" pitchFamily="34" charset="0"/>
            </a:endParaRPr>
          </a:p>
          <a:p>
            <a:pPr algn="ctr"/>
            <a:r>
              <a:rPr lang="en-GB" sz="2100" b="1" dirty="0">
                <a:solidFill>
                  <a:schemeClr val="tx1"/>
                </a:solidFill>
                <a:latin typeface="Century Gothic" panose="020B0502020202020204" pitchFamily="34" charset="0"/>
              </a:rPr>
              <a:t>The NEA requires:</a:t>
            </a:r>
          </a:p>
          <a:p>
            <a:pPr marL="342859" indent="-342859" algn="ctr">
              <a:buFont typeface="Wingdings" panose="05000000000000000000" pitchFamily="2" charset="2"/>
              <a:buChar char="§"/>
            </a:pPr>
            <a:r>
              <a:rPr lang="en-GB" sz="2100" dirty="0">
                <a:solidFill>
                  <a:schemeClr val="tx1"/>
                </a:solidFill>
                <a:latin typeface="Century Gothic" panose="020B0502020202020204" pitchFamily="34" charset="0"/>
              </a:rPr>
              <a:t>Research </a:t>
            </a:r>
          </a:p>
          <a:p>
            <a:pPr marL="342859" indent="-342859" algn="ctr">
              <a:buFont typeface="Wingdings" panose="05000000000000000000" pitchFamily="2" charset="2"/>
              <a:buChar char="§"/>
            </a:pPr>
            <a:r>
              <a:rPr lang="en-GB" sz="2100" dirty="0">
                <a:solidFill>
                  <a:schemeClr val="tx1"/>
                </a:solidFill>
                <a:latin typeface="Century Gothic" panose="020B0502020202020204" pitchFamily="34" charset="0"/>
              </a:rPr>
              <a:t>Design ideas </a:t>
            </a:r>
          </a:p>
          <a:p>
            <a:pPr marL="342859" indent="-342859" algn="ctr">
              <a:buFont typeface="Wingdings" panose="05000000000000000000" pitchFamily="2" charset="2"/>
              <a:buChar char="§"/>
            </a:pPr>
            <a:r>
              <a:rPr lang="en-GB" sz="2100" dirty="0">
                <a:solidFill>
                  <a:schemeClr val="tx1"/>
                </a:solidFill>
                <a:latin typeface="Century Gothic" panose="020B0502020202020204" pitchFamily="34" charset="0"/>
              </a:rPr>
              <a:t>Refinement through development </a:t>
            </a:r>
          </a:p>
          <a:p>
            <a:pPr marL="342859" indent="-342859" algn="ctr">
              <a:buFont typeface="Wingdings" panose="05000000000000000000" pitchFamily="2" charset="2"/>
              <a:buChar char="§"/>
            </a:pPr>
            <a:r>
              <a:rPr lang="en-GB" sz="2100" dirty="0">
                <a:solidFill>
                  <a:schemeClr val="tx1"/>
                </a:solidFill>
                <a:latin typeface="Century Gothic" panose="020B0502020202020204" pitchFamily="34" charset="0"/>
              </a:rPr>
              <a:t>Modelling and manufacturing a solution</a:t>
            </a:r>
          </a:p>
        </p:txBody>
      </p:sp>
      <p:grpSp>
        <p:nvGrpSpPr>
          <p:cNvPr id="11" name="Group 10"/>
          <p:cNvGrpSpPr/>
          <p:nvPr/>
        </p:nvGrpSpPr>
        <p:grpSpPr>
          <a:xfrm>
            <a:off x="1" y="-170538"/>
            <a:ext cx="9216007" cy="1246128"/>
            <a:chOff x="1" y="5811121"/>
            <a:chExt cx="9216007" cy="1246128"/>
          </a:xfrm>
        </p:grpSpPr>
        <p:sp>
          <p:nvSpPr>
            <p:cNvPr id="12" name="Rectangle 11"/>
            <p:cNvSpPr/>
            <p:nvPr/>
          </p:nvSpPr>
          <p:spPr>
            <a:xfrm>
              <a:off x="1" y="6067975"/>
              <a:ext cx="9144000" cy="456267"/>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pic>
          <p:nvPicPr>
            <p:cNvPr id="13" name="Picture 3"/>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601716">
              <a:off x="202534" y="5811121"/>
              <a:ext cx="1763290" cy="1246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1835696" y="6098291"/>
              <a:ext cx="7380312" cy="353943"/>
            </a:xfrm>
            <a:prstGeom prst="rect">
              <a:avLst/>
            </a:prstGeom>
            <a:noFill/>
          </p:spPr>
          <p:txBody>
            <a:bodyPr wrap="square" rtlCol="0">
              <a:spAutoFit/>
            </a:bodyPr>
            <a:lstStyle/>
            <a:p>
              <a:pPr algn="ctr"/>
              <a:r>
                <a:rPr lang="en-GB" sz="1700" b="1" dirty="0">
                  <a:latin typeface="Century Gothic" panose="020B0502020202020204" pitchFamily="34" charset="0"/>
                </a:rPr>
                <a:t>GCSE Design Technology – Toothbrush redesign for an elderly </a:t>
              </a:r>
              <a:r>
                <a:rPr lang="en-GB" sz="1700" b="1" dirty="0" smtClean="0">
                  <a:latin typeface="Century Gothic" panose="020B0502020202020204" pitchFamily="34" charset="0"/>
                </a:rPr>
                <a:t>person </a:t>
              </a:r>
              <a:endParaRPr lang="en-GB" sz="1700" b="1" dirty="0">
                <a:latin typeface="Century Gothic" panose="020B0502020202020204" pitchFamily="34" charset="0"/>
              </a:endParaRPr>
            </a:p>
          </p:txBody>
        </p:sp>
      </p:grpSp>
    </p:spTree>
    <p:extLst>
      <p:ext uri="{BB962C8B-B14F-4D97-AF65-F5344CB8AC3E}">
        <p14:creationId xmlns:p14="http://schemas.microsoft.com/office/powerpoint/2010/main" val="3673109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505" y="1136762"/>
            <a:ext cx="8928992" cy="641934"/>
          </a:xfrm>
          <a:prstGeom prst="rect">
            <a:avLst/>
          </a:prstGeom>
        </p:spPr>
        <p:txBody>
          <a:bodyPr wrap="square" lIns="91429" tIns="45715" rIns="91429" bIns="45715">
            <a:spAutoFit/>
          </a:bodyPr>
          <a:lstStyle/>
          <a:p>
            <a:r>
              <a:rPr lang="en-GB" b="1" dirty="0" smtClean="0">
                <a:solidFill>
                  <a:srgbClr val="00B050"/>
                </a:solidFill>
                <a:latin typeface="Century Gothic" panose="020B0502020202020204" pitchFamily="34" charset="0"/>
              </a:rPr>
              <a:t>FORM VS FUNCTION. Which one is better?</a:t>
            </a:r>
          </a:p>
          <a:p>
            <a:r>
              <a:rPr lang="en-GB" b="1" dirty="0" smtClean="0">
                <a:solidFill>
                  <a:srgbClr val="FF0000"/>
                </a:solidFill>
                <a:latin typeface="Century Gothic" panose="020B0502020202020204" pitchFamily="34" charset="0"/>
              </a:rPr>
              <a:t>How it looks against how it works. </a:t>
            </a:r>
            <a:endParaRPr lang="en-GB" dirty="0">
              <a:solidFill>
                <a:srgbClr val="FF0000"/>
              </a:solidFill>
              <a:latin typeface="Century Gothic" panose="020B0502020202020204" pitchFamily="34" charset="0"/>
            </a:endParaRPr>
          </a:p>
        </p:txBody>
      </p:sp>
      <p:sp>
        <p:nvSpPr>
          <p:cNvPr id="8" name="Rounded Rectangle 7"/>
          <p:cNvSpPr/>
          <p:nvPr/>
        </p:nvSpPr>
        <p:spPr>
          <a:xfrm>
            <a:off x="97217" y="2256298"/>
            <a:ext cx="4474783" cy="4515930"/>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GB" sz="2000" b="1" dirty="0">
                <a:solidFill>
                  <a:schemeClr val="tx1"/>
                </a:solidFill>
                <a:latin typeface="Century Gothic" panose="020B0502020202020204" pitchFamily="34" charset="0"/>
              </a:rPr>
              <a:t>FORM</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p>
        </p:txBody>
      </p:sp>
      <p:sp>
        <p:nvSpPr>
          <p:cNvPr id="9" name="Rounded Rectangle 8"/>
          <p:cNvSpPr/>
          <p:nvPr/>
        </p:nvSpPr>
        <p:spPr>
          <a:xfrm>
            <a:off x="4736591" y="2256299"/>
            <a:ext cx="4299906" cy="4515929"/>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GB" sz="2000" b="1" dirty="0">
                <a:solidFill>
                  <a:schemeClr val="tx1"/>
                </a:solidFill>
                <a:latin typeface="Century Gothic" panose="020B0502020202020204" pitchFamily="34" charset="0"/>
              </a:rPr>
              <a:t>FUNCTION</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p>
        </p:txBody>
      </p:sp>
      <p:sp>
        <p:nvSpPr>
          <p:cNvPr id="2" name="TextBox 1"/>
          <p:cNvSpPr txBox="1"/>
          <p:nvPr/>
        </p:nvSpPr>
        <p:spPr>
          <a:xfrm>
            <a:off x="4006223" y="3696458"/>
            <a:ext cx="1234423" cy="512220"/>
          </a:xfrm>
          <a:prstGeom prst="rect">
            <a:avLst/>
          </a:prstGeom>
          <a:solidFill>
            <a:schemeClr val="bg1"/>
          </a:solidFill>
        </p:spPr>
        <p:txBody>
          <a:bodyPr wrap="square" lIns="65306" tIns="32653" rIns="65306" bIns="32653" rtlCol="0">
            <a:spAutoFit/>
          </a:bodyPr>
          <a:lstStyle/>
          <a:p>
            <a:pPr algn="ctr"/>
            <a:r>
              <a:rPr lang="en-GB" sz="2900" b="1" dirty="0">
                <a:latin typeface="Century Gothic" panose="020B0502020202020204" pitchFamily="34" charset="0"/>
              </a:rPr>
              <a:t>V’S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172" y="1085327"/>
            <a:ext cx="1357738" cy="90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8057" y="1085327"/>
            <a:ext cx="1182989" cy="88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186910" y="1136762"/>
            <a:ext cx="1471148" cy="725474"/>
          </a:xfrm>
          <a:prstGeom prst="rect">
            <a:avLst/>
          </a:prstGeom>
          <a:noFill/>
        </p:spPr>
        <p:txBody>
          <a:bodyPr wrap="square" lIns="65306" tIns="32653" rIns="65306" bIns="32653" rtlCol="0">
            <a:spAutoFit/>
          </a:bodyPr>
          <a:lstStyle/>
          <a:p>
            <a:pPr algn="ctr"/>
            <a:r>
              <a:rPr lang="en-GB" sz="1400" b="1" dirty="0">
                <a:latin typeface="Century Gothic" panose="020B0502020202020204" pitchFamily="34" charset="0"/>
              </a:rPr>
              <a:t>Cheap toothbrush Vs expensive. </a:t>
            </a:r>
          </a:p>
        </p:txBody>
      </p:sp>
      <p:pic>
        <p:nvPicPr>
          <p:cNvPr id="1029" name="Picture 5"/>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86553" y="2897423"/>
            <a:ext cx="1948056" cy="1726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05823" y="4685824"/>
            <a:ext cx="1948056" cy="1726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29201" y="3086092"/>
            <a:ext cx="1948056" cy="1726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17297" y="3583303"/>
            <a:ext cx="1100694" cy="417696"/>
          </a:xfrm>
          <a:prstGeom prst="rect">
            <a:avLst/>
          </a:prstGeom>
          <a:noFill/>
        </p:spPr>
        <p:txBody>
          <a:bodyPr wrap="square" lIns="65306" tIns="32653" rIns="65306" bIns="32653" rtlCol="0">
            <a:spAutoFit/>
          </a:bodyPr>
          <a:lstStyle/>
          <a:p>
            <a:r>
              <a:rPr lang="en-GB" sz="2300" b="1" dirty="0">
                <a:latin typeface="Century Gothic" panose="020B0502020202020204" pitchFamily="34" charset="0"/>
              </a:rPr>
              <a:t>WRITE </a:t>
            </a:r>
          </a:p>
        </p:txBody>
      </p:sp>
      <p:sp>
        <p:nvSpPr>
          <p:cNvPr id="22" name="TextBox 21"/>
          <p:cNvSpPr txBox="1"/>
          <p:nvPr/>
        </p:nvSpPr>
        <p:spPr>
          <a:xfrm>
            <a:off x="2652882" y="3696458"/>
            <a:ext cx="1100694" cy="417696"/>
          </a:xfrm>
          <a:prstGeom prst="rect">
            <a:avLst/>
          </a:prstGeom>
          <a:noFill/>
        </p:spPr>
        <p:txBody>
          <a:bodyPr wrap="square" lIns="65306" tIns="32653" rIns="65306" bIns="32653" rtlCol="0">
            <a:spAutoFit/>
          </a:bodyPr>
          <a:lstStyle/>
          <a:p>
            <a:pPr algn="ctr"/>
            <a:r>
              <a:rPr lang="en-GB" sz="2300" b="1" dirty="0">
                <a:latin typeface="Century Gothic" panose="020B0502020202020204" pitchFamily="34" charset="0"/>
              </a:rPr>
              <a:t>YOUR</a:t>
            </a:r>
          </a:p>
        </p:txBody>
      </p:sp>
      <p:sp>
        <p:nvSpPr>
          <p:cNvPr id="23" name="TextBox 22"/>
          <p:cNvSpPr txBox="1"/>
          <p:nvPr/>
        </p:nvSpPr>
        <p:spPr>
          <a:xfrm>
            <a:off x="621911" y="5340158"/>
            <a:ext cx="1635546" cy="417696"/>
          </a:xfrm>
          <a:prstGeom prst="rect">
            <a:avLst/>
          </a:prstGeom>
          <a:noFill/>
        </p:spPr>
        <p:txBody>
          <a:bodyPr wrap="square" lIns="65306" tIns="32653" rIns="65306" bIns="32653" rtlCol="0">
            <a:spAutoFit/>
          </a:bodyPr>
          <a:lstStyle/>
          <a:p>
            <a:pPr algn="ctr"/>
            <a:r>
              <a:rPr lang="en-GB" sz="2300" b="1" dirty="0">
                <a:latin typeface="Century Gothic" panose="020B0502020202020204" pitchFamily="34" charset="0"/>
              </a:rPr>
              <a:t>THE</a:t>
            </a:r>
          </a:p>
        </p:txBody>
      </p:sp>
      <p:pic>
        <p:nvPicPr>
          <p:cNvPr id="24" name="Picture 5"/>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212881" y="2897423"/>
            <a:ext cx="1948056" cy="1726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5428970" y="3551757"/>
            <a:ext cx="1635546" cy="417696"/>
          </a:xfrm>
          <a:prstGeom prst="rect">
            <a:avLst/>
          </a:prstGeom>
          <a:noFill/>
        </p:spPr>
        <p:txBody>
          <a:bodyPr wrap="square" lIns="65306" tIns="32653" rIns="65306" bIns="32653" rtlCol="0">
            <a:spAutoFit/>
          </a:bodyPr>
          <a:lstStyle/>
          <a:p>
            <a:pPr algn="ctr"/>
            <a:r>
              <a:rPr lang="en-GB" sz="2300" b="1" dirty="0">
                <a:latin typeface="Century Gothic" panose="020B0502020202020204" pitchFamily="34" charset="0"/>
              </a:rPr>
              <a:t>RESPONSE</a:t>
            </a:r>
          </a:p>
        </p:txBody>
      </p:sp>
      <p:pic>
        <p:nvPicPr>
          <p:cNvPr id="26" name="Picture 5"/>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47293" y="2863223"/>
            <a:ext cx="1948056" cy="1726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7263381" y="3517557"/>
            <a:ext cx="1635546" cy="417696"/>
          </a:xfrm>
          <a:prstGeom prst="rect">
            <a:avLst/>
          </a:prstGeom>
          <a:noFill/>
        </p:spPr>
        <p:txBody>
          <a:bodyPr wrap="square" lIns="65306" tIns="32653" rIns="65306" bIns="32653" rtlCol="0">
            <a:spAutoFit/>
          </a:bodyPr>
          <a:lstStyle/>
          <a:p>
            <a:pPr algn="ctr"/>
            <a:r>
              <a:rPr lang="en-GB" sz="2300" b="1" dirty="0">
                <a:latin typeface="Century Gothic" panose="020B0502020202020204" pitchFamily="34" charset="0"/>
              </a:rPr>
              <a:t>ON</a:t>
            </a:r>
          </a:p>
        </p:txBody>
      </p:sp>
      <p:pic>
        <p:nvPicPr>
          <p:cNvPr id="28" name="Picture 5"/>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812870" y="4714857"/>
            <a:ext cx="1948056" cy="1726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5806423" y="5369191"/>
            <a:ext cx="2052196" cy="417696"/>
          </a:xfrm>
          <a:prstGeom prst="rect">
            <a:avLst/>
          </a:prstGeom>
          <a:noFill/>
        </p:spPr>
        <p:txBody>
          <a:bodyPr wrap="square" lIns="65306" tIns="32653" rIns="65306" bIns="32653" rtlCol="0">
            <a:spAutoFit/>
          </a:bodyPr>
          <a:lstStyle/>
          <a:p>
            <a:pPr algn="ctr"/>
            <a:r>
              <a:rPr lang="en-GB" sz="2300" b="1" dirty="0">
                <a:latin typeface="Century Gothic" panose="020B0502020202020204" pitchFamily="34" charset="0"/>
              </a:rPr>
              <a:t>POST IT NOTE</a:t>
            </a:r>
          </a:p>
        </p:txBody>
      </p:sp>
      <p:pic>
        <p:nvPicPr>
          <p:cNvPr id="30" name="Picture 5"/>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08891" y="4663423"/>
            <a:ext cx="1948056" cy="1726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p:cNvSpPr txBox="1"/>
          <p:nvPr/>
        </p:nvSpPr>
        <p:spPr>
          <a:xfrm>
            <a:off x="2524980" y="5317757"/>
            <a:ext cx="1635546" cy="417696"/>
          </a:xfrm>
          <a:prstGeom prst="rect">
            <a:avLst/>
          </a:prstGeom>
          <a:noFill/>
        </p:spPr>
        <p:txBody>
          <a:bodyPr wrap="square" lIns="65306" tIns="32653" rIns="65306" bIns="32653" rtlCol="0">
            <a:spAutoFit/>
          </a:bodyPr>
          <a:lstStyle/>
          <a:p>
            <a:pPr algn="ctr"/>
            <a:r>
              <a:rPr lang="en-GB" sz="2300" b="1" dirty="0">
                <a:latin typeface="Century Gothic" panose="020B0502020202020204" pitchFamily="34" charset="0"/>
              </a:rPr>
              <a:t>PROVIDED</a:t>
            </a:r>
          </a:p>
        </p:txBody>
      </p:sp>
      <p:grpSp>
        <p:nvGrpSpPr>
          <p:cNvPr id="36" name="Group 35"/>
          <p:cNvGrpSpPr/>
          <p:nvPr/>
        </p:nvGrpSpPr>
        <p:grpSpPr>
          <a:xfrm>
            <a:off x="1" y="-170538"/>
            <a:ext cx="9216007" cy="1246128"/>
            <a:chOff x="1" y="5811121"/>
            <a:chExt cx="9216007" cy="1246128"/>
          </a:xfrm>
        </p:grpSpPr>
        <p:sp>
          <p:nvSpPr>
            <p:cNvPr id="37" name="Rectangle 36"/>
            <p:cNvSpPr/>
            <p:nvPr/>
          </p:nvSpPr>
          <p:spPr>
            <a:xfrm>
              <a:off x="1" y="6067975"/>
              <a:ext cx="9144000" cy="456267"/>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pic>
          <p:nvPicPr>
            <p:cNvPr id="38" name="Picture 3"/>
            <p:cNvPicPr>
              <a:picLocks noChangeAspect="1" noChangeArrowheads="1"/>
            </p:cNvPicPr>
            <p:nvPr/>
          </p:nvPicPr>
          <p:blipFill>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601716">
              <a:off x="202534" y="5811121"/>
              <a:ext cx="1763290" cy="1246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835696" y="6098291"/>
              <a:ext cx="7380312" cy="353943"/>
            </a:xfrm>
            <a:prstGeom prst="rect">
              <a:avLst/>
            </a:prstGeom>
            <a:noFill/>
          </p:spPr>
          <p:txBody>
            <a:bodyPr wrap="square" rtlCol="0">
              <a:spAutoFit/>
            </a:bodyPr>
            <a:lstStyle/>
            <a:p>
              <a:pPr algn="ctr"/>
              <a:r>
                <a:rPr lang="en-GB" sz="1700" b="1" dirty="0">
                  <a:latin typeface="Century Gothic" panose="020B0502020202020204" pitchFamily="34" charset="0"/>
                </a:rPr>
                <a:t>GCSE Design Technology – Toothbrush redesign for an elderly </a:t>
              </a:r>
              <a:r>
                <a:rPr lang="en-GB" sz="1700" b="1" dirty="0" smtClean="0">
                  <a:latin typeface="Century Gothic" panose="020B0502020202020204" pitchFamily="34" charset="0"/>
                </a:rPr>
                <a:t>person </a:t>
              </a:r>
              <a:endParaRPr lang="en-GB" sz="1700" b="1" dirty="0">
                <a:latin typeface="Century Gothic" panose="020B0502020202020204" pitchFamily="34" charset="0"/>
              </a:endParaRPr>
            </a:p>
          </p:txBody>
        </p:sp>
      </p:grpSp>
    </p:spTree>
    <p:extLst>
      <p:ext uri="{BB962C8B-B14F-4D97-AF65-F5344CB8AC3E}">
        <p14:creationId xmlns:p14="http://schemas.microsoft.com/office/powerpoint/2010/main" val="3368246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496" y="1130882"/>
            <a:ext cx="8928992" cy="641934"/>
          </a:xfrm>
          <a:prstGeom prst="rect">
            <a:avLst/>
          </a:prstGeom>
        </p:spPr>
        <p:txBody>
          <a:bodyPr wrap="square" lIns="91429" tIns="45715" rIns="91429" bIns="45715">
            <a:spAutoFit/>
          </a:bodyPr>
          <a:lstStyle/>
          <a:p>
            <a:r>
              <a:rPr lang="en-GB" b="1" dirty="0" smtClean="0">
                <a:solidFill>
                  <a:srgbClr val="00B050"/>
                </a:solidFill>
                <a:latin typeface="Century Gothic" panose="020B0502020202020204" pitchFamily="34" charset="0"/>
              </a:rPr>
              <a:t>FORM VS FUNCTION. Which one is better?</a:t>
            </a:r>
          </a:p>
          <a:p>
            <a:r>
              <a:rPr lang="en-GB" b="1" dirty="0" smtClean="0">
                <a:solidFill>
                  <a:srgbClr val="FF0000"/>
                </a:solidFill>
                <a:latin typeface="Century Gothic" panose="020B0502020202020204" pitchFamily="34" charset="0"/>
              </a:rPr>
              <a:t>How it looks against how it works. </a:t>
            </a:r>
            <a:endParaRPr lang="en-GB" dirty="0">
              <a:solidFill>
                <a:srgbClr val="FF0000"/>
              </a:solidFill>
              <a:latin typeface="Century Gothic" panose="020B0502020202020204" pitchFamily="34" charset="0"/>
            </a:endParaRPr>
          </a:p>
        </p:txBody>
      </p:sp>
      <p:sp>
        <p:nvSpPr>
          <p:cNvPr id="8" name="Rounded Rectangle 7"/>
          <p:cNvSpPr/>
          <p:nvPr/>
        </p:nvSpPr>
        <p:spPr>
          <a:xfrm>
            <a:off x="97217" y="1957979"/>
            <a:ext cx="4474783" cy="4783389"/>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GB" sz="2000" b="1" dirty="0">
                <a:solidFill>
                  <a:schemeClr val="tx1"/>
                </a:solidFill>
                <a:latin typeface="Century Gothic" panose="020B0502020202020204" pitchFamily="34" charset="0"/>
              </a:rPr>
              <a:t>FORM</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p>
        </p:txBody>
      </p:sp>
      <p:sp>
        <p:nvSpPr>
          <p:cNvPr id="9" name="Rounded Rectangle 8"/>
          <p:cNvSpPr/>
          <p:nvPr/>
        </p:nvSpPr>
        <p:spPr>
          <a:xfrm>
            <a:off x="4736591" y="1957979"/>
            <a:ext cx="4299906" cy="4783388"/>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GB" sz="2000" b="1" dirty="0">
                <a:solidFill>
                  <a:schemeClr val="tx1"/>
                </a:solidFill>
                <a:latin typeface="Century Gothic" panose="020B0502020202020204" pitchFamily="34" charset="0"/>
              </a:rPr>
              <a:t>FUNCTION</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p>
        </p:txBody>
      </p:sp>
      <p:sp>
        <p:nvSpPr>
          <p:cNvPr id="2" name="TextBox 1"/>
          <p:cNvSpPr txBox="1"/>
          <p:nvPr/>
        </p:nvSpPr>
        <p:spPr>
          <a:xfrm>
            <a:off x="4006223" y="3665597"/>
            <a:ext cx="1234423" cy="512220"/>
          </a:xfrm>
          <a:prstGeom prst="rect">
            <a:avLst/>
          </a:prstGeom>
          <a:solidFill>
            <a:schemeClr val="bg1"/>
          </a:solidFill>
        </p:spPr>
        <p:txBody>
          <a:bodyPr wrap="square" lIns="65306" tIns="32653" rIns="65306" bIns="32653" rtlCol="0">
            <a:spAutoFit/>
          </a:bodyPr>
          <a:lstStyle/>
          <a:p>
            <a:pPr algn="ctr"/>
            <a:r>
              <a:rPr lang="en-GB" sz="2900" b="1" dirty="0">
                <a:latin typeface="Century Gothic" panose="020B0502020202020204" pitchFamily="34" charset="0"/>
              </a:rPr>
              <a:t>V’S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172" y="941311"/>
            <a:ext cx="1357738" cy="90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8057" y="941311"/>
            <a:ext cx="1182989" cy="88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186910" y="992746"/>
            <a:ext cx="1471148" cy="725474"/>
          </a:xfrm>
          <a:prstGeom prst="rect">
            <a:avLst/>
          </a:prstGeom>
          <a:noFill/>
        </p:spPr>
        <p:txBody>
          <a:bodyPr wrap="square" lIns="65306" tIns="32653" rIns="65306" bIns="32653" rtlCol="0">
            <a:spAutoFit/>
          </a:bodyPr>
          <a:lstStyle/>
          <a:p>
            <a:pPr algn="ctr"/>
            <a:r>
              <a:rPr lang="en-GB" sz="1400" b="1" dirty="0">
                <a:latin typeface="Century Gothic" panose="020B0502020202020204" pitchFamily="34" charset="0"/>
              </a:rPr>
              <a:t>Cheap toothbrush Vs expensive. </a:t>
            </a:r>
          </a:p>
        </p:txBody>
      </p:sp>
      <p:grpSp>
        <p:nvGrpSpPr>
          <p:cNvPr id="21" name="Group 20"/>
          <p:cNvGrpSpPr/>
          <p:nvPr/>
        </p:nvGrpSpPr>
        <p:grpSpPr>
          <a:xfrm>
            <a:off x="1" y="-170538"/>
            <a:ext cx="9216007" cy="1246128"/>
            <a:chOff x="1" y="5811121"/>
            <a:chExt cx="9216007" cy="1246128"/>
          </a:xfrm>
        </p:grpSpPr>
        <p:sp>
          <p:nvSpPr>
            <p:cNvPr id="22" name="Rectangle 21"/>
            <p:cNvSpPr/>
            <p:nvPr/>
          </p:nvSpPr>
          <p:spPr>
            <a:xfrm>
              <a:off x="1" y="6067975"/>
              <a:ext cx="9144000" cy="456267"/>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pic>
          <p:nvPicPr>
            <p:cNvPr id="23" name="Picture 3"/>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601716">
              <a:off x="202534" y="5811121"/>
              <a:ext cx="1763290" cy="1246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1835696" y="6098291"/>
              <a:ext cx="7380312" cy="353943"/>
            </a:xfrm>
            <a:prstGeom prst="rect">
              <a:avLst/>
            </a:prstGeom>
            <a:noFill/>
          </p:spPr>
          <p:txBody>
            <a:bodyPr wrap="square" rtlCol="0">
              <a:spAutoFit/>
            </a:bodyPr>
            <a:lstStyle/>
            <a:p>
              <a:pPr algn="ctr"/>
              <a:r>
                <a:rPr lang="en-GB" sz="1700" b="1" dirty="0">
                  <a:latin typeface="Century Gothic" panose="020B0502020202020204" pitchFamily="34" charset="0"/>
                </a:rPr>
                <a:t>GCSE Design Technology – Toothbrush redesign for an elderly </a:t>
              </a:r>
              <a:r>
                <a:rPr lang="en-GB" sz="1700" b="1" dirty="0" smtClean="0">
                  <a:latin typeface="Century Gothic" panose="020B0502020202020204" pitchFamily="34" charset="0"/>
                </a:rPr>
                <a:t>person </a:t>
              </a:r>
              <a:endParaRPr lang="en-GB" sz="1700" b="1" dirty="0">
                <a:latin typeface="Century Gothic" panose="020B0502020202020204" pitchFamily="34" charset="0"/>
              </a:endParaRPr>
            </a:p>
          </p:txBody>
        </p:sp>
      </p:grpSp>
    </p:spTree>
    <p:extLst>
      <p:ext uri="{BB962C8B-B14F-4D97-AF65-F5344CB8AC3E}">
        <p14:creationId xmlns:p14="http://schemas.microsoft.com/office/powerpoint/2010/main" val="4274721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26636" y="980728"/>
            <a:ext cx="6182076" cy="4176464"/>
          </a:xfrm>
          <a:prstGeom prst="roundRect">
            <a:avLst>
              <a:gd name="adj" fmla="val 11338"/>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GB" sz="2000" b="1" dirty="0">
                <a:solidFill>
                  <a:schemeClr val="tx1"/>
                </a:solidFill>
                <a:latin typeface="Century Gothic" panose="020B0502020202020204" pitchFamily="34" charset="0"/>
              </a:rPr>
              <a:t>Your client – Ethel, aged 82. </a:t>
            </a:r>
          </a:p>
          <a:p>
            <a:pPr algn="ctr"/>
            <a:endParaRPr lang="en-GB" sz="2000" dirty="0">
              <a:solidFill>
                <a:schemeClr val="tx1"/>
              </a:solidFill>
              <a:latin typeface="Century Gothic" panose="020B0502020202020204" pitchFamily="34" charset="0"/>
            </a:endParaRPr>
          </a:p>
          <a:p>
            <a:pPr algn="ctr"/>
            <a:r>
              <a:rPr lang="en-GB" sz="2000" dirty="0">
                <a:solidFill>
                  <a:schemeClr val="tx1"/>
                </a:solidFill>
                <a:latin typeface="Century Gothic" panose="020B0502020202020204" pitchFamily="34" charset="0"/>
              </a:rPr>
              <a:t>Ethel has arthritis and this means her joints (in particular in her hands) are weakened. She suffers from joint pain and stiffness (especially at the beginning and end of the day). </a:t>
            </a:r>
            <a:endParaRPr lang="en-GB" sz="2000" dirty="0" smtClean="0">
              <a:solidFill>
                <a:schemeClr val="tx1"/>
              </a:solidFill>
              <a:latin typeface="Century Gothic" panose="020B0502020202020204" pitchFamily="34" charset="0"/>
            </a:endParaRPr>
          </a:p>
          <a:p>
            <a:pPr algn="ctr"/>
            <a:endParaRPr lang="en-GB" sz="2000" dirty="0">
              <a:solidFill>
                <a:schemeClr val="tx1"/>
              </a:solidFill>
              <a:latin typeface="Century Gothic" panose="020B0502020202020204" pitchFamily="34" charset="0"/>
            </a:endParaRPr>
          </a:p>
          <a:p>
            <a:pPr algn="ctr"/>
            <a:r>
              <a:rPr lang="en-GB" sz="2000" dirty="0" smtClean="0">
                <a:solidFill>
                  <a:schemeClr val="tx1"/>
                </a:solidFill>
                <a:latin typeface="Century Gothic" panose="020B0502020202020204" pitchFamily="34" charset="0"/>
              </a:rPr>
              <a:t>This </a:t>
            </a:r>
            <a:r>
              <a:rPr lang="en-GB" sz="2000" dirty="0">
                <a:solidFill>
                  <a:schemeClr val="tx1"/>
                </a:solidFill>
                <a:latin typeface="Century Gothic" panose="020B0502020202020204" pitchFamily="34" charset="0"/>
              </a:rPr>
              <a:t>typically will be when she brushes her teeth. </a:t>
            </a:r>
          </a:p>
          <a:p>
            <a:pPr algn="ctr"/>
            <a:endParaRPr lang="en-GB" sz="2000" dirty="0">
              <a:solidFill>
                <a:schemeClr val="tx1"/>
              </a:solidFill>
              <a:latin typeface="Century Gothic" panose="020B0502020202020204" pitchFamily="34" charset="0"/>
            </a:endParaRPr>
          </a:p>
          <a:p>
            <a:pPr algn="ctr"/>
            <a:r>
              <a:rPr lang="en-GB" sz="2000" dirty="0">
                <a:solidFill>
                  <a:schemeClr val="tx1"/>
                </a:solidFill>
                <a:latin typeface="Century Gothic" panose="020B0502020202020204" pitchFamily="34" charset="0"/>
              </a:rPr>
              <a:t>She has reduced range of motions and this affects her joints and can often lead to swelling.</a:t>
            </a:r>
          </a:p>
        </p:txBody>
      </p:sp>
      <p:pic>
        <p:nvPicPr>
          <p:cNvPr id="5122" name="Picture 2" descr="Image result for old lady">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4892" y="1340768"/>
            <a:ext cx="2324100" cy="348615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26636" y="5373216"/>
            <a:ext cx="8702356" cy="1224136"/>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GB" sz="2000" b="1" dirty="0">
                <a:solidFill>
                  <a:schemeClr val="tx1"/>
                </a:solidFill>
                <a:latin typeface="Century Gothic" panose="020B0502020202020204" pitchFamily="34" charset="0"/>
              </a:rPr>
              <a:t>Your challenge </a:t>
            </a:r>
            <a:r>
              <a:rPr lang="en-GB" sz="2000" dirty="0">
                <a:solidFill>
                  <a:schemeClr val="tx1"/>
                </a:solidFill>
                <a:latin typeface="Century Gothic" panose="020B0502020202020204" pitchFamily="34" charset="0"/>
              </a:rPr>
              <a:t>is to research the problem, look at existing products, produce a range of sketches,  develop these and model a solution for Ethel to use. </a:t>
            </a:r>
          </a:p>
        </p:txBody>
      </p:sp>
      <p:grpSp>
        <p:nvGrpSpPr>
          <p:cNvPr id="14" name="Group 13"/>
          <p:cNvGrpSpPr/>
          <p:nvPr/>
        </p:nvGrpSpPr>
        <p:grpSpPr>
          <a:xfrm>
            <a:off x="1" y="-170538"/>
            <a:ext cx="9216007" cy="1246128"/>
            <a:chOff x="1" y="5811121"/>
            <a:chExt cx="9216007" cy="1246128"/>
          </a:xfrm>
        </p:grpSpPr>
        <p:sp>
          <p:nvSpPr>
            <p:cNvPr id="15" name="Rectangle 14"/>
            <p:cNvSpPr/>
            <p:nvPr/>
          </p:nvSpPr>
          <p:spPr>
            <a:xfrm>
              <a:off x="1" y="6067975"/>
              <a:ext cx="9144000" cy="456267"/>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pic>
          <p:nvPicPr>
            <p:cNvPr id="16" name="Picture 3"/>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601716">
              <a:off x="202534" y="5811121"/>
              <a:ext cx="1763290" cy="1246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1835696" y="6098291"/>
              <a:ext cx="7380312" cy="353943"/>
            </a:xfrm>
            <a:prstGeom prst="rect">
              <a:avLst/>
            </a:prstGeom>
            <a:noFill/>
          </p:spPr>
          <p:txBody>
            <a:bodyPr wrap="square" rtlCol="0">
              <a:spAutoFit/>
            </a:bodyPr>
            <a:lstStyle/>
            <a:p>
              <a:pPr algn="ctr"/>
              <a:r>
                <a:rPr lang="en-GB" sz="1700" b="1" dirty="0">
                  <a:latin typeface="Century Gothic" panose="020B0502020202020204" pitchFamily="34" charset="0"/>
                </a:rPr>
                <a:t>GCSE Design Technology – Toothbrush redesign for an elderly </a:t>
              </a:r>
              <a:r>
                <a:rPr lang="en-GB" sz="1700" b="1" dirty="0" smtClean="0">
                  <a:latin typeface="Century Gothic" panose="020B0502020202020204" pitchFamily="34" charset="0"/>
                </a:rPr>
                <a:t>person </a:t>
              </a:r>
              <a:endParaRPr lang="en-GB" sz="1700" b="1" dirty="0">
                <a:latin typeface="Century Gothic" panose="020B0502020202020204" pitchFamily="34" charset="0"/>
              </a:endParaRPr>
            </a:p>
          </p:txBody>
        </p:sp>
      </p:grpSp>
    </p:spTree>
    <p:extLst>
      <p:ext uri="{BB962C8B-B14F-4D97-AF65-F5344CB8AC3E}">
        <p14:creationId xmlns:p14="http://schemas.microsoft.com/office/powerpoint/2010/main" val="3367695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ayload.cargocollective.com/1/2/90746/1236318/Toothbrush4_2048.jpg"/>
          <p:cNvPicPr>
            <a:picLocks noChangeAspect="1" noChangeArrowheads="1"/>
          </p:cNvPicPr>
          <p:nvPr/>
        </p:nvPicPr>
        <p:blipFill rotWithShape="1">
          <a:blip r:embed="rId2">
            <a:extLst>
              <a:ext uri="{28A0092B-C50C-407E-A947-70E740481C1C}">
                <a14:useLocalDpi xmlns:a14="http://schemas.microsoft.com/office/drawing/2010/main" val="0"/>
              </a:ext>
            </a:extLst>
          </a:blip>
          <a:srcRect l="1185" t="14196" r="1514" b="5482"/>
          <a:stretch/>
        </p:blipFill>
        <p:spPr bwMode="auto">
          <a:xfrm>
            <a:off x="35496" y="1061829"/>
            <a:ext cx="8903553" cy="56795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496" y="760065"/>
            <a:ext cx="3960440" cy="2092871"/>
          </a:xfrm>
          <a:prstGeom prst="rect">
            <a:avLst/>
          </a:prstGeom>
          <a:solidFill>
            <a:schemeClr val="bg1"/>
          </a:solidFill>
        </p:spPr>
        <p:txBody>
          <a:bodyPr wrap="square" lIns="91429" tIns="45715" rIns="91429" bIns="45715" rtlCol="0">
            <a:spAutoFit/>
          </a:bodyPr>
          <a:lstStyle/>
          <a:p>
            <a:pPr algn="ctr"/>
            <a:r>
              <a:rPr lang="en-GB" sz="2000" b="1" dirty="0" smtClean="0">
                <a:latin typeface="Century Gothic" panose="020B0502020202020204" pitchFamily="34" charset="0"/>
              </a:rPr>
              <a:t>User group research</a:t>
            </a:r>
          </a:p>
          <a:p>
            <a:pPr algn="ctr"/>
            <a:endParaRPr lang="en-GB" sz="2000" b="1" dirty="0" smtClean="0">
              <a:latin typeface="Century Gothic" panose="020B0502020202020204" pitchFamily="34" charset="0"/>
            </a:endParaRPr>
          </a:p>
          <a:p>
            <a:pPr algn="ctr"/>
            <a:r>
              <a:rPr lang="en-GB" dirty="0">
                <a:latin typeface="Century Gothic" panose="020B0502020202020204" pitchFamily="34" charset="0"/>
              </a:rPr>
              <a:t>Five seniors (65 years+) were surveyed. This provided subjective and objective insight into their lives and specifically their brushing experience.  </a:t>
            </a:r>
          </a:p>
        </p:txBody>
      </p:sp>
      <p:sp>
        <p:nvSpPr>
          <p:cNvPr id="10" name="TextBox 9"/>
          <p:cNvSpPr txBox="1"/>
          <p:nvPr/>
        </p:nvSpPr>
        <p:spPr>
          <a:xfrm>
            <a:off x="2915816" y="5805264"/>
            <a:ext cx="5904656" cy="830987"/>
          </a:xfrm>
          <a:prstGeom prst="rect">
            <a:avLst/>
          </a:prstGeom>
          <a:solidFill>
            <a:schemeClr val="bg1"/>
          </a:solidFill>
        </p:spPr>
        <p:txBody>
          <a:bodyPr wrap="square" lIns="91429" tIns="45715" rIns="91429" bIns="45715" rtlCol="0">
            <a:spAutoFit/>
          </a:bodyPr>
          <a:lstStyle/>
          <a:p>
            <a:pPr algn="ctr"/>
            <a:r>
              <a:rPr lang="en-GB" sz="2400" b="1" dirty="0" smtClean="0">
                <a:latin typeface="Century Gothic" panose="020B0502020202020204" pitchFamily="34" charset="0"/>
              </a:rPr>
              <a:t>For seniors, brushing should be about: </a:t>
            </a:r>
            <a:r>
              <a:rPr lang="en-GB" sz="2400" dirty="0" smtClean="0">
                <a:latin typeface="Century Gothic" panose="020B0502020202020204" pitchFamily="34" charset="0"/>
              </a:rPr>
              <a:t>Comfort convenience and fun. </a:t>
            </a:r>
            <a:endParaRPr lang="en-GB" sz="2000" dirty="0">
              <a:latin typeface="Century Gothic" panose="020B0502020202020204" pitchFamily="34" charset="0"/>
            </a:endParaRPr>
          </a:p>
        </p:txBody>
      </p:sp>
      <p:grpSp>
        <p:nvGrpSpPr>
          <p:cNvPr id="15" name="Group 14"/>
          <p:cNvGrpSpPr/>
          <p:nvPr/>
        </p:nvGrpSpPr>
        <p:grpSpPr>
          <a:xfrm>
            <a:off x="1" y="-170538"/>
            <a:ext cx="9216007" cy="1246128"/>
            <a:chOff x="1" y="5811121"/>
            <a:chExt cx="9216007" cy="1246128"/>
          </a:xfrm>
        </p:grpSpPr>
        <p:sp>
          <p:nvSpPr>
            <p:cNvPr id="16" name="Rectangle 15"/>
            <p:cNvSpPr/>
            <p:nvPr/>
          </p:nvSpPr>
          <p:spPr>
            <a:xfrm>
              <a:off x="1" y="6067975"/>
              <a:ext cx="9144000" cy="456267"/>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pic>
          <p:nvPicPr>
            <p:cNvPr id="17" name="Picture 3"/>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601716">
              <a:off x="202534" y="5811121"/>
              <a:ext cx="1763290" cy="1246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1835696" y="6098291"/>
              <a:ext cx="7380312" cy="353943"/>
            </a:xfrm>
            <a:prstGeom prst="rect">
              <a:avLst/>
            </a:prstGeom>
            <a:noFill/>
          </p:spPr>
          <p:txBody>
            <a:bodyPr wrap="square" rtlCol="0">
              <a:spAutoFit/>
            </a:bodyPr>
            <a:lstStyle/>
            <a:p>
              <a:pPr algn="ctr"/>
              <a:r>
                <a:rPr lang="en-GB" sz="1700" b="1" dirty="0">
                  <a:latin typeface="Century Gothic" panose="020B0502020202020204" pitchFamily="34" charset="0"/>
                </a:rPr>
                <a:t>GCSE Design Technology – Toothbrush redesign for an elderly </a:t>
              </a:r>
              <a:r>
                <a:rPr lang="en-GB" sz="1700" b="1" dirty="0" smtClean="0">
                  <a:latin typeface="Century Gothic" panose="020B0502020202020204" pitchFamily="34" charset="0"/>
                </a:rPr>
                <a:t>person </a:t>
              </a:r>
              <a:endParaRPr lang="en-GB" sz="1700" b="1" dirty="0">
                <a:latin typeface="Century Gothic" panose="020B0502020202020204" pitchFamily="34" charset="0"/>
              </a:endParaRPr>
            </a:p>
          </p:txBody>
        </p:sp>
      </p:grpSp>
    </p:spTree>
    <p:extLst>
      <p:ext uri="{BB962C8B-B14F-4D97-AF65-F5344CB8AC3E}">
        <p14:creationId xmlns:p14="http://schemas.microsoft.com/office/powerpoint/2010/main" val="1520390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18117" y="1052736"/>
            <a:ext cx="4309868" cy="504056"/>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GB" sz="2000" b="1" dirty="0">
                <a:solidFill>
                  <a:schemeClr val="tx1"/>
                </a:solidFill>
                <a:latin typeface="Century Gothic" panose="020B0502020202020204" pitchFamily="34" charset="0"/>
              </a:rPr>
              <a:t>Existing products – elderly aids. </a:t>
            </a:r>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17" y="1900511"/>
            <a:ext cx="1789588" cy="178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497" y="1807720"/>
            <a:ext cx="1982739" cy="1982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970" y="5428503"/>
            <a:ext cx="4996061" cy="1024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2154" y="3585275"/>
            <a:ext cx="1815541" cy="1815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3847" r="10632"/>
          <a:stretch/>
        </p:blipFill>
        <p:spPr bwMode="auto">
          <a:xfrm>
            <a:off x="6732240" y="2696881"/>
            <a:ext cx="976922" cy="3540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cstate="print">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4427984" y="3717032"/>
            <a:ext cx="2423592" cy="164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38207" y="1340768"/>
            <a:ext cx="2269230" cy="2269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22890" y="908720"/>
            <a:ext cx="2744436" cy="1341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8128" y="3284984"/>
            <a:ext cx="2292424" cy="2292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8915" y="2960441"/>
            <a:ext cx="2484784" cy="2484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118116" y="3585275"/>
            <a:ext cx="8849210" cy="185995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GB" sz="2400" b="1" dirty="0">
                <a:solidFill>
                  <a:schemeClr val="tx1"/>
                </a:solidFill>
                <a:latin typeface="Century Gothic" panose="020B0502020202020204" pitchFamily="34" charset="0"/>
              </a:rPr>
              <a:t>WHAT ARE YOUR INITIAL OPINONS ON THESE PRODUCTS? </a:t>
            </a:r>
          </a:p>
          <a:p>
            <a:pPr algn="ctr"/>
            <a:endParaRPr lang="en-GB" sz="2400" b="1" dirty="0">
              <a:solidFill>
                <a:schemeClr val="tx1"/>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HANDS UP DON’T SHOUT OUT. </a:t>
            </a:r>
          </a:p>
        </p:txBody>
      </p:sp>
      <p:grpSp>
        <p:nvGrpSpPr>
          <p:cNvPr id="23" name="Group 22"/>
          <p:cNvGrpSpPr/>
          <p:nvPr/>
        </p:nvGrpSpPr>
        <p:grpSpPr>
          <a:xfrm>
            <a:off x="1" y="-170538"/>
            <a:ext cx="9216007" cy="1246128"/>
            <a:chOff x="1" y="5811121"/>
            <a:chExt cx="9216007" cy="1246128"/>
          </a:xfrm>
        </p:grpSpPr>
        <p:sp>
          <p:nvSpPr>
            <p:cNvPr id="24" name="Rectangle 23"/>
            <p:cNvSpPr/>
            <p:nvPr/>
          </p:nvSpPr>
          <p:spPr>
            <a:xfrm>
              <a:off x="1" y="6067975"/>
              <a:ext cx="9144000" cy="456267"/>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pic>
          <p:nvPicPr>
            <p:cNvPr id="25" name="Picture 3"/>
            <p:cNvPicPr>
              <a:picLocks noChangeAspect="1" noChangeArrowheads="1"/>
            </p:cNvPicPr>
            <p:nvPr/>
          </p:nvPicPr>
          <p:blipFill>
            <a:blip r:embed="rId1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601716">
              <a:off x="202534" y="5811121"/>
              <a:ext cx="1763290" cy="1246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1835696" y="6098291"/>
              <a:ext cx="7380312" cy="353943"/>
            </a:xfrm>
            <a:prstGeom prst="rect">
              <a:avLst/>
            </a:prstGeom>
            <a:noFill/>
          </p:spPr>
          <p:txBody>
            <a:bodyPr wrap="square" rtlCol="0">
              <a:spAutoFit/>
            </a:bodyPr>
            <a:lstStyle/>
            <a:p>
              <a:pPr algn="ctr"/>
              <a:r>
                <a:rPr lang="en-GB" sz="1700" b="1" dirty="0">
                  <a:latin typeface="Century Gothic" panose="020B0502020202020204" pitchFamily="34" charset="0"/>
                </a:rPr>
                <a:t>GCSE Design Technology – Toothbrush redesign for an elderly </a:t>
              </a:r>
              <a:r>
                <a:rPr lang="en-GB" sz="1700" b="1" dirty="0" smtClean="0">
                  <a:latin typeface="Century Gothic" panose="020B0502020202020204" pitchFamily="34" charset="0"/>
                </a:rPr>
                <a:t>person </a:t>
              </a:r>
              <a:endParaRPr lang="en-GB" sz="1700" b="1" dirty="0">
                <a:latin typeface="Century Gothic" panose="020B0502020202020204" pitchFamily="34" charset="0"/>
              </a:endParaRPr>
            </a:p>
          </p:txBody>
        </p:sp>
      </p:grpSp>
    </p:spTree>
    <p:extLst>
      <p:ext uri="{BB962C8B-B14F-4D97-AF65-F5344CB8AC3E}">
        <p14:creationId xmlns:p14="http://schemas.microsoft.com/office/powerpoint/2010/main" val="77940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9512" y="872691"/>
            <a:ext cx="8136904" cy="646321"/>
          </a:xfrm>
          <a:prstGeom prst="rect">
            <a:avLst/>
          </a:prstGeom>
        </p:spPr>
        <p:txBody>
          <a:bodyPr wrap="square" lIns="91429" tIns="45715" rIns="91429" bIns="45715">
            <a:spAutoFit/>
          </a:bodyPr>
          <a:lstStyle/>
          <a:p>
            <a:pPr algn="ctr"/>
            <a:r>
              <a:rPr lang="en-GB" b="1" dirty="0">
                <a:latin typeface="Century Gothic" panose="020B0502020202020204" pitchFamily="34" charset="0"/>
              </a:rPr>
              <a:t>Product analysis </a:t>
            </a:r>
            <a:r>
              <a:rPr lang="en-GB" dirty="0">
                <a:latin typeface="Century Gothic" panose="020B0502020202020204" pitchFamily="34" charset="0"/>
              </a:rPr>
              <a:t>is a vital research tool to enable you to analyse and describe areas of existing products. </a:t>
            </a:r>
          </a:p>
        </p:txBody>
      </p:sp>
      <p:pic>
        <p:nvPicPr>
          <p:cNvPr id="7169"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040" t="11084" r="91451" b="2433"/>
          <a:stretch/>
        </p:blipFill>
        <p:spPr bwMode="auto">
          <a:xfrm>
            <a:off x="8490392" y="872691"/>
            <a:ext cx="513327"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le 12"/>
          <p:cNvSpPr/>
          <p:nvPr/>
        </p:nvSpPr>
        <p:spPr>
          <a:xfrm>
            <a:off x="179512" y="1664779"/>
            <a:ext cx="8136904" cy="316835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GB" sz="3200" b="1" dirty="0" smtClean="0">
                <a:solidFill>
                  <a:schemeClr val="tx1"/>
                </a:solidFill>
                <a:latin typeface="Century Gothic" panose="020B0502020202020204" pitchFamily="34" charset="0"/>
              </a:rPr>
              <a:t>Task: </a:t>
            </a:r>
            <a:r>
              <a:rPr lang="en-GB" sz="3200" dirty="0">
                <a:solidFill>
                  <a:schemeClr val="tx1"/>
                </a:solidFill>
                <a:latin typeface="Century Gothic" panose="020B0502020202020204" pitchFamily="34" charset="0"/>
              </a:rPr>
              <a:t>Product analysis a series of toothbrush elderly aids. </a:t>
            </a:r>
          </a:p>
          <a:p>
            <a:pPr algn="ctr"/>
            <a:endParaRPr lang="en-GB" sz="3200" dirty="0">
              <a:solidFill>
                <a:schemeClr val="tx1"/>
              </a:solidFill>
              <a:latin typeface="Century Gothic" panose="020B0502020202020204" pitchFamily="34" charset="0"/>
            </a:endParaRPr>
          </a:p>
          <a:p>
            <a:pPr algn="ctr"/>
            <a:r>
              <a:rPr lang="en-GB" sz="3200" dirty="0">
                <a:solidFill>
                  <a:schemeClr val="tx1"/>
                </a:solidFill>
                <a:latin typeface="Century Gothic" panose="020B0502020202020204" pitchFamily="34" charset="0"/>
              </a:rPr>
              <a:t>Using the letters of </a:t>
            </a:r>
            <a:r>
              <a:rPr lang="en-GB" sz="3200" b="1" dirty="0">
                <a:solidFill>
                  <a:schemeClr val="tx1"/>
                </a:solidFill>
                <a:latin typeface="Century Gothic" panose="020B0502020202020204" pitchFamily="34" charset="0"/>
              </a:rPr>
              <a:t>ACCESS FM </a:t>
            </a:r>
            <a:r>
              <a:rPr lang="en-GB" sz="3200" dirty="0">
                <a:solidFill>
                  <a:schemeClr val="tx1"/>
                </a:solidFill>
                <a:latin typeface="Century Gothic" panose="020B0502020202020204" pitchFamily="34" charset="0"/>
              </a:rPr>
              <a:t>write notes which describe these existing products. </a:t>
            </a:r>
          </a:p>
        </p:txBody>
      </p:sp>
      <p:grpSp>
        <p:nvGrpSpPr>
          <p:cNvPr id="3" name="Group 2"/>
          <p:cNvGrpSpPr/>
          <p:nvPr/>
        </p:nvGrpSpPr>
        <p:grpSpPr>
          <a:xfrm>
            <a:off x="251521" y="5121162"/>
            <a:ext cx="8598843" cy="1620206"/>
            <a:chOff x="293637" y="4363755"/>
            <a:chExt cx="8022779" cy="1369501"/>
          </a:xfrm>
        </p:grpSpPr>
        <p:pic>
          <p:nvPicPr>
            <p:cNvPr id="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532" y="4363755"/>
              <a:ext cx="1296144"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677" y="4363755"/>
              <a:ext cx="1296146" cy="1296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37386"/>
            <a:stretch/>
          </p:blipFill>
          <p:spPr bwMode="auto">
            <a:xfrm>
              <a:off x="293637" y="4363755"/>
              <a:ext cx="3128260"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0812" y="4435764"/>
              <a:ext cx="1224136"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0"/>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8924" y="4435764"/>
              <a:ext cx="1297492" cy="1297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7" name="Group 26"/>
          <p:cNvGrpSpPr/>
          <p:nvPr/>
        </p:nvGrpSpPr>
        <p:grpSpPr>
          <a:xfrm>
            <a:off x="1" y="-170538"/>
            <a:ext cx="9216007" cy="1246128"/>
            <a:chOff x="1" y="5811121"/>
            <a:chExt cx="9216007" cy="1246128"/>
          </a:xfrm>
        </p:grpSpPr>
        <p:sp>
          <p:nvSpPr>
            <p:cNvPr id="28" name="Rectangle 27"/>
            <p:cNvSpPr/>
            <p:nvPr/>
          </p:nvSpPr>
          <p:spPr>
            <a:xfrm>
              <a:off x="1" y="6067975"/>
              <a:ext cx="9144000" cy="456267"/>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pic>
          <p:nvPicPr>
            <p:cNvPr id="29" name="Picture 3"/>
            <p:cNvPicPr>
              <a:picLocks noChangeAspect="1" noChangeArrowheads="1"/>
            </p:cNvPicPr>
            <p:nvPr/>
          </p:nvPicPr>
          <p:blipFill>
            <a:blip r:embed="rId8"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601716">
              <a:off x="202534" y="5811121"/>
              <a:ext cx="1763290" cy="1246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1835696" y="6098291"/>
              <a:ext cx="7380312" cy="353943"/>
            </a:xfrm>
            <a:prstGeom prst="rect">
              <a:avLst/>
            </a:prstGeom>
            <a:noFill/>
          </p:spPr>
          <p:txBody>
            <a:bodyPr wrap="square" rtlCol="0">
              <a:spAutoFit/>
            </a:bodyPr>
            <a:lstStyle/>
            <a:p>
              <a:pPr algn="ctr"/>
              <a:r>
                <a:rPr lang="en-GB" sz="1700" b="1" dirty="0">
                  <a:latin typeface="Century Gothic" panose="020B0502020202020204" pitchFamily="34" charset="0"/>
                </a:rPr>
                <a:t>GCSE Design Technology – Toothbrush redesign for an elderly </a:t>
              </a:r>
              <a:r>
                <a:rPr lang="en-GB" sz="1700" b="1" dirty="0" smtClean="0">
                  <a:latin typeface="Century Gothic" panose="020B0502020202020204" pitchFamily="34" charset="0"/>
                </a:rPr>
                <a:t>person </a:t>
              </a:r>
              <a:endParaRPr lang="en-GB" sz="1700" b="1" dirty="0">
                <a:latin typeface="Century Gothic" panose="020B0502020202020204" pitchFamily="34" charset="0"/>
              </a:endParaRPr>
            </a:p>
          </p:txBody>
        </p:sp>
      </p:grpSp>
    </p:spTree>
    <p:extLst>
      <p:ext uri="{BB962C8B-B14F-4D97-AF65-F5344CB8AC3E}">
        <p14:creationId xmlns:p14="http://schemas.microsoft.com/office/powerpoint/2010/main" val="3300677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134211" y="1249528"/>
            <a:ext cx="4160526" cy="4810736"/>
          </a:xfrm>
          <a:prstGeom prst="roundRect">
            <a:avLst>
              <a:gd name="adj" fmla="val 781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a:p>
        </p:txBody>
      </p:sp>
      <p:grpSp>
        <p:nvGrpSpPr>
          <p:cNvPr id="8" name="Group 7"/>
          <p:cNvGrpSpPr/>
          <p:nvPr/>
        </p:nvGrpSpPr>
        <p:grpSpPr>
          <a:xfrm>
            <a:off x="-36512" y="6129942"/>
            <a:ext cx="9180512" cy="829931"/>
            <a:chOff x="-252536" y="5851350"/>
            <a:chExt cx="9389160" cy="1160992"/>
          </a:xfrm>
        </p:grpSpPr>
        <p:sp>
          <p:nvSpPr>
            <p:cNvPr id="9" name="Rectangle 8"/>
            <p:cNvSpPr/>
            <p:nvPr/>
          </p:nvSpPr>
          <p:spPr>
            <a:xfrm>
              <a:off x="-252536" y="5949280"/>
              <a:ext cx="9389160" cy="851902"/>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400"/>
            </a:p>
          </p:txBody>
        </p:sp>
        <p:pic>
          <p:nvPicPr>
            <p:cNvPr id="10" name="Picture 3"/>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305657">
              <a:off x="3614892" y="5851350"/>
              <a:ext cx="1642823" cy="1160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588578" y="6177605"/>
              <a:ext cx="7380312" cy="495132"/>
            </a:xfrm>
            <a:prstGeom prst="rect">
              <a:avLst/>
            </a:prstGeom>
            <a:noFill/>
          </p:spPr>
          <p:txBody>
            <a:bodyPr wrap="square" rtlCol="0">
              <a:spAutoFit/>
            </a:bodyPr>
            <a:lstStyle/>
            <a:p>
              <a:pPr algn="r"/>
              <a:r>
                <a:rPr lang="en-GB" sz="1700" b="1" dirty="0">
                  <a:latin typeface="Century Gothic" panose="020B0502020202020204" pitchFamily="34" charset="0"/>
                </a:rPr>
                <a:t>Product analysis using ACCESS FM.</a:t>
              </a:r>
            </a:p>
          </p:txBody>
        </p:sp>
      </p:grpSp>
      <p:sp>
        <p:nvSpPr>
          <p:cNvPr id="12" name="Rectangle 11"/>
          <p:cNvSpPr/>
          <p:nvPr/>
        </p:nvSpPr>
        <p:spPr>
          <a:xfrm>
            <a:off x="0" y="-17097"/>
            <a:ext cx="9144000" cy="230822"/>
          </a:xfrm>
          <a:prstGeom prst="rect">
            <a:avLst/>
          </a:prstGeom>
        </p:spPr>
        <p:txBody>
          <a:bodyPr wrap="square" lIns="91429" tIns="45715" rIns="91429" bIns="45715">
            <a:spAutoFit/>
          </a:bodyPr>
          <a:lstStyle/>
          <a:p>
            <a:r>
              <a:rPr lang="en-GB" sz="900" b="1" i="1" dirty="0">
                <a:latin typeface="Century Gothic" panose="020B0502020202020204" pitchFamily="34" charset="0"/>
              </a:rPr>
              <a:t>Product analysis </a:t>
            </a:r>
            <a:r>
              <a:rPr lang="en-GB" sz="900" i="1" dirty="0">
                <a:latin typeface="Century Gothic" panose="020B0502020202020204" pitchFamily="34" charset="0"/>
              </a:rPr>
              <a:t>is a vital research tool to enable you to analyse and describe areas of existing products. </a:t>
            </a:r>
          </a:p>
        </p:txBody>
      </p:sp>
      <p:sp>
        <p:nvSpPr>
          <p:cNvPr id="2" name="Rounded Rectangle 1"/>
          <p:cNvSpPr/>
          <p:nvPr/>
        </p:nvSpPr>
        <p:spPr>
          <a:xfrm>
            <a:off x="179512" y="6277040"/>
            <a:ext cx="3312368" cy="4312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r>
              <a:rPr lang="en-GB" sz="1100" dirty="0">
                <a:solidFill>
                  <a:schemeClr val="tx1"/>
                </a:solidFill>
                <a:latin typeface="Century Gothic" panose="020B0502020202020204" pitchFamily="34" charset="0"/>
              </a:rPr>
              <a:t>Name: </a:t>
            </a:r>
          </a:p>
        </p:txBody>
      </p:sp>
      <p:sp>
        <p:nvSpPr>
          <p:cNvPr id="3" name="Rounded Rectangle 2"/>
          <p:cNvSpPr/>
          <p:nvPr/>
        </p:nvSpPr>
        <p:spPr>
          <a:xfrm>
            <a:off x="97218" y="188640"/>
            <a:ext cx="1080119" cy="8949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GB" sz="900" b="1" dirty="0">
                <a:solidFill>
                  <a:schemeClr val="tx1"/>
                </a:solidFill>
                <a:latin typeface="Century Gothic" panose="020B0502020202020204" pitchFamily="34" charset="0"/>
              </a:rPr>
              <a:t>Aesthetics</a:t>
            </a:r>
            <a:r>
              <a:rPr lang="en-GB" sz="900" dirty="0">
                <a:solidFill>
                  <a:schemeClr val="tx1"/>
                </a:solidFill>
                <a:latin typeface="Century Gothic" panose="020B0502020202020204" pitchFamily="34" charset="0"/>
              </a:rPr>
              <a:t>: Describe how the product looks. Shape/size/ intended use. </a:t>
            </a:r>
          </a:p>
        </p:txBody>
      </p:sp>
      <p:sp>
        <p:nvSpPr>
          <p:cNvPr id="20" name="Rounded Rectangle 19"/>
          <p:cNvSpPr/>
          <p:nvPr/>
        </p:nvSpPr>
        <p:spPr>
          <a:xfrm>
            <a:off x="1228772" y="188640"/>
            <a:ext cx="1121268" cy="8949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GB" sz="900" b="1" dirty="0">
                <a:solidFill>
                  <a:schemeClr val="tx1"/>
                </a:solidFill>
                <a:latin typeface="Century Gothic" panose="020B0502020202020204" pitchFamily="34" charset="0"/>
              </a:rPr>
              <a:t>Cost</a:t>
            </a:r>
            <a:r>
              <a:rPr lang="en-GB" sz="900" dirty="0">
                <a:solidFill>
                  <a:schemeClr val="tx1"/>
                </a:solidFill>
                <a:latin typeface="Century Gothic" panose="020B0502020202020204" pitchFamily="34" charset="0"/>
              </a:rPr>
              <a:t>: Cost to make the product? Materials costs? Cost if sold in a shop?</a:t>
            </a:r>
          </a:p>
        </p:txBody>
      </p:sp>
      <p:sp>
        <p:nvSpPr>
          <p:cNvPr id="21" name="Rounded Rectangle 20"/>
          <p:cNvSpPr/>
          <p:nvPr/>
        </p:nvSpPr>
        <p:spPr>
          <a:xfrm>
            <a:off x="2411760" y="207327"/>
            <a:ext cx="1092373" cy="8949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GB" sz="900" b="1" dirty="0">
                <a:solidFill>
                  <a:schemeClr val="tx1"/>
                </a:solidFill>
                <a:latin typeface="Century Gothic" panose="020B0502020202020204" pitchFamily="34" charset="0"/>
              </a:rPr>
              <a:t>Consumer</a:t>
            </a:r>
            <a:r>
              <a:rPr lang="en-GB" sz="900" dirty="0">
                <a:solidFill>
                  <a:schemeClr val="tx1"/>
                </a:solidFill>
                <a:latin typeface="Century Gothic" panose="020B0502020202020204" pitchFamily="34" charset="0"/>
              </a:rPr>
              <a:t>: who do you think the intended user is and why? Explain.</a:t>
            </a:r>
          </a:p>
        </p:txBody>
      </p:sp>
      <p:sp>
        <p:nvSpPr>
          <p:cNvPr id="22" name="Rounded Rectangle 21"/>
          <p:cNvSpPr/>
          <p:nvPr/>
        </p:nvSpPr>
        <p:spPr>
          <a:xfrm>
            <a:off x="3576141" y="219501"/>
            <a:ext cx="1098728" cy="8949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GB" sz="900" b="1" dirty="0">
                <a:solidFill>
                  <a:schemeClr val="tx1"/>
                </a:solidFill>
                <a:latin typeface="Century Gothic" panose="020B0502020202020204" pitchFamily="34" charset="0"/>
              </a:rPr>
              <a:t>Ergonomics</a:t>
            </a:r>
            <a:r>
              <a:rPr lang="en-GB" sz="900" dirty="0">
                <a:solidFill>
                  <a:schemeClr val="tx1"/>
                </a:solidFill>
                <a:latin typeface="Century Gothic" panose="020B0502020202020204" pitchFamily="34" charset="0"/>
              </a:rPr>
              <a:t>: Discuss the shape of the product/handle &amp; how it helps the user. </a:t>
            </a:r>
          </a:p>
        </p:txBody>
      </p:sp>
      <p:sp>
        <p:nvSpPr>
          <p:cNvPr id="23" name="Rounded Rectangle 22"/>
          <p:cNvSpPr/>
          <p:nvPr/>
        </p:nvSpPr>
        <p:spPr>
          <a:xfrm>
            <a:off x="4726303" y="219501"/>
            <a:ext cx="977251" cy="8949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GB" sz="900" b="1" dirty="0">
                <a:solidFill>
                  <a:schemeClr val="tx1"/>
                </a:solidFill>
                <a:latin typeface="Century Gothic" panose="020B0502020202020204" pitchFamily="34" charset="0"/>
              </a:rPr>
              <a:t>Size</a:t>
            </a:r>
            <a:r>
              <a:rPr lang="en-GB" sz="900" dirty="0">
                <a:solidFill>
                  <a:schemeClr val="tx1"/>
                </a:solidFill>
                <a:latin typeface="Century Gothic" panose="020B0502020202020204" pitchFamily="34" charset="0"/>
              </a:rPr>
              <a:t>: Discuss the products size in relation to its use &amp; users needs</a:t>
            </a:r>
          </a:p>
        </p:txBody>
      </p:sp>
      <p:sp>
        <p:nvSpPr>
          <p:cNvPr id="24" name="Rounded Rectangle 23"/>
          <p:cNvSpPr/>
          <p:nvPr/>
        </p:nvSpPr>
        <p:spPr>
          <a:xfrm>
            <a:off x="5754989" y="219501"/>
            <a:ext cx="989504" cy="8949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GB" sz="900" b="1" dirty="0">
                <a:solidFill>
                  <a:schemeClr val="tx1"/>
                </a:solidFill>
                <a:latin typeface="Century Gothic" panose="020B0502020202020204" pitchFamily="34" charset="0"/>
              </a:rPr>
              <a:t>Safety</a:t>
            </a:r>
            <a:r>
              <a:rPr lang="en-GB" sz="900" dirty="0">
                <a:solidFill>
                  <a:schemeClr val="tx1"/>
                </a:solidFill>
                <a:latin typeface="Century Gothic" panose="020B0502020202020204" pitchFamily="34" charset="0"/>
              </a:rPr>
              <a:t>: Is it safe for the intended user? Why? Any issues?</a:t>
            </a:r>
          </a:p>
        </p:txBody>
      </p:sp>
      <p:sp>
        <p:nvSpPr>
          <p:cNvPr id="25" name="Rounded Rectangle 24"/>
          <p:cNvSpPr/>
          <p:nvPr/>
        </p:nvSpPr>
        <p:spPr>
          <a:xfrm>
            <a:off x="6783674" y="219501"/>
            <a:ext cx="1028686" cy="8949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GB" sz="900" b="1" dirty="0">
                <a:solidFill>
                  <a:schemeClr val="tx1"/>
                </a:solidFill>
                <a:latin typeface="Century Gothic" panose="020B0502020202020204" pitchFamily="34" charset="0"/>
              </a:rPr>
              <a:t>Function</a:t>
            </a:r>
            <a:r>
              <a:rPr lang="en-GB" sz="900" dirty="0">
                <a:solidFill>
                  <a:schemeClr val="tx1"/>
                </a:solidFill>
                <a:latin typeface="Century Gothic" panose="020B0502020202020204" pitchFamily="34" charset="0"/>
              </a:rPr>
              <a:t>: How does it work? What features help it work? How is it used?</a:t>
            </a:r>
          </a:p>
        </p:txBody>
      </p:sp>
      <p:sp>
        <p:nvSpPr>
          <p:cNvPr id="26" name="Rounded Rectangle 25"/>
          <p:cNvSpPr/>
          <p:nvPr/>
        </p:nvSpPr>
        <p:spPr>
          <a:xfrm>
            <a:off x="7854317" y="219501"/>
            <a:ext cx="1186815" cy="8949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GB" sz="900" b="1" dirty="0">
                <a:solidFill>
                  <a:schemeClr val="tx1"/>
                </a:solidFill>
                <a:latin typeface="Century Gothic" panose="020B0502020202020204" pitchFamily="34" charset="0"/>
              </a:rPr>
              <a:t>Manufacture</a:t>
            </a:r>
            <a:r>
              <a:rPr lang="en-GB" sz="900" dirty="0">
                <a:solidFill>
                  <a:schemeClr val="tx1"/>
                </a:solidFill>
                <a:latin typeface="Century Gothic" panose="020B0502020202020204" pitchFamily="34" charset="0"/>
              </a:rPr>
              <a:t>: How is the product made? Materials used? Why are these materials chosen? </a:t>
            </a:r>
          </a:p>
        </p:txBody>
      </p:sp>
      <p:pic>
        <p:nvPicPr>
          <p:cNvPr id="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9023"/>
          <a:stretch/>
        </p:blipFill>
        <p:spPr bwMode="auto">
          <a:xfrm>
            <a:off x="97218" y="1217326"/>
            <a:ext cx="2140649" cy="720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ounded Rectangle 29"/>
          <p:cNvSpPr/>
          <p:nvPr/>
        </p:nvSpPr>
        <p:spPr>
          <a:xfrm>
            <a:off x="4629085" y="1217326"/>
            <a:ext cx="4350908" cy="4842939"/>
          </a:xfrm>
          <a:prstGeom prst="roundRect">
            <a:avLst>
              <a:gd name="adj" fmla="val 781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a:p>
        </p:txBody>
      </p:sp>
      <p:pic>
        <p:nvPicPr>
          <p:cNvPr id="32" name="Picture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6990" b="13115"/>
          <a:stretch/>
        </p:blipFill>
        <p:spPr bwMode="auto">
          <a:xfrm>
            <a:off x="6920304" y="5525530"/>
            <a:ext cx="2120827" cy="620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2190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848</Words>
  <Application>Microsoft Office PowerPoint</Application>
  <PresentationFormat>On-screen Show (4:3)</PresentationFormat>
  <Paragraphs>145</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Dunn</dc:creator>
  <cp:lastModifiedBy>Helen Dunn</cp:lastModifiedBy>
  <cp:revision>50</cp:revision>
  <dcterms:created xsi:type="dcterms:W3CDTF">2018-04-11T16:55:15Z</dcterms:created>
  <dcterms:modified xsi:type="dcterms:W3CDTF">2018-07-24T11:21:28Z</dcterms:modified>
</cp:coreProperties>
</file>