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57" r:id="rId3"/>
    <p:sldId id="293" r:id="rId4"/>
    <p:sldId id="275" r:id="rId5"/>
    <p:sldId id="294" r:id="rId6"/>
    <p:sldId id="29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619" autoAdjust="0"/>
  </p:normalViewPr>
  <p:slideViewPr>
    <p:cSldViewPr>
      <p:cViewPr>
        <p:scale>
          <a:sx n="60" d="100"/>
          <a:sy n="60" d="100"/>
        </p:scale>
        <p:origin x="-165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48E4B-9B78-4367-8ECC-109221424149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6D99-2DFD-4B6B-B51C-1B49DB9CA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3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Worksheet to print and complete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6D99-2DFD-4B6B-B51C-1B49DB9CAF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2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Peelers and modelling clay (Playdough) Required.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6D99-2DFD-4B6B-B51C-1B49DB9CAF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4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66D99-2DFD-4B6B-B51C-1B49DB9CAF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4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1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0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1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4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4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0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4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9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20984-8E2F-4338-9CA0-6A652C3F8A2D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B4C8-ABD9-44E0-B667-F5392CA04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5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60848"/>
            <a:ext cx="9144000" cy="1512168"/>
          </a:xfrm>
          <a:prstGeom prst="rect">
            <a:avLst/>
          </a:prstGeom>
          <a:solidFill>
            <a:srgbClr val="9AF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static1.squarespace.com/static/58ac9e55f7e0ab22fa55e315/t/591f2d4b197aead872f4eb9f/1495215440741/?format=75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5369"/>
            <a:ext cx="714375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520" y="4725144"/>
            <a:ext cx="8736310" cy="1944216"/>
          </a:xfrm>
          <a:prstGeom prst="roundRect">
            <a:avLst>
              <a:gd name="adj" fmla="val 12458"/>
            </a:avLst>
          </a:prstGeom>
          <a:noFill/>
          <a:ln>
            <a:solidFill>
              <a:srgbClr val="9AF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Learning Aims: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inclusive design 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Why it is important for a designer to include for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and ensure products fit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needs.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Complete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 series of activities where your abilities are impaired by completing an everyday activity.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980728"/>
            <a:ext cx="714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entury Gothic" panose="020B0502020202020204" pitchFamily="34" charset="0"/>
              </a:rPr>
              <a:t>DESIGN FOR SOCIETY</a:t>
            </a:r>
            <a:endParaRPr lang="en-GB" sz="4800" b="1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08304" y="116632"/>
            <a:ext cx="1679526" cy="495672"/>
          </a:xfrm>
          <a:prstGeom prst="roundRect">
            <a:avLst>
              <a:gd name="adj" fmla="val 12458"/>
            </a:avLst>
          </a:prstGeom>
          <a:noFill/>
          <a:ln>
            <a:solidFill>
              <a:srgbClr val="9AF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Lesson 5/10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954542"/>
            <a:ext cx="714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latin typeface="Century Gothic" panose="020B0502020202020204" pitchFamily="34" charset="0"/>
              </a:rPr>
              <a:t>“Understanding how design can have a positive impact on others”. </a:t>
            </a:r>
            <a:endParaRPr lang="en-GB" sz="1600" i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6888" y="3213109"/>
            <a:ext cx="534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22712" y="115213"/>
            <a:ext cx="2145032" cy="7074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MINI ASSESSMENT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1760" y="115212"/>
            <a:ext cx="1763103" cy="7074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OUTCOME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55976" y="116632"/>
            <a:ext cx="2376263" cy="7074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CONCLUSIONS</a:t>
            </a: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rgbClr val="9AF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latin typeface="Century Gothic" panose="020B0502020202020204" pitchFamily="34" charset="0"/>
              </a:rPr>
              <a:t>DO NOW ACTIVITY – </a:t>
            </a:r>
            <a:r>
              <a:rPr lang="en-GB" b="1" dirty="0" smtClean="0">
                <a:latin typeface="Century Gothic" panose="020B0502020202020204" pitchFamily="34" charset="0"/>
              </a:rPr>
              <a:t>PRODUCT PAIRS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3" y="116632"/>
            <a:ext cx="3473400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Objective - Learner will gain knowledge and understanding of  </a:t>
            </a:r>
            <a:r>
              <a:rPr lang="en-GB" altLang="en-US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inclusive design &amp; ensuring all needs are met</a:t>
            </a:r>
            <a:r>
              <a:rPr lang="en-GB" alt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&amp; apply to a practical task. </a:t>
            </a:r>
            <a:endParaRPr lang="en-GB" altLang="en-US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2616"/>
          <a:stretch/>
        </p:blipFill>
        <p:spPr bwMode="auto">
          <a:xfrm rot="20631755">
            <a:off x="672815" y="1453964"/>
            <a:ext cx="6091741" cy="460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64088" y="3933056"/>
            <a:ext cx="3528392" cy="1800200"/>
          </a:xfrm>
          <a:prstGeom prst="roundRect">
            <a:avLst/>
          </a:prstGeom>
          <a:solidFill>
            <a:schemeClr val="bg1"/>
          </a:solidFill>
          <a:ln>
            <a:solidFill>
              <a:srgbClr val="9AF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Complete the product pair worksheet analysing the two inclusive products. </a:t>
            </a: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89401"/>
              </p:ext>
            </p:extLst>
          </p:nvPr>
        </p:nvGraphicFramePr>
        <p:xfrm>
          <a:off x="107504" y="116633"/>
          <a:ext cx="8928992" cy="6615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3240360"/>
                <a:gridCol w="3240360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Look at these </a:t>
                      </a:r>
                      <a:r>
                        <a:rPr lang="en-GB" sz="1400" dirty="0" smtClean="0">
                          <a:effectLst/>
                          <a:latin typeface="Century Gothic" panose="020B0502020202020204" pitchFamily="34" charset="0"/>
                        </a:rPr>
                        <a:t>inclusive</a:t>
                      </a:r>
                      <a:r>
                        <a:rPr lang="en-GB" sz="1400" baseline="0" dirty="0" smtClean="0">
                          <a:effectLst/>
                          <a:latin typeface="Century Gothic" panose="020B0502020202020204" pitchFamily="34" charset="0"/>
                        </a:rPr>
                        <a:t> designed </a:t>
                      </a:r>
                      <a:r>
                        <a:rPr lang="en-GB" sz="1400" dirty="0" smtClean="0">
                          <a:effectLst/>
                          <a:latin typeface="Century Gothic" panose="020B0502020202020204" pitchFamily="34" charset="0"/>
                        </a:rPr>
                        <a:t>products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entury Gothic" panose="020B0502020202020204" pitchFamily="34" charset="0"/>
                        </a:rPr>
                        <a:t>Both 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allow the </a:t>
                      </a:r>
                      <a:r>
                        <a:rPr lang="en-GB" sz="1400" dirty="0" smtClean="0">
                          <a:effectLst/>
                          <a:latin typeface="Century Gothic" panose="020B0502020202020204" pitchFamily="34" charset="0"/>
                        </a:rPr>
                        <a:t>user to peel vegetables</a:t>
                      </a:r>
                      <a:r>
                        <a:rPr lang="en-GB" sz="1400" baseline="0" dirty="0" smtClean="0">
                          <a:effectLst/>
                          <a:latin typeface="Century Gothic" panose="020B0502020202020204" pitchFamily="34" charset="0"/>
                        </a:rPr>
                        <a:t> with ease. </a:t>
                      </a:r>
                      <a:r>
                        <a:rPr lang="en-GB" sz="1400" dirty="0" smtClean="0">
                          <a:effectLst/>
                          <a:latin typeface="Century Gothic" panose="020B0502020202020204" pitchFamily="34" charset="0"/>
                        </a:rPr>
                        <a:t>Answer 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the following questions for both designs: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3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What is different from a standard </a:t>
                      </a:r>
                      <a:r>
                        <a:rPr lang="en-GB" sz="1400" dirty="0" smtClean="0">
                          <a:effectLst/>
                          <a:latin typeface="Century Gothic" panose="020B0502020202020204" pitchFamily="34" charset="0"/>
                        </a:rPr>
                        <a:t>peeler of 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this type?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8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What do the modifications do</a:t>
                      </a:r>
                      <a:r>
                        <a:rPr lang="en-GB" sz="1400" dirty="0" smtClean="0">
                          <a:effectLst/>
                          <a:latin typeface="Century Gothic" panose="020B0502020202020204" pitchFamily="34" charset="0"/>
                        </a:rPr>
                        <a:t>? How </a:t>
                      </a: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do they work?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8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Who could use them?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2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What needed to be considered by the designer?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 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What are the alternatives?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9471" marR="394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1885"/>
            <a:ext cx="1584176" cy="143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68" y="-384795"/>
            <a:ext cx="2157611" cy="21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rgbClr val="9AF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latin typeface="Century Gothic" panose="020B0502020202020204" pitchFamily="34" charset="0"/>
              </a:rPr>
              <a:t>INCLUSIVE DESIGN – ACTIVITY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580113" y="116632"/>
            <a:ext cx="3473400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Objective - Learner will gain knowledge and understanding of  </a:t>
            </a:r>
            <a:r>
              <a:rPr lang="en-GB" altLang="en-US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inclusive design &amp; ensuring all needs are met</a:t>
            </a:r>
            <a:r>
              <a:rPr lang="en-GB" alt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&amp; apply to a practical task. </a:t>
            </a:r>
            <a:endParaRPr lang="en-GB" altLang="en-US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513" y="3645024"/>
            <a:ext cx="8723324" cy="725456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 lIns="108839" tIns="54420" rIns="108839" bIns="544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Tahoma" pitchFamily="34" charset="0"/>
              </a:rPr>
              <a:t>INCLUSIVE DESIGN WITH PEELERS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4574146"/>
            <a:ext cx="8723324" cy="2325906"/>
          </a:xfrm>
          <a:prstGeom prst="rect">
            <a:avLst/>
          </a:prstGeom>
          <a:noFill/>
        </p:spPr>
        <p:txBody>
          <a:bodyPr wrap="square" lIns="108852" tIns="54426" rIns="108852" bIns="54426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So last lesson you analysed different potato peelers  where your abilities were hampered. </a:t>
            </a:r>
          </a:p>
          <a:p>
            <a:pPr algn="ctr"/>
            <a:endParaRPr lang="en-GB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Today you will choose one of the analysed peelers and produce a modelled solution. </a:t>
            </a:r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28802" y="1142876"/>
            <a:ext cx="9519633" cy="2214116"/>
            <a:chOff x="179512" y="693713"/>
            <a:chExt cx="9519633" cy="22141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764704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162" y="763199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69" y="764703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362" y="693713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570" y="859268"/>
              <a:ext cx="231457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31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rgbClr val="9AF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latin typeface="Century Gothic" panose="020B0502020202020204" pitchFamily="34" charset="0"/>
              </a:rPr>
              <a:t>INCLUSIVE DESIGN – </a:t>
            </a:r>
            <a:r>
              <a:rPr lang="en-GB" b="1" dirty="0" smtClean="0">
                <a:latin typeface="Century Gothic" panose="020B0502020202020204" pitchFamily="34" charset="0"/>
              </a:rPr>
              <a:t>MODELLING ACTIVITY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580113" y="116632"/>
            <a:ext cx="3473400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Objective - Learner will gain knowledge and understanding of  </a:t>
            </a:r>
            <a:r>
              <a:rPr lang="en-GB" altLang="en-US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inclusive design &amp; ensuring all needs are met</a:t>
            </a:r>
            <a:r>
              <a:rPr lang="en-GB" alt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&amp; apply to a practical task. </a:t>
            </a:r>
            <a:endParaRPr lang="en-GB" altLang="en-US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606" y="764704"/>
            <a:ext cx="5532629" cy="2939055"/>
            <a:chOff x="-72494" y="286877"/>
            <a:chExt cx="11770007" cy="656940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27769" r="20371" b="16198"/>
            <a:stretch/>
          </p:blipFill>
          <p:spPr bwMode="auto">
            <a:xfrm>
              <a:off x="4011164" y="286878"/>
              <a:ext cx="3876931" cy="272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4" t="17689" r="22645" b="26186"/>
            <a:stretch/>
          </p:blipFill>
          <p:spPr bwMode="auto">
            <a:xfrm>
              <a:off x="50" y="286877"/>
              <a:ext cx="3918643" cy="2721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0" t="33003" r="11667" b="25522"/>
            <a:stretch/>
          </p:blipFill>
          <p:spPr bwMode="auto">
            <a:xfrm>
              <a:off x="8022269" y="286877"/>
              <a:ext cx="3675244" cy="1360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8" t="46884" r="11544" b="31652"/>
            <a:stretch/>
          </p:blipFill>
          <p:spPr bwMode="auto">
            <a:xfrm rot="5400000">
              <a:off x="6441250" y="3985183"/>
              <a:ext cx="4154652" cy="84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5" t="20180" r="17890" b="20316"/>
            <a:stretch/>
          </p:blipFill>
          <p:spPr bwMode="auto">
            <a:xfrm>
              <a:off x="4077844" y="3457645"/>
              <a:ext cx="3759932" cy="2222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8" t="31724" r="20009" b="20673"/>
            <a:stretch/>
          </p:blipFill>
          <p:spPr bwMode="auto">
            <a:xfrm rot="16200000">
              <a:off x="8261114" y="3495861"/>
              <a:ext cx="4526280" cy="2194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57" t="23144" r="26047" b="29430"/>
            <a:stretch/>
          </p:blipFill>
          <p:spPr bwMode="auto">
            <a:xfrm>
              <a:off x="-72494" y="3457645"/>
              <a:ext cx="3991187" cy="337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43" y="807742"/>
            <a:ext cx="3076740" cy="20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33606" y="3789040"/>
            <a:ext cx="8919907" cy="2949330"/>
          </a:xfrm>
          <a:prstGeom prst="roundRect">
            <a:avLst/>
          </a:prstGeom>
          <a:solidFill>
            <a:schemeClr val="bg1"/>
          </a:solidFill>
          <a:ln>
            <a:solidFill>
              <a:srgbClr val="9AF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en-GB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Pick one of the four peelers you looked at </a:t>
            </a:r>
            <a:r>
              <a:rPr lang="en-GB" sz="2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last lesson and </a:t>
            </a:r>
            <a:r>
              <a:rPr lang="en-GB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modelling clay re-design a better handle which would make it </a:t>
            </a:r>
            <a:r>
              <a:rPr lang="en-GB" sz="2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INCLUSIVE &amp; EASIER </a:t>
            </a:r>
            <a:r>
              <a:rPr lang="en-GB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to use. </a:t>
            </a:r>
          </a:p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Once modelled: </a:t>
            </a:r>
          </a:p>
          <a:p>
            <a:pPr marL="291568" indent="-291568" algn="ctr">
              <a:buFontTx/>
              <a:buChar char="-"/>
            </a:pPr>
            <a:r>
              <a:rPr lang="en-GB" sz="2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GET A PHOTO TAKEN </a:t>
            </a:r>
          </a:p>
          <a:p>
            <a:pPr marL="291568" indent="-291568" algn="ctr">
              <a:buFontTx/>
              <a:buChar char="-"/>
            </a:pPr>
            <a:r>
              <a:rPr lang="en-GB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Draw a sketch of it in your book. </a:t>
            </a:r>
          </a:p>
          <a:p>
            <a:pPr marL="291568" indent="-291568" algn="ctr">
              <a:buFontTx/>
              <a:buChar char="-"/>
            </a:pPr>
            <a:r>
              <a:rPr lang="en-GB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Write a paragraph explaining how the redesign has improved it. </a:t>
            </a:r>
          </a:p>
        </p:txBody>
      </p:sp>
    </p:spTree>
    <p:extLst>
      <p:ext uri="{BB962C8B-B14F-4D97-AF65-F5344CB8AC3E}">
        <p14:creationId xmlns:p14="http://schemas.microsoft.com/office/powerpoint/2010/main" val="579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rgbClr val="9AF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latin typeface="Century Gothic" panose="020B0502020202020204" pitchFamily="34" charset="0"/>
              </a:rPr>
              <a:t>INCLUSIVE DESIGN – </a:t>
            </a:r>
            <a:r>
              <a:rPr lang="en-GB" b="1" dirty="0" smtClean="0">
                <a:latin typeface="Century Gothic" panose="020B0502020202020204" pitchFamily="34" charset="0"/>
              </a:rPr>
              <a:t>MODELLING EVALUATION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580113" y="116632"/>
            <a:ext cx="3473400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Objective - Learner will gain knowledge and understanding of  </a:t>
            </a:r>
            <a:r>
              <a:rPr lang="en-GB" altLang="en-US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inclusive design &amp; ensuring all needs are met</a:t>
            </a:r>
            <a:r>
              <a:rPr lang="en-GB" alt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US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&amp; apply to a practical task. </a:t>
            </a:r>
            <a:endParaRPr lang="en-GB" altLang="en-US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496" y="1922484"/>
            <a:ext cx="9071993" cy="4818884"/>
          </a:xfrm>
          <a:prstGeom prst="rect">
            <a:avLst/>
          </a:prstGeom>
        </p:spPr>
        <p:txBody>
          <a:bodyPr wrap="square" lIns="108839" tIns="54420" rIns="108839" bIns="5442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The general criteria used to evaluate products is: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Performance</a:t>
            </a:r>
            <a:r>
              <a:rPr lang="en-GB" dirty="0">
                <a:latin typeface="Century Gothic" panose="020B0502020202020204" pitchFamily="34" charset="0"/>
              </a:rPr>
              <a:t> – How the product works. Does it fulfil its purpose?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Reliability</a:t>
            </a:r>
            <a:r>
              <a:rPr lang="en-GB" dirty="0">
                <a:latin typeface="Century Gothic" panose="020B0502020202020204" pitchFamily="34" charset="0"/>
              </a:rPr>
              <a:t> – Well made? User can depend on it?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Ease of use </a:t>
            </a:r>
            <a:r>
              <a:rPr lang="en-GB" dirty="0">
                <a:latin typeface="Century Gothic" panose="020B0502020202020204" pitchFamily="34" charset="0"/>
              </a:rPr>
              <a:t>– Can be used by a range of people/abilities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Safety</a:t>
            </a:r>
            <a:r>
              <a:rPr lang="en-GB" dirty="0">
                <a:latin typeface="Century Gothic" panose="020B0502020202020204" pitchFamily="34" charset="0"/>
              </a:rPr>
              <a:t> – Manufacture and use. 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endParaRPr lang="en-GB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Aesthetics </a:t>
            </a:r>
            <a:r>
              <a:rPr lang="en-GB" dirty="0">
                <a:latin typeface="Century Gothic" panose="020B0502020202020204" pitchFamily="34" charset="0"/>
              </a:rPr>
              <a:t>– How the product looks/shaped/layout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Materials</a:t>
            </a:r>
            <a:r>
              <a:rPr lang="en-GB" dirty="0">
                <a:latin typeface="Century Gothic" panose="020B0502020202020204" pitchFamily="34" charset="0"/>
              </a:rPr>
              <a:t> – What its made out of/pros/cons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Construction</a:t>
            </a:r>
            <a:r>
              <a:rPr lang="en-GB" dirty="0">
                <a:latin typeface="Century Gothic" panose="020B0502020202020204" pitchFamily="34" charset="0"/>
              </a:rPr>
              <a:t> – How its made 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Cost</a:t>
            </a:r>
            <a:r>
              <a:rPr lang="en-GB" dirty="0">
                <a:latin typeface="Century Gothic" panose="020B0502020202020204" pitchFamily="34" charset="0"/>
              </a:rPr>
              <a:t> – Of manufacture/sell/profit margin. 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endParaRPr lang="en-GB" dirty="0">
              <a:latin typeface="Century Gothic" panose="020B0502020202020204" pitchFamily="34" charset="0"/>
            </a:endParaRP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Ergonomics</a:t>
            </a:r>
            <a:r>
              <a:rPr lang="en-GB" dirty="0">
                <a:latin typeface="Century Gothic" panose="020B0502020202020204" pitchFamily="34" charset="0"/>
              </a:rPr>
              <a:t> – Ease of comfort and use/appropriate shape &amp; size for the user. 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Quality</a:t>
            </a:r>
            <a:r>
              <a:rPr lang="en-GB" dirty="0">
                <a:latin typeface="Century Gothic" panose="020B0502020202020204" pitchFamily="34" charset="0"/>
              </a:rPr>
              <a:t> – Durability &amp; Reliability 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Product</a:t>
            </a:r>
            <a:r>
              <a:rPr lang="en-GB" dirty="0">
                <a:latin typeface="Century Gothic" panose="020B0502020202020204" pitchFamily="34" charset="0"/>
              </a:rPr>
              <a:t> – The specific features it MUST posses. </a:t>
            </a:r>
          </a:p>
          <a:p>
            <a:pPr marL="340122" indent="-340122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User Characteristics </a:t>
            </a:r>
            <a:r>
              <a:rPr lang="en-GB" dirty="0">
                <a:latin typeface="Century Gothic" panose="020B0502020202020204" pitchFamily="34" charset="0"/>
              </a:rPr>
              <a:t>– Special capabilities, requirements &amp; limitations of those that use the product.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2495" y="774849"/>
            <a:ext cx="8801993" cy="997967"/>
          </a:xfrm>
          <a:prstGeom prst="roundRect">
            <a:avLst/>
          </a:prstGeom>
          <a:solidFill>
            <a:schemeClr val="bg1"/>
          </a:solidFill>
          <a:ln>
            <a:solidFill>
              <a:srgbClr val="9AF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Pick one of the peelers and write a detailed evaluation about it using these headings/questions to help you. </a:t>
            </a:r>
          </a:p>
        </p:txBody>
      </p:sp>
    </p:spTree>
    <p:extLst>
      <p:ext uri="{BB962C8B-B14F-4D97-AF65-F5344CB8AC3E}">
        <p14:creationId xmlns:p14="http://schemas.microsoft.com/office/powerpoint/2010/main" val="31963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459</Words>
  <Application>Microsoft Office PowerPoint</Application>
  <PresentationFormat>On-screen Show (4:3)</PresentationFormat>
  <Paragraphs>82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Dunn</dc:creator>
  <cp:lastModifiedBy>Helen Dunn</cp:lastModifiedBy>
  <cp:revision>46</cp:revision>
  <dcterms:created xsi:type="dcterms:W3CDTF">2018-04-11T16:55:15Z</dcterms:created>
  <dcterms:modified xsi:type="dcterms:W3CDTF">2018-04-14T13:17:17Z</dcterms:modified>
</cp:coreProperties>
</file>