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68" r:id="rId4"/>
    <p:sldId id="256" r:id="rId5"/>
    <p:sldId id="257" r:id="rId6"/>
    <p:sldId id="260" r:id="rId7"/>
    <p:sldId id="261" r:id="rId8"/>
    <p:sldId id="262" r:id="rId9"/>
    <p:sldId id="263" r:id="rId10"/>
    <p:sldId id="264" r:id="rId11"/>
    <p:sldId id="265"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3898" autoAdjust="0"/>
  </p:normalViewPr>
  <p:slideViewPr>
    <p:cSldViewPr snapToGrid="0">
      <p:cViewPr varScale="1">
        <p:scale>
          <a:sx n="64" d="100"/>
          <a:sy n="64" d="100"/>
        </p:scale>
        <p:origin x="15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9FBE-D1EE-488B-8869-3B9559FF5BF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FAB1281-8EB0-4E0D-A8B9-64F7F9D11D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6BAFA5-0722-4E63-9787-58FE9291C2AF}"/>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609A6BF6-6F32-4AA5-9202-D8D9192F0B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5A3864-9EFC-41D5-916E-ED32B19C307E}"/>
              </a:ext>
            </a:extLst>
          </p:cNvPr>
          <p:cNvSpPr>
            <a:spLocks noGrp="1"/>
          </p:cNvSpPr>
          <p:nvPr>
            <p:ph type="sldNum" sz="quarter" idx="12"/>
          </p:nvPr>
        </p:nvSpPr>
        <p:spPr/>
        <p:txBody>
          <a:bodyPr/>
          <a:lstStyle/>
          <a:p>
            <a:fld id="{7073E6FA-E579-45C4-8F2D-D1469DF6B9D7}" type="slidenum">
              <a:rPr lang="en-GB" smtClean="0"/>
              <a:t>‹#›</a:t>
            </a:fld>
            <a:endParaRPr lang="en-GB"/>
          </a:p>
        </p:txBody>
      </p:sp>
      <p:pic>
        <p:nvPicPr>
          <p:cNvPr id="7" name="Picture 6">
            <a:extLst>
              <a:ext uri="{FF2B5EF4-FFF2-40B4-BE49-F238E27FC236}">
                <a16:creationId xmlns:a16="http://schemas.microsoft.com/office/drawing/2014/main" id="{20718349-D47B-44D5-B5D0-BB80ED5834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63476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59C4-2DFB-4C3A-9990-37C978C4AA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7FAAF5-D521-4766-8CAE-560B55E1D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1C0353-5A78-4577-8716-4213FA189978}"/>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FC91934A-2CD9-4E98-ABB9-ABC1CC13AE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FF3CB3-A08A-4C5A-957E-76C4375EA41A}"/>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26098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4D48B5-88C3-405A-9805-0D851D7D3C5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D7A2DB-6C8D-405C-A2CB-45D1DF0B530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985C13-E924-46BA-A338-F3A325A0EF1E}"/>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1CB39C30-EA1E-4531-BB83-46C17D61D6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8D84F4-AEB9-454E-8B59-0B3B00713779}"/>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849754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F18E-4A29-4DFC-8AF1-78ECA1CECA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CD8E2D-1D56-4B9F-850B-1AA4D068A0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8544E9-EBC3-4AA3-9592-FB8254722CD2}"/>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E5AC5379-B588-4919-94A2-B5E7B9C24D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339DD7-E042-4DC5-A723-90A5319B06B7}"/>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236212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02EFC-45BC-43CB-B7B6-8DB5E103966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CD66FE-06A9-4DCC-96FD-B1425135EBC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1AACBAF-D272-4A9B-B61B-C3550C705B45}"/>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507DADF2-4EB2-4ECC-97A5-7E729EF25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5E2661-E06D-47D4-A0EA-A77BB184BCA5}"/>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225072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D6EC-3736-471E-AB0E-34B06DEDF8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37F14C-A1A7-4C0A-9B0B-F057F72B771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453AB61-4E8C-4F51-8203-95BD2DED85C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917467-3037-47E3-9D71-F7D15121D78D}"/>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6" name="Footer Placeholder 5">
            <a:extLst>
              <a:ext uri="{FF2B5EF4-FFF2-40B4-BE49-F238E27FC236}">
                <a16:creationId xmlns:a16="http://schemas.microsoft.com/office/drawing/2014/main" id="{A144E806-32A5-45DA-BDAF-8A08B32A61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B81880-0EAD-4EAB-BA42-40FA2EC9A5C2}"/>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195983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79C9-F580-48F3-A8D8-5B281072F9A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A0A978-1704-44D8-9079-47AED8370EE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0FBE11A-0A0C-4989-B973-5D02292B5A5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DAD632-020B-4227-AAA6-002D2540B81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629DDFCF-3904-4F28-BA21-07B50DBF702F}"/>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B14BBF-AD34-458C-9FC3-9D8772F91177}"/>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8" name="Footer Placeholder 7">
            <a:extLst>
              <a:ext uri="{FF2B5EF4-FFF2-40B4-BE49-F238E27FC236}">
                <a16:creationId xmlns:a16="http://schemas.microsoft.com/office/drawing/2014/main" id="{BD878405-D11F-451E-9E13-363B18433C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E0566F-6F15-4D5B-B259-29C2B41D9A97}"/>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19929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51F76-3443-4ACF-A847-092230583C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1AE425-3EF6-457D-84F2-14C68BF4A656}"/>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4" name="Footer Placeholder 3">
            <a:extLst>
              <a:ext uri="{FF2B5EF4-FFF2-40B4-BE49-F238E27FC236}">
                <a16:creationId xmlns:a16="http://schemas.microsoft.com/office/drawing/2014/main" id="{C2906F90-C8C0-48F2-A5CC-E2A89060EB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9B5EC5F-4AB7-4E91-9C34-863AD37477D5}"/>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47466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ADA38F-EEAC-4EB1-A868-7B3E28F2C46F}"/>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3" name="Footer Placeholder 2">
            <a:extLst>
              <a:ext uri="{FF2B5EF4-FFF2-40B4-BE49-F238E27FC236}">
                <a16:creationId xmlns:a16="http://schemas.microsoft.com/office/drawing/2014/main" id="{B652A740-1468-4B4F-90CA-8C35B352C7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B0DD62-30D1-4C6F-93B7-AAAECD7A04F6}"/>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169460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50996-C781-4DB8-834B-283D1BF2BF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7BF23-BAA3-4D90-BCFF-4BAB2A1C02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EAFB4A-35CB-4777-BDBD-87391A71E0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6C0E532-D376-49D7-B44E-92F9952FA237}"/>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6" name="Footer Placeholder 5">
            <a:extLst>
              <a:ext uri="{FF2B5EF4-FFF2-40B4-BE49-F238E27FC236}">
                <a16:creationId xmlns:a16="http://schemas.microsoft.com/office/drawing/2014/main" id="{96FBE969-1A72-4A52-88C8-B681502230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22AF81-ACDA-4DFE-BB5B-9DDC51E3886F}"/>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166836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A019-6D39-4791-82D4-1530D945D8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9EB0FA-E074-466D-82D1-F641BD48A0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EE00291-EF5E-42E9-9501-261E28F701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E12338-B1C4-43AA-A7ED-AB56397B7AE5}"/>
              </a:ext>
            </a:extLst>
          </p:cNvPr>
          <p:cNvSpPr>
            <a:spLocks noGrp="1"/>
          </p:cNvSpPr>
          <p:nvPr>
            <p:ph type="dt" sz="half" idx="10"/>
          </p:nvPr>
        </p:nvSpPr>
        <p:spPr/>
        <p:txBody>
          <a:bodyPr/>
          <a:lstStyle/>
          <a:p>
            <a:fld id="{B3919E8B-4D63-44DD-9F71-E85A851DDB60}" type="datetimeFigureOut">
              <a:rPr lang="en-GB" smtClean="0"/>
              <a:t>17/06/2018</a:t>
            </a:fld>
            <a:endParaRPr lang="en-GB"/>
          </a:p>
        </p:txBody>
      </p:sp>
      <p:sp>
        <p:nvSpPr>
          <p:cNvPr id="6" name="Footer Placeholder 5">
            <a:extLst>
              <a:ext uri="{FF2B5EF4-FFF2-40B4-BE49-F238E27FC236}">
                <a16:creationId xmlns:a16="http://schemas.microsoft.com/office/drawing/2014/main" id="{28C90B51-F018-4488-B1A7-59ED84ADA7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42A6B-BEB9-46D8-A636-CC042D3E085E}"/>
              </a:ext>
            </a:extLst>
          </p:cNvPr>
          <p:cNvSpPr>
            <a:spLocks noGrp="1"/>
          </p:cNvSpPr>
          <p:nvPr>
            <p:ph type="sldNum" sz="quarter" idx="12"/>
          </p:nvPr>
        </p:nvSpPr>
        <p:spPr/>
        <p:txBody>
          <a:bodyPr/>
          <a:lstStyle/>
          <a:p>
            <a:fld id="{7073E6FA-E579-45C4-8F2D-D1469DF6B9D7}" type="slidenum">
              <a:rPr lang="en-GB" smtClean="0"/>
              <a:t>‹#›</a:t>
            </a:fld>
            <a:endParaRPr lang="en-GB"/>
          </a:p>
        </p:txBody>
      </p:sp>
    </p:spTree>
    <p:extLst>
      <p:ext uri="{BB962C8B-B14F-4D97-AF65-F5344CB8AC3E}">
        <p14:creationId xmlns:p14="http://schemas.microsoft.com/office/powerpoint/2010/main" val="362052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54313-81EF-4C62-A25F-DE94732054E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0CB59F-6A61-45BA-A62A-421604BA93F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2553B5-625C-4073-9664-7789C3DC12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919E8B-4D63-44DD-9F71-E85A851DDB60}" type="datetimeFigureOut">
              <a:rPr lang="en-GB" smtClean="0"/>
              <a:t>17/06/2018</a:t>
            </a:fld>
            <a:endParaRPr lang="en-GB"/>
          </a:p>
        </p:txBody>
      </p:sp>
      <p:sp>
        <p:nvSpPr>
          <p:cNvPr id="5" name="Footer Placeholder 4">
            <a:extLst>
              <a:ext uri="{FF2B5EF4-FFF2-40B4-BE49-F238E27FC236}">
                <a16:creationId xmlns:a16="http://schemas.microsoft.com/office/drawing/2014/main" id="{30CADEB5-A5A2-4DFC-A8BC-60D592BD06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CFDB49-41BA-4F9B-AB23-EC9FBB5E736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73E6FA-E579-45C4-8F2D-D1469DF6B9D7}" type="slidenum">
              <a:rPr lang="en-GB" smtClean="0"/>
              <a:t>‹#›</a:t>
            </a:fld>
            <a:endParaRPr lang="en-GB"/>
          </a:p>
        </p:txBody>
      </p:sp>
    </p:spTree>
    <p:extLst>
      <p:ext uri="{BB962C8B-B14F-4D97-AF65-F5344CB8AC3E}">
        <p14:creationId xmlns:p14="http://schemas.microsoft.com/office/powerpoint/2010/main" val="262769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3AF1-B754-4FFC-BE29-5D708FC066D7}"/>
              </a:ext>
            </a:extLst>
          </p:cNvPr>
          <p:cNvSpPr>
            <a:spLocks noGrp="1"/>
          </p:cNvSpPr>
          <p:nvPr>
            <p:ph type="ctrTitle"/>
          </p:nvPr>
        </p:nvSpPr>
        <p:spPr>
          <a:xfrm>
            <a:off x="942534" y="1122363"/>
            <a:ext cx="4065563" cy="1353551"/>
          </a:xfrm>
        </p:spPr>
        <p:txBody>
          <a:bodyPr/>
          <a:lstStyle/>
          <a:p>
            <a:pPr algn="l"/>
            <a:r>
              <a:rPr lang="en-GB" b="1" dirty="0">
                <a:latin typeface="+mn-lt"/>
              </a:rPr>
              <a:t>Objectives </a:t>
            </a:r>
          </a:p>
        </p:txBody>
      </p:sp>
      <p:sp>
        <p:nvSpPr>
          <p:cNvPr id="3" name="Subtitle 2">
            <a:extLst>
              <a:ext uri="{FF2B5EF4-FFF2-40B4-BE49-F238E27FC236}">
                <a16:creationId xmlns:a16="http://schemas.microsoft.com/office/drawing/2014/main" id="{3A399E1E-AF7B-4BC7-8C00-E620F53A52C0}"/>
              </a:ext>
            </a:extLst>
          </p:cNvPr>
          <p:cNvSpPr>
            <a:spLocks noGrp="1"/>
          </p:cNvSpPr>
          <p:nvPr>
            <p:ph type="subTitle" idx="1"/>
          </p:nvPr>
        </p:nvSpPr>
        <p:spPr>
          <a:xfrm>
            <a:off x="1044526" y="2475914"/>
            <a:ext cx="6858000" cy="1655762"/>
          </a:xfrm>
        </p:spPr>
        <p:txBody>
          <a:bodyPr/>
          <a:lstStyle/>
          <a:p>
            <a:pPr marL="342900" lvl="0" indent="-342900" algn="l">
              <a:buFont typeface="Arial" panose="020B0604020202020204" pitchFamily="34" charset="0"/>
              <a:buChar char="•"/>
            </a:pPr>
            <a:r>
              <a:rPr lang="en-GB" sz="2400" dirty="0"/>
              <a:t>How to trim a sketch.</a:t>
            </a:r>
          </a:p>
          <a:p>
            <a:pPr marL="342900" lvl="0" indent="-342900" algn="l">
              <a:buFont typeface="Arial" panose="020B0604020202020204" pitchFamily="34" charset="0"/>
              <a:buChar char="•"/>
            </a:pPr>
            <a:r>
              <a:rPr lang="en-GB" sz="2400" dirty="0"/>
              <a:t>How to model a mini </a:t>
            </a:r>
            <a:r>
              <a:rPr lang="en-GB" sz="2400" dirty="0" err="1"/>
              <a:t>iphone</a:t>
            </a:r>
            <a:r>
              <a:rPr lang="en-GB" sz="2400" dirty="0"/>
              <a:t> keyring stand.</a:t>
            </a:r>
          </a:p>
        </p:txBody>
      </p:sp>
      <p:pic>
        <p:nvPicPr>
          <p:cNvPr id="4" name="Picture 3">
            <a:extLst>
              <a:ext uri="{FF2B5EF4-FFF2-40B4-BE49-F238E27FC236}">
                <a16:creationId xmlns:a16="http://schemas.microsoft.com/office/drawing/2014/main" id="{474BC2A9-47D1-4472-851A-E646EC4D7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769" y="320497"/>
            <a:ext cx="1295394" cy="1122363"/>
          </a:xfrm>
          <a:prstGeom prst="rect">
            <a:avLst/>
          </a:prstGeom>
        </p:spPr>
      </p:pic>
      <p:pic>
        <p:nvPicPr>
          <p:cNvPr id="6" name="Picture 5">
            <a:extLst>
              <a:ext uri="{FF2B5EF4-FFF2-40B4-BE49-F238E27FC236}">
                <a16:creationId xmlns:a16="http://schemas.microsoft.com/office/drawing/2014/main" id="{7CAEE037-D93A-4D5B-8EEF-643CB3E27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1090010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A10112-DF05-4B22-8838-2567D940260C}"/>
              </a:ext>
            </a:extLst>
          </p:cNvPr>
          <p:cNvSpPr>
            <a:spLocks noGrp="1"/>
          </p:cNvSpPr>
          <p:nvPr>
            <p:ph idx="1"/>
          </p:nvPr>
        </p:nvSpPr>
        <p:spPr>
          <a:xfrm>
            <a:off x="628650" y="988270"/>
            <a:ext cx="7886700" cy="4351338"/>
          </a:xfrm>
        </p:spPr>
        <p:txBody>
          <a:bodyPr/>
          <a:lstStyle/>
          <a:p>
            <a:r>
              <a:rPr lang="en-GB" dirty="0"/>
              <a:t>Select the top surface and create a new sketch.</a:t>
            </a:r>
          </a:p>
          <a:p>
            <a:r>
              <a:rPr lang="en-GB" dirty="0"/>
              <a:t>Add text on to it or a pattern.</a:t>
            </a:r>
          </a:p>
          <a:p>
            <a:r>
              <a:rPr lang="en-GB" dirty="0"/>
              <a:t>Then extrude it by 1.0mm</a:t>
            </a:r>
          </a:p>
          <a:p>
            <a:r>
              <a:rPr lang="en-GB" dirty="0"/>
              <a:t>On the bottom keyring hole, add a fillet of 1.00.</a:t>
            </a:r>
          </a:p>
        </p:txBody>
      </p:sp>
      <p:pic>
        <p:nvPicPr>
          <p:cNvPr id="4" name="Picture 3">
            <a:extLst>
              <a:ext uri="{FF2B5EF4-FFF2-40B4-BE49-F238E27FC236}">
                <a16:creationId xmlns:a16="http://schemas.microsoft.com/office/drawing/2014/main" id="{81CC9885-3E62-43C1-947C-C5F51D5B6904}"/>
              </a:ext>
            </a:extLst>
          </p:cNvPr>
          <p:cNvPicPr>
            <a:picLocks noChangeAspect="1"/>
          </p:cNvPicPr>
          <p:nvPr/>
        </p:nvPicPr>
        <p:blipFill rotWithShape="1">
          <a:blip r:embed="rId2"/>
          <a:srcRect t="24705" r="6875" b="10564"/>
          <a:stretch/>
        </p:blipFill>
        <p:spPr>
          <a:xfrm>
            <a:off x="314325" y="2849146"/>
            <a:ext cx="8515350" cy="3327817"/>
          </a:xfrm>
          <a:prstGeom prst="rect">
            <a:avLst/>
          </a:prstGeom>
        </p:spPr>
      </p:pic>
      <p:pic>
        <p:nvPicPr>
          <p:cNvPr id="5" name="Picture 4">
            <a:extLst>
              <a:ext uri="{FF2B5EF4-FFF2-40B4-BE49-F238E27FC236}">
                <a16:creationId xmlns:a16="http://schemas.microsoft.com/office/drawing/2014/main" id="{3F34BF83-9E82-422F-8BE5-F576057BC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462977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619E9-B673-4CF9-905D-5EB225DF8FE6}"/>
              </a:ext>
            </a:extLst>
          </p:cNvPr>
          <p:cNvSpPr>
            <a:spLocks noGrp="1"/>
          </p:cNvSpPr>
          <p:nvPr>
            <p:ph idx="1"/>
          </p:nvPr>
        </p:nvSpPr>
        <p:spPr>
          <a:xfrm>
            <a:off x="628650" y="1108511"/>
            <a:ext cx="7886700" cy="4351338"/>
          </a:xfrm>
        </p:spPr>
        <p:txBody>
          <a:bodyPr/>
          <a:lstStyle/>
          <a:p>
            <a:r>
              <a:rPr lang="en-GB" dirty="0"/>
              <a:t>The design should look like this below.</a:t>
            </a:r>
          </a:p>
          <a:p>
            <a:r>
              <a:rPr lang="en-GB" dirty="0"/>
              <a:t>Export it as an STL file and then 3D print it. </a:t>
            </a:r>
          </a:p>
          <a:p>
            <a:r>
              <a:rPr lang="en-GB" dirty="0"/>
              <a:t>This should take under an hour to print if the layer height is set to 2.00 and speed at 100mm/s</a:t>
            </a:r>
          </a:p>
        </p:txBody>
      </p:sp>
      <p:pic>
        <p:nvPicPr>
          <p:cNvPr id="4" name="Picture 3">
            <a:extLst>
              <a:ext uri="{FF2B5EF4-FFF2-40B4-BE49-F238E27FC236}">
                <a16:creationId xmlns:a16="http://schemas.microsoft.com/office/drawing/2014/main" id="{7E03DEB1-2684-4BF1-8925-BAF1E61D6B63}"/>
              </a:ext>
            </a:extLst>
          </p:cNvPr>
          <p:cNvPicPr>
            <a:picLocks noChangeAspect="1"/>
          </p:cNvPicPr>
          <p:nvPr/>
        </p:nvPicPr>
        <p:blipFill rotWithShape="1">
          <a:blip r:embed="rId2"/>
          <a:srcRect t="18812" r="6875" b="15360"/>
          <a:stretch/>
        </p:blipFill>
        <p:spPr>
          <a:xfrm>
            <a:off x="0" y="2919907"/>
            <a:ext cx="8515350" cy="3384218"/>
          </a:xfrm>
          <a:prstGeom prst="rect">
            <a:avLst/>
          </a:prstGeom>
        </p:spPr>
      </p:pic>
      <p:pic>
        <p:nvPicPr>
          <p:cNvPr id="5" name="Picture 4">
            <a:extLst>
              <a:ext uri="{FF2B5EF4-FFF2-40B4-BE49-F238E27FC236}">
                <a16:creationId xmlns:a16="http://schemas.microsoft.com/office/drawing/2014/main" id="{2EA2F981-D1B7-4986-B342-55B3A80F5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367496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C3B4-3BD7-4B01-BEFD-3EFCCF194156}"/>
              </a:ext>
            </a:extLst>
          </p:cNvPr>
          <p:cNvSpPr>
            <a:spLocks noGrp="1"/>
          </p:cNvSpPr>
          <p:nvPr>
            <p:ph type="title"/>
          </p:nvPr>
        </p:nvSpPr>
        <p:spPr>
          <a:xfrm>
            <a:off x="628650" y="1181099"/>
            <a:ext cx="7886700" cy="1325563"/>
          </a:xfrm>
        </p:spPr>
        <p:txBody>
          <a:bodyPr>
            <a:normAutofit/>
          </a:bodyPr>
          <a:lstStyle/>
          <a:p>
            <a:r>
              <a:rPr lang="en-GB" sz="6600" b="1" dirty="0"/>
              <a:t>Plenary</a:t>
            </a:r>
          </a:p>
        </p:txBody>
      </p:sp>
      <p:sp>
        <p:nvSpPr>
          <p:cNvPr id="3" name="Content Placeholder 2">
            <a:extLst>
              <a:ext uri="{FF2B5EF4-FFF2-40B4-BE49-F238E27FC236}">
                <a16:creationId xmlns:a16="http://schemas.microsoft.com/office/drawing/2014/main" id="{E4862D75-AC25-4055-B168-EFD3267D7B57}"/>
              </a:ext>
            </a:extLst>
          </p:cNvPr>
          <p:cNvSpPr>
            <a:spLocks noGrp="1"/>
          </p:cNvSpPr>
          <p:nvPr>
            <p:ph idx="1"/>
          </p:nvPr>
        </p:nvSpPr>
        <p:spPr>
          <a:xfrm>
            <a:off x="523719" y="2506662"/>
            <a:ext cx="7886700" cy="4351338"/>
          </a:xfrm>
        </p:spPr>
        <p:txBody>
          <a:bodyPr/>
          <a:lstStyle/>
          <a:p>
            <a:r>
              <a:rPr lang="en-GB" sz="2400" dirty="0"/>
              <a:t>Explain the function of the trim feature and why you would use it?</a:t>
            </a:r>
          </a:p>
          <a:p>
            <a:pPr marL="0" indent="0">
              <a:buNone/>
            </a:pPr>
            <a:endParaRPr lang="en-GB" dirty="0"/>
          </a:p>
        </p:txBody>
      </p:sp>
      <p:pic>
        <p:nvPicPr>
          <p:cNvPr id="4" name="Picture 3">
            <a:extLst>
              <a:ext uri="{FF2B5EF4-FFF2-40B4-BE49-F238E27FC236}">
                <a16:creationId xmlns:a16="http://schemas.microsoft.com/office/drawing/2014/main" id="{57E54AC7-2E5F-4365-92DA-CEE0C113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389686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81738-6F6D-4196-80D1-CD22F9E88266}"/>
              </a:ext>
            </a:extLst>
          </p:cNvPr>
          <p:cNvSpPr>
            <a:spLocks noGrp="1"/>
          </p:cNvSpPr>
          <p:nvPr>
            <p:ph type="title"/>
          </p:nvPr>
        </p:nvSpPr>
        <p:spPr/>
        <p:txBody>
          <a:bodyPr/>
          <a:lstStyle/>
          <a:p>
            <a:r>
              <a:rPr lang="en-GB" b="1" dirty="0">
                <a:latin typeface="+mn-lt"/>
              </a:rPr>
              <a:t>Task 1</a:t>
            </a:r>
          </a:p>
        </p:txBody>
      </p:sp>
      <p:sp>
        <p:nvSpPr>
          <p:cNvPr id="3" name="Content Placeholder 2">
            <a:extLst>
              <a:ext uri="{FF2B5EF4-FFF2-40B4-BE49-F238E27FC236}">
                <a16:creationId xmlns:a16="http://schemas.microsoft.com/office/drawing/2014/main" id="{8C0C21E5-1841-41B4-A963-DFAAD0587D59}"/>
              </a:ext>
            </a:extLst>
          </p:cNvPr>
          <p:cNvSpPr>
            <a:spLocks noGrp="1"/>
          </p:cNvSpPr>
          <p:nvPr>
            <p:ph idx="1"/>
          </p:nvPr>
        </p:nvSpPr>
        <p:spPr/>
        <p:txBody>
          <a:bodyPr/>
          <a:lstStyle/>
          <a:p>
            <a:pPr marL="0" indent="0">
              <a:buNone/>
            </a:pPr>
            <a:r>
              <a:rPr kumimoji="0" lang="en-GB" altLang="en-US"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Draw a square, then draw another square inside, as shown below. Then use the trim button and trim the top edge of the square. This will trim the shape to the one shown below</a:t>
            </a:r>
            <a:endParaRPr lang="en-GB" dirty="0"/>
          </a:p>
        </p:txBody>
      </p:sp>
      <p:pic>
        <p:nvPicPr>
          <p:cNvPr id="4" name="Picture 3">
            <a:extLst>
              <a:ext uri="{FF2B5EF4-FFF2-40B4-BE49-F238E27FC236}">
                <a16:creationId xmlns:a16="http://schemas.microsoft.com/office/drawing/2014/main" id="{A6C5D331-CF56-48EC-88F8-09284EB3E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pic>
        <p:nvPicPr>
          <p:cNvPr id="2051" name="Picture 2">
            <a:extLst>
              <a:ext uri="{FF2B5EF4-FFF2-40B4-BE49-F238E27FC236}">
                <a16:creationId xmlns:a16="http://schemas.microsoft.com/office/drawing/2014/main" id="{783534CF-C983-412B-BFCD-C627B0B19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375" y="3124200"/>
            <a:ext cx="2918713" cy="2497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a:extLst>
              <a:ext uri="{FF2B5EF4-FFF2-40B4-BE49-F238E27FC236}">
                <a16:creationId xmlns:a16="http://schemas.microsoft.com/office/drawing/2014/main" id="{4C69E697-C441-4C8E-A026-087F006D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33725"/>
            <a:ext cx="2800354" cy="2497131"/>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a:extLst>
              <a:ext uri="{FF2B5EF4-FFF2-40B4-BE49-F238E27FC236}">
                <a16:creationId xmlns:a16="http://schemas.microsoft.com/office/drawing/2014/main" id="{973DD8C2-F86A-4FF4-8A2C-2553F6630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295" y="3149475"/>
            <a:ext cx="2974138" cy="248138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7D553DD-1762-4CAE-9BC5-2C9FB46069DC}"/>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F363E365-C5CC-4EA0-B5CD-035CF5C18444}"/>
              </a:ext>
            </a:extLst>
          </p:cNvPr>
          <p:cNvSpPr>
            <a:spLocks noChangeArrowheads="1"/>
          </p:cNvSpPr>
          <p:nvPr/>
        </p:nvSpPr>
        <p:spPr bwMode="auto">
          <a:xfrm>
            <a:off x="0" y="1790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7A4FEE58-564D-461D-A07C-A96318ED4426}"/>
              </a:ext>
            </a:extLst>
          </p:cNvPr>
          <p:cNvSpPr>
            <a:spLocks noChangeArrowheads="1"/>
          </p:cNvSpPr>
          <p:nvPr/>
        </p:nvSpPr>
        <p:spPr bwMode="auto">
          <a:xfrm>
            <a:off x="0" y="3133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390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AB49-4CEC-4DE3-B08C-7DBA8920AB69}"/>
              </a:ext>
            </a:extLst>
          </p:cNvPr>
          <p:cNvSpPr>
            <a:spLocks noGrp="1"/>
          </p:cNvSpPr>
          <p:nvPr>
            <p:ph type="title"/>
          </p:nvPr>
        </p:nvSpPr>
        <p:spPr>
          <a:xfrm>
            <a:off x="304729" y="-122989"/>
            <a:ext cx="7886700" cy="1325563"/>
          </a:xfrm>
        </p:spPr>
        <p:txBody>
          <a:bodyPr/>
          <a:lstStyle/>
          <a:p>
            <a:r>
              <a:rPr lang="en-GB" b="1" dirty="0">
                <a:latin typeface="+mn-lt"/>
              </a:rPr>
              <a:t>Final outcome</a:t>
            </a:r>
          </a:p>
        </p:txBody>
      </p:sp>
      <p:pic>
        <p:nvPicPr>
          <p:cNvPr id="6" name="Content Placeholder 5">
            <a:extLst>
              <a:ext uri="{FF2B5EF4-FFF2-40B4-BE49-F238E27FC236}">
                <a16:creationId xmlns:a16="http://schemas.microsoft.com/office/drawing/2014/main" id="{4742FF2A-6FF7-4999-B529-95C4D957A7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91661" y="1305190"/>
            <a:ext cx="3171112" cy="23783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66A93BED-AF0B-46B3-A4A3-2BB5E1D823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pic>
        <p:nvPicPr>
          <p:cNvPr id="10" name="Picture 9">
            <a:extLst>
              <a:ext uri="{FF2B5EF4-FFF2-40B4-BE49-F238E27FC236}">
                <a16:creationId xmlns:a16="http://schemas.microsoft.com/office/drawing/2014/main" id="{B693289A-BD03-47F9-8C1E-06EB3D52D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927069" y="3988056"/>
            <a:ext cx="3328065" cy="249604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a:extLst>
              <a:ext uri="{FF2B5EF4-FFF2-40B4-BE49-F238E27FC236}">
                <a16:creationId xmlns:a16="http://schemas.microsoft.com/office/drawing/2014/main" id="{FCFA512C-9985-476D-9DF9-6AFA2EAF9B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208" y="2813905"/>
            <a:ext cx="2989723" cy="22422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564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C83E-E355-4D31-BFD6-CDF195DA8368}"/>
              </a:ext>
            </a:extLst>
          </p:cNvPr>
          <p:cNvSpPr>
            <a:spLocks noGrp="1"/>
          </p:cNvSpPr>
          <p:nvPr>
            <p:ph type="ctrTitle"/>
          </p:nvPr>
        </p:nvSpPr>
        <p:spPr>
          <a:xfrm>
            <a:off x="538452" y="189340"/>
            <a:ext cx="6858000" cy="1227980"/>
          </a:xfrm>
        </p:spPr>
        <p:txBody>
          <a:bodyPr/>
          <a:lstStyle/>
          <a:p>
            <a:pPr algn="l"/>
            <a:r>
              <a:rPr lang="en-GB" b="1" dirty="0">
                <a:latin typeface="+mn-lt"/>
              </a:rPr>
              <a:t>Task 2</a:t>
            </a:r>
          </a:p>
        </p:txBody>
      </p:sp>
      <p:sp>
        <p:nvSpPr>
          <p:cNvPr id="3" name="Subtitle 2">
            <a:extLst>
              <a:ext uri="{FF2B5EF4-FFF2-40B4-BE49-F238E27FC236}">
                <a16:creationId xmlns:a16="http://schemas.microsoft.com/office/drawing/2014/main" id="{A6773447-C4D0-483D-9B1B-C5EF41F25E7D}"/>
              </a:ext>
            </a:extLst>
          </p:cNvPr>
          <p:cNvSpPr>
            <a:spLocks noGrp="1"/>
          </p:cNvSpPr>
          <p:nvPr>
            <p:ph type="subTitle" idx="1"/>
          </p:nvPr>
        </p:nvSpPr>
        <p:spPr>
          <a:xfrm>
            <a:off x="1109272" y="1417320"/>
            <a:ext cx="6287180" cy="1655762"/>
          </a:xfrm>
        </p:spPr>
        <p:txBody>
          <a:bodyPr>
            <a:normAutofit/>
          </a:bodyPr>
          <a:lstStyle/>
          <a:p>
            <a:pPr algn="l"/>
            <a:r>
              <a:rPr lang="en-GB" sz="2000" dirty="0"/>
              <a:t>Log onto fusion 360 and draw this shape.</a:t>
            </a:r>
          </a:p>
        </p:txBody>
      </p:sp>
      <p:pic>
        <p:nvPicPr>
          <p:cNvPr id="8" name="Picture 7" descr="Autodesk Fusion 360 (Education License)">
            <a:extLst>
              <a:ext uri="{FF2B5EF4-FFF2-40B4-BE49-F238E27FC236}">
                <a16:creationId xmlns:a16="http://schemas.microsoft.com/office/drawing/2014/main" id="{FD0D7878-3779-4CBE-93DA-0E2D0203D7A3}"/>
              </a:ext>
            </a:extLst>
          </p:cNvPr>
          <p:cNvPicPr>
            <a:picLocks noChangeAspect="1"/>
          </p:cNvPicPr>
          <p:nvPr/>
        </p:nvPicPr>
        <p:blipFill rotWithShape="1">
          <a:blip r:embed="rId2">
            <a:extLst>
              <a:ext uri="{28A0092B-C50C-407E-A947-70E740481C1C}">
                <a14:useLocalDpi xmlns:a14="http://schemas.microsoft.com/office/drawing/2010/main" val="0"/>
              </a:ext>
            </a:extLst>
          </a:blip>
          <a:srcRect l="30154" t="30639" r="33077" b="25924"/>
          <a:stretch/>
        </p:blipFill>
        <p:spPr>
          <a:xfrm>
            <a:off x="1233537" y="2119935"/>
            <a:ext cx="6038649" cy="3840480"/>
          </a:xfrm>
          <a:prstGeom prst="rect">
            <a:avLst/>
          </a:prstGeom>
        </p:spPr>
      </p:pic>
    </p:spTree>
    <p:extLst>
      <p:ext uri="{BB962C8B-B14F-4D97-AF65-F5344CB8AC3E}">
        <p14:creationId xmlns:p14="http://schemas.microsoft.com/office/powerpoint/2010/main" val="73975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F8942B8-968A-4481-8B39-9C9736CABF53}"/>
              </a:ext>
            </a:extLst>
          </p:cNvPr>
          <p:cNvSpPr>
            <a:spLocks noGrp="1"/>
          </p:cNvSpPr>
          <p:nvPr>
            <p:ph idx="1"/>
          </p:nvPr>
        </p:nvSpPr>
        <p:spPr>
          <a:xfrm>
            <a:off x="650439" y="1427870"/>
            <a:ext cx="7540990" cy="4351338"/>
          </a:xfrm>
        </p:spPr>
        <p:txBody>
          <a:bodyPr>
            <a:normAutofit/>
          </a:bodyPr>
          <a:lstStyle/>
          <a:p>
            <a:r>
              <a:rPr lang="en-GB" sz="2000" dirty="0"/>
              <a:t>Add a rectangle that is the thickness of your smart phone. In this case an </a:t>
            </a:r>
            <a:r>
              <a:rPr lang="en-GB" sz="2000" dirty="0" err="1"/>
              <a:t>iphone</a:t>
            </a:r>
            <a:r>
              <a:rPr lang="en-GB" sz="2000" dirty="0"/>
              <a:t> 6 has a thickness of just over 7.00. It’s rounded up to 7.5mm to account for shrinkage of plastic as it cools.</a:t>
            </a:r>
          </a:p>
          <a:p>
            <a:endParaRPr lang="en-GB" sz="2000" dirty="0"/>
          </a:p>
          <a:p>
            <a:r>
              <a:rPr lang="en-GB" sz="2000" dirty="0"/>
              <a:t>Add a 5 mm hole of the key ring to go through</a:t>
            </a:r>
          </a:p>
        </p:txBody>
      </p:sp>
      <p:pic>
        <p:nvPicPr>
          <p:cNvPr id="3" name="Picture 2">
            <a:extLst>
              <a:ext uri="{FF2B5EF4-FFF2-40B4-BE49-F238E27FC236}">
                <a16:creationId xmlns:a16="http://schemas.microsoft.com/office/drawing/2014/main" id="{970A8483-BC27-409C-AC06-5E1460FAAE6D}"/>
              </a:ext>
            </a:extLst>
          </p:cNvPr>
          <p:cNvPicPr>
            <a:picLocks noChangeAspect="1"/>
          </p:cNvPicPr>
          <p:nvPr/>
        </p:nvPicPr>
        <p:blipFill rotWithShape="1">
          <a:blip r:embed="rId2"/>
          <a:srcRect l="19016" t="20473" r="8032" b="22086"/>
          <a:stretch/>
        </p:blipFill>
        <p:spPr>
          <a:xfrm>
            <a:off x="1085622" y="3429000"/>
            <a:ext cx="6670623" cy="2953063"/>
          </a:xfrm>
          <a:prstGeom prst="rect">
            <a:avLst/>
          </a:prstGeom>
        </p:spPr>
      </p:pic>
      <p:pic>
        <p:nvPicPr>
          <p:cNvPr id="5" name="Picture 4">
            <a:extLst>
              <a:ext uri="{FF2B5EF4-FFF2-40B4-BE49-F238E27FC236}">
                <a16:creationId xmlns:a16="http://schemas.microsoft.com/office/drawing/2014/main" id="{FB4D0CE3-0150-4B7A-9709-00ADB47EC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375501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todesk Fusion 360 (Education License)">
            <a:extLst>
              <a:ext uri="{FF2B5EF4-FFF2-40B4-BE49-F238E27FC236}">
                <a16:creationId xmlns:a16="http://schemas.microsoft.com/office/drawing/2014/main" id="{88BB81EC-DEDD-4C41-BE73-9954A0CEA6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626" y="1827002"/>
            <a:ext cx="7886700" cy="4245806"/>
          </a:xfrm>
        </p:spPr>
      </p:pic>
      <p:pic>
        <p:nvPicPr>
          <p:cNvPr id="6" name="Picture 5">
            <a:extLst>
              <a:ext uri="{FF2B5EF4-FFF2-40B4-BE49-F238E27FC236}">
                <a16:creationId xmlns:a16="http://schemas.microsoft.com/office/drawing/2014/main" id="{AC921CBE-FA3A-4E6F-A172-D8B411E13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
        <p:nvSpPr>
          <p:cNvPr id="7" name="TextBox 6">
            <a:extLst>
              <a:ext uri="{FF2B5EF4-FFF2-40B4-BE49-F238E27FC236}">
                <a16:creationId xmlns:a16="http://schemas.microsoft.com/office/drawing/2014/main" id="{AC9681DF-181F-4732-8380-2224D39E0474}"/>
              </a:ext>
            </a:extLst>
          </p:cNvPr>
          <p:cNvSpPr txBox="1"/>
          <p:nvPr/>
        </p:nvSpPr>
        <p:spPr>
          <a:xfrm>
            <a:off x="569626" y="1124262"/>
            <a:ext cx="6974106"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Extrude this shape by 5 mm</a:t>
            </a:r>
            <a:r>
              <a:rPr lang="en-GB" dirty="0"/>
              <a:t>.</a:t>
            </a:r>
          </a:p>
        </p:txBody>
      </p:sp>
    </p:spTree>
    <p:extLst>
      <p:ext uri="{BB962C8B-B14F-4D97-AF65-F5344CB8AC3E}">
        <p14:creationId xmlns:p14="http://schemas.microsoft.com/office/powerpoint/2010/main" val="148668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utodesk Fusion 360 (Education License)">
            <a:extLst>
              <a:ext uri="{FF2B5EF4-FFF2-40B4-BE49-F238E27FC236}">
                <a16:creationId xmlns:a16="http://schemas.microsoft.com/office/drawing/2014/main" id="{A377AA71-4137-497E-BCC6-E810C34E19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47265"/>
            <a:ext cx="7886700" cy="4245806"/>
          </a:xfrm>
        </p:spPr>
      </p:pic>
      <p:pic>
        <p:nvPicPr>
          <p:cNvPr id="6" name="Picture 5">
            <a:extLst>
              <a:ext uri="{FF2B5EF4-FFF2-40B4-BE49-F238E27FC236}">
                <a16:creationId xmlns:a16="http://schemas.microsoft.com/office/drawing/2014/main" id="{829B4D62-E39F-47B7-AD96-5480AD141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
        <p:nvSpPr>
          <p:cNvPr id="7" name="TextBox 6">
            <a:extLst>
              <a:ext uri="{FF2B5EF4-FFF2-40B4-BE49-F238E27FC236}">
                <a16:creationId xmlns:a16="http://schemas.microsoft.com/office/drawing/2014/main" id="{919A759A-6325-470E-8230-EFB3118E89A1}"/>
              </a:ext>
            </a:extLst>
          </p:cNvPr>
          <p:cNvSpPr txBox="1"/>
          <p:nvPr/>
        </p:nvSpPr>
        <p:spPr>
          <a:xfrm>
            <a:off x="628650" y="1227815"/>
            <a:ext cx="6536648" cy="400110"/>
          </a:xfrm>
          <a:prstGeom prst="rect">
            <a:avLst/>
          </a:prstGeom>
          <a:noFill/>
        </p:spPr>
        <p:txBody>
          <a:bodyPr wrap="square" rtlCol="0">
            <a:spAutoFit/>
          </a:bodyPr>
          <a:lstStyle/>
          <a:p>
            <a:pPr marL="342900" indent="-342900">
              <a:buFont typeface="Arial" panose="020B0604020202020204" pitchFamily="34" charset="0"/>
              <a:buChar char="•"/>
            </a:pPr>
            <a:r>
              <a:rPr lang="en-GB" sz="2000" dirty="0"/>
              <a:t>Add 5mm fillets to the edges to round the corners</a:t>
            </a:r>
            <a:r>
              <a:rPr lang="en-GB" dirty="0"/>
              <a:t>.</a:t>
            </a:r>
          </a:p>
        </p:txBody>
      </p:sp>
    </p:spTree>
    <p:extLst>
      <p:ext uri="{BB962C8B-B14F-4D97-AF65-F5344CB8AC3E}">
        <p14:creationId xmlns:p14="http://schemas.microsoft.com/office/powerpoint/2010/main" val="136418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56F5A-134F-457A-AF69-1E676C087464}"/>
              </a:ext>
            </a:extLst>
          </p:cNvPr>
          <p:cNvSpPr>
            <a:spLocks noGrp="1"/>
          </p:cNvSpPr>
          <p:nvPr>
            <p:ph idx="1"/>
          </p:nvPr>
        </p:nvSpPr>
        <p:spPr>
          <a:xfrm>
            <a:off x="405181" y="614335"/>
            <a:ext cx="7138551" cy="4351338"/>
          </a:xfrm>
        </p:spPr>
        <p:txBody>
          <a:bodyPr/>
          <a:lstStyle/>
          <a:p>
            <a:pPr marL="0" indent="0">
              <a:buNone/>
            </a:pPr>
            <a:r>
              <a:rPr lang="en-GB" dirty="0"/>
              <a:t>On the top surface create a new sketch and sketch the shape below and then trim it.</a:t>
            </a:r>
          </a:p>
        </p:txBody>
      </p:sp>
      <p:pic>
        <p:nvPicPr>
          <p:cNvPr id="4" name="Picture 3">
            <a:extLst>
              <a:ext uri="{FF2B5EF4-FFF2-40B4-BE49-F238E27FC236}">
                <a16:creationId xmlns:a16="http://schemas.microsoft.com/office/drawing/2014/main" id="{0945B6A2-2514-45FE-9F19-226E3F98DE3C}"/>
              </a:ext>
            </a:extLst>
          </p:cNvPr>
          <p:cNvPicPr>
            <a:picLocks noChangeAspect="1"/>
          </p:cNvPicPr>
          <p:nvPr/>
        </p:nvPicPr>
        <p:blipFill rotWithShape="1">
          <a:blip r:embed="rId2"/>
          <a:srcRect l="15334" t="18940" r="25651" b="11572"/>
          <a:stretch/>
        </p:blipFill>
        <p:spPr>
          <a:xfrm>
            <a:off x="304874" y="1427871"/>
            <a:ext cx="4626890" cy="3063046"/>
          </a:xfrm>
          <a:prstGeom prst="rect">
            <a:avLst/>
          </a:prstGeom>
        </p:spPr>
      </p:pic>
      <p:pic>
        <p:nvPicPr>
          <p:cNvPr id="5" name="Picture 4">
            <a:extLst>
              <a:ext uri="{FF2B5EF4-FFF2-40B4-BE49-F238E27FC236}">
                <a16:creationId xmlns:a16="http://schemas.microsoft.com/office/drawing/2014/main" id="{7767911E-CF8B-4BAC-BE16-B274EF722621}"/>
              </a:ext>
            </a:extLst>
          </p:cNvPr>
          <p:cNvPicPr>
            <a:picLocks noChangeAspect="1"/>
          </p:cNvPicPr>
          <p:nvPr/>
        </p:nvPicPr>
        <p:blipFill rotWithShape="1">
          <a:blip r:embed="rId3"/>
          <a:srcRect l="18000" t="23799" r="25077" b="15360"/>
          <a:stretch/>
        </p:blipFill>
        <p:spPr>
          <a:xfrm>
            <a:off x="4625727" y="4152138"/>
            <a:ext cx="4247059" cy="2552150"/>
          </a:xfrm>
          <a:prstGeom prst="rect">
            <a:avLst/>
          </a:prstGeom>
        </p:spPr>
      </p:pic>
      <p:pic>
        <p:nvPicPr>
          <p:cNvPr id="6" name="Picture 5">
            <a:extLst>
              <a:ext uri="{FF2B5EF4-FFF2-40B4-BE49-F238E27FC236}">
                <a16:creationId xmlns:a16="http://schemas.microsoft.com/office/drawing/2014/main" id="{04CE20FC-7C90-477A-9540-8909F8E48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3264059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44165F-5E05-4C97-98F5-352023C11293}"/>
              </a:ext>
            </a:extLst>
          </p:cNvPr>
          <p:cNvSpPr>
            <a:spLocks noGrp="1"/>
          </p:cNvSpPr>
          <p:nvPr>
            <p:ph idx="1"/>
          </p:nvPr>
        </p:nvSpPr>
        <p:spPr/>
        <p:txBody>
          <a:bodyPr/>
          <a:lstStyle/>
          <a:p>
            <a:r>
              <a:rPr lang="en-GB" dirty="0"/>
              <a:t>Extrude this shape by 1.5mm. This will allow more grip on the phone.</a:t>
            </a:r>
          </a:p>
        </p:txBody>
      </p:sp>
      <p:pic>
        <p:nvPicPr>
          <p:cNvPr id="4" name="Picture 3">
            <a:extLst>
              <a:ext uri="{FF2B5EF4-FFF2-40B4-BE49-F238E27FC236}">
                <a16:creationId xmlns:a16="http://schemas.microsoft.com/office/drawing/2014/main" id="{EC7682D7-CD2D-41F1-A493-445849080AA1}"/>
              </a:ext>
            </a:extLst>
          </p:cNvPr>
          <p:cNvPicPr>
            <a:picLocks noChangeAspect="1"/>
          </p:cNvPicPr>
          <p:nvPr/>
        </p:nvPicPr>
        <p:blipFill rotWithShape="1">
          <a:blip r:embed="rId2"/>
          <a:srcRect l="20583" t="23380" r="12350" b="14687"/>
          <a:stretch/>
        </p:blipFill>
        <p:spPr>
          <a:xfrm>
            <a:off x="1641423" y="2683240"/>
            <a:ext cx="5861154" cy="3043003"/>
          </a:xfrm>
          <a:prstGeom prst="rect">
            <a:avLst/>
          </a:prstGeom>
        </p:spPr>
      </p:pic>
      <p:pic>
        <p:nvPicPr>
          <p:cNvPr id="5" name="Picture 4">
            <a:extLst>
              <a:ext uri="{FF2B5EF4-FFF2-40B4-BE49-F238E27FC236}">
                <a16:creationId xmlns:a16="http://schemas.microsoft.com/office/drawing/2014/main" id="{EE8A9A45-A4F9-4368-BB88-5F08E5D4F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32" y="305507"/>
            <a:ext cx="1295394" cy="1122363"/>
          </a:xfrm>
          <a:prstGeom prst="rect">
            <a:avLst/>
          </a:prstGeom>
        </p:spPr>
      </p:pic>
    </p:spTree>
    <p:extLst>
      <p:ext uri="{BB962C8B-B14F-4D97-AF65-F5344CB8AC3E}">
        <p14:creationId xmlns:p14="http://schemas.microsoft.com/office/powerpoint/2010/main" val="3596515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TotalTime>
  <Words>268</Words>
  <Application>Microsoft Office PowerPoint</Application>
  <PresentationFormat>On-screen Show (4:3)</PresentationFormat>
  <Paragraphs>26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Objectives </vt:lpstr>
      <vt:lpstr>Task 1</vt:lpstr>
      <vt:lpstr>Final outcome</vt:lpstr>
      <vt:lpstr>Task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Plenary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Cotton</dc:creator>
  <cp:lastModifiedBy>Philip Cotton</cp:lastModifiedBy>
  <cp:revision>12</cp:revision>
  <dcterms:created xsi:type="dcterms:W3CDTF">2018-05-29T11:08:01Z</dcterms:created>
  <dcterms:modified xsi:type="dcterms:W3CDTF">2018-06-17T14:43:11Z</dcterms:modified>
</cp:coreProperties>
</file>