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89" r:id="rId4"/>
    <p:sldId id="275" r:id="rId5"/>
    <p:sldId id="285" r:id="rId6"/>
    <p:sldId id="288" r:id="rId7"/>
    <p:sldId id="284" r:id="rId8"/>
    <p:sldId id="286" r:id="rId9"/>
    <p:sldId id="29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9146" autoAdjust="0"/>
  </p:normalViewPr>
  <p:slideViewPr>
    <p:cSldViewPr>
      <p:cViewPr>
        <p:scale>
          <a:sx n="60" d="100"/>
          <a:sy n="60" d="100"/>
        </p:scale>
        <p:origin x="-165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48E4B-9B78-4367-8ECC-109221424149}" type="datetimeFigureOut">
              <a:rPr lang="en-GB" smtClean="0"/>
              <a:t>14/04/2018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66D99-2DFD-4B6B-B51C-1B49DB9CAF5B}" type="slidenum">
              <a:rPr lang="en-GB" smtClean="0"/>
              <a:t>‹#›</a:t>
            </a:fld>
            <a:endParaRPr lang="en-GB"/>
          </a:p>
        </p:txBody>
      </p:sp>
    </p:spTree>
    <p:extLst>
      <p:ext uri="{BB962C8B-B14F-4D97-AF65-F5344CB8AC3E}">
        <p14:creationId xmlns:p14="http://schemas.microsoft.com/office/powerpoint/2010/main" val="363813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Task –</a:t>
            </a:r>
            <a:r>
              <a:rPr lang="en-GB" baseline="0" dirty="0" smtClean="0"/>
              <a:t> Requires potato peelers. Food technology should be able to assist in supplying a sufficient amount of different styles. </a:t>
            </a:r>
          </a:p>
          <a:p>
            <a:r>
              <a:rPr lang="en-GB" baseline="0" dirty="0" smtClean="0"/>
              <a:t>Use cardboard and masking tape to create splints and casts. Use safety goggles with both and one lens covered with tape to black out.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6</a:t>
            </a:fld>
            <a:endParaRPr lang="en-GB"/>
          </a:p>
        </p:txBody>
      </p:sp>
    </p:spTree>
    <p:extLst>
      <p:ext uri="{BB962C8B-B14F-4D97-AF65-F5344CB8AC3E}">
        <p14:creationId xmlns:p14="http://schemas.microsoft.com/office/powerpoint/2010/main" val="414845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 Instructions</a:t>
            </a:r>
            <a:r>
              <a:rPr lang="en-GB" baseline="0" dirty="0" smtClean="0"/>
              <a:t> – Students are to review four different peelers and evaluate against blind, partially sighted, broken arm and broken fingers. A sketch of the peeler reviewed needs to be produced. The task attempted and then a personal review (opinions) filled in.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7</a:t>
            </a:fld>
            <a:endParaRPr lang="en-GB"/>
          </a:p>
        </p:txBody>
      </p:sp>
    </p:spTree>
    <p:extLst>
      <p:ext uri="{BB962C8B-B14F-4D97-AF65-F5344CB8AC3E}">
        <p14:creationId xmlns:p14="http://schemas.microsoft.com/office/powerpoint/2010/main" val="101217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Worksheet to print </a:t>
            </a:r>
          </a:p>
          <a:p>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8</a:t>
            </a:fld>
            <a:endParaRPr lang="en-GB"/>
          </a:p>
        </p:txBody>
      </p:sp>
    </p:spTree>
    <p:extLst>
      <p:ext uri="{BB962C8B-B14F-4D97-AF65-F5344CB8AC3E}">
        <p14:creationId xmlns:p14="http://schemas.microsoft.com/office/powerpoint/2010/main" val="393622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 to print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9</a:t>
            </a:fld>
            <a:endParaRPr lang="en-GB"/>
          </a:p>
        </p:txBody>
      </p:sp>
    </p:spTree>
    <p:extLst>
      <p:ext uri="{BB962C8B-B14F-4D97-AF65-F5344CB8AC3E}">
        <p14:creationId xmlns:p14="http://schemas.microsoft.com/office/powerpoint/2010/main" val="101217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14/04/2018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87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14/04/2018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683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14/04/2018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350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14/04/2018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7740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0984-8E2F-4338-9CA0-6A652C3F8A2D}" type="datetimeFigureOut">
              <a:rPr lang="en-GB" smtClean="0"/>
              <a:t>14/04/2018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0910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B20984-8E2F-4338-9CA0-6A652C3F8A2D}" type="datetimeFigureOut">
              <a:rPr lang="en-GB" smtClean="0"/>
              <a:t>14/04/2018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44034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B20984-8E2F-4338-9CA0-6A652C3F8A2D}" type="datetimeFigureOut">
              <a:rPr lang="en-GB" smtClean="0"/>
              <a:t>14/04/2018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4484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B20984-8E2F-4338-9CA0-6A652C3F8A2D}" type="datetimeFigureOut">
              <a:rPr lang="en-GB" smtClean="0"/>
              <a:t>14/04/2018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2880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0984-8E2F-4338-9CA0-6A652C3F8A2D}" type="datetimeFigureOut">
              <a:rPr lang="en-GB" smtClean="0"/>
              <a:t>14/04/2018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61824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14/04/2018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385689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14/04/2018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733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20984-8E2F-4338-9CA0-6A652C3F8A2D}" type="datetimeFigureOut">
              <a:rPr lang="en-GB" smtClean="0"/>
              <a:t>14/04/2018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8B4C8-ABD9-44E0-B667-F5392CA04AA3}" type="slidenum">
              <a:rPr lang="en-GB" smtClean="0"/>
              <a:t>‹#›</a:t>
            </a:fld>
            <a:endParaRPr lang="en-GB"/>
          </a:p>
        </p:txBody>
      </p:sp>
    </p:spTree>
    <p:extLst>
      <p:ext uri="{BB962C8B-B14F-4D97-AF65-F5344CB8AC3E}">
        <p14:creationId xmlns:p14="http://schemas.microsoft.com/office/powerpoint/2010/main" val="12474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60848"/>
            <a:ext cx="9144000" cy="1512168"/>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static1.squarespace.com/static/58ac9e55f7e0ab22fa55e315/t/591f2d4b197aead872f4eb9f/1495215440741/?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45369"/>
            <a:ext cx="7143750" cy="21431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1520" y="4725144"/>
            <a:ext cx="8736310" cy="1944216"/>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tx1"/>
                </a:solidFill>
                <a:latin typeface="Century Gothic" panose="020B0502020202020204" pitchFamily="34" charset="0"/>
              </a:rPr>
              <a:t>Learning Aims: </a:t>
            </a:r>
          </a:p>
          <a:p>
            <a:pPr marL="342900" indent="-342900">
              <a:buFont typeface="Wingdings" panose="05000000000000000000" pitchFamily="2" charset="2"/>
              <a:buChar char="§"/>
            </a:pPr>
            <a:r>
              <a:rPr lang="en-GB" sz="2000" dirty="0">
                <a:solidFill>
                  <a:schemeClr val="tx1"/>
                </a:solidFill>
                <a:latin typeface="Century Gothic" panose="020B0502020202020204" pitchFamily="34" charset="0"/>
              </a:rPr>
              <a:t>What inclusive design is</a:t>
            </a:r>
          </a:p>
          <a:p>
            <a:pPr marL="342900" indent="-342900">
              <a:buFont typeface="Wingdings" panose="05000000000000000000" pitchFamily="2" charset="2"/>
              <a:buChar char="§"/>
            </a:pPr>
            <a:r>
              <a:rPr lang="en-GB" sz="2000" dirty="0">
                <a:solidFill>
                  <a:schemeClr val="tx1"/>
                </a:solidFill>
                <a:latin typeface="Century Gothic" panose="020B0502020202020204" pitchFamily="34" charset="0"/>
              </a:rPr>
              <a:t>Why it is important for a designer to include for </a:t>
            </a:r>
            <a:r>
              <a:rPr lang="en-GB" sz="2000" b="1" dirty="0">
                <a:solidFill>
                  <a:schemeClr val="tx1"/>
                </a:solidFill>
                <a:latin typeface="Century Gothic" panose="020B0502020202020204" pitchFamily="34" charset="0"/>
              </a:rPr>
              <a:t>ALL</a:t>
            </a:r>
            <a:r>
              <a:rPr lang="en-GB" sz="2000" dirty="0">
                <a:solidFill>
                  <a:schemeClr val="tx1"/>
                </a:solidFill>
                <a:latin typeface="Century Gothic" panose="020B0502020202020204" pitchFamily="34" charset="0"/>
              </a:rPr>
              <a:t> and ensure products fit </a:t>
            </a:r>
            <a:r>
              <a:rPr lang="en-GB" sz="2000" b="1" dirty="0">
                <a:solidFill>
                  <a:schemeClr val="tx1"/>
                </a:solidFill>
                <a:latin typeface="Century Gothic" panose="020B0502020202020204" pitchFamily="34" charset="0"/>
              </a:rPr>
              <a:t>ALL</a:t>
            </a:r>
            <a:r>
              <a:rPr lang="en-GB" sz="2000" dirty="0">
                <a:solidFill>
                  <a:schemeClr val="tx1"/>
                </a:solidFill>
                <a:latin typeface="Century Gothic" panose="020B0502020202020204" pitchFamily="34" charset="0"/>
              </a:rPr>
              <a:t> needs. </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Complete </a:t>
            </a:r>
            <a:r>
              <a:rPr lang="en-GB" sz="2000" dirty="0">
                <a:solidFill>
                  <a:schemeClr val="tx1"/>
                </a:solidFill>
                <a:latin typeface="Century Gothic" panose="020B0502020202020204" pitchFamily="34" charset="0"/>
              </a:rPr>
              <a:t>a series of activities where your abilities are impaired by completing an everyday activity. </a:t>
            </a:r>
          </a:p>
        </p:txBody>
      </p:sp>
      <p:sp>
        <p:nvSpPr>
          <p:cNvPr id="7" name="TextBox 6"/>
          <p:cNvSpPr txBox="1"/>
          <p:nvPr/>
        </p:nvSpPr>
        <p:spPr>
          <a:xfrm>
            <a:off x="971600" y="980728"/>
            <a:ext cx="7143750" cy="830997"/>
          </a:xfrm>
          <a:prstGeom prst="rect">
            <a:avLst/>
          </a:prstGeom>
          <a:noFill/>
        </p:spPr>
        <p:txBody>
          <a:bodyPr wrap="square" rtlCol="0">
            <a:spAutoFit/>
          </a:bodyPr>
          <a:lstStyle/>
          <a:p>
            <a:pPr algn="ctr"/>
            <a:r>
              <a:rPr lang="en-GB" sz="4800" b="1" dirty="0" smtClean="0">
                <a:latin typeface="Century Gothic" panose="020B0502020202020204" pitchFamily="34" charset="0"/>
              </a:rPr>
              <a:t>DESIGN FOR SOCIETY</a:t>
            </a:r>
            <a:endParaRPr lang="en-GB" sz="4800" b="1" dirty="0">
              <a:latin typeface="Century Gothic" panose="020B0502020202020204" pitchFamily="34" charset="0"/>
            </a:endParaRPr>
          </a:p>
        </p:txBody>
      </p:sp>
      <p:sp>
        <p:nvSpPr>
          <p:cNvPr id="9" name="Rounded Rectangle 8"/>
          <p:cNvSpPr/>
          <p:nvPr/>
        </p:nvSpPr>
        <p:spPr>
          <a:xfrm>
            <a:off x="7308304" y="116632"/>
            <a:ext cx="1679526" cy="495672"/>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smtClean="0">
                <a:solidFill>
                  <a:schemeClr val="tx1"/>
                </a:solidFill>
                <a:latin typeface="Century Gothic" panose="020B0502020202020204" pitchFamily="34" charset="0"/>
              </a:rPr>
              <a:t>Lesson 4/10</a:t>
            </a:r>
            <a:endParaRPr lang="en-GB" sz="2000" b="1" dirty="0">
              <a:solidFill>
                <a:schemeClr val="tx1"/>
              </a:solidFill>
              <a:latin typeface="Century Gothic" panose="020B0502020202020204" pitchFamily="34" charset="0"/>
            </a:endParaRPr>
          </a:p>
        </p:txBody>
      </p:sp>
      <p:sp>
        <p:nvSpPr>
          <p:cNvPr id="8" name="TextBox 7"/>
          <p:cNvSpPr txBox="1"/>
          <p:nvPr/>
        </p:nvSpPr>
        <p:spPr>
          <a:xfrm>
            <a:off x="971600" y="3954542"/>
            <a:ext cx="7143750" cy="338554"/>
          </a:xfrm>
          <a:prstGeom prst="rect">
            <a:avLst/>
          </a:prstGeom>
          <a:noFill/>
        </p:spPr>
        <p:txBody>
          <a:bodyPr wrap="square" rtlCol="0">
            <a:spAutoFit/>
          </a:bodyPr>
          <a:lstStyle/>
          <a:p>
            <a:pPr algn="ctr"/>
            <a:r>
              <a:rPr lang="en-GB" sz="1600" i="1" dirty="0" smtClean="0">
                <a:latin typeface="Century Gothic" panose="020B0502020202020204" pitchFamily="34" charset="0"/>
              </a:rPr>
              <a:t>“Understanding how design can have a positive impact on others”. </a:t>
            </a:r>
            <a:endParaRPr lang="en-GB" sz="1600" i="1" dirty="0">
              <a:latin typeface="Century Gothic" panose="020B0502020202020204" pitchFamily="34" charset="0"/>
            </a:endParaRPr>
          </a:p>
        </p:txBody>
      </p:sp>
      <p:sp>
        <p:nvSpPr>
          <p:cNvPr id="11" name="TextBox 10"/>
          <p:cNvSpPr txBox="1"/>
          <p:nvPr/>
        </p:nvSpPr>
        <p:spPr>
          <a:xfrm>
            <a:off x="5226888" y="3213109"/>
            <a:ext cx="5345023"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Rounded Rectangle 9"/>
          <p:cNvSpPr/>
          <p:nvPr/>
        </p:nvSpPr>
        <p:spPr>
          <a:xfrm>
            <a:off x="122712" y="115213"/>
            <a:ext cx="2145032" cy="70741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MINI ASSESSMENT</a:t>
            </a:r>
            <a:endParaRPr lang="en-GB" sz="2400" dirty="0">
              <a:solidFill>
                <a:schemeClr val="tx1"/>
              </a:solidFill>
              <a:latin typeface="Century Gothic" panose="020B0502020202020204" pitchFamily="34" charset="0"/>
            </a:endParaRPr>
          </a:p>
        </p:txBody>
      </p:sp>
      <p:sp>
        <p:nvSpPr>
          <p:cNvPr id="13" name="Rounded Rectangle 12"/>
          <p:cNvSpPr/>
          <p:nvPr/>
        </p:nvSpPr>
        <p:spPr>
          <a:xfrm>
            <a:off x="2411760" y="123711"/>
            <a:ext cx="2207915" cy="707413"/>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JUDGEMENTS</a:t>
            </a:r>
            <a:endParaRPr lang="en-GB" sz="2400" b="1" dirty="0">
              <a:solidFill>
                <a:schemeClr val="tx1"/>
              </a:solidFill>
              <a:latin typeface="Century Gothic" panose="020B0502020202020204" pitchFamily="34" charset="0"/>
            </a:endParaRPr>
          </a:p>
        </p:txBody>
      </p:sp>
      <p:sp>
        <p:nvSpPr>
          <p:cNvPr id="14" name="Rounded Rectangle 13"/>
          <p:cNvSpPr/>
          <p:nvPr/>
        </p:nvSpPr>
        <p:spPr>
          <a:xfrm>
            <a:off x="4738387" y="115212"/>
            <a:ext cx="1777829" cy="707413"/>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ANALYSIS </a:t>
            </a: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5750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DO NOW ACTIVITY – PAST EXAM PAPER Q </a:t>
            </a:r>
            <a:endParaRPr lang="en-GB" b="1" dirty="0">
              <a:latin typeface="Century Gothic" panose="020B0502020202020204" pitchFamily="34" charset="0"/>
            </a:endParaRPr>
          </a:p>
        </p:txBody>
      </p:sp>
      <p:sp>
        <p:nvSpPr>
          <p:cNvPr id="6" name="Rectangle 5"/>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63" t="7915" r="18214" b="14608"/>
          <a:stretch/>
        </p:blipFill>
        <p:spPr bwMode="auto">
          <a:xfrm>
            <a:off x="2699792" y="1616771"/>
            <a:ext cx="4020208" cy="34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1973" y="836712"/>
            <a:ext cx="8871539" cy="830997"/>
          </a:xfrm>
          <a:prstGeom prst="rect">
            <a:avLst/>
          </a:prstGeom>
          <a:noFill/>
        </p:spPr>
        <p:txBody>
          <a:bodyPr wrap="square" rtlCol="0">
            <a:spAutoFit/>
          </a:bodyPr>
          <a:lstStyle/>
          <a:p>
            <a:pPr algn="ctr"/>
            <a:r>
              <a:rPr lang="en-GB" sz="2400" dirty="0" smtClean="0">
                <a:latin typeface="Century Gothic" panose="020B0502020202020204" pitchFamily="34" charset="0"/>
              </a:rPr>
              <a:t>A wheelchair user can find moving around their daily environment difficult. </a:t>
            </a:r>
            <a:endParaRPr lang="en-GB" sz="2400" dirty="0">
              <a:latin typeface="Century Gothic" panose="020B0502020202020204" pitchFamily="34" charset="0"/>
            </a:endParaRPr>
          </a:p>
        </p:txBody>
      </p:sp>
      <p:sp>
        <p:nvSpPr>
          <p:cNvPr id="7" name="TextBox 6"/>
          <p:cNvSpPr txBox="1"/>
          <p:nvPr/>
        </p:nvSpPr>
        <p:spPr>
          <a:xfrm>
            <a:off x="181973" y="5325015"/>
            <a:ext cx="8871540" cy="1200329"/>
          </a:xfrm>
          <a:prstGeom prst="rect">
            <a:avLst/>
          </a:prstGeom>
          <a:noFill/>
        </p:spPr>
        <p:txBody>
          <a:bodyPr wrap="square" rtlCol="0">
            <a:spAutoFit/>
          </a:bodyPr>
          <a:lstStyle/>
          <a:p>
            <a:pPr algn="ctr"/>
            <a:r>
              <a:rPr lang="en-GB" sz="2400" dirty="0" smtClean="0">
                <a:latin typeface="Century Gothic" panose="020B0502020202020204" pitchFamily="34" charset="0"/>
              </a:rPr>
              <a:t>Suggest ways in which designers can help minimise these difficulties for wheelchair users. Give reasons in your answer. </a:t>
            </a:r>
            <a:r>
              <a:rPr lang="en-GB" sz="2400" b="1" dirty="0" smtClean="0">
                <a:latin typeface="Century Gothic" panose="020B0502020202020204" pitchFamily="34" charset="0"/>
              </a:rPr>
              <a:t>[6 MARKS] </a:t>
            </a:r>
            <a:endParaRPr lang="en-GB" sz="2400" b="1" dirty="0">
              <a:latin typeface="Century Gothic" panose="020B0502020202020204" pitchFamily="34" charset="0"/>
            </a:endParaRPr>
          </a:p>
        </p:txBody>
      </p:sp>
      <p:sp>
        <p:nvSpPr>
          <p:cNvPr id="8" name="Rounded Rectangle 7"/>
          <p:cNvSpPr/>
          <p:nvPr/>
        </p:nvSpPr>
        <p:spPr>
          <a:xfrm>
            <a:off x="251520" y="1916832"/>
            <a:ext cx="2880320" cy="1800200"/>
          </a:xfrm>
          <a:prstGeom prst="roundRect">
            <a:avLst/>
          </a:prstGeom>
          <a:solidFill>
            <a:srgbClr val="9AF09E"/>
          </a:solid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WRITE YOUR RESPONSE IN YOUR EXERCISE BOOK. </a:t>
            </a:r>
            <a:endParaRPr lang="en-GB" sz="2400" b="1" dirty="0">
              <a:solidFill>
                <a:schemeClr val="bg1"/>
              </a:solidFill>
              <a:latin typeface="Century Gothic" panose="020B0502020202020204" pitchFamily="34" charset="0"/>
            </a:endParaRPr>
          </a:p>
        </p:txBody>
      </p:sp>
      <p:sp>
        <p:nvSpPr>
          <p:cNvPr id="3" name="Oval 2"/>
          <p:cNvSpPr/>
          <p:nvPr/>
        </p:nvSpPr>
        <p:spPr>
          <a:xfrm>
            <a:off x="6720000" y="3068960"/>
            <a:ext cx="2088232" cy="1800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6 MINUTES TO COMPLETE. </a:t>
            </a:r>
            <a:endParaRPr lang="en-GB" b="1" dirty="0">
              <a:latin typeface="Century Gothic" panose="020B0502020202020204" pitchFamily="34" charset="0"/>
            </a:endParaRPr>
          </a:p>
        </p:txBody>
      </p:sp>
    </p:spTree>
    <p:extLst>
      <p:ext uri="{BB962C8B-B14F-4D97-AF65-F5344CB8AC3E}">
        <p14:creationId xmlns:p14="http://schemas.microsoft.com/office/powerpoint/2010/main" val="189929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DO NOW ACTIVITY – PAST EXAM PAPER Q </a:t>
            </a:r>
            <a:endParaRPr lang="en-GB" b="1" dirty="0">
              <a:latin typeface="Century Gothic" panose="020B0502020202020204" pitchFamily="34" charset="0"/>
            </a:endParaRPr>
          </a:p>
        </p:txBody>
      </p:sp>
      <p:sp>
        <p:nvSpPr>
          <p:cNvPr id="6" name="Rectangle 5"/>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63" t="7915" r="18214" b="14608"/>
          <a:stretch/>
        </p:blipFill>
        <p:spPr bwMode="auto">
          <a:xfrm>
            <a:off x="136466" y="1400582"/>
            <a:ext cx="2134977" cy="18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1973" y="692696"/>
            <a:ext cx="8871540" cy="707886"/>
          </a:xfrm>
          <a:prstGeom prst="rect">
            <a:avLst/>
          </a:prstGeom>
          <a:noFill/>
        </p:spPr>
        <p:txBody>
          <a:bodyPr wrap="square" rtlCol="0">
            <a:spAutoFit/>
          </a:bodyPr>
          <a:lstStyle/>
          <a:p>
            <a:pPr algn="ctr"/>
            <a:r>
              <a:rPr lang="en-GB" sz="2000" dirty="0" smtClean="0">
                <a:latin typeface="Century Gothic" panose="020B0502020202020204" pitchFamily="34" charset="0"/>
              </a:rPr>
              <a:t>Suggest ways in which designers can help minimise these difficulties for wheelchair users. Give reasons in your answer. </a:t>
            </a:r>
            <a:r>
              <a:rPr lang="en-GB" sz="2000" b="1" dirty="0" smtClean="0">
                <a:latin typeface="Century Gothic" panose="020B0502020202020204" pitchFamily="34" charset="0"/>
              </a:rPr>
              <a:t>[6 MARKS] </a:t>
            </a:r>
            <a:endParaRPr lang="en-GB" sz="2000" b="1" dirty="0">
              <a:latin typeface="Century Gothic" panose="020B0502020202020204" pitchFamily="34" charset="0"/>
            </a:endParaRPr>
          </a:p>
        </p:txBody>
      </p:sp>
      <p:sp>
        <p:nvSpPr>
          <p:cNvPr id="2" name="Rectangle 1"/>
          <p:cNvSpPr/>
          <p:nvPr/>
        </p:nvSpPr>
        <p:spPr>
          <a:xfrm>
            <a:off x="107502" y="3263493"/>
            <a:ext cx="8874003" cy="3477875"/>
          </a:xfrm>
          <a:prstGeom prst="rect">
            <a:avLst/>
          </a:prstGeom>
          <a:ln>
            <a:solidFill>
              <a:srgbClr val="9AF09E"/>
            </a:solidFill>
          </a:ln>
        </p:spPr>
        <p:txBody>
          <a:bodyPr wrap="square">
            <a:spAutoFit/>
          </a:bodyPr>
          <a:lstStyle/>
          <a:p>
            <a:pPr marL="285750" indent="-285750">
              <a:buFont typeface="Wingdings" panose="05000000000000000000" pitchFamily="2" charset="2"/>
              <a:buChar char="§"/>
            </a:pPr>
            <a:r>
              <a:rPr lang="en-GB" sz="2200" dirty="0" smtClean="0">
                <a:latin typeface="Century Gothic" panose="020B0502020202020204" pitchFamily="34" charset="0"/>
              </a:rPr>
              <a:t>Lightweight </a:t>
            </a:r>
            <a:r>
              <a:rPr lang="en-GB" sz="2200" dirty="0">
                <a:latin typeface="Century Gothic" panose="020B0502020202020204" pitchFamily="34" charset="0"/>
              </a:rPr>
              <a:t>frame so not tiring or difficult to </a:t>
            </a:r>
            <a:r>
              <a:rPr lang="en-GB" sz="2200" dirty="0" smtClean="0">
                <a:latin typeface="Century Gothic" panose="020B0502020202020204" pitchFamily="34" charset="0"/>
              </a:rPr>
              <a:t>manoeuvre.</a:t>
            </a:r>
          </a:p>
          <a:p>
            <a:pPr marL="285750" indent="-285750">
              <a:buFont typeface="Wingdings" panose="05000000000000000000" pitchFamily="2" charset="2"/>
              <a:buChar char="§"/>
            </a:pPr>
            <a:r>
              <a:rPr lang="en-GB" sz="2200" dirty="0" smtClean="0">
                <a:latin typeface="Century Gothic" panose="020B0502020202020204" pitchFamily="34" charset="0"/>
              </a:rPr>
              <a:t>Ergonomically </a:t>
            </a:r>
            <a:r>
              <a:rPr lang="en-GB" sz="2200" dirty="0">
                <a:latin typeface="Century Gothic" panose="020B0502020202020204" pitchFamily="34" charset="0"/>
              </a:rPr>
              <a:t>designed seat which can be adjusted so that the user is comfortable when sitting for long periods of </a:t>
            </a:r>
            <a:r>
              <a:rPr lang="en-GB" sz="2200" dirty="0" smtClean="0">
                <a:latin typeface="Century Gothic" panose="020B0502020202020204" pitchFamily="34" charset="0"/>
              </a:rPr>
              <a:t>time.</a:t>
            </a:r>
          </a:p>
          <a:p>
            <a:pPr marL="285750" indent="-285750">
              <a:buFont typeface="Wingdings" panose="05000000000000000000" pitchFamily="2" charset="2"/>
              <a:buChar char="§"/>
            </a:pPr>
            <a:r>
              <a:rPr lang="en-GB" sz="2200" dirty="0" smtClean="0">
                <a:latin typeface="Century Gothic" panose="020B0502020202020204" pitchFamily="34" charset="0"/>
              </a:rPr>
              <a:t>Angled </a:t>
            </a:r>
            <a:r>
              <a:rPr lang="en-GB" sz="2200" dirty="0">
                <a:latin typeface="Century Gothic" panose="020B0502020202020204" pitchFamily="34" charset="0"/>
              </a:rPr>
              <a:t>wheels for greater speed and </a:t>
            </a:r>
            <a:r>
              <a:rPr lang="en-GB" sz="2200" dirty="0" smtClean="0">
                <a:latin typeface="Century Gothic" panose="020B0502020202020204" pitchFamily="34" charset="0"/>
              </a:rPr>
              <a:t>manoeuvrability.</a:t>
            </a:r>
          </a:p>
          <a:p>
            <a:pPr marL="285750" indent="-285750">
              <a:buFont typeface="Wingdings" panose="05000000000000000000" pitchFamily="2" charset="2"/>
              <a:buChar char="§"/>
            </a:pPr>
            <a:r>
              <a:rPr lang="en-GB" sz="2200" dirty="0" smtClean="0">
                <a:latin typeface="Century Gothic" panose="020B0502020202020204" pitchFamily="34" charset="0"/>
              </a:rPr>
              <a:t>Suspension </a:t>
            </a:r>
            <a:r>
              <a:rPr lang="en-GB" sz="2200" dirty="0">
                <a:latin typeface="Century Gothic" panose="020B0502020202020204" pitchFamily="34" charset="0"/>
              </a:rPr>
              <a:t>to cushion when </a:t>
            </a:r>
            <a:r>
              <a:rPr lang="en-GB" sz="2200" dirty="0" smtClean="0">
                <a:latin typeface="Century Gothic" panose="020B0502020202020204" pitchFamily="34" charset="0"/>
              </a:rPr>
              <a:t>going </a:t>
            </a:r>
            <a:r>
              <a:rPr lang="en-GB" sz="2200" dirty="0">
                <a:latin typeface="Century Gothic" panose="020B0502020202020204" pitchFamily="34" charset="0"/>
              </a:rPr>
              <a:t>over bumps. </a:t>
            </a:r>
            <a:endParaRPr lang="en-GB" sz="2200" dirty="0" smtClean="0">
              <a:latin typeface="Century Gothic" panose="020B0502020202020204" pitchFamily="34" charset="0"/>
            </a:endParaRPr>
          </a:p>
          <a:p>
            <a:pPr marL="285750" indent="-285750">
              <a:buFont typeface="Wingdings" panose="05000000000000000000" pitchFamily="2" charset="2"/>
              <a:buChar char="§"/>
            </a:pPr>
            <a:r>
              <a:rPr lang="en-GB" sz="2200" dirty="0" smtClean="0">
                <a:latin typeface="Century Gothic" panose="020B0502020202020204" pitchFamily="34" charset="0"/>
              </a:rPr>
              <a:t>Motorised</a:t>
            </a:r>
            <a:r>
              <a:rPr lang="en-GB" sz="2200" dirty="0">
                <a:latin typeface="Century Gothic" panose="020B0502020202020204" pitchFamily="34" charset="0"/>
              </a:rPr>
              <a:t>, electric powered, folding frame, more compact frame. </a:t>
            </a:r>
            <a:endParaRPr lang="en-GB" sz="2200" dirty="0" smtClean="0">
              <a:latin typeface="Century Gothic" panose="020B0502020202020204" pitchFamily="34" charset="0"/>
            </a:endParaRPr>
          </a:p>
          <a:p>
            <a:pPr marL="285750" indent="-285750">
              <a:buFont typeface="Wingdings" panose="05000000000000000000" pitchFamily="2" charset="2"/>
              <a:buChar char="§"/>
            </a:pPr>
            <a:endParaRPr lang="en-GB" sz="2200" dirty="0" smtClean="0">
              <a:latin typeface="Century Gothic" panose="020B0502020202020204" pitchFamily="34" charset="0"/>
            </a:endParaRPr>
          </a:p>
          <a:p>
            <a:r>
              <a:rPr lang="en-GB" sz="2200" i="1" dirty="0" smtClean="0">
                <a:latin typeface="Century Gothic" panose="020B0502020202020204" pitchFamily="34" charset="0"/>
              </a:rPr>
              <a:t>Accept </a:t>
            </a:r>
            <a:r>
              <a:rPr lang="en-GB" sz="2200" i="1" dirty="0">
                <a:latin typeface="Century Gothic" panose="020B0502020202020204" pitchFamily="34" charset="0"/>
              </a:rPr>
              <a:t>modifications to the environment, ramps, automatic / wider doors, lowered light switches. </a:t>
            </a:r>
          </a:p>
        </p:txBody>
      </p:sp>
      <p:sp>
        <p:nvSpPr>
          <p:cNvPr id="8" name="Rounded Rectangle 7"/>
          <p:cNvSpPr/>
          <p:nvPr/>
        </p:nvSpPr>
        <p:spPr>
          <a:xfrm>
            <a:off x="2267744" y="1988840"/>
            <a:ext cx="4176464" cy="1008112"/>
          </a:xfrm>
          <a:prstGeom prst="roundRect">
            <a:avLst/>
          </a:prstGeom>
          <a:solidFill>
            <a:srgbClr val="9AF09E"/>
          </a:solid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entury Gothic" panose="020B0502020202020204" pitchFamily="34" charset="0"/>
              </a:rPr>
              <a:t>SWAP YOUR ANSWER WITH YOUR PARTNER TO MARK. </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7009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INCLUSIVE DESIGN – ACTIVITY </a:t>
            </a:r>
            <a:endParaRPr lang="en-GB" b="1" dirty="0">
              <a:latin typeface="Century Gothic" panose="020B050202020202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sp>
        <p:nvSpPr>
          <p:cNvPr id="11" name="TextBox 10"/>
          <p:cNvSpPr txBox="1">
            <a:spLocks noChangeArrowheads="1"/>
          </p:cNvSpPr>
          <p:nvPr/>
        </p:nvSpPr>
        <p:spPr bwMode="auto">
          <a:xfrm>
            <a:off x="179513" y="3927680"/>
            <a:ext cx="8723324" cy="725456"/>
          </a:xfrm>
          <a:prstGeom prst="rect">
            <a:avLst/>
          </a:prstGeom>
          <a:solidFill>
            <a:srgbClr val="00B050"/>
          </a:solidFill>
          <a:ln>
            <a:noFill/>
          </a:ln>
          <a:extLst/>
        </p:spPr>
        <p:txBody>
          <a:bodyPr wrap="square" lIns="108839" tIns="54420" rIns="108839" bIns="544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4000" b="1" dirty="0">
                <a:solidFill>
                  <a:schemeClr val="bg1"/>
                </a:solidFill>
                <a:latin typeface="Century Gothic" panose="020B0502020202020204" pitchFamily="34" charset="0"/>
                <a:cs typeface="Tahoma" pitchFamily="34" charset="0"/>
              </a:rPr>
              <a:t>INCLUSIVE DESIGN WITH PEELERS </a:t>
            </a:r>
          </a:p>
        </p:txBody>
      </p:sp>
      <p:sp>
        <p:nvSpPr>
          <p:cNvPr id="16" name="TextBox 15"/>
          <p:cNvSpPr txBox="1"/>
          <p:nvPr/>
        </p:nvSpPr>
        <p:spPr>
          <a:xfrm>
            <a:off x="179512" y="5373216"/>
            <a:ext cx="8723324" cy="1402577"/>
          </a:xfrm>
          <a:prstGeom prst="rect">
            <a:avLst/>
          </a:prstGeom>
          <a:noFill/>
        </p:spPr>
        <p:txBody>
          <a:bodyPr wrap="square" lIns="108852" tIns="54426" rIns="108852" bIns="54426" rtlCol="0">
            <a:spAutoFit/>
          </a:bodyPr>
          <a:lstStyle/>
          <a:p>
            <a:pPr algn="ctr"/>
            <a:r>
              <a:rPr lang="en-GB" sz="2800" dirty="0">
                <a:latin typeface="Century Gothic" panose="020B0502020202020204" pitchFamily="34" charset="0"/>
              </a:rPr>
              <a:t>Inclusive design is where products are made to fit </a:t>
            </a:r>
            <a:r>
              <a:rPr lang="en-GB" sz="2800" b="1" dirty="0" smtClean="0">
                <a:latin typeface="Century Gothic" panose="020B0502020202020204" pitchFamily="34" charset="0"/>
              </a:rPr>
              <a:t>ALL</a:t>
            </a:r>
            <a:r>
              <a:rPr lang="en-GB" sz="2800" dirty="0" smtClean="0">
                <a:latin typeface="Century Gothic" panose="020B0502020202020204" pitchFamily="34" charset="0"/>
              </a:rPr>
              <a:t> regardless </a:t>
            </a:r>
            <a:r>
              <a:rPr lang="en-GB" sz="2800" dirty="0">
                <a:latin typeface="Century Gothic" panose="020B0502020202020204" pitchFamily="34" charset="0"/>
              </a:rPr>
              <a:t>of their </a:t>
            </a:r>
            <a:r>
              <a:rPr lang="en-GB" sz="2800" b="1" dirty="0" smtClean="0">
                <a:latin typeface="Century Gothic" panose="020B0502020202020204" pitchFamily="34" charset="0"/>
              </a:rPr>
              <a:t>ABILITIES</a:t>
            </a:r>
            <a:r>
              <a:rPr lang="en-GB" sz="2800" dirty="0" smtClean="0">
                <a:latin typeface="Century Gothic" panose="020B0502020202020204" pitchFamily="34" charset="0"/>
              </a:rPr>
              <a:t> or </a:t>
            </a:r>
            <a:r>
              <a:rPr lang="en-GB" sz="2800" b="1" dirty="0" smtClean="0">
                <a:latin typeface="Century Gothic" panose="020B0502020202020204" pitchFamily="34" charset="0"/>
              </a:rPr>
              <a:t>DISABILITIES</a:t>
            </a:r>
            <a:r>
              <a:rPr lang="en-GB" sz="2800" dirty="0" smtClean="0">
                <a:latin typeface="Century Gothic" panose="020B0502020202020204" pitchFamily="34" charset="0"/>
              </a:rPr>
              <a:t>. </a:t>
            </a:r>
            <a:endParaRPr lang="en-GB" sz="2800" dirty="0">
              <a:latin typeface="Century Gothic" panose="020B0502020202020204" pitchFamily="34" charset="0"/>
            </a:endParaRPr>
          </a:p>
          <a:p>
            <a:pPr algn="ctr"/>
            <a:endParaRPr lang="en-GB" sz="2800" dirty="0">
              <a:latin typeface="Century Gothic" panose="020B0502020202020204" pitchFamily="34" charset="0"/>
            </a:endParaRPr>
          </a:p>
        </p:txBody>
      </p:sp>
      <p:grpSp>
        <p:nvGrpSpPr>
          <p:cNvPr id="7" name="Group 6"/>
          <p:cNvGrpSpPr/>
          <p:nvPr/>
        </p:nvGrpSpPr>
        <p:grpSpPr>
          <a:xfrm>
            <a:off x="-328802" y="1142876"/>
            <a:ext cx="9519633" cy="2214116"/>
            <a:chOff x="179512" y="693713"/>
            <a:chExt cx="9519633" cy="2214116"/>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76470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2162" y="76319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7069" y="76470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2362" y="69371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4570" y="859268"/>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23194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INCLUSIVE DESIGN </a:t>
            </a:r>
            <a:endParaRPr lang="en-GB" b="1" dirty="0">
              <a:latin typeface="Century Gothic" panose="020B050202020202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sp>
        <p:nvSpPr>
          <p:cNvPr id="5" name="TextBox 4"/>
          <p:cNvSpPr txBox="1"/>
          <p:nvPr/>
        </p:nvSpPr>
        <p:spPr>
          <a:xfrm>
            <a:off x="179512" y="1151919"/>
            <a:ext cx="4752528" cy="4941377"/>
          </a:xfrm>
          <a:prstGeom prst="rect">
            <a:avLst/>
          </a:prstGeom>
          <a:noFill/>
        </p:spPr>
        <p:txBody>
          <a:bodyPr wrap="square" lIns="77747" tIns="38874" rIns="77747" bIns="38874" rtlCol="0">
            <a:spAutoFit/>
          </a:bodyPr>
          <a:lstStyle/>
          <a:p>
            <a:pPr algn="ctr"/>
            <a:r>
              <a:rPr lang="en-GB" sz="2400" b="1" dirty="0" smtClean="0">
                <a:latin typeface="Century Gothic" panose="020B0502020202020204" pitchFamily="34" charset="0"/>
              </a:rPr>
              <a:t>List all of the 5 human senses.</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Stretch &amp; challenge: How can these senses be hampered? (disadvantaged)</a:t>
            </a:r>
          </a:p>
          <a:p>
            <a:pPr algn="ctr"/>
            <a:endParaRPr lang="en-GB" sz="2800" dirty="0">
              <a:latin typeface="Century Gothic" panose="020B0502020202020204" pitchFamily="34" charset="0"/>
            </a:endParaRPr>
          </a:p>
          <a:p>
            <a:pPr algn="ctr"/>
            <a:r>
              <a:rPr lang="en-GB" sz="2400" b="1" i="1" dirty="0" smtClean="0">
                <a:solidFill>
                  <a:srgbClr val="00B050"/>
                </a:solidFill>
                <a:latin typeface="Century Gothic" panose="020B0502020202020204" pitchFamily="34" charset="0"/>
              </a:rPr>
              <a:t>E.g. Sight, this can get worse with age and you need to wear glasses. Worst case scenario you could go blind and therefore can’t see at all and would need to learn how to cope and read using brail.  </a:t>
            </a:r>
            <a:endParaRPr lang="en-GB" sz="2400" b="1" i="1" dirty="0">
              <a:solidFill>
                <a:srgbClr val="00B050"/>
              </a:solidFill>
              <a:latin typeface="Century Gothic" panose="020B0502020202020204" pitchFamily="34" charset="0"/>
            </a:endParaRPr>
          </a:p>
        </p:txBody>
      </p:sp>
      <p:sp>
        <p:nvSpPr>
          <p:cNvPr id="6" name="Rectangle 5"/>
          <p:cNvSpPr/>
          <p:nvPr/>
        </p:nvSpPr>
        <p:spPr>
          <a:xfrm>
            <a:off x="5076056" y="784570"/>
            <a:ext cx="3960440" cy="5452742"/>
          </a:xfrm>
          <a:prstGeom prst="rect">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7" name="TextBox 6"/>
          <p:cNvSpPr txBox="1"/>
          <p:nvPr/>
        </p:nvSpPr>
        <p:spPr>
          <a:xfrm>
            <a:off x="7689418" y="784570"/>
            <a:ext cx="1347077" cy="368636"/>
          </a:xfrm>
          <a:prstGeom prst="rect">
            <a:avLst/>
          </a:prstGeom>
          <a:noFill/>
        </p:spPr>
        <p:txBody>
          <a:bodyPr wrap="square" rtlCol="0">
            <a:spAutoFit/>
          </a:bodyPr>
          <a:lstStyle/>
          <a:p>
            <a:pPr algn="r"/>
            <a:r>
              <a:rPr lang="en-GB" u="sng" dirty="0" smtClean="0">
                <a:latin typeface="Century Gothic" panose="020B0502020202020204" pitchFamily="34" charset="0"/>
              </a:rPr>
              <a:t>DATE </a:t>
            </a:r>
            <a:endParaRPr lang="en-GB" u="sng" dirty="0">
              <a:latin typeface="Century Gothic" panose="020B0502020202020204" pitchFamily="34" charset="0"/>
            </a:endParaRPr>
          </a:p>
        </p:txBody>
      </p:sp>
      <p:sp>
        <p:nvSpPr>
          <p:cNvPr id="8" name="TextBox 7"/>
          <p:cNvSpPr txBox="1"/>
          <p:nvPr/>
        </p:nvSpPr>
        <p:spPr>
          <a:xfrm>
            <a:off x="5246486" y="1189226"/>
            <a:ext cx="3380106" cy="369332"/>
          </a:xfrm>
          <a:prstGeom prst="rect">
            <a:avLst/>
          </a:prstGeom>
          <a:noFill/>
        </p:spPr>
        <p:txBody>
          <a:bodyPr wrap="square" rtlCol="0">
            <a:spAutoFit/>
          </a:bodyPr>
          <a:lstStyle/>
          <a:p>
            <a:pPr algn="ctr"/>
            <a:r>
              <a:rPr lang="en-GB" u="sng" dirty="0" smtClean="0">
                <a:latin typeface="Century Gothic" panose="020B0502020202020204" pitchFamily="34" charset="0"/>
              </a:rPr>
              <a:t>INCLUSIVE DESIGN  </a:t>
            </a:r>
            <a:endParaRPr lang="en-GB" u="sng" dirty="0">
              <a:latin typeface="Century Gothic" panose="020B0502020202020204" pitchFamily="34" charset="0"/>
            </a:endParaRPr>
          </a:p>
        </p:txBody>
      </p:sp>
      <p:sp>
        <p:nvSpPr>
          <p:cNvPr id="9" name="TextBox 8"/>
          <p:cNvSpPr txBox="1"/>
          <p:nvPr/>
        </p:nvSpPr>
        <p:spPr>
          <a:xfrm>
            <a:off x="5076056" y="2019564"/>
            <a:ext cx="3119594" cy="2308324"/>
          </a:xfrm>
          <a:prstGeom prst="rect">
            <a:avLst/>
          </a:prstGeom>
          <a:noFill/>
        </p:spPr>
        <p:txBody>
          <a:bodyPr wrap="square" rtlCol="0">
            <a:spAutoFit/>
          </a:bodyPr>
          <a:lstStyle/>
          <a:p>
            <a:r>
              <a:rPr lang="en-GB" u="sng" dirty="0" smtClean="0">
                <a:latin typeface="Century Gothic" panose="020B0502020202020204" pitchFamily="34" charset="0"/>
              </a:rPr>
              <a:t>THE 5 HUMAN SENSES </a:t>
            </a:r>
          </a:p>
          <a:p>
            <a:endParaRPr lang="en-GB" dirty="0">
              <a:latin typeface="Century Gothic" panose="020B0502020202020204" pitchFamily="34" charset="0"/>
            </a:endParaRPr>
          </a:p>
          <a:p>
            <a:r>
              <a:rPr lang="en-GB" dirty="0" smtClean="0">
                <a:latin typeface="Century Gothic" panose="020B0502020202020204" pitchFamily="34" charset="0"/>
              </a:rPr>
              <a:t>1</a:t>
            </a:r>
          </a:p>
          <a:p>
            <a:r>
              <a:rPr lang="en-GB" dirty="0" smtClean="0">
                <a:latin typeface="Century Gothic" panose="020B0502020202020204" pitchFamily="34" charset="0"/>
              </a:rPr>
              <a:t>2</a:t>
            </a:r>
          </a:p>
          <a:p>
            <a:r>
              <a:rPr lang="en-GB" dirty="0" smtClean="0">
                <a:latin typeface="Century Gothic" panose="020B0502020202020204" pitchFamily="34" charset="0"/>
              </a:rPr>
              <a:t>3</a:t>
            </a:r>
          </a:p>
          <a:p>
            <a:r>
              <a:rPr lang="en-GB" dirty="0" smtClean="0">
                <a:latin typeface="Century Gothic" panose="020B0502020202020204" pitchFamily="34" charset="0"/>
              </a:rPr>
              <a:t>4</a:t>
            </a:r>
          </a:p>
          <a:p>
            <a:r>
              <a:rPr lang="en-GB" dirty="0" smtClean="0">
                <a:latin typeface="Century Gothic" panose="020B0502020202020204" pitchFamily="34" charset="0"/>
              </a:rPr>
              <a:t>5</a:t>
            </a:r>
          </a:p>
          <a:p>
            <a:endParaRPr lang="en-GB" u="sng" dirty="0">
              <a:latin typeface="Century Gothic" panose="020B0502020202020204" pitchFamily="34" charset="0"/>
            </a:endParaRPr>
          </a:p>
        </p:txBody>
      </p:sp>
    </p:spTree>
    <p:extLst>
      <p:ext uri="{BB962C8B-B14F-4D97-AF65-F5344CB8AC3E}">
        <p14:creationId xmlns:p14="http://schemas.microsoft.com/office/powerpoint/2010/main" val="3325533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INCLUSIVE DESIGN – ACTIVITY </a:t>
            </a:r>
            <a:endParaRPr lang="en-GB" b="1" dirty="0">
              <a:latin typeface="Century Gothic" panose="020B050202020202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sp>
        <p:nvSpPr>
          <p:cNvPr id="17" name="Rounded Rectangle 16"/>
          <p:cNvSpPr/>
          <p:nvPr/>
        </p:nvSpPr>
        <p:spPr>
          <a:xfrm>
            <a:off x="107504" y="764704"/>
            <a:ext cx="8878496" cy="1059845"/>
          </a:xfrm>
          <a:prstGeom prst="roundRect">
            <a:avLst/>
          </a:prstGeom>
          <a:solidFill>
            <a:schemeClr val="bg1"/>
          </a:solid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spcCol="0" rtlCol="0" anchor="ctr"/>
          <a:lstStyle/>
          <a:p>
            <a:pPr algn="ctr"/>
            <a:r>
              <a:rPr lang="en-GB" sz="2000" b="1" dirty="0">
                <a:solidFill>
                  <a:schemeClr val="tx1"/>
                </a:solidFill>
                <a:latin typeface="Century Gothic" panose="020B0502020202020204" pitchFamily="34" charset="0"/>
              </a:rPr>
              <a:t>Today you will complete an activity where you will </a:t>
            </a:r>
            <a:r>
              <a:rPr lang="en-GB" sz="2000" b="1" dirty="0" smtClean="0">
                <a:solidFill>
                  <a:schemeClr val="tx1"/>
                </a:solidFill>
                <a:latin typeface="Century Gothic" panose="020B0502020202020204" pitchFamily="34" charset="0"/>
              </a:rPr>
              <a:t>be </a:t>
            </a:r>
            <a:r>
              <a:rPr lang="en-GB" sz="2000" b="1" dirty="0">
                <a:solidFill>
                  <a:schemeClr val="tx1"/>
                </a:solidFill>
                <a:latin typeface="Century Gothic" panose="020B0502020202020204" pitchFamily="34" charset="0"/>
              </a:rPr>
              <a:t>completing a simple activity but your abilities will be hampered with so you can discover </a:t>
            </a:r>
            <a:r>
              <a:rPr lang="en-GB" sz="2000" b="1" dirty="0" smtClean="0">
                <a:solidFill>
                  <a:schemeClr val="tx1"/>
                </a:solidFill>
                <a:latin typeface="Century Gothic" panose="020B0502020202020204" pitchFamily="34" charset="0"/>
              </a:rPr>
              <a:t>how difficult </a:t>
            </a:r>
            <a:r>
              <a:rPr lang="en-GB" sz="2000" b="1" dirty="0">
                <a:solidFill>
                  <a:schemeClr val="tx1"/>
                </a:solidFill>
                <a:latin typeface="Century Gothic" panose="020B0502020202020204" pitchFamily="34" charset="0"/>
              </a:rPr>
              <a:t>it can be for some. </a:t>
            </a:r>
          </a:p>
        </p:txBody>
      </p:sp>
      <p:grpSp>
        <p:nvGrpSpPr>
          <p:cNvPr id="3" name="Group 2"/>
          <p:cNvGrpSpPr/>
          <p:nvPr/>
        </p:nvGrpSpPr>
        <p:grpSpPr>
          <a:xfrm>
            <a:off x="109964" y="1894122"/>
            <a:ext cx="8994093" cy="4038479"/>
            <a:chOff x="2980604" y="969193"/>
            <a:chExt cx="8994093" cy="4038479"/>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8824" y="969193"/>
              <a:ext cx="2626622" cy="19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911" y="3368167"/>
              <a:ext cx="3877681" cy="86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8242"/>
            <a:stretch/>
          </p:blipFill>
          <p:spPr bwMode="auto">
            <a:xfrm>
              <a:off x="6294494" y="1040380"/>
              <a:ext cx="2660314" cy="183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0152" y="1025375"/>
              <a:ext cx="3000532" cy="184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rot="20302244">
              <a:off x="2980604" y="4375240"/>
              <a:ext cx="3240862" cy="63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r>
                <a:rPr lang="en-GB" b="1" dirty="0" smtClean="0">
                  <a:solidFill>
                    <a:schemeClr val="tx1"/>
                  </a:solidFill>
                  <a:latin typeface="Century Gothic" panose="020B0502020202020204" pitchFamily="34" charset="0"/>
                </a:rPr>
                <a:t>Broken arm - dominant </a:t>
              </a:r>
            </a:p>
            <a:p>
              <a:pPr algn="ctr"/>
              <a:r>
                <a:rPr lang="en-GB" b="1" dirty="0" smtClean="0">
                  <a:solidFill>
                    <a:schemeClr val="tx1"/>
                  </a:solidFill>
                  <a:latin typeface="Century Gothic" panose="020B0502020202020204" pitchFamily="34" charset="0"/>
                </a:rPr>
                <a:t>(use of one limb)</a:t>
              </a:r>
              <a:endParaRPr lang="en-GB" b="1" dirty="0">
                <a:solidFill>
                  <a:schemeClr val="tx1"/>
                </a:solidFill>
                <a:latin typeface="Century Gothic" panose="020B0502020202020204" pitchFamily="34" charset="0"/>
              </a:endParaRPr>
            </a:p>
          </p:txBody>
        </p:sp>
        <p:sp>
          <p:nvSpPr>
            <p:cNvPr id="19" name="Rectangle 18"/>
            <p:cNvSpPr/>
            <p:nvPr/>
          </p:nvSpPr>
          <p:spPr>
            <a:xfrm rot="19809121">
              <a:off x="4244330" y="2454326"/>
              <a:ext cx="2191991" cy="46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r>
                <a:rPr lang="en-GB" b="1" dirty="0" smtClean="0">
                  <a:solidFill>
                    <a:schemeClr val="tx1"/>
                  </a:solidFill>
                  <a:latin typeface="Century Gothic" panose="020B0502020202020204" pitchFamily="34" charset="0"/>
                </a:rPr>
                <a:t>Partially Sighted </a:t>
              </a:r>
              <a:endParaRPr lang="en-GB" b="1" dirty="0">
                <a:solidFill>
                  <a:schemeClr val="tx1"/>
                </a:solidFill>
                <a:latin typeface="Century Gothic" panose="020B0502020202020204" pitchFamily="34" charset="0"/>
              </a:endParaRPr>
            </a:p>
          </p:txBody>
        </p:sp>
        <p:sp>
          <p:nvSpPr>
            <p:cNvPr id="20" name="Rectangle 19"/>
            <p:cNvSpPr/>
            <p:nvPr/>
          </p:nvSpPr>
          <p:spPr>
            <a:xfrm rot="1230888">
              <a:off x="6608718" y="2346350"/>
              <a:ext cx="2075651" cy="54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r>
                <a:rPr lang="en-GB" b="1" dirty="0" smtClean="0">
                  <a:solidFill>
                    <a:schemeClr val="tx1"/>
                  </a:solidFill>
                  <a:latin typeface="Century Gothic" panose="020B0502020202020204" pitchFamily="34" charset="0"/>
                </a:rPr>
                <a:t>Broken fingers/</a:t>
              </a:r>
            </a:p>
            <a:p>
              <a:pPr algn="ctr"/>
              <a:r>
                <a:rPr lang="en-GB" b="1" dirty="0" smtClean="0">
                  <a:solidFill>
                    <a:schemeClr val="tx1"/>
                  </a:solidFill>
                  <a:latin typeface="Century Gothic" panose="020B0502020202020204" pitchFamily="34" charset="0"/>
                </a:rPr>
                <a:t>Poor grip</a:t>
              </a:r>
              <a:endParaRPr lang="en-GB" b="1" dirty="0">
                <a:solidFill>
                  <a:schemeClr val="tx1"/>
                </a:solidFill>
                <a:latin typeface="Century Gothic" panose="020B0502020202020204" pitchFamily="34" charset="0"/>
              </a:endParaRPr>
            </a:p>
          </p:txBody>
        </p:sp>
        <p:sp>
          <p:nvSpPr>
            <p:cNvPr id="21" name="Rectangle 20"/>
            <p:cNvSpPr/>
            <p:nvPr/>
          </p:nvSpPr>
          <p:spPr>
            <a:xfrm rot="1271964">
              <a:off x="10617776" y="1188082"/>
              <a:ext cx="1356921" cy="78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pPr algn="ctr"/>
              <a:r>
                <a:rPr lang="en-GB" b="1" dirty="0" smtClean="0">
                  <a:solidFill>
                    <a:schemeClr val="tx1"/>
                  </a:solidFill>
                  <a:latin typeface="Century Gothic" panose="020B0502020202020204" pitchFamily="34" charset="0"/>
                </a:rPr>
                <a:t>Blindness (Loss of sight)</a:t>
              </a:r>
              <a:endParaRPr lang="en-GB" b="1" dirty="0">
                <a:solidFill>
                  <a:schemeClr val="tx1"/>
                </a:solidFill>
                <a:latin typeface="Century Gothic" panose="020B0502020202020204" pitchFamily="34" charset="0"/>
              </a:endParaRPr>
            </a:p>
          </p:txBody>
        </p:sp>
      </p:grpSp>
      <p:pic>
        <p:nvPicPr>
          <p:cNvPr id="2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8758" t="13048" r="30086" b="16791"/>
          <a:stretch/>
        </p:blipFill>
        <p:spPr bwMode="auto">
          <a:xfrm>
            <a:off x="4211960" y="4165426"/>
            <a:ext cx="2600797" cy="249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5580113" y="5447781"/>
            <a:ext cx="3473401" cy="1210316"/>
          </a:xfrm>
          <a:prstGeom prst="roundRect">
            <a:avLst/>
          </a:prstGeom>
          <a:solidFill>
            <a:schemeClr val="bg1"/>
          </a:solid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spcCol="0" rtlCol="0" anchor="ctr"/>
          <a:lstStyle/>
          <a:p>
            <a:pPr algn="ctr"/>
            <a:r>
              <a:rPr lang="en-GB" b="1" dirty="0" smtClean="0">
                <a:solidFill>
                  <a:schemeClr val="tx1"/>
                </a:solidFill>
                <a:latin typeface="Century Gothic" panose="020B0502020202020204" pitchFamily="34" charset="0"/>
              </a:rPr>
              <a:t>Use cardboard &amp; masking tape to create a splint &amp; cast. </a:t>
            </a:r>
          </a:p>
          <a:p>
            <a:pPr algn="ctr"/>
            <a:r>
              <a:rPr lang="en-GB" b="1" dirty="0" smtClean="0">
                <a:solidFill>
                  <a:schemeClr val="tx1"/>
                </a:solidFill>
                <a:latin typeface="Century Gothic" panose="020B0502020202020204" pitchFamily="34" charset="0"/>
              </a:rPr>
              <a:t>Take your time! </a:t>
            </a:r>
            <a:endParaRPr lang="en-GB"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05450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INCLUSIVE DESIGN – ACTIVITY </a:t>
            </a:r>
            <a:endParaRPr lang="en-GB" b="1" dirty="0">
              <a:latin typeface="Century Gothic" panose="020B050202020202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sp>
        <p:nvSpPr>
          <p:cNvPr id="5" name="TextBox 10"/>
          <p:cNvSpPr txBox="1">
            <a:spLocks noChangeArrowheads="1"/>
          </p:cNvSpPr>
          <p:nvPr/>
        </p:nvSpPr>
        <p:spPr bwMode="auto">
          <a:xfrm>
            <a:off x="0" y="620688"/>
            <a:ext cx="9111504"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39" tIns="54420" rIns="108839" bIns="544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700" b="1" dirty="0">
                <a:latin typeface="Century Gothic" panose="020B0502020202020204" pitchFamily="34" charset="0"/>
                <a:cs typeface="Tahoma" pitchFamily="34" charset="0"/>
              </a:rPr>
              <a:t>INCLUSIVE DESIGN WITH PEELERS EVALUATION.  </a:t>
            </a:r>
          </a:p>
          <a:p>
            <a:pPr eaLnBrk="1" hangingPunct="1"/>
            <a:endParaRPr lang="en-GB" altLang="en-US" sz="1000" dirty="0">
              <a:latin typeface="Century Gothic" panose="020B0502020202020204" pitchFamily="34" charset="0"/>
              <a:cs typeface="Tahom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57627368"/>
              </p:ext>
            </p:extLst>
          </p:nvPr>
        </p:nvGraphicFramePr>
        <p:xfrm>
          <a:off x="107504" y="1052736"/>
          <a:ext cx="8928992" cy="5081450"/>
        </p:xfrm>
        <a:graphic>
          <a:graphicData uri="http://schemas.openxmlformats.org/drawingml/2006/table">
            <a:tbl>
              <a:tblPr firstRow="1" bandRow="1">
                <a:tableStyleId>{5940675A-B579-460E-94D1-54222C63F5DA}</a:tableStyleId>
              </a:tblPr>
              <a:tblGrid>
                <a:gridCol w="1865810"/>
                <a:gridCol w="1691300"/>
                <a:gridCol w="1896306"/>
                <a:gridCol w="1675376"/>
                <a:gridCol w="1800200"/>
              </a:tblGrid>
              <a:tr h="0">
                <a:tc>
                  <a:txBody>
                    <a:bodyPr/>
                    <a:lstStyle/>
                    <a:p>
                      <a:pPr algn="ctr"/>
                      <a:r>
                        <a:rPr lang="en-GB" sz="1300" dirty="0" smtClean="0">
                          <a:latin typeface="Century Gothic" panose="020B0502020202020204" pitchFamily="34" charset="0"/>
                        </a:rPr>
                        <a:t>Peeler Sketch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Blind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Partially Sighted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Broken arm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Broken fingers</a:t>
                      </a:r>
                      <a:endParaRPr lang="en-GB" sz="1300" dirty="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r>
            </a:tbl>
          </a:graphicData>
        </a:graphic>
      </p:graphicFrame>
      <p:sp>
        <p:nvSpPr>
          <p:cNvPr id="7" name="Rectangle 6"/>
          <p:cNvSpPr/>
          <p:nvPr/>
        </p:nvSpPr>
        <p:spPr>
          <a:xfrm>
            <a:off x="107504" y="6237312"/>
            <a:ext cx="8892480" cy="5040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r>
              <a:rPr lang="en-GB" sz="1000" dirty="0">
                <a:solidFill>
                  <a:schemeClr val="tx1"/>
                </a:solidFill>
                <a:latin typeface="Century Gothic" panose="020B0502020202020204" pitchFamily="34" charset="0"/>
              </a:rPr>
              <a:t>Peeler Summary</a:t>
            </a:r>
            <a:r>
              <a:rPr lang="en-GB" sz="1000" dirty="0" smtClean="0">
                <a:solidFill>
                  <a:schemeClr val="tx1"/>
                </a:solidFill>
                <a:latin typeface="Century Gothic" panose="020B0502020202020204" pitchFamily="34" charset="0"/>
              </a:rPr>
              <a:t>:</a:t>
            </a:r>
            <a:endParaRPr lang="en-GB" sz="1000" dirty="0">
              <a:solidFill>
                <a:schemeClr val="tx1"/>
              </a:solidFill>
              <a:latin typeface="Century Gothic" panose="020B0502020202020204" pitchFamily="34" charset="0"/>
            </a:endParaRPr>
          </a:p>
          <a:p>
            <a:endParaRPr lang="en-GB" sz="1000" dirty="0">
              <a:solidFill>
                <a:schemeClr val="tx1"/>
              </a:solidFill>
              <a:latin typeface="Century Gothic" panose="020B0502020202020204" pitchFamily="34" charset="0"/>
            </a:endParaRPr>
          </a:p>
          <a:p>
            <a:r>
              <a:rPr lang="en-GB" sz="10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3892285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0" y="44624"/>
            <a:ext cx="9111504" cy="44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39" tIns="54420" rIns="108839" bIns="544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1400" dirty="0" smtClean="0">
                <a:latin typeface="Century Gothic" panose="020B0502020202020204" pitchFamily="34" charset="0"/>
                <a:cs typeface="Tahoma" pitchFamily="34" charset="0"/>
              </a:rPr>
              <a:t>NAME:                                                                                         INCLUSIVE </a:t>
            </a:r>
            <a:r>
              <a:rPr lang="en-US" altLang="en-US" sz="1400" dirty="0">
                <a:latin typeface="Century Gothic" panose="020B0502020202020204" pitchFamily="34" charset="0"/>
                <a:cs typeface="Tahoma" pitchFamily="34" charset="0"/>
              </a:rPr>
              <a:t>DESIGN WITH PEELERS EVALUATION.  </a:t>
            </a:r>
          </a:p>
          <a:p>
            <a:pPr algn="r" eaLnBrk="1" hangingPunct="1"/>
            <a:endParaRPr lang="en-GB" altLang="en-US" sz="800" dirty="0">
              <a:latin typeface="Century Gothic" panose="020B0502020202020204" pitchFamily="34" charset="0"/>
              <a:cs typeface="Tahom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3555059"/>
              </p:ext>
            </p:extLst>
          </p:nvPr>
        </p:nvGraphicFramePr>
        <p:xfrm>
          <a:off x="107504" y="435782"/>
          <a:ext cx="8928992" cy="5279570"/>
        </p:xfrm>
        <a:graphic>
          <a:graphicData uri="http://schemas.openxmlformats.org/drawingml/2006/table">
            <a:tbl>
              <a:tblPr firstRow="1" bandRow="1">
                <a:tableStyleId>{5940675A-B579-460E-94D1-54222C63F5DA}</a:tableStyleId>
              </a:tblPr>
              <a:tblGrid>
                <a:gridCol w="1865810"/>
                <a:gridCol w="1691300"/>
                <a:gridCol w="1896306"/>
                <a:gridCol w="1675376"/>
                <a:gridCol w="1800200"/>
              </a:tblGrid>
              <a:tr h="0">
                <a:tc>
                  <a:txBody>
                    <a:bodyPr/>
                    <a:lstStyle/>
                    <a:p>
                      <a:pPr algn="ctr"/>
                      <a:r>
                        <a:rPr lang="en-GB" sz="1300" dirty="0" smtClean="0">
                          <a:latin typeface="Century Gothic" panose="020B0502020202020204" pitchFamily="34" charset="0"/>
                        </a:rPr>
                        <a:t>Peeler Sketch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Blind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Partially Sighted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Broken arm </a:t>
                      </a:r>
                      <a:endParaRPr lang="en-GB" sz="1300" dirty="0">
                        <a:latin typeface="Century Gothic" panose="020B0502020202020204" pitchFamily="34" charset="0"/>
                      </a:endParaRPr>
                    </a:p>
                  </a:txBody>
                  <a:tcPr marL="87086" marR="87086" marT="32657" marB="32657"/>
                </a:tc>
                <a:tc>
                  <a:txBody>
                    <a:bodyPr/>
                    <a:lstStyle/>
                    <a:p>
                      <a:pPr algn="ctr"/>
                      <a:r>
                        <a:rPr lang="en-GB" sz="1300" dirty="0" smtClean="0">
                          <a:latin typeface="Century Gothic" panose="020B0502020202020204" pitchFamily="34" charset="0"/>
                        </a:rPr>
                        <a:t>Broken fingers</a:t>
                      </a:r>
                      <a:endParaRPr lang="en-GB" sz="1300" dirty="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r>
              <a:tr h="0">
                <a:tc>
                  <a:txBody>
                    <a:bodyPr/>
                    <a:lstStyle/>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p>
                      <a:pPr algn="ctr"/>
                      <a:endParaRPr lang="en-GB" sz="1300" dirty="0" smtClean="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a:latin typeface="Century Gothic" panose="020B0502020202020204" pitchFamily="34" charset="0"/>
                      </a:endParaRPr>
                    </a:p>
                  </a:txBody>
                  <a:tcPr marL="87086" marR="87086" marT="32657" marB="32657"/>
                </a:tc>
                <a:tc>
                  <a:txBody>
                    <a:bodyPr/>
                    <a:lstStyle/>
                    <a:p>
                      <a:pPr algn="ctr"/>
                      <a:endParaRPr lang="en-GB" sz="1300" dirty="0">
                        <a:latin typeface="Century Gothic" panose="020B0502020202020204" pitchFamily="34" charset="0"/>
                      </a:endParaRPr>
                    </a:p>
                  </a:txBody>
                  <a:tcPr marL="87086" marR="87086" marT="32657" marB="32657"/>
                </a:tc>
              </a:tr>
            </a:tbl>
          </a:graphicData>
        </a:graphic>
      </p:graphicFrame>
      <p:sp>
        <p:nvSpPr>
          <p:cNvPr id="7" name="Rectangle 6"/>
          <p:cNvSpPr/>
          <p:nvPr/>
        </p:nvSpPr>
        <p:spPr>
          <a:xfrm>
            <a:off x="107504" y="5877272"/>
            <a:ext cx="8892480" cy="86409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751" tIns="38876" rIns="77751" bIns="38876" rtlCol="0" anchor="ctr"/>
          <a:lstStyle/>
          <a:p>
            <a:r>
              <a:rPr lang="en-GB" sz="1000" dirty="0">
                <a:solidFill>
                  <a:schemeClr val="tx1"/>
                </a:solidFill>
                <a:latin typeface="Century Gothic" panose="020B0502020202020204" pitchFamily="34" charset="0"/>
              </a:rPr>
              <a:t>Peeler Summary</a:t>
            </a:r>
            <a:r>
              <a:rPr lang="en-GB" sz="1000" dirty="0" smtClean="0">
                <a:solidFill>
                  <a:schemeClr val="tx1"/>
                </a:solidFill>
                <a:latin typeface="Century Gothic" panose="020B0502020202020204" pitchFamily="34" charset="0"/>
              </a:rPr>
              <a:t>:</a:t>
            </a:r>
          </a:p>
          <a:p>
            <a:endParaRPr lang="en-GB" sz="1000" dirty="0">
              <a:solidFill>
                <a:schemeClr val="tx1"/>
              </a:solidFill>
              <a:latin typeface="Century Gothic" panose="020B0502020202020204" pitchFamily="34" charset="0"/>
            </a:endParaRPr>
          </a:p>
          <a:p>
            <a:endParaRPr lang="en-GB" sz="1000" dirty="0">
              <a:solidFill>
                <a:schemeClr val="tx1"/>
              </a:solidFill>
              <a:latin typeface="Century Gothic" panose="020B0502020202020204" pitchFamily="34" charset="0"/>
            </a:endParaRPr>
          </a:p>
          <a:p>
            <a:endParaRPr lang="en-GB" sz="1000" dirty="0">
              <a:solidFill>
                <a:schemeClr val="tx1"/>
              </a:solidFill>
              <a:latin typeface="Century Gothic" panose="020B0502020202020204" pitchFamily="34" charset="0"/>
            </a:endParaRPr>
          </a:p>
          <a:p>
            <a:r>
              <a:rPr lang="en-GB" sz="100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405950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INCLUSIVE DESIGN – PEER REVIEW </a:t>
            </a:r>
            <a:endParaRPr lang="en-GB" b="1" dirty="0">
              <a:latin typeface="Century Gothic" panose="020B0502020202020204" pitchFamily="34" charset="0"/>
            </a:endParaRPr>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5580113" y="116632"/>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inclusive design &amp; ensuring all needs are met</a:t>
            </a:r>
            <a:r>
              <a:rPr lang="en-GB" altLang="en-US" sz="1050" dirty="0">
                <a:solidFill>
                  <a:prstClr val="black"/>
                </a:solidFill>
                <a:latin typeface="Century Gothic" panose="020B0502020202020204" pitchFamily="34" charset="0"/>
              </a:rPr>
              <a:t> </a:t>
            </a:r>
            <a:r>
              <a:rPr lang="en-GB" altLang="en-US" sz="1050" dirty="0" smtClean="0">
                <a:solidFill>
                  <a:prstClr val="black"/>
                </a:solidFill>
                <a:latin typeface="Century Gothic" panose="020B0502020202020204" pitchFamily="34" charset="0"/>
              </a:rPr>
              <a:t>&amp; apply to a practical task. </a:t>
            </a:r>
            <a:endParaRPr lang="en-GB" altLang="en-US" sz="1050" dirty="0">
              <a:solidFill>
                <a:prstClr val="black"/>
              </a:solidFill>
              <a:latin typeface="Century Gothic" panose="020B0502020202020204" pitchFamily="34" charset="0"/>
            </a:endParaRPr>
          </a:p>
        </p:txBody>
      </p:sp>
      <p:sp>
        <p:nvSpPr>
          <p:cNvPr id="3" name="TextBox 2"/>
          <p:cNvSpPr txBox="1"/>
          <p:nvPr/>
        </p:nvSpPr>
        <p:spPr>
          <a:xfrm>
            <a:off x="90487" y="1340768"/>
            <a:ext cx="8874001" cy="1938992"/>
          </a:xfrm>
          <a:prstGeom prst="rect">
            <a:avLst/>
          </a:prstGeom>
          <a:noFill/>
        </p:spPr>
        <p:txBody>
          <a:bodyPr wrap="square" rtlCol="0">
            <a:spAutoFit/>
          </a:bodyPr>
          <a:lstStyle/>
          <a:p>
            <a:pPr algn="ctr"/>
            <a:r>
              <a:rPr lang="en-GB" sz="4000" b="1" dirty="0" smtClean="0">
                <a:latin typeface="Century Gothic" panose="020B0502020202020204" pitchFamily="34" charset="0"/>
              </a:rPr>
              <a:t>Discuss with your partner which potato peeler you found the easiest and hardest to use &amp; why?</a:t>
            </a:r>
            <a:endParaRPr lang="en-GB" sz="4000" b="1" dirty="0">
              <a:latin typeface="Century Gothic" panose="020B0502020202020204" pitchFamily="34" charset="0"/>
            </a:endParaRPr>
          </a:p>
        </p:txBody>
      </p:sp>
      <p:sp>
        <p:nvSpPr>
          <p:cNvPr id="9" name="TextBox 8"/>
          <p:cNvSpPr txBox="1"/>
          <p:nvPr/>
        </p:nvSpPr>
        <p:spPr>
          <a:xfrm>
            <a:off x="395536" y="4149080"/>
            <a:ext cx="8208912" cy="1323439"/>
          </a:xfrm>
          <a:prstGeom prst="rect">
            <a:avLst/>
          </a:prstGeom>
          <a:noFill/>
        </p:spPr>
        <p:txBody>
          <a:bodyPr wrap="square" rtlCol="0">
            <a:spAutoFit/>
          </a:bodyPr>
          <a:lstStyle/>
          <a:p>
            <a:pPr algn="ctr"/>
            <a:r>
              <a:rPr lang="en-GB" sz="4000" b="1" dirty="0" smtClean="0">
                <a:latin typeface="Century Gothic" panose="020B0502020202020204" pitchFamily="34" charset="0"/>
              </a:rPr>
              <a:t>Which disability to find the hardest &amp; why?</a:t>
            </a:r>
            <a:endParaRPr lang="en-GB" sz="4000" b="1" dirty="0">
              <a:latin typeface="Century Gothic" panose="020B0502020202020204" pitchFamily="34" charset="0"/>
            </a:endParaRPr>
          </a:p>
        </p:txBody>
      </p:sp>
      <p:cxnSp>
        <p:nvCxnSpPr>
          <p:cNvPr id="11" name="Straight Connector 10"/>
          <p:cNvCxnSpPr/>
          <p:nvPr/>
        </p:nvCxnSpPr>
        <p:spPr>
          <a:xfrm>
            <a:off x="827584" y="3789040"/>
            <a:ext cx="7488832"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694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767</Words>
  <Application>Microsoft Office PowerPoint</Application>
  <PresentationFormat>On-screen Show (4:3)</PresentationFormat>
  <Paragraphs>124</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Dunn</dc:creator>
  <cp:lastModifiedBy>Helen Dunn</cp:lastModifiedBy>
  <cp:revision>44</cp:revision>
  <dcterms:created xsi:type="dcterms:W3CDTF">2018-04-11T16:55:15Z</dcterms:created>
  <dcterms:modified xsi:type="dcterms:W3CDTF">2018-04-14T12:50:13Z</dcterms:modified>
</cp:coreProperties>
</file>