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7" r:id="rId4"/>
    <p:sldId id="262" r:id="rId5"/>
    <p:sldId id="263" r:id="rId6"/>
    <p:sldId id="275" r:id="rId7"/>
    <p:sldId id="274" r:id="rId8"/>
    <p:sldId id="276" r:id="rId9"/>
    <p:sldId id="264" r:id="rId10"/>
    <p:sldId id="277" r:id="rId11"/>
    <p:sldId id="278"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F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83" autoAdjust="0"/>
  </p:normalViewPr>
  <p:slideViewPr>
    <p:cSldViewPr>
      <p:cViewPr>
        <p:scale>
          <a:sx n="60" d="100"/>
          <a:sy n="60" d="100"/>
        </p:scale>
        <p:origin x="-1656"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48E4B-9B78-4367-8ECC-109221424149}" type="datetimeFigureOut">
              <a:rPr lang="en-GB" smtClean="0"/>
              <a:t>24/07/2018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66D99-2DFD-4B6B-B51C-1B49DB9CAF5B}" type="slidenum">
              <a:rPr lang="en-GB" smtClean="0"/>
              <a:t>‹#›</a:t>
            </a:fld>
            <a:endParaRPr lang="en-GB"/>
          </a:p>
        </p:txBody>
      </p:sp>
    </p:spTree>
    <p:extLst>
      <p:ext uri="{BB962C8B-B14F-4D97-AF65-F5344CB8AC3E}">
        <p14:creationId xmlns:p14="http://schemas.microsoft.com/office/powerpoint/2010/main" val="363813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Worksheet to print </a:t>
            </a:r>
            <a:endParaRPr lang="en-GB" dirty="0"/>
          </a:p>
        </p:txBody>
      </p:sp>
      <p:sp>
        <p:nvSpPr>
          <p:cNvPr id="4" name="Slide Number Placeholder 3"/>
          <p:cNvSpPr>
            <a:spLocks noGrp="1"/>
          </p:cNvSpPr>
          <p:nvPr>
            <p:ph type="sldNum" sz="quarter" idx="10"/>
          </p:nvPr>
        </p:nvSpPr>
        <p:spPr/>
        <p:txBody>
          <a:bodyPr/>
          <a:lstStyle/>
          <a:p>
            <a:fld id="{31466D99-2DFD-4B6B-B51C-1B49DB9CAF5B}" type="slidenum">
              <a:rPr lang="en-GB" smtClean="0"/>
              <a:t>3</a:t>
            </a:fld>
            <a:endParaRPr lang="en-GB"/>
          </a:p>
        </p:txBody>
      </p:sp>
    </p:spTree>
    <p:extLst>
      <p:ext uri="{BB962C8B-B14F-4D97-AF65-F5344CB8AC3E}">
        <p14:creationId xmlns:p14="http://schemas.microsoft.com/office/powerpoint/2010/main" val="99399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187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8683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73501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17740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20984-8E2F-4338-9CA0-6A652C3F8A2D}"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09101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B20984-8E2F-4338-9CA0-6A652C3F8A2D}"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44034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B20984-8E2F-4338-9CA0-6A652C3F8A2D}" type="datetimeFigureOut">
              <a:rPr lang="en-GB" smtClean="0"/>
              <a:t>24/07/2018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84484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B20984-8E2F-4338-9CA0-6A652C3F8A2D}" type="datetimeFigureOut">
              <a:rPr lang="en-GB" smtClean="0"/>
              <a:t>24/07/2018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272880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20984-8E2F-4338-9CA0-6A652C3F8A2D}" type="datetimeFigureOut">
              <a:rPr lang="en-GB" smtClean="0"/>
              <a:t>24/07/2018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61824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20984-8E2F-4338-9CA0-6A652C3F8A2D}"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385689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20984-8E2F-4338-9CA0-6A652C3F8A2D}"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8B4C8-ABD9-44E0-B667-F5392CA04AA3}" type="slidenum">
              <a:rPr lang="en-GB" smtClean="0"/>
              <a:t>‹#›</a:t>
            </a:fld>
            <a:endParaRPr lang="en-GB"/>
          </a:p>
        </p:txBody>
      </p:sp>
    </p:spTree>
    <p:extLst>
      <p:ext uri="{BB962C8B-B14F-4D97-AF65-F5344CB8AC3E}">
        <p14:creationId xmlns:p14="http://schemas.microsoft.com/office/powerpoint/2010/main" val="17334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20984-8E2F-4338-9CA0-6A652C3F8A2D}" type="datetimeFigureOut">
              <a:rPr lang="en-GB" smtClean="0"/>
              <a:t>24/07/2018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8B4C8-ABD9-44E0-B667-F5392CA04AA3}" type="slidenum">
              <a:rPr lang="en-GB" smtClean="0"/>
              <a:t>‹#›</a:t>
            </a:fld>
            <a:endParaRPr lang="en-GB"/>
          </a:p>
        </p:txBody>
      </p:sp>
    </p:spTree>
    <p:extLst>
      <p:ext uri="{BB962C8B-B14F-4D97-AF65-F5344CB8AC3E}">
        <p14:creationId xmlns:p14="http://schemas.microsoft.com/office/powerpoint/2010/main" val="124745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xmQW6hoNGhk"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fz-22lLXaAhWDXRQKHbwNAxcQjRx6BAgAEAU&amp;url=https://blogtinhoc.vn/cai-song-song-ubuntuwin-nhung-khoi-dong-vao-thang-ubuntu.html/ask&amp;psig=AOvVaw3EdGihRzPE8P9Mn-cN0qma&amp;ust=1523637034712836"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fz-22lLXaAhWDXRQKHbwNAxcQjRx6BAgAEAU&amp;url=https://blogtinhoc.vn/cai-song-song-ubuntuwin-nhung-khoi-dong-vao-thang-ubuntu.html/ask&amp;psig=AOvVaw3EdGihRzPE8P9Mn-cN0qma&amp;ust=1523637034712836"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IK96PJStI90"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hyperlink" Target="https://www.google.co.uk/url?sa=i&amp;rct=j&amp;q=&amp;esrc=s&amp;source=images&amp;cd=&amp;cad=rja&amp;uact=8&amp;ved=2ahUKEwjfz-22lLXaAhWDXRQKHbwNAxcQjRx6BAgAEAU&amp;url=https://blogtinhoc.vn/cai-song-song-ubuntuwin-nhung-khoi-dong-vao-thang-ubuntu.html/ask&amp;psig=AOvVaw3EdGihRzPE8P9Mn-cN0qma&amp;ust=152363703471283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60848"/>
            <a:ext cx="9144000" cy="1512168"/>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static1.squarespace.com/static/58ac9e55f7e0ab22fa55e315/t/591f2d4b197aead872f4eb9f/1495215440741/?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45369"/>
            <a:ext cx="7143750" cy="214312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51520" y="4725144"/>
            <a:ext cx="8736310" cy="1944216"/>
          </a:xfrm>
          <a:prstGeom prst="roundRect">
            <a:avLst>
              <a:gd name="adj" fmla="val 12458"/>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chemeClr val="tx1"/>
                </a:solidFill>
                <a:latin typeface="Century Gothic" panose="020B0502020202020204" pitchFamily="34" charset="0"/>
              </a:rPr>
              <a:t>Learning Aims: </a:t>
            </a:r>
          </a:p>
          <a:p>
            <a:endParaRPr lang="en-GB" sz="2000" b="1" dirty="0" smtClean="0">
              <a:solidFill>
                <a:schemeClr val="tx1"/>
              </a:solidFill>
              <a:latin typeface="Century Gothic" panose="020B0502020202020204" pitchFamily="34" charset="0"/>
            </a:endParaRPr>
          </a:p>
          <a:p>
            <a:pPr marL="342900" indent="-342900">
              <a:buFont typeface="Wingdings" panose="05000000000000000000" pitchFamily="2" charset="2"/>
              <a:buChar char="§"/>
            </a:pPr>
            <a:r>
              <a:rPr lang="en-GB" sz="2000" dirty="0">
                <a:solidFill>
                  <a:schemeClr val="tx1"/>
                </a:solidFill>
                <a:latin typeface="Century Gothic" panose="020B0502020202020204" pitchFamily="34" charset="0"/>
              </a:rPr>
              <a:t>Understand how products are designed to meet a clients needs .</a:t>
            </a:r>
          </a:p>
          <a:p>
            <a:pPr marL="342900" indent="-342900">
              <a:buFont typeface="Wingdings" panose="05000000000000000000" pitchFamily="2" charset="2"/>
              <a:buChar char="§"/>
            </a:pPr>
            <a:r>
              <a:rPr lang="en-GB" sz="2000" dirty="0">
                <a:solidFill>
                  <a:schemeClr val="tx1"/>
                </a:solidFill>
                <a:latin typeface="Century Gothic" panose="020B0502020202020204" pitchFamily="34" charset="0"/>
              </a:rPr>
              <a:t>Explain what impact culture and society have on design.</a:t>
            </a:r>
          </a:p>
          <a:p>
            <a:pPr marL="342900" indent="-342900">
              <a:buFont typeface="Wingdings" panose="05000000000000000000" pitchFamily="2" charset="2"/>
              <a:buChar char="§"/>
            </a:pPr>
            <a:r>
              <a:rPr lang="en-GB" sz="2000" dirty="0" smtClean="0">
                <a:solidFill>
                  <a:schemeClr val="tx1"/>
                </a:solidFill>
                <a:latin typeface="Century Gothic" panose="020B0502020202020204" pitchFamily="34" charset="0"/>
              </a:rPr>
              <a:t>Look </a:t>
            </a:r>
            <a:r>
              <a:rPr lang="en-GB" sz="2000" dirty="0">
                <a:solidFill>
                  <a:schemeClr val="tx1"/>
                </a:solidFill>
                <a:latin typeface="Century Gothic" panose="020B0502020202020204" pitchFamily="34" charset="0"/>
              </a:rPr>
              <a:t>at a specific product and analyse it using the information provided</a:t>
            </a:r>
            <a:r>
              <a:rPr lang="en-GB" sz="2000" dirty="0" smtClean="0">
                <a:solidFill>
                  <a:schemeClr val="tx1"/>
                </a:solidFill>
                <a:latin typeface="Century Gothic" panose="020B0502020202020204" pitchFamily="34" charset="0"/>
              </a:rPr>
              <a:t>.</a:t>
            </a:r>
            <a:endParaRPr lang="en-GB" sz="2000" dirty="0">
              <a:solidFill>
                <a:schemeClr val="tx1"/>
              </a:solidFill>
              <a:latin typeface="Century Gothic" panose="020B0502020202020204" pitchFamily="34" charset="0"/>
            </a:endParaRPr>
          </a:p>
        </p:txBody>
      </p:sp>
      <p:sp>
        <p:nvSpPr>
          <p:cNvPr id="7" name="TextBox 6"/>
          <p:cNvSpPr txBox="1"/>
          <p:nvPr/>
        </p:nvSpPr>
        <p:spPr>
          <a:xfrm>
            <a:off x="971600" y="980728"/>
            <a:ext cx="7143750" cy="830997"/>
          </a:xfrm>
          <a:prstGeom prst="rect">
            <a:avLst/>
          </a:prstGeom>
          <a:noFill/>
        </p:spPr>
        <p:txBody>
          <a:bodyPr wrap="square" rtlCol="0">
            <a:spAutoFit/>
          </a:bodyPr>
          <a:lstStyle/>
          <a:p>
            <a:pPr algn="ctr"/>
            <a:r>
              <a:rPr lang="en-GB" sz="4800" b="1" dirty="0" smtClean="0">
                <a:latin typeface="Century Gothic" panose="020B0502020202020204" pitchFamily="34" charset="0"/>
              </a:rPr>
              <a:t>DESIGN FOR SOCIETY</a:t>
            </a:r>
            <a:endParaRPr lang="en-GB" sz="4800" b="1" dirty="0">
              <a:latin typeface="Century Gothic" panose="020B0502020202020204" pitchFamily="34" charset="0"/>
            </a:endParaRPr>
          </a:p>
        </p:txBody>
      </p:sp>
      <p:sp>
        <p:nvSpPr>
          <p:cNvPr id="9" name="Rounded Rectangle 8"/>
          <p:cNvSpPr/>
          <p:nvPr/>
        </p:nvSpPr>
        <p:spPr>
          <a:xfrm>
            <a:off x="7308304" y="116632"/>
            <a:ext cx="1679526" cy="495672"/>
          </a:xfrm>
          <a:prstGeom prst="roundRect">
            <a:avLst>
              <a:gd name="adj" fmla="val 12458"/>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b="1" dirty="0" smtClean="0">
                <a:solidFill>
                  <a:schemeClr val="tx1"/>
                </a:solidFill>
                <a:latin typeface="Century Gothic" panose="020B0502020202020204" pitchFamily="34" charset="0"/>
              </a:rPr>
              <a:t>Lesson 2/10</a:t>
            </a:r>
            <a:endParaRPr lang="en-GB" sz="2000" b="1" dirty="0">
              <a:solidFill>
                <a:schemeClr val="tx1"/>
              </a:solidFill>
              <a:latin typeface="Century Gothic" panose="020B0502020202020204" pitchFamily="34" charset="0"/>
            </a:endParaRPr>
          </a:p>
        </p:txBody>
      </p:sp>
      <p:sp>
        <p:nvSpPr>
          <p:cNvPr id="8" name="TextBox 7"/>
          <p:cNvSpPr txBox="1"/>
          <p:nvPr/>
        </p:nvSpPr>
        <p:spPr>
          <a:xfrm>
            <a:off x="971600" y="3954542"/>
            <a:ext cx="7143750" cy="338554"/>
          </a:xfrm>
          <a:prstGeom prst="rect">
            <a:avLst/>
          </a:prstGeom>
          <a:noFill/>
        </p:spPr>
        <p:txBody>
          <a:bodyPr wrap="square" rtlCol="0">
            <a:spAutoFit/>
          </a:bodyPr>
          <a:lstStyle/>
          <a:p>
            <a:pPr algn="ctr"/>
            <a:r>
              <a:rPr lang="en-GB" sz="1600" i="1" dirty="0" smtClean="0">
                <a:latin typeface="Century Gothic" panose="020B0502020202020204" pitchFamily="34" charset="0"/>
              </a:rPr>
              <a:t>“Understanding how design can have a positive impact on others”. </a:t>
            </a:r>
            <a:endParaRPr lang="en-GB" sz="1600" i="1" dirty="0">
              <a:latin typeface="Century Gothic" panose="020B0502020202020204" pitchFamily="34" charset="0"/>
            </a:endParaRPr>
          </a:p>
        </p:txBody>
      </p:sp>
      <p:sp>
        <p:nvSpPr>
          <p:cNvPr id="11" name="TextBox 10"/>
          <p:cNvSpPr txBox="1"/>
          <p:nvPr/>
        </p:nvSpPr>
        <p:spPr>
          <a:xfrm>
            <a:off x="5226888" y="3213109"/>
            <a:ext cx="5345023"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157501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CULTURE &amp; SOCIETY – COLOURS </a:t>
            </a:r>
            <a:endParaRPr lang="en-GB" b="1" dirty="0">
              <a:latin typeface="Century Gothic" panose="020B0502020202020204" pitchFamily="34" charset="0"/>
            </a:endParaRPr>
          </a:p>
        </p:txBody>
      </p:sp>
      <p:sp>
        <p:nvSpPr>
          <p:cNvPr id="6" name="Rectangle 5"/>
          <p:cNvSpPr/>
          <p:nvPr/>
        </p:nvSpPr>
        <p:spPr>
          <a:xfrm>
            <a:off x="5580113" y="133182"/>
            <a:ext cx="3473400" cy="415498"/>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market pull &amp; technology push. </a:t>
            </a:r>
            <a:endParaRPr lang="en-GB" altLang="en-US" sz="1050" dirty="0">
              <a:solidFill>
                <a:prstClr val="black"/>
              </a:solidFill>
              <a:latin typeface="Century Gothic" panose="020B0502020202020204" pitchFamily="34" charset="0"/>
            </a:endParaRPr>
          </a:p>
        </p:txBody>
      </p:sp>
      <p:sp>
        <p:nvSpPr>
          <p:cNvPr id="12" name="Text Placeholder 1"/>
          <p:cNvSpPr txBox="1">
            <a:spLocks/>
          </p:cNvSpPr>
          <p:nvPr/>
        </p:nvSpPr>
        <p:spPr>
          <a:xfrm>
            <a:off x="67898" y="692696"/>
            <a:ext cx="7816470" cy="670772"/>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GB" sz="2400" b="1" dirty="0" smtClean="0">
                <a:latin typeface="Century Gothic" panose="020B0502020202020204" pitchFamily="34" charset="0"/>
              </a:rPr>
              <a:t>The meaning of colour</a:t>
            </a:r>
            <a:endParaRPr lang="en-GB" sz="2400" b="1" dirty="0">
              <a:latin typeface="Century Gothic" panose="020B0502020202020204" pitchFamily="34" charset="0"/>
            </a:endParaRPr>
          </a:p>
        </p:txBody>
      </p:sp>
      <p:sp>
        <p:nvSpPr>
          <p:cNvPr id="13" name="Text Placeholder 2"/>
          <p:cNvSpPr txBox="1">
            <a:spLocks/>
          </p:cNvSpPr>
          <p:nvPr/>
        </p:nvSpPr>
        <p:spPr>
          <a:xfrm>
            <a:off x="87138" y="1199529"/>
            <a:ext cx="7797230" cy="3453607"/>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sz="2400" dirty="0" smtClean="0">
                <a:latin typeface="Century Gothic" panose="020B0502020202020204" pitchFamily="34" charset="0"/>
              </a:rPr>
              <a:t>Does red mean STOP, DANGER? </a:t>
            </a:r>
          </a:p>
          <a:p>
            <a:r>
              <a:rPr lang="en-GB" sz="2400" dirty="0" smtClean="0">
                <a:latin typeface="Century Gothic" panose="020B0502020202020204" pitchFamily="34" charset="0"/>
              </a:rPr>
              <a:t>Or WEALTH, LUCK and HAPPINESS? </a:t>
            </a:r>
            <a:endParaRPr lang="en-GB" sz="2400" dirty="0">
              <a:latin typeface="Century Gothic" panose="020B0502020202020204" pitchFamily="34" charset="0"/>
            </a:endParaRPr>
          </a:p>
        </p:txBody>
      </p:sp>
      <p:pic>
        <p:nvPicPr>
          <p:cNvPr id="14" name="Picture 2" descr="C:\Users\Rob\AppData\Roaming\PixelMetrics\CaptureWiz\Temp\4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80112" y="775007"/>
            <a:ext cx="3240360" cy="122551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580112" y="2112680"/>
            <a:ext cx="3473401" cy="2219916"/>
          </a:xfrm>
          <a:prstGeom prst="rect">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entury Gothic" panose="020B0502020202020204" pitchFamily="34" charset="0"/>
              </a:rPr>
              <a:t>In Asia red is a </a:t>
            </a:r>
            <a:r>
              <a:rPr lang="en-GB" sz="2000" b="1" dirty="0" smtClean="0">
                <a:solidFill>
                  <a:srgbClr val="00B050"/>
                </a:solidFill>
                <a:latin typeface="Century Gothic" panose="020B0502020202020204" pitchFamily="34" charset="0"/>
              </a:rPr>
              <a:t>POSITIVE</a:t>
            </a:r>
            <a:r>
              <a:rPr lang="en-GB" sz="2000" dirty="0" smtClean="0">
                <a:solidFill>
                  <a:srgbClr val="00B050"/>
                </a:solidFill>
                <a:latin typeface="Century Gothic" panose="020B0502020202020204" pitchFamily="34" charset="0"/>
              </a:rPr>
              <a:t> </a:t>
            </a:r>
            <a:r>
              <a:rPr lang="en-GB" sz="2000" dirty="0" smtClean="0">
                <a:solidFill>
                  <a:schemeClr val="tx1"/>
                </a:solidFill>
                <a:latin typeface="Century Gothic" panose="020B0502020202020204" pitchFamily="34" charset="0"/>
              </a:rPr>
              <a:t>colour. But in Russia it represents </a:t>
            </a:r>
            <a:r>
              <a:rPr lang="en-GB" sz="2000" b="1" dirty="0" smtClean="0">
                <a:solidFill>
                  <a:srgbClr val="FF0000"/>
                </a:solidFill>
                <a:latin typeface="Century Gothic" panose="020B0502020202020204" pitchFamily="34" charset="0"/>
              </a:rPr>
              <a:t>COMMUNISM</a:t>
            </a:r>
            <a:r>
              <a:rPr lang="en-GB" sz="2000" dirty="0" smtClean="0">
                <a:solidFill>
                  <a:schemeClr val="tx1"/>
                </a:solidFill>
                <a:latin typeface="Century Gothic" panose="020B0502020202020204" pitchFamily="34" charset="0"/>
              </a:rPr>
              <a:t>. </a:t>
            </a:r>
          </a:p>
          <a:p>
            <a:pPr algn="ctr"/>
            <a:endParaRPr lang="en-GB" sz="2000" dirty="0">
              <a:solidFill>
                <a:schemeClr val="tx1"/>
              </a:solidFill>
              <a:latin typeface="Century Gothic" panose="020B0502020202020204" pitchFamily="34" charset="0"/>
            </a:endParaRPr>
          </a:p>
          <a:p>
            <a:pPr algn="ctr"/>
            <a:r>
              <a:rPr lang="en-GB" sz="2000" dirty="0" smtClean="0">
                <a:solidFill>
                  <a:schemeClr val="tx1"/>
                </a:solidFill>
                <a:latin typeface="Century Gothic" panose="020B0502020202020204" pitchFamily="34" charset="0"/>
              </a:rPr>
              <a:t>It is often regarded as a negative/danger symbol in most products. </a:t>
            </a:r>
            <a:endParaRPr lang="en-GB" sz="2000" dirty="0">
              <a:solidFill>
                <a:schemeClr val="tx1"/>
              </a:solidFill>
              <a:latin typeface="Century Gothic" panose="020B0502020202020204" pitchFamily="34" charset="0"/>
            </a:endParaRPr>
          </a:p>
        </p:txBody>
      </p:sp>
      <p:sp>
        <p:nvSpPr>
          <p:cNvPr id="16" name="Text Placeholder 1"/>
          <p:cNvSpPr txBox="1">
            <a:spLocks/>
          </p:cNvSpPr>
          <p:nvPr/>
        </p:nvSpPr>
        <p:spPr>
          <a:xfrm>
            <a:off x="107504" y="2542204"/>
            <a:ext cx="3722210" cy="670772"/>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GB" sz="2400" b="1" dirty="0" smtClean="0">
                <a:latin typeface="Century Gothic" panose="020B0502020202020204" pitchFamily="34" charset="0"/>
              </a:rPr>
              <a:t>Icons Task</a:t>
            </a:r>
            <a:endParaRPr lang="en-GB" sz="2400" b="1" dirty="0">
              <a:latin typeface="Century Gothic" panose="020B0502020202020204" pitchFamily="34" charset="0"/>
            </a:endParaRPr>
          </a:p>
        </p:txBody>
      </p:sp>
      <p:sp>
        <p:nvSpPr>
          <p:cNvPr id="18" name="Text Placeholder 2"/>
          <p:cNvSpPr txBox="1">
            <a:spLocks/>
          </p:cNvSpPr>
          <p:nvPr/>
        </p:nvSpPr>
        <p:spPr>
          <a:xfrm>
            <a:off x="3579529" y="5356266"/>
            <a:ext cx="5473983" cy="3453607"/>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sz="2400" dirty="0" smtClean="0">
                <a:latin typeface="Century Gothic" panose="020B0502020202020204" pitchFamily="34" charset="0"/>
              </a:rPr>
              <a:t>What cultural assumptions lie behind these icons?</a:t>
            </a:r>
          </a:p>
          <a:p>
            <a:r>
              <a:rPr lang="en-GB" sz="2400" dirty="0" smtClean="0">
                <a:latin typeface="Century Gothic" panose="020B0502020202020204" pitchFamily="34" charset="0"/>
              </a:rPr>
              <a:t>Sketch the icon and label it</a:t>
            </a:r>
          </a:p>
          <a:p>
            <a:endParaRPr lang="en-GB" sz="2400" dirty="0">
              <a:latin typeface="Century Gothic" panose="020B0502020202020204" pitchFamily="34" charset="0"/>
            </a:endParaRPr>
          </a:p>
        </p:txBody>
      </p:sp>
      <p:grpSp>
        <p:nvGrpSpPr>
          <p:cNvPr id="2" name="Group 1"/>
          <p:cNvGrpSpPr/>
          <p:nvPr/>
        </p:nvGrpSpPr>
        <p:grpSpPr>
          <a:xfrm>
            <a:off x="267162" y="3068960"/>
            <a:ext cx="4592870" cy="3542364"/>
            <a:chOff x="4731109" y="2532887"/>
            <a:chExt cx="4304838" cy="3209708"/>
          </a:xfrm>
        </p:grpSpPr>
        <p:pic>
          <p:nvPicPr>
            <p:cNvPr id="19" name="Picture 2" descr="C:\Users\Rob\AppData\Roaming\PixelMetrics\CaptureWiz\Temp\42.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31109" y="2637549"/>
              <a:ext cx="1263982" cy="13016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Rob\AppData\Roaming\PixelMetrics\CaptureWiz\Temp\43.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05410" y="2532887"/>
              <a:ext cx="1494153" cy="14062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Rob\AppData\Roaming\PixelMetrics\CaptureWiz\Temp\44.png"/>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31109" y="4280403"/>
              <a:ext cx="1374301" cy="14621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Rob\AppData\Roaming\PixelMetrics\CaptureWiz\Temp\45.png"/>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89735" y="3033604"/>
              <a:ext cx="1446212" cy="13902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Rob\AppData\Roaming\PixelMetrics\CaptureWiz\Temp\46.png"/>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73203" y="4423884"/>
              <a:ext cx="1326360" cy="11825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2055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MARKET RESEARCH </a:t>
            </a:r>
            <a:endParaRPr lang="en-GB" b="1" dirty="0">
              <a:latin typeface="Century Gothic" panose="020B0502020202020204" pitchFamily="34" charset="0"/>
            </a:endParaRPr>
          </a:p>
        </p:txBody>
      </p:sp>
      <p:sp>
        <p:nvSpPr>
          <p:cNvPr id="6" name="Rectangle 5"/>
          <p:cNvSpPr/>
          <p:nvPr/>
        </p:nvSpPr>
        <p:spPr>
          <a:xfrm>
            <a:off x="5580113" y="133182"/>
            <a:ext cx="3473400" cy="415498"/>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market pull &amp; technology push. </a:t>
            </a:r>
            <a:endParaRPr lang="en-GB" altLang="en-US" sz="1050" dirty="0">
              <a:solidFill>
                <a:prstClr val="black"/>
              </a:solidFill>
              <a:latin typeface="Century Gothic" panose="020B0502020202020204" pitchFamily="34" charset="0"/>
            </a:endParaRPr>
          </a:p>
        </p:txBody>
      </p:sp>
      <p:sp>
        <p:nvSpPr>
          <p:cNvPr id="17" name="Text Placeholder 4"/>
          <p:cNvSpPr txBox="1">
            <a:spLocks/>
          </p:cNvSpPr>
          <p:nvPr/>
        </p:nvSpPr>
        <p:spPr>
          <a:xfrm>
            <a:off x="107504" y="692696"/>
            <a:ext cx="8856984" cy="3453607"/>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GB" sz="2100" dirty="0" smtClean="0">
                <a:latin typeface="Century Gothic" panose="020B0502020202020204" pitchFamily="34" charset="0"/>
              </a:rPr>
              <a:t>Understanding the market is one of the most challenging aspects for designers and manufacturers.</a:t>
            </a:r>
          </a:p>
          <a:p>
            <a:pPr marL="0" indent="0">
              <a:buNone/>
            </a:pPr>
            <a:r>
              <a:rPr lang="en-GB" sz="2200" b="1" dirty="0" smtClean="0">
                <a:latin typeface="Century Gothic" panose="020B0502020202020204" pitchFamily="34" charset="0"/>
              </a:rPr>
              <a:t>What works for one person, will not necessarily work for another</a:t>
            </a:r>
          </a:p>
          <a:p>
            <a:pPr lvl="1"/>
            <a:r>
              <a:rPr lang="en-GB" sz="2000" dirty="0" smtClean="0">
                <a:latin typeface="Century Gothic" panose="020B0502020202020204" pitchFamily="34" charset="0"/>
              </a:rPr>
              <a:t>How do mobile phone companies tailor their products to best suit as many people as possible?</a:t>
            </a:r>
          </a:p>
          <a:p>
            <a:pPr marL="274320" lvl="1" indent="0">
              <a:buNone/>
            </a:pPr>
            <a:r>
              <a:rPr lang="en-GB" b="1" i="1" dirty="0" smtClean="0">
                <a:solidFill>
                  <a:srgbClr val="C00000"/>
                </a:solidFill>
                <a:latin typeface="Century Gothic" panose="020B0502020202020204" pitchFamily="34" charset="0"/>
              </a:rPr>
              <a:t>Remember an IPhone could be used by a teenager (YOU) through to an old lady. </a:t>
            </a:r>
          </a:p>
          <a:p>
            <a:pPr lvl="1"/>
            <a:r>
              <a:rPr lang="en-GB" sz="2000" dirty="0" smtClean="0">
                <a:latin typeface="Century Gothic" panose="020B0502020202020204" pitchFamily="34" charset="0"/>
              </a:rPr>
              <a:t>What makes you decide to purchase a product? Is this the same for everyone?</a:t>
            </a:r>
            <a:endParaRPr lang="en-GB" sz="2000" dirty="0">
              <a:latin typeface="Century Gothic" panose="020B0502020202020204" pitchFamily="34" charset="0"/>
            </a:endParaRPr>
          </a:p>
        </p:txBody>
      </p:sp>
      <p:sp>
        <p:nvSpPr>
          <p:cNvPr id="20" name="Rectangle 19"/>
          <p:cNvSpPr/>
          <p:nvPr/>
        </p:nvSpPr>
        <p:spPr>
          <a:xfrm>
            <a:off x="6127613" y="4796135"/>
            <a:ext cx="2925899" cy="577081"/>
          </a:xfrm>
          <a:prstGeom prst="rect">
            <a:avLst/>
          </a:prstGeom>
        </p:spPr>
        <p:txBody>
          <a:bodyPr wrap="square">
            <a:spAutoFit/>
          </a:bodyPr>
          <a:lstStyle/>
          <a:p>
            <a:pPr algn="ctr"/>
            <a:r>
              <a:rPr lang="en-GB" sz="1050" dirty="0">
                <a:latin typeface="Century Gothic" panose="020B0502020202020204" pitchFamily="34" charset="0"/>
                <a:hlinkClick r:id="rId2"/>
              </a:rPr>
              <a:t>https://</a:t>
            </a:r>
            <a:r>
              <a:rPr lang="en-GB" sz="1050" dirty="0" smtClean="0">
                <a:latin typeface="Century Gothic" panose="020B0502020202020204" pitchFamily="34" charset="0"/>
                <a:hlinkClick r:id="rId2"/>
              </a:rPr>
              <a:t>www.youtube.com/watch?v=xmQW6hoNGhk</a:t>
            </a:r>
            <a:endParaRPr lang="en-GB" sz="1050" dirty="0" smtClean="0">
              <a:latin typeface="Century Gothic" panose="020B0502020202020204" pitchFamily="34" charset="0"/>
            </a:endParaRPr>
          </a:p>
          <a:p>
            <a:pPr algn="ctr"/>
            <a:endParaRPr lang="en-GB" sz="1050" dirty="0">
              <a:latin typeface="Century Gothic" panose="020B0502020202020204" pitchFamily="34" charset="0"/>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599615"/>
            <a:ext cx="3600777" cy="3157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21213" y="4610078"/>
            <a:ext cx="662955" cy="662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5364088" y="5581689"/>
            <a:ext cx="3689425" cy="1015663"/>
          </a:xfrm>
          <a:prstGeom prst="rect">
            <a:avLst/>
          </a:prstGeom>
          <a:solidFill>
            <a:srgbClr val="9AF09E"/>
          </a:solidFill>
        </p:spPr>
        <p:txBody>
          <a:bodyPr wrap="square" rtlCol="0">
            <a:spAutoFit/>
          </a:bodyPr>
          <a:lstStyle/>
          <a:p>
            <a:pPr algn="ctr"/>
            <a:r>
              <a:rPr lang="en-GB" sz="2000" b="1" dirty="0" smtClean="0">
                <a:latin typeface="Century Gothic" panose="020B0502020202020204" pitchFamily="34" charset="0"/>
              </a:rPr>
              <a:t>Watch the clip. What was the point of the research &amp; did they listen?</a:t>
            </a:r>
            <a:endParaRPr lang="en-GB" sz="2000" b="1" dirty="0">
              <a:latin typeface="Century Gothic" panose="020B0502020202020204" pitchFamily="34" charset="0"/>
            </a:endParaRPr>
          </a:p>
        </p:txBody>
      </p:sp>
    </p:spTree>
    <p:extLst>
      <p:ext uri="{BB962C8B-B14F-4D97-AF65-F5344CB8AC3E}">
        <p14:creationId xmlns:p14="http://schemas.microsoft.com/office/powerpoint/2010/main" val="1271281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HOME LEARNING </a:t>
            </a:r>
            <a:endParaRPr lang="en-GB" b="1" dirty="0">
              <a:latin typeface="Century Gothic" panose="020B0502020202020204" pitchFamily="34" charset="0"/>
            </a:endParaRPr>
          </a:p>
        </p:txBody>
      </p:sp>
      <p:sp>
        <p:nvSpPr>
          <p:cNvPr id="6" name="Rectangle 5"/>
          <p:cNvSpPr/>
          <p:nvPr/>
        </p:nvSpPr>
        <p:spPr>
          <a:xfrm>
            <a:off x="5580113" y="133182"/>
            <a:ext cx="3473400" cy="415498"/>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market pull &amp; technology push. </a:t>
            </a:r>
            <a:endParaRPr lang="en-GB" altLang="en-US" sz="1050" dirty="0">
              <a:solidFill>
                <a:prstClr val="black"/>
              </a:solidFill>
              <a:latin typeface="Century Gothic" panose="020B0502020202020204" pitchFamily="34" charset="0"/>
            </a:endParaRPr>
          </a:p>
        </p:txBody>
      </p:sp>
      <p:sp>
        <p:nvSpPr>
          <p:cNvPr id="18" name="Content Placeholder 3"/>
          <p:cNvSpPr>
            <a:spLocks noGrp="1"/>
          </p:cNvSpPr>
          <p:nvPr>
            <p:ph idx="1"/>
          </p:nvPr>
        </p:nvSpPr>
        <p:spPr>
          <a:xfrm>
            <a:off x="147408" y="746360"/>
            <a:ext cx="8767991" cy="4050792"/>
          </a:xfrm>
        </p:spPr>
        <p:txBody>
          <a:bodyPr>
            <a:normAutofit/>
          </a:bodyPr>
          <a:lstStyle/>
          <a:p>
            <a:pPr marL="0" indent="0">
              <a:buNone/>
            </a:pPr>
            <a:r>
              <a:rPr lang="en-GB" sz="2800" dirty="0" smtClean="0">
                <a:latin typeface="Century Gothic" panose="020B0502020202020204" pitchFamily="34" charset="0"/>
              </a:rPr>
              <a:t>Write an article that describes how multicultural Britain has had an impact on the design and development of products. Use examples of products in your article. </a:t>
            </a:r>
            <a:endParaRPr lang="en-GB" sz="2800" dirty="0">
              <a:latin typeface="Century Gothic" panose="020B0502020202020204" pitchFamily="34" charset="0"/>
            </a:endParaRPr>
          </a:p>
        </p:txBody>
      </p:sp>
      <p:pic>
        <p:nvPicPr>
          <p:cNvPr id="19" name="Picture 18"/>
          <p:cNvPicPr>
            <a:picLocks noChangeAspect="1"/>
          </p:cNvPicPr>
          <p:nvPr/>
        </p:nvPicPr>
        <p:blipFill>
          <a:blip r:embed="rId2"/>
          <a:stretch>
            <a:fillRect/>
          </a:stretch>
        </p:blipFill>
        <p:spPr>
          <a:xfrm>
            <a:off x="4395880" y="2531651"/>
            <a:ext cx="4424592" cy="3993693"/>
          </a:xfrm>
          <a:prstGeom prst="rect">
            <a:avLst/>
          </a:prstGeom>
        </p:spPr>
      </p:pic>
      <p:pic>
        <p:nvPicPr>
          <p:cNvPr id="21" name="Picture 20"/>
          <p:cNvPicPr>
            <a:picLocks noChangeAspect="1"/>
          </p:cNvPicPr>
          <p:nvPr/>
        </p:nvPicPr>
        <p:blipFill>
          <a:blip r:embed="rId3"/>
          <a:stretch>
            <a:fillRect/>
          </a:stretch>
        </p:blipFill>
        <p:spPr>
          <a:xfrm>
            <a:off x="384687" y="3107715"/>
            <a:ext cx="3723161" cy="3355968"/>
          </a:xfrm>
          <a:prstGeom prst="rect">
            <a:avLst/>
          </a:prstGeom>
        </p:spPr>
      </p:pic>
    </p:spTree>
    <p:extLst>
      <p:ext uri="{BB962C8B-B14F-4D97-AF65-F5344CB8AC3E}">
        <p14:creationId xmlns:p14="http://schemas.microsoft.com/office/powerpoint/2010/main" val="1956246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DO NOW ACTIVITY </a:t>
            </a:r>
            <a:endParaRPr lang="en-GB" b="1" dirty="0">
              <a:latin typeface="Century Gothic" panose="020B0502020202020204" pitchFamily="34" charset="0"/>
            </a:endParaRPr>
          </a:p>
        </p:txBody>
      </p:sp>
      <p:sp>
        <p:nvSpPr>
          <p:cNvPr id="6" name="Rectangle 5"/>
          <p:cNvSpPr/>
          <p:nvPr/>
        </p:nvSpPr>
        <p:spPr>
          <a:xfrm>
            <a:off x="5580113" y="133182"/>
            <a:ext cx="3473400" cy="415498"/>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market pull &amp; technology push. </a:t>
            </a:r>
            <a:endParaRPr lang="en-GB" altLang="en-US" sz="1050" dirty="0">
              <a:solidFill>
                <a:prstClr val="black"/>
              </a:solidFill>
              <a:latin typeface="Century Gothic" panose="020B0502020202020204" pitchFamily="34" charset="0"/>
            </a:endParaRPr>
          </a:p>
        </p:txBody>
      </p:sp>
      <p:sp>
        <p:nvSpPr>
          <p:cNvPr id="18" name="Content Placeholder 2"/>
          <p:cNvSpPr>
            <a:spLocks noGrp="1"/>
          </p:cNvSpPr>
          <p:nvPr>
            <p:ph idx="1"/>
          </p:nvPr>
        </p:nvSpPr>
        <p:spPr>
          <a:xfrm>
            <a:off x="174795" y="2564904"/>
            <a:ext cx="3533109" cy="4239432"/>
          </a:xfrm>
          <a:solidFill>
            <a:schemeClr val="bg1"/>
          </a:solidFill>
        </p:spPr>
        <p:txBody>
          <a:bodyPr>
            <a:normAutofit fontScale="92500" lnSpcReduction="10000"/>
          </a:bodyPr>
          <a:lstStyle/>
          <a:p>
            <a:pPr marL="0" indent="0" algn="ctr">
              <a:buNone/>
            </a:pPr>
            <a:r>
              <a:rPr lang="en-GB" sz="2400" b="1" dirty="0" smtClean="0">
                <a:solidFill>
                  <a:srgbClr val="00B050"/>
                </a:solidFill>
                <a:latin typeface="Century Gothic" panose="020B0502020202020204" pitchFamily="34" charset="0"/>
              </a:rPr>
              <a:t>Technology Push </a:t>
            </a:r>
            <a:r>
              <a:rPr lang="en-GB" sz="2400" dirty="0" smtClean="0">
                <a:latin typeface="Century Gothic" panose="020B0502020202020204" pitchFamily="34" charset="0"/>
              </a:rPr>
              <a:t>– New technology or materials are developed &amp; designers take the opportunity presented by this to design new products.</a:t>
            </a:r>
          </a:p>
          <a:p>
            <a:pPr marL="0" indent="0" algn="ctr">
              <a:buNone/>
            </a:pPr>
            <a:endParaRPr lang="en-GB" sz="2400" b="1" dirty="0" smtClean="0">
              <a:solidFill>
                <a:srgbClr val="FF0000"/>
              </a:solidFill>
              <a:latin typeface="Century Gothic" panose="020B0502020202020204" pitchFamily="34" charset="0"/>
            </a:endParaRPr>
          </a:p>
          <a:p>
            <a:pPr marL="0" indent="0" algn="ctr">
              <a:buNone/>
            </a:pPr>
            <a:r>
              <a:rPr lang="en-GB" sz="2400" b="1" dirty="0" smtClean="0">
                <a:solidFill>
                  <a:srgbClr val="00B050"/>
                </a:solidFill>
                <a:latin typeface="Century Gothic" panose="020B0502020202020204" pitchFamily="34" charset="0"/>
              </a:rPr>
              <a:t>Market Pull </a:t>
            </a:r>
            <a:r>
              <a:rPr lang="en-GB" sz="2400" dirty="0" smtClean="0">
                <a:latin typeface="Century Gothic" panose="020B0502020202020204" pitchFamily="34" charset="0"/>
              </a:rPr>
              <a:t>– </a:t>
            </a:r>
            <a:r>
              <a:rPr lang="en-GB" sz="2400" dirty="0">
                <a:latin typeface="Century Gothic" panose="020B0502020202020204" pitchFamily="34" charset="0"/>
              </a:rPr>
              <a:t>W</a:t>
            </a:r>
            <a:r>
              <a:rPr lang="en-GB" sz="2400" dirty="0" smtClean="0">
                <a:latin typeface="Century Gothic" panose="020B0502020202020204" pitchFamily="34" charset="0"/>
              </a:rPr>
              <a:t>here users want a product to be improved or redeveloped to meet their needs.</a:t>
            </a:r>
          </a:p>
        </p:txBody>
      </p:sp>
      <p:grpSp>
        <p:nvGrpSpPr>
          <p:cNvPr id="19" name="Group 18"/>
          <p:cNvGrpSpPr/>
          <p:nvPr/>
        </p:nvGrpSpPr>
        <p:grpSpPr>
          <a:xfrm>
            <a:off x="179512" y="764704"/>
            <a:ext cx="3456384" cy="1728192"/>
            <a:chOff x="179512" y="764704"/>
            <a:chExt cx="3456384" cy="1728192"/>
          </a:xfrm>
        </p:grpSpPr>
        <p:sp>
          <p:nvSpPr>
            <p:cNvPr id="3" name="Rounded Rectangle 2"/>
            <p:cNvSpPr/>
            <p:nvPr/>
          </p:nvSpPr>
          <p:spPr>
            <a:xfrm>
              <a:off x="179512" y="764704"/>
              <a:ext cx="3456384" cy="1728192"/>
            </a:xfrm>
            <a:prstGeom prst="roundRect">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51521" y="908720"/>
              <a:ext cx="3312367" cy="1446550"/>
            </a:xfrm>
            <a:prstGeom prst="rect">
              <a:avLst/>
            </a:prstGeom>
            <a:ln>
              <a:noFill/>
            </a:ln>
          </p:spPr>
          <p:txBody>
            <a:bodyPr wrap="square">
              <a:spAutoFit/>
            </a:bodyPr>
            <a:lstStyle/>
            <a:p>
              <a:pPr lvl="0" algn="ctr"/>
              <a:r>
                <a:rPr lang="en-GB" sz="2200" b="1" dirty="0">
                  <a:solidFill>
                    <a:prstClr val="black"/>
                  </a:solidFill>
                  <a:latin typeface="Century Gothic" panose="020B0502020202020204" pitchFamily="34" charset="0"/>
                </a:rPr>
                <a:t>Complete the provided worksheet to test your memory from the previous lesson.  </a:t>
              </a:r>
            </a:p>
          </p:txBody>
        </p:sp>
      </p:grpSp>
      <p:graphicFrame>
        <p:nvGraphicFramePr>
          <p:cNvPr id="21" name="Table 20"/>
          <p:cNvGraphicFramePr>
            <a:graphicFrameLocks noGrp="1"/>
          </p:cNvGraphicFramePr>
          <p:nvPr>
            <p:extLst>
              <p:ext uri="{D42A27DB-BD31-4B8C-83A1-F6EECF244321}">
                <p14:modId xmlns:p14="http://schemas.microsoft.com/office/powerpoint/2010/main" val="2416367284"/>
              </p:ext>
            </p:extLst>
          </p:nvPr>
        </p:nvGraphicFramePr>
        <p:xfrm>
          <a:off x="3779912" y="1784140"/>
          <a:ext cx="5256584" cy="4957228"/>
        </p:xfrm>
        <a:graphic>
          <a:graphicData uri="http://schemas.openxmlformats.org/drawingml/2006/table">
            <a:tbl>
              <a:tblPr firstRow="1" bandRow="1">
                <a:tableStyleId>{8799B23B-EC83-4686-B30A-512413B5E67A}</a:tableStyleId>
              </a:tblPr>
              <a:tblGrid>
                <a:gridCol w="1314146"/>
                <a:gridCol w="2136424"/>
                <a:gridCol w="1806014"/>
              </a:tblGrid>
              <a:tr h="321175">
                <a:tc>
                  <a:txBody>
                    <a:bodyPr/>
                    <a:lstStyle/>
                    <a:p>
                      <a:pPr algn="ctr"/>
                      <a:r>
                        <a:rPr lang="en-GB" sz="1200" dirty="0" smtClean="0">
                          <a:latin typeface="Century Gothic" panose="020B0502020202020204" pitchFamily="34" charset="0"/>
                        </a:rPr>
                        <a:t>Technology </a:t>
                      </a:r>
                      <a:endParaRPr lang="en-GB" sz="1200" dirty="0">
                        <a:latin typeface="Century Gothic" panose="020B0502020202020204" pitchFamily="34" charset="0"/>
                      </a:endParaRPr>
                    </a:p>
                  </a:txBody>
                  <a:tcPr/>
                </a:tc>
                <a:tc>
                  <a:txBody>
                    <a:bodyPr/>
                    <a:lstStyle/>
                    <a:p>
                      <a:pPr algn="ctr"/>
                      <a:r>
                        <a:rPr lang="en-GB" sz="1200" dirty="0" smtClean="0">
                          <a:latin typeface="Century Gothic" panose="020B0502020202020204" pitchFamily="34" charset="0"/>
                        </a:rPr>
                        <a:t>Market pull or technology push?</a:t>
                      </a:r>
                      <a:endParaRPr lang="en-GB" sz="1200" dirty="0">
                        <a:latin typeface="Century Gothic" panose="020B0502020202020204" pitchFamily="34" charset="0"/>
                      </a:endParaRPr>
                    </a:p>
                  </a:txBody>
                  <a:tcPr/>
                </a:tc>
                <a:tc>
                  <a:txBody>
                    <a:bodyPr/>
                    <a:lstStyle/>
                    <a:p>
                      <a:pPr algn="ctr"/>
                      <a:r>
                        <a:rPr lang="en-GB" sz="1200" dirty="0" smtClean="0">
                          <a:latin typeface="Century Gothic" panose="020B0502020202020204" pitchFamily="34" charset="0"/>
                        </a:rPr>
                        <a:t>Reason for your choice</a:t>
                      </a:r>
                      <a:endParaRPr lang="en-GB" sz="1200" dirty="0">
                        <a:latin typeface="Century Gothic" panose="020B0502020202020204" pitchFamily="34" charset="0"/>
                      </a:endParaRPr>
                    </a:p>
                  </a:txBody>
                  <a:tcPr/>
                </a:tc>
              </a:tr>
              <a:tr h="633551">
                <a:tc>
                  <a:txBody>
                    <a:bodyPr/>
                    <a:lstStyle/>
                    <a:p>
                      <a:pPr algn="ctr"/>
                      <a:r>
                        <a:rPr lang="en-GB" sz="1200" dirty="0" smtClean="0">
                          <a:latin typeface="Century Gothic" panose="020B0502020202020204" pitchFamily="34" charset="0"/>
                        </a:rPr>
                        <a:t>Reusable shopping bag</a:t>
                      </a:r>
                      <a:endParaRPr lang="en-GB" sz="1200" dirty="0">
                        <a:latin typeface="Century Gothic" panose="020B0502020202020204" pitchFamily="34" charset="0"/>
                      </a:endParaRPr>
                    </a:p>
                  </a:txBody>
                  <a:tcPr/>
                </a:tc>
                <a:tc>
                  <a:txBody>
                    <a:bodyPr/>
                    <a:lstStyle/>
                    <a:p>
                      <a:pPr algn="ctr"/>
                      <a:endParaRPr lang="en-GB" sz="1400" dirty="0" smtClean="0">
                        <a:latin typeface="Century Gothic" panose="020B0502020202020204" pitchFamily="34" charset="0"/>
                      </a:endParaRPr>
                    </a:p>
                    <a:p>
                      <a:pPr algn="ctr"/>
                      <a:endParaRPr lang="en-GB" sz="1400" dirty="0" smtClean="0">
                        <a:latin typeface="Century Gothic" panose="020B0502020202020204" pitchFamily="34" charset="0"/>
                      </a:endParaRPr>
                    </a:p>
                    <a:p>
                      <a:pPr algn="ctr"/>
                      <a:endParaRPr lang="en-GB" sz="1400" dirty="0" smtClean="0">
                        <a:latin typeface="Century Gothic" panose="020B0502020202020204" pitchFamily="34" charset="0"/>
                      </a:endParaRPr>
                    </a:p>
                  </a:txBody>
                  <a:tcPr/>
                </a:tc>
                <a:tc>
                  <a:txBody>
                    <a:bodyPr/>
                    <a:lstStyle/>
                    <a:p>
                      <a:pPr algn="ctr"/>
                      <a:endParaRPr lang="en-GB" sz="1400" dirty="0">
                        <a:latin typeface="Century Gothic" panose="020B0502020202020204" pitchFamily="34" charset="0"/>
                      </a:endParaRPr>
                    </a:p>
                  </a:txBody>
                  <a:tcPr/>
                </a:tc>
              </a:tr>
              <a:tr h="633551">
                <a:tc>
                  <a:txBody>
                    <a:bodyPr/>
                    <a:lstStyle/>
                    <a:p>
                      <a:pPr algn="ctr"/>
                      <a:r>
                        <a:rPr lang="en-GB" sz="1200" dirty="0" smtClean="0">
                          <a:latin typeface="Century Gothic" panose="020B0502020202020204" pitchFamily="34" charset="0"/>
                        </a:rPr>
                        <a:t>Digital camera</a:t>
                      </a:r>
                      <a:endParaRPr lang="en-GB" sz="1200" dirty="0">
                        <a:latin typeface="Century Gothic" panose="020B0502020202020204" pitchFamily="34" charset="0"/>
                      </a:endParaRPr>
                    </a:p>
                  </a:txBody>
                  <a:tcPr/>
                </a:tc>
                <a:tc>
                  <a:txBody>
                    <a:bodyPr/>
                    <a:lstStyle/>
                    <a:p>
                      <a:pPr algn="ctr"/>
                      <a:endParaRPr lang="en-GB" sz="1400" dirty="0" smtClean="0">
                        <a:latin typeface="Century Gothic" panose="020B0502020202020204" pitchFamily="34" charset="0"/>
                      </a:endParaRPr>
                    </a:p>
                    <a:p>
                      <a:pPr algn="ctr"/>
                      <a:endParaRPr lang="en-GB" sz="1400" dirty="0" smtClean="0">
                        <a:latin typeface="Century Gothic" panose="020B0502020202020204" pitchFamily="34" charset="0"/>
                      </a:endParaRPr>
                    </a:p>
                    <a:p>
                      <a:pPr algn="ctr"/>
                      <a:endParaRPr lang="en-GB" sz="1400" dirty="0" smtClean="0">
                        <a:latin typeface="Century Gothic" panose="020B0502020202020204" pitchFamily="34" charset="0"/>
                      </a:endParaRPr>
                    </a:p>
                  </a:txBody>
                  <a:tcPr/>
                </a:tc>
                <a:tc>
                  <a:txBody>
                    <a:bodyPr/>
                    <a:lstStyle/>
                    <a:p>
                      <a:pPr algn="ctr"/>
                      <a:endParaRPr lang="en-GB" sz="1400">
                        <a:latin typeface="Century Gothic" panose="020B0502020202020204" pitchFamily="34" charset="0"/>
                      </a:endParaRPr>
                    </a:p>
                  </a:txBody>
                  <a:tcPr/>
                </a:tc>
              </a:tr>
              <a:tr h="633551">
                <a:tc>
                  <a:txBody>
                    <a:bodyPr/>
                    <a:lstStyle/>
                    <a:p>
                      <a:pPr algn="ctr"/>
                      <a:r>
                        <a:rPr lang="en-GB" sz="1200" dirty="0" smtClean="0">
                          <a:latin typeface="Century Gothic" panose="020B0502020202020204" pitchFamily="34" charset="0"/>
                        </a:rPr>
                        <a:t>3D TV </a:t>
                      </a:r>
                      <a:endParaRPr lang="en-GB" sz="1200" dirty="0">
                        <a:latin typeface="Century Gothic" panose="020B0502020202020204" pitchFamily="34" charset="0"/>
                      </a:endParaRPr>
                    </a:p>
                  </a:txBody>
                  <a:tcPr/>
                </a:tc>
                <a:tc>
                  <a:txBody>
                    <a:bodyPr/>
                    <a:lstStyle/>
                    <a:p>
                      <a:pPr algn="ctr"/>
                      <a:endParaRPr lang="en-GB" sz="1400" dirty="0" smtClean="0">
                        <a:latin typeface="Century Gothic" panose="020B0502020202020204" pitchFamily="34" charset="0"/>
                      </a:endParaRPr>
                    </a:p>
                    <a:p>
                      <a:pPr algn="ctr"/>
                      <a:endParaRPr lang="en-GB" sz="1400" dirty="0" smtClean="0">
                        <a:latin typeface="Century Gothic" panose="020B0502020202020204" pitchFamily="34" charset="0"/>
                      </a:endParaRPr>
                    </a:p>
                    <a:p>
                      <a:pPr algn="ctr"/>
                      <a:endParaRPr lang="en-GB" sz="1400" dirty="0">
                        <a:latin typeface="Century Gothic" panose="020B0502020202020204" pitchFamily="34" charset="0"/>
                      </a:endParaRPr>
                    </a:p>
                  </a:txBody>
                  <a:tcPr/>
                </a:tc>
                <a:tc>
                  <a:txBody>
                    <a:bodyPr/>
                    <a:lstStyle/>
                    <a:p>
                      <a:pPr algn="ctr"/>
                      <a:endParaRPr lang="en-GB" sz="1400">
                        <a:latin typeface="Century Gothic" panose="020B0502020202020204" pitchFamily="34" charset="0"/>
                      </a:endParaRPr>
                    </a:p>
                  </a:txBody>
                  <a:tcPr/>
                </a:tc>
              </a:tr>
              <a:tr h="633551">
                <a:tc>
                  <a:txBody>
                    <a:bodyPr/>
                    <a:lstStyle/>
                    <a:p>
                      <a:pPr algn="ctr"/>
                      <a:r>
                        <a:rPr lang="en-GB" sz="1200" dirty="0" smtClean="0">
                          <a:latin typeface="Century Gothic" panose="020B0502020202020204" pitchFamily="34" charset="0"/>
                        </a:rPr>
                        <a:t>Car Airbag </a:t>
                      </a:r>
                      <a:endParaRPr lang="en-GB" sz="1200" dirty="0">
                        <a:latin typeface="Century Gothic" panose="020B0502020202020204" pitchFamily="34" charset="0"/>
                      </a:endParaRPr>
                    </a:p>
                  </a:txBody>
                  <a:tcPr/>
                </a:tc>
                <a:tc>
                  <a:txBody>
                    <a:bodyPr/>
                    <a:lstStyle/>
                    <a:p>
                      <a:pPr algn="ctr"/>
                      <a:endParaRPr lang="en-GB" sz="1400" dirty="0" smtClean="0">
                        <a:latin typeface="Century Gothic" panose="020B0502020202020204" pitchFamily="34" charset="0"/>
                      </a:endParaRPr>
                    </a:p>
                    <a:p>
                      <a:pPr algn="ctr"/>
                      <a:endParaRPr lang="en-GB" sz="1400" dirty="0" smtClean="0">
                        <a:latin typeface="Century Gothic" panose="020B0502020202020204" pitchFamily="34" charset="0"/>
                      </a:endParaRPr>
                    </a:p>
                    <a:p>
                      <a:pPr algn="ctr"/>
                      <a:endParaRPr lang="en-GB" sz="1400" dirty="0">
                        <a:latin typeface="Century Gothic" panose="020B0502020202020204" pitchFamily="34" charset="0"/>
                      </a:endParaRPr>
                    </a:p>
                  </a:txBody>
                  <a:tcPr/>
                </a:tc>
                <a:tc>
                  <a:txBody>
                    <a:bodyPr/>
                    <a:lstStyle/>
                    <a:p>
                      <a:pPr algn="ctr"/>
                      <a:endParaRPr lang="en-GB" sz="1400">
                        <a:latin typeface="Century Gothic" panose="020B0502020202020204" pitchFamily="34" charset="0"/>
                      </a:endParaRPr>
                    </a:p>
                  </a:txBody>
                  <a:tcPr/>
                </a:tc>
              </a:tr>
              <a:tr h="633551">
                <a:tc>
                  <a:txBody>
                    <a:bodyPr/>
                    <a:lstStyle/>
                    <a:p>
                      <a:pPr algn="ctr"/>
                      <a:r>
                        <a:rPr lang="en-GB" sz="1200" dirty="0" smtClean="0">
                          <a:latin typeface="Century Gothic" panose="020B0502020202020204" pitchFamily="34" charset="0"/>
                        </a:rPr>
                        <a:t>Flash memory</a:t>
                      </a:r>
                      <a:r>
                        <a:rPr lang="en-GB" sz="1200" baseline="0" dirty="0" smtClean="0">
                          <a:latin typeface="Century Gothic" panose="020B0502020202020204" pitchFamily="34" charset="0"/>
                        </a:rPr>
                        <a:t> stick</a:t>
                      </a:r>
                      <a:endParaRPr lang="en-GB" sz="1200" dirty="0">
                        <a:latin typeface="Century Gothic" panose="020B0502020202020204" pitchFamily="34" charset="0"/>
                      </a:endParaRPr>
                    </a:p>
                  </a:txBody>
                  <a:tcPr/>
                </a:tc>
                <a:tc>
                  <a:txBody>
                    <a:bodyPr/>
                    <a:lstStyle/>
                    <a:p>
                      <a:pPr algn="ctr"/>
                      <a:endParaRPr lang="en-GB" sz="1400" dirty="0" smtClean="0">
                        <a:latin typeface="Century Gothic" panose="020B0502020202020204" pitchFamily="34" charset="0"/>
                      </a:endParaRPr>
                    </a:p>
                    <a:p>
                      <a:pPr algn="ctr"/>
                      <a:endParaRPr lang="en-GB" sz="1400" dirty="0" smtClean="0">
                        <a:latin typeface="Century Gothic" panose="020B0502020202020204" pitchFamily="34" charset="0"/>
                      </a:endParaRPr>
                    </a:p>
                    <a:p>
                      <a:pPr algn="ctr"/>
                      <a:endParaRPr lang="en-GB" sz="1400" dirty="0">
                        <a:latin typeface="Century Gothic" panose="020B0502020202020204" pitchFamily="34" charset="0"/>
                      </a:endParaRPr>
                    </a:p>
                  </a:txBody>
                  <a:tcPr/>
                </a:tc>
                <a:tc>
                  <a:txBody>
                    <a:bodyPr/>
                    <a:lstStyle/>
                    <a:p>
                      <a:pPr algn="ctr"/>
                      <a:endParaRPr lang="en-GB" sz="1400">
                        <a:latin typeface="Century Gothic" panose="020B0502020202020204" pitchFamily="34" charset="0"/>
                      </a:endParaRPr>
                    </a:p>
                  </a:txBody>
                  <a:tcPr/>
                </a:tc>
              </a:tr>
              <a:tr h="842428">
                <a:tc>
                  <a:txBody>
                    <a:bodyPr/>
                    <a:lstStyle/>
                    <a:p>
                      <a:pPr algn="ctr"/>
                      <a:r>
                        <a:rPr lang="en-GB" sz="1200" dirty="0" smtClean="0">
                          <a:latin typeface="Century Gothic" panose="020B0502020202020204" pitchFamily="34" charset="0"/>
                        </a:rPr>
                        <a:t>Robotic vacuum cleaner </a:t>
                      </a:r>
                      <a:endParaRPr lang="en-GB" sz="1200" dirty="0">
                        <a:latin typeface="Century Gothic" panose="020B0502020202020204" pitchFamily="34" charset="0"/>
                      </a:endParaRPr>
                    </a:p>
                  </a:txBody>
                  <a:tcPr/>
                </a:tc>
                <a:tc>
                  <a:txBody>
                    <a:bodyPr/>
                    <a:lstStyle/>
                    <a:p>
                      <a:pPr algn="ctr"/>
                      <a:endParaRPr lang="en-GB" sz="1400" dirty="0" smtClean="0">
                        <a:latin typeface="Century Gothic" panose="020B0502020202020204" pitchFamily="34" charset="0"/>
                      </a:endParaRPr>
                    </a:p>
                    <a:p>
                      <a:pPr algn="ctr"/>
                      <a:endParaRPr lang="en-GB" sz="1400" dirty="0" smtClean="0">
                        <a:latin typeface="Century Gothic" panose="020B0502020202020204" pitchFamily="34" charset="0"/>
                      </a:endParaRPr>
                    </a:p>
                    <a:p>
                      <a:pPr algn="ctr"/>
                      <a:endParaRPr lang="en-GB" sz="1400" dirty="0">
                        <a:latin typeface="Century Gothic" panose="020B0502020202020204" pitchFamily="34" charset="0"/>
                      </a:endParaRPr>
                    </a:p>
                  </a:txBody>
                  <a:tcPr/>
                </a:tc>
                <a:tc>
                  <a:txBody>
                    <a:bodyPr/>
                    <a:lstStyle/>
                    <a:p>
                      <a:pPr algn="ctr"/>
                      <a:endParaRPr lang="en-GB" sz="1400" dirty="0">
                        <a:latin typeface="Century Gothic" panose="020B0502020202020204" pitchFamily="34" charset="0"/>
                      </a:endParaRPr>
                    </a:p>
                  </a:txBody>
                  <a:tcPr/>
                </a:tc>
              </a:tr>
            </a:tbl>
          </a:graphicData>
        </a:graphic>
      </p:graphicFrame>
      <p:sp>
        <p:nvSpPr>
          <p:cNvPr id="22" name="TextBox 21"/>
          <p:cNvSpPr txBox="1"/>
          <p:nvPr/>
        </p:nvSpPr>
        <p:spPr>
          <a:xfrm>
            <a:off x="3779912" y="685145"/>
            <a:ext cx="5364088" cy="1015663"/>
          </a:xfrm>
          <a:prstGeom prst="rect">
            <a:avLst/>
          </a:prstGeom>
          <a:noFill/>
        </p:spPr>
        <p:txBody>
          <a:bodyPr wrap="square" rtlCol="0">
            <a:spAutoFit/>
          </a:bodyPr>
          <a:lstStyle/>
          <a:p>
            <a:pPr algn="ctr"/>
            <a:r>
              <a:rPr lang="en-GB" sz="1500" dirty="0" smtClean="0">
                <a:latin typeface="Century Gothic" panose="020B0502020202020204" pitchFamily="34" charset="0"/>
              </a:rPr>
              <a:t>In the table provided state whether the following items have been developed from either market pull or technology push. In the column provided state clearly your choice for each product. </a:t>
            </a:r>
            <a:endParaRPr lang="en-GB" sz="1500" dirty="0">
              <a:latin typeface="Century Gothic" panose="020B0502020202020204" pitchFamily="34" charset="0"/>
            </a:endParaRPr>
          </a:p>
        </p:txBody>
      </p:sp>
    </p:spTree>
    <p:extLst>
      <p:ext uri="{BB962C8B-B14F-4D97-AF65-F5344CB8AC3E}">
        <p14:creationId xmlns:p14="http://schemas.microsoft.com/office/powerpoint/2010/main" val="189929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23775331"/>
              </p:ext>
            </p:extLst>
          </p:nvPr>
        </p:nvGraphicFramePr>
        <p:xfrm>
          <a:off x="107504" y="825832"/>
          <a:ext cx="8928992" cy="5915536"/>
        </p:xfrm>
        <a:graphic>
          <a:graphicData uri="http://schemas.openxmlformats.org/drawingml/2006/table">
            <a:tbl>
              <a:tblPr firstRow="1" bandRow="1">
                <a:tableStyleId>{8799B23B-EC83-4686-B30A-512413B5E67A}</a:tableStyleId>
              </a:tblPr>
              <a:tblGrid>
                <a:gridCol w="2232248"/>
                <a:gridCol w="3628994"/>
                <a:gridCol w="3067750"/>
              </a:tblGrid>
              <a:tr h="370840">
                <a:tc>
                  <a:txBody>
                    <a:bodyPr/>
                    <a:lstStyle/>
                    <a:p>
                      <a:pPr algn="ctr"/>
                      <a:r>
                        <a:rPr lang="en-GB" sz="1600" dirty="0" smtClean="0">
                          <a:latin typeface="Century Gothic" panose="020B0502020202020204" pitchFamily="34" charset="0"/>
                        </a:rPr>
                        <a:t>Technology </a:t>
                      </a:r>
                      <a:endParaRPr lang="en-GB" sz="1600" dirty="0">
                        <a:latin typeface="Century Gothic" panose="020B0502020202020204" pitchFamily="34" charset="0"/>
                      </a:endParaRPr>
                    </a:p>
                  </a:txBody>
                  <a:tcPr/>
                </a:tc>
                <a:tc>
                  <a:txBody>
                    <a:bodyPr/>
                    <a:lstStyle/>
                    <a:p>
                      <a:pPr algn="ctr"/>
                      <a:r>
                        <a:rPr lang="en-GB" sz="1600" dirty="0" smtClean="0">
                          <a:latin typeface="Century Gothic" panose="020B0502020202020204" pitchFamily="34" charset="0"/>
                        </a:rPr>
                        <a:t>Market pull or technology push?</a:t>
                      </a:r>
                      <a:endParaRPr lang="en-GB" sz="1600" dirty="0">
                        <a:latin typeface="Century Gothic" panose="020B0502020202020204" pitchFamily="34" charset="0"/>
                      </a:endParaRPr>
                    </a:p>
                  </a:txBody>
                  <a:tcPr/>
                </a:tc>
                <a:tc>
                  <a:txBody>
                    <a:bodyPr/>
                    <a:lstStyle/>
                    <a:p>
                      <a:pPr algn="ctr"/>
                      <a:r>
                        <a:rPr lang="en-GB" sz="1600" dirty="0" smtClean="0">
                          <a:latin typeface="Century Gothic" panose="020B0502020202020204" pitchFamily="34" charset="0"/>
                        </a:rPr>
                        <a:t>Reason for your choice</a:t>
                      </a:r>
                      <a:endParaRPr lang="en-GB" sz="1600" dirty="0">
                        <a:latin typeface="Century Gothic" panose="020B0502020202020204" pitchFamily="34" charset="0"/>
                      </a:endParaRPr>
                    </a:p>
                  </a:txBody>
                  <a:tcPr/>
                </a:tc>
              </a:tr>
              <a:tr h="370840">
                <a:tc>
                  <a:txBody>
                    <a:bodyPr/>
                    <a:lstStyle/>
                    <a:p>
                      <a:pPr algn="ctr"/>
                      <a:r>
                        <a:rPr lang="en-GB" sz="1600" dirty="0" smtClean="0">
                          <a:latin typeface="Century Gothic" panose="020B0502020202020204" pitchFamily="34" charset="0"/>
                        </a:rPr>
                        <a:t>Reusable shopping bag</a:t>
                      </a:r>
                      <a:endParaRPr lang="en-GB" sz="1600" dirty="0">
                        <a:latin typeface="Century Gothic" panose="020B0502020202020204" pitchFamily="34" charset="0"/>
                      </a:endParaRPr>
                    </a:p>
                  </a:txBody>
                  <a:tcPr/>
                </a:tc>
                <a:tc>
                  <a:txBody>
                    <a:bodyPr/>
                    <a:lstStyle/>
                    <a:p>
                      <a:pPr algn="ctr"/>
                      <a:endParaRPr lang="en-GB" dirty="0" smtClean="0">
                        <a:latin typeface="Century Gothic" panose="020B0502020202020204" pitchFamily="34" charset="0"/>
                      </a:endParaRPr>
                    </a:p>
                    <a:p>
                      <a:pPr algn="ctr"/>
                      <a:endParaRPr lang="en-GB" dirty="0" smtClean="0">
                        <a:latin typeface="Century Gothic" panose="020B0502020202020204" pitchFamily="34" charset="0"/>
                      </a:endParaRPr>
                    </a:p>
                    <a:p>
                      <a:pPr algn="ctr"/>
                      <a:endParaRPr lang="en-GB" dirty="0" smtClean="0">
                        <a:latin typeface="Century Gothic" panose="020B0502020202020204" pitchFamily="34" charset="0"/>
                      </a:endParaRPr>
                    </a:p>
                  </a:txBody>
                  <a:tcPr/>
                </a:tc>
                <a:tc>
                  <a:txBody>
                    <a:bodyPr/>
                    <a:lstStyle/>
                    <a:p>
                      <a:pPr algn="ctr"/>
                      <a:endParaRPr lang="en-GB" dirty="0">
                        <a:latin typeface="Century Gothic" panose="020B0502020202020204" pitchFamily="34" charset="0"/>
                      </a:endParaRPr>
                    </a:p>
                  </a:txBody>
                  <a:tcPr/>
                </a:tc>
              </a:tr>
              <a:tr h="370840">
                <a:tc>
                  <a:txBody>
                    <a:bodyPr/>
                    <a:lstStyle/>
                    <a:p>
                      <a:pPr algn="ctr"/>
                      <a:r>
                        <a:rPr lang="en-GB" sz="1600" dirty="0" smtClean="0">
                          <a:latin typeface="Century Gothic" panose="020B0502020202020204" pitchFamily="34" charset="0"/>
                        </a:rPr>
                        <a:t>Digital camera</a:t>
                      </a:r>
                      <a:endParaRPr lang="en-GB" sz="1600" dirty="0">
                        <a:latin typeface="Century Gothic" panose="020B0502020202020204" pitchFamily="34" charset="0"/>
                      </a:endParaRPr>
                    </a:p>
                  </a:txBody>
                  <a:tcPr/>
                </a:tc>
                <a:tc>
                  <a:txBody>
                    <a:bodyPr/>
                    <a:lstStyle/>
                    <a:p>
                      <a:pPr algn="ctr"/>
                      <a:endParaRPr lang="en-GB" dirty="0" smtClean="0">
                        <a:latin typeface="Century Gothic" panose="020B0502020202020204" pitchFamily="34" charset="0"/>
                      </a:endParaRPr>
                    </a:p>
                    <a:p>
                      <a:pPr algn="ctr"/>
                      <a:endParaRPr lang="en-GB" dirty="0" smtClean="0">
                        <a:latin typeface="Century Gothic" panose="020B0502020202020204" pitchFamily="34" charset="0"/>
                      </a:endParaRPr>
                    </a:p>
                    <a:p>
                      <a:pPr algn="ctr"/>
                      <a:endParaRPr lang="en-GB" dirty="0" smtClean="0">
                        <a:latin typeface="Century Gothic" panose="020B0502020202020204" pitchFamily="34" charset="0"/>
                      </a:endParaRPr>
                    </a:p>
                  </a:txBody>
                  <a:tcPr/>
                </a:tc>
                <a:tc>
                  <a:txBody>
                    <a:bodyPr/>
                    <a:lstStyle/>
                    <a:p>
                      <a:pPr algn="ctr"/>
                      <a:endParaRPr lang="en-GB">
                        <a:latin typeface="Century Gothic" panose="020B0502020202020204" pitchFamily="34" charset="0"/>
                      </a:endParaRPr>
                    </a:p>
                  </a:txBody>
                  <a:tcPr/>
                </a:tc>
              </a:tr>
              <a:tr h="370840">
                <a:tc>
                  <a:txBody>
                    <a:bodyPr/>
                    <a:lstStyle/>
                    <a:p>
                      <a:pPr algn="ctr"/>
                      <a:r>
                        <a:rPr lang="en-GB" sz="1600" dirty="0" smtClean="0">
                          <a:latin typeface="Century Gothic" panose="020B0502020202020204" pitchFamily="34" charset="0"/>
                        </a:rPr>
                        <a:t>3D TV </a:t>
                      </a:r>
                      <a:endParaRPr lang="en-GB" sz="1600" dirty="0">
                        <a:latin typeface="Century Gothic" panose="020B0502020202020204" pitchFamily="34" charset="0"/>
                      </a:endParaRPr>
                    </a:p>
                  </a:txBody>
                  <a:tcPr/>
                </a:tc>
                <a:tc>
                  <a:txBody>
                    <a:bodyPr/>
                    <a:lstStyle/>
                    <a:p>
                      <a:pPr algn="ctr"/>
                      <a:endParaRPr lang="en-GB" dirty="0" smtClean="0">
                        <a:latin typeface="Century Gothic" panose="020B0502020202020204" pitchFamily="34" charset="0"/>
                      </a:endParaRPr>
                    </a:p>
                    <a:p>
                      <a:pPr algn="ctr"/>
                      <a:endParaRPr lang="en-GB" dirty="0" smtClean="0">
                        <a:latin typeface="Century Gothic" panose="020B0502020202020204" pitchFamily="34" charset="0"/>
                      </a:endParaRPr>
                    </a:p>
                    <a:p>
                      <a:pPr algn="ctr"/>
                      <a:endParaRPr lang="en-GB" dirty="0">
                        <a:latin typeface="Century Gothic" panose="020B0502020202020204" pitchFamily="34" charset="0"/>
                      </a:endParaRPr>
                    </a:p>
                  </a:txBody>
                  <a:tcPr/>
                </a:tc>
                <a:tc>
                  <a:txBody>
                    <a:bodyPr/>
                    <a:lstStyle/>
                    <a:p>
                      <a:pPr algn="ctr"/>
                      <a:endParaRPr lang="en-GB">
                        <a:latin typeface="Century Gothic" panose="020B0502020202020204" pitchFamily="34" charset="0"/>
                      </a:endParaRPr>
                    </a:p>
                  </a:txBody>
                  <a:tcPr/>
                </a:tc>
              </a:tr>
              <a:tr h="370840">
                <a:tc>
                  <a:txBody>
                    <a:bodyPr/>
                    <a:lstStyle/>
                    <a:p>
                      <a:pPr algn="ctr"/>
                      <a:r>
                        <a:rPr lang="en-GB" sz="1600" dirty="0" smtClean="0">
                          <a:latin typeface="Century Gothic" panose="020B0502020202020204" pitchFamily="34" charset="0"/>
                        </a:rPr>
                        <a:t>Car Airbag </a:t>
                      </a:r>
                      <a:endParaRPr lang="en-GB" sz="1600" dirty="0">
                        <a:latin typeface="Century Gothic" panose="020B0502020202020204" pitchFamily="34" charset="0"/>
                      </a:endParaRPr>
                    </a:p>
                  </a:txBody>
                  <a:tcPr/>
                </a:tc>
                <a:tc>
                  <a:txBody>
                    <a:bodyPr/>
                    <a:lstStyle/>
                    <a:p>
                      <a:pPr algn="ctr"/>
                      <a:endParaRPr lang="en-GB" dirty="0" smtClean="0">
                        <a:latin typeface="Century Gothic" panose="020B0502020202020204" pitchFamily="34" charset="0"/>
                      </a:endParaRPr>
                    </a:p>
                    <a:p>
                      <a:pPr algn="ctr"/>
                      <a:endParaRPr lang="en-GB" dirty="0" smtClean="0">
                        <a:latin typeface="Century Gothic" panose="020B0502020202020204" pitchFamily="34" charset="0"/>
                      </a:endParaRPr>
                    </a:p>
                    <a:p>
                      <a:pPr algn="ctr"/>
                      <a:endParaRPr lang="en-GB" dirty="0">
                        <a:latin typeface="Century Gothic" panose="020B0502020202020204" pitchFamily="34" charset="0"/>
                      </a:endParaRPr>
                    </a:p>
                  </a:txBody>
                  <a:tcPr/>
                </a:tc>
                <a:tc>
                  <a:txBody>
                    <a:bodyPr/>
                    <a:lstStyle/>
                    <a:p>
                      <a:pPr algn="ctr"/>
                      <a:endParaRPr lang="en-GB">
                        <a:latin typeface="Century Gothic" panose="020B0502020202020204" pitchFamily="34" charset="0"/>
                      </a:endParaRPr>
                    </a:p>
                  </a:txBody>
                  <a:tcPr/>
                </a:tc>
              </a:tr>
              <a:tr h="370840">
                <a:tc>
                  <a:txBody>
                    <a:bodyPr/>
                    <a:lstStyle/>
                    <a:p>
                      <a:pPr algn="ctr"/>
                      <a:r>
                        <a:rPr lang="en-GB" sz="1600" dirty="0" smtClean="0">
                          <a:latin typeface="Century Gothic" panose="020B0502020202020204" pitchFamily="34" charset="0"/>
                        </a:rPr>
                        <a:t>Flash memory</a:t>
                      </a:r>
                      <a:r>
                        <a:rPr lang="en-GB" sz="1600" baseline="0" dirty="0" smtClean="0">
                          <a:latin typeface="Century Gothic" panose="020B0502020202020204" pitchFamily="34" charset="0"/>
                        </a:rPr>
                        <a:t> stick</a:t>
                      </a:r>
                      <a:endParaRPr lang="en-GB" sz="1600" dirty="0">
                        <a:latin typeface="Century Gothic" panose="020B0502020202020204" pitchFamily="34" charset="0"/>
                      </a:endParaRPr>
                    </a:p>
                  </a:txBody>
                  <a:tcPr/>
                </a:tc>
                <a:tc>
                  <a:txBody>
                    <a:bodyPr/>
                    <a:lstStyle/>
                    <a:p>
                      <a:pPr algn="ctr"/>
                      <a:endParaRPr lang="en-GB" dirty="0" smtClean="0">
                        <a:latin typeface="Century Gothic" panose="020B0502020202020204" pitchFamily="34" charset="0"/>
                      </a:endParaRPr>
                    </a:p>
                    <a:p>
                      <a:pPr algn="ctr"/>
                      <a:endParaRPr lang="en-GB" dirty="0" smtClean="0">
                        <a:latin typeface="Century Gothic" panose="020B0502020202020204" pitchFamily="34" charset="0"/>
                      </a:endParaRPr>
                    </a:p>
                    <a:p>
                      <a:pPr algn="ctr"/>
                      <a:endParaRPr lang="en-GB" dirty="0">
                        <a:latin typeface="Century Gothic" panose="020B0502020202020204" pitchFamily="34" charset="0"/>
                      </a:endParaRPr>
                    </a:p>
                  </a:txBody>
                  <a:tcPr/>
                </a:tc>
                <a:tc>
                  <a:txBody>
                    <a:bodyPr/>
                    <a:lstStyle/>
                    <a:p>
                      <a:pPr algn="ctr"/>
                      <a:endParaRPr lang="en-GB">
                        <a:latin typeface="Century Gothic" panose="020B0502020202020204" pitchFamily="34" charset="0"/>
                      </a:endParaRPr>
                    </a:p>
                  </a:txBody>
                  <a:tcPr/>
                </a:tc>
              </a:tr>
              <a:tr h="972696">
                <a:tc>
                  <a:txBody>
                    <a:bodyPr/>
                    <a:lstStyle/>
                    <a:p>
                      <a:pPr algn="ctr"/>
                      <a:r>
                        <a:rPr lang="en-GB" sz="1600" dirty="0" smtClean="0">
                          <a:latin typeface="Century Gothic" panose="020B0502020202020204" pitchFamily="34" charset="0"/>
                        </a:rPr>
                        <a:t>Robotic vacuum cleaner </a:t>
                      </a:r>
                      <a:endParaRPr lang="en-GB" sz="1600" dirty="0">
                        <a:latin typeface="Century Gothic" panose="020B0502020202020204" pitchFamily="34" charset="0"/>
                      </a:endParaRPr>
                    </a:p>
                  </a:txBody>
                  <a:tcPr/>
                </a:tc>
                <a:tc>
                  <a:txBody>
                    <a:bodyPr/>
                    <a:lstStyle/>
                    <a:p>
                      <a:pPr algn="ctr"/>
                      <a:endParaRPr lang="en-GB" dirty="0" smtClean="0">
                        <a:latin typeface="Century Gothic" panose="020B0502020202020204" pitchFamily="34" charset="0"/>
                      </a:endParaRPr>
                    </a:p>
                    <a:p>
                      <a:pPr algn="ctr"/>
                      <a:endParaRPr lang="en-GB" dirty="0" smtClean="0">
                        <a:latin typeface="Century Gothic" panose="020B0502020202020204" pitchFamily="34" charset="0"/>
                      </a:endParaRPr>
                    </a:p>
                    <a:p>
                      <a:pPr algn="ctr"/>
                      <a:endParaRPr lang="en-GB" dirty="0">
                        <a:latin typeface="Century Gothic" panose="020B0502020202020204" pitchFamily="34" charset="0"/>
                      </a:endParaRPr>
                    </a:p>
                  </a:txBody>
                  <a:tcPr/>
                </a:tc>
                <a:tc>
                  <a:txBody>
                    <a:bodyPr/>
                    <a:lstStyle/>
                    <a:p>
                      <a:pPr algn="ctr"/>
                      <a:endParaRPr lang="en-GB" dirty="0">
                        <a:latin typeface="Century Gothic" panose="020B0502020202020204" pitchFamily="34" charset="0"/>
                      </a:endParaRPr>
                    </a:p>
                  </a:txBody>
                  <a:tcPr/>
                </a:tc>
              </a:tr>
            </a:tbl>
          </a:graphicData>
        </a:graphic>
      </p:graphicFrame>
      <p:sp>
        <p:nvSpPr>
          <p:cNvPr id="6" name="TextBox 5"/>
          <p:cNvSpPr txBox="1"/>
          <p:nvPr/>
        </p:nvSpPr>
        <p:spPr>
          <a:xfrm>
            <a:off x="0" y="188640"/>
            <a:ext cx="9144000" cy="553998"/>
          </a:xfrm>
          <a:prstGeom prst="rect">
            <a:avLst/>
          </a:prstGeom>
          <a:noFill/>
        </p:spPr>
        <p:txBody>
          <a:bodyPr wrap="square" rtlCol="0">
            <a:spAutoFit/>
          </a:bodyPr>
          <a:lstStyle/>
          <a:p>
            <a:pPr algn="ctr"/>
            <a:r>
              <a:rPr lang="en-GB" sz="1500" dirty="0" smtClean="0">
                <a:latin typeface="Century Gothic" panose="020B0502020202020204" pitchFamily="34" charset="0"/>
              </a:rPr>
              <a:t>In the table provided state whether the following items have been developed from either market pull or technology push. In the column provided state clearly your choice for each product. </a:t>
            </a:r>
            <a:endParaRPr lang="en-GB" sz="1500" dirty="0">
              <a:latin typeface="Century Gothic" panose="020B0502020202020204" pitchFamily="34" charset="0"/>
            </a:endParaRPr>
          </a:p>
        </p:txBody>
      </p:sp>
    </p:spTree>
    <p:extLst>
      <p:ext uri="{BB962C8B-B14F-4D97-AF65-F5344CB8AC3E}">
        <p14:creationId xmlns:p14="http://schemas.microsoft.com/office/powerpoint/2010/main" val="214055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KEY WORDS </a:t>
            </a:r>
            <a:endParaRPr lang="en-GB" b="1" dirty="0">
              <a:latin typeface="Century Gothic" panose="020B0502020202020204" pitchFamily="34" charset="0"/>
            </a:endParaRPr>
          </a:p>
        </p:txBody>
      </p:sp>
      <p:sp>
        <p:nvSpPr>
          <p:cNvPr id="6" name="Rectangle 5"/>
          <p:cNvSpPr/>
          <p:nvPr/>
        </p:nvSpPr>
        <p:spPr>
          <a:xfrm>
            <a:off x="5580113" y="133182"/>
            <a:ext cx="3473400" cy="415498"/>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market pull &amp; technology push. </a:t>
            </a:r>
            <a:endParaRPr lang="en-GB" altLang="en-US" sz="1050" dirty="0">
              <a:solidFill>
                <a:prstClr val="black"/>
              </a:solidFill>
              <a:latin typeface="Century Gothic" panose="020B0502020202020204" pitchFamily="34" charset="0"/>
            </a:endParaRPr>
          </a:p>
        </p:txBody>
      </p:sp>
      <p:grpSp>
        <p:nvGrpSpPr>
          <p:cNvPr id="3" name="Group 2"/>
          <p:cNvGrpSpPr/>
          <p:nvPr/>
        </p:nvGrpSpPr>
        <p:grpSpPr>
          <a:xfrm>
            <a:off x="1550640" y="829816"/>
            <a:ext cx="5757664" cy="2743200"/>
            <a:chOff x="254496" y="980728"/>
            <a:chExt cx="5757664" cy="274320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82" t="28182" r="25575" b="26104"/>
            <a:stretch/>
          </p:blipFill>
          <p:spPr bwMode="auto">
            <a:xfrm>
              <a:off x="254496" y="980728"/>
              <a:ext cx="551410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436096" y="2996952"/>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4067944" y="1340768"/>
            <a:ext cx="2736305" cy="584775"/>
          </a:xfrm>
          <a:prstGeom prst="rect">
            <a:avLst/>
          </a:prstGeom>
          <a:noFill/>
        </p:spPr>
        <p:txBody>
          <a:bodyPr wrap="square" rtlCol="0">
            <a:spAutoFit/>
          </a:bodyPr>
          <a:lstStyle/>
          <a:p>
            <a:pPr algn="ctr"/>
            <a:r>
              <a:rPr lang="en-GB" sz="3200" b="1" dirty="0" smtClean="0">
                <a:latin typeface="Century Gothic" panose="020B0502020202020204" pitchFamily="34" charset="0"/>
              </a:rPr>
              <a:t>KEY WORDS </a:t>
            </a:r>
            <a:endParaRPr lang="en-GB" sz="3200" b="1" dirty="0">
              <a:latin typeface="Century Gothic" panose="020B0502020202020204" pitchFamily="34" charset="0"/>
            </a:endParaRPr>
          </a:p>
        </p:txBody>
      </p:sp>
      <p:sp>
        <p:nvSpPr>
          <p:cNvPr id="7" name="Rectangle 6"/>
          <p:cNvSpPr/>
          <p:nvPr/>
        </p:nvSpPr>
        <p:spPr>
          <a:xfrm>
            <a:off x="107504" y="4005064"/>
            <a:ext cx="8874001" cy="2492990"/>
          </a:xfrm>
          <a:prstGeom prst="rect">
            <a:avLst/>
          </a:prstGeom>
        </p:spPr>
        <p:txBody>
          <a:bodyPr wrap="square">
            <a:spAutoFit/>
          </a:bodyPr>
          <a:lstStyle/>
          <a:p>
            <a:pPr algn="ctr"/>
            <a:r>
              <a:rPr lang="en-GB" sz="2600" b="1" dirty="0">
                <a:solidFill>
                  <a:srgbClr val="00B050"/>
                </a:solidFill>
                <a:latin typeface="Century Gothic" panose="020B0502020202020204" pitchFamily="34" charset="0"/>
              </a:rPr>
              <a:t>Society</a:t>
            </a:r>
            <a:r>
              <a:rPr lang="en-GB" sz="2600" dirty="0">
                <a:solidFill>
                  <a:srgbClr val="FF0000"/>
                </a:solidFill>
                <a:latin typeface="Century Gothic" panose="020B0502020202020204" pitchFamily="34" charset="0"/>
              </a:rPr>
              <a:t> </a:t>
            </a:r>
            <a:r>
              <a:rPr lang="en-GB" sz="2600" dirty="0">
                <a:latin typeface="Century Gothic" panose="020B0502020202020204" pitchFamily="34" charset="0"/>
              </a:rPr>
              <a:t>– </a:t>
            </a:r>
            <a:r>
              <a:rPr lang="en-GB" sz="2600" dirty="0" smtClean="0">
                <a:latin typeface="Century Gothic" panose="020B0502020202020204" pitchFamily="34" charset="0"/>
              </a:rPr>
              <a:t>A </a:t>
            </a:r>
            <a:r>
              <a:rPr lang="en-GB" sz="2600" dirty="0">
                <a:latin typeface="Century Gothic" panose="020B0502020202020204" pitchFamily="34" charset="0"/>
              </a:rPr>
              <a:t>collective of people living together in a community (what around us) This can be friends, family, celebrities</a:t>
            </a:r>
            <a:r>
              <a:rPr lang="en-GB" sz="2600" dirty="0" smtClean="0">
                <a:latin typeface="Century Gothic" panose="020B0502020202020204" pitchFamily="34" charset="0"/>
              </a:rPr>
              <a:t>.</a:t>
            </a:r>
          </a:p>
          <a:p>
            <a:pPr algn="ctr"/>
            <a:endParaRPr lang="en-GB" sz="2600" dirty="0">
              <a:latin typeface="Century Gothic" panose="020B0502020202020204" pitchFamily="34" charset="0"/>
            </a:endParaRPr>
          </a:p>
          <a:p>
            <a:pPr algn="ctr"/>
            <a:r>
              <a:rPr lang="en-GB" sz="2600" b="1" dirty="0">
                <a:solidFill>
                  <a:srgbClr val="00B050"/>
                </a:solidFill>
                <a:latin typeface="Century Gothic" panose="020B0502020202020204" pitchFamily="34" charset="0"/>
              </a:rPr>
              <a:t>Culture</a:t>
            </a:r>
            <a:r>
              <a:rPr lang="en-GB" sz="2600" dirty="0">
                <a:solidFill>
                  <a:srgbClr val="00B050"/>
                </a:solidFill>
                <a:latin typeface="Century Gothic" panose="020B0502020202020204" pitchFamily="34" charset="0"/>
              </a:rPr>
              <a:t> </a:t>
            </a:r>
            <a:r>
              <a:rPr lang="en-GB" sz="2600" dirty="0">
                <a:latin typeface="Century Gothic" panose="020B0502020202020204" pitchFamily="34" charset="0"/>
              </a:rPr>
              <a:t>– The values and beliefs, customs and behaviours used by groups in society. </a:t>
            </a:r>
          </a:p>
        </p:txBody>
      </p:sp>
    </p:spTree>
    <p:extLst>
      <p:ext uri="{BB962C8B-B14F-4D97-AF65-F5344CB8AC3E}">
        <p14:creationId xmlns:p14="http://schemas.microsoft.com/office/powerpoint/2010/main" val="1754759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FASION &amp; TRENDS </a:t>
            </a:r>
            <a:endParaRPr lang="en-GB" b="1" dirty="0">
              <a:latin typeface="Century Gothic" panose="020B0502020202020204" pitchFamily="34" charset="0"/>
            </a:endParaRPr>
          </a:p>
        </p:txBody>
      </p:sp>
      <p:sp>
        <p:nvSpPr>
          <p:cNvPr id="6" name="Rectangle 5"/>
          <p:cNvSpPr/>
          <p:nvPr/>
        </p:nvSpPr>
        <p:spPr>
          <a:xfrm>
            <a:off x="5580113" y="133182"/>
            <a:ext cx="3473400" cy="415498"/>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market pull &amp; technology push. </a:t>
            </a:r>
            <a:endParaRPr lang="en-GB" altLang="en-US" sz="1050" dirty="0">
              <a:solidFill>
                <a:prstClr val="black"/>
              </a:solidFill>
              <a:latin typeface="Century Gothic" panose="020B0502020202020204" pitchFamily="34" charset="0"/>
            </a:endParaRP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8518" y="1457479"/>
            <a:ext cx="7611914" cy="2763609"/>
          </a:xfrm>
          <a:prstGeom prst="rect">
            <a:avLst/>
          </a:prstGeom>
        </p:spPr>
      </p:pic>
      <p:sp>
        <p:nvSpPr>
          <p:cNvPr id="9" name="Text Placeholder 2"/>
          <p:cNvSpPr txBox="1">
            <a:spLocks/>
          </p:cNvSpPr>
          <p:nvPr/>
        </p:nvSpPr>
        <p:spPr>
          <a:xfrm>
            <a:off x="107504" y="767481"/>
            <a:ext cx="9036496" cy="3453607"/>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GB" sz="2400" b="1" dirty="0" smtClean="0">
                <a:latin typeface="Century Gothic" panose="020B0502020202020204" pitchFamily="34" charset="0"/>
              </a:rPr>
              <a:t>Evolution in the development of materials, technology and fashion has driven design trends. </a:t>
            </a:r>
          </a:p>
          <a:p>
            <a:pPr marL="0" indent="0">
              <a:buNone/>
            </a:pPr>
            <a:endParaRPr lang="en-GB" dirty="0" smtClean="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endParaRPr lang="en-GB" dirty="0" smtClean="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endParaRPr lang="en-GB" dirty="0" smtClean="0">
              <a:latin typeface="Century Gothic" panose="020B0502020202020204" pitchFamily="34" charset="0"/>
            </a:endParaRPr>
          </a:p>
          <a:p>
            <a:pPr marL="274320" lvl="1" indent="0">
              <a:buNone/>
            </a:pPr>
            <a:endParaRPr lang="en-GB" dirty="0">
              <a:latin typeface="Century Gothic" panose="020B0502020202020204" pitchFamily="34" charset="0"/>
            </a:endParaRPr>
          </a:p>
          <a:p>
            <a:pPr marL="274320" lvl="1" indent="0">
              <a:buNone/>
            </a:pPr>
            <a:endParaRPr lang="en-GB" sz="2400" dirty="0" smtClean="0">
              <a:latin typeface="Century Gothic" panose="020B0502020202020204" pitchFamily="34" charset="0"/>
            </a:endParaRPr>
          </a:p>
          <a:p>
            <a:pPr marL="274320" lvl="1" indent="0">
              <a:buNone/>
            </a:pPr>
            <a:r>
              <a:rPr lang="en-GB" sz="2400" b="1" dirty="0" smtClean="0">
                <a:latin typeface="Century Gothic" panose="020B0502020202020204" pitchFamily="34" charset="0"/>
              </a:rPr>
              <a:t>Studying the above headphone images answer the following questions: </a:t>
            </a:r>
            <a:endParaRPr lang="en-GB" sz="2400" b="1" dirty="0">
              <a:latin typeface="Century Gothic" panose="020B0502020202020204" pitchFamily="34" charset="0"/>
            </a:endParaRPr>
          </a:p>
          <a:p>
            <a:pPr lvl="1"/>
            <a:endParaRPr lang="en-GB" sz="2400" dirty="0" smtClean="0">
              <a:latin typeface="Century Gothic" panose="020B0502020202020204" pitchFamily="34" charset="0"/>
            </a:endParaRPr>
          </a:p>
          <a:p>
            <a:pPr lvl="1"/>
            <a:r>
              <a:rPr lang="en-GB" sz="2400" dirty="0" smtClean="0">
                <a:latin typeface="Century Gothic" panose="020B0502020202020204" pitchFamily="34" charset="0"/>
              </a:rPr>
              <a:t>What developments in materials and technology have contributed to the design of new types of headphone?</a:t>
            </a:r>
          </a:p>
          <a:p>
            <a:pPr lvl="1"/>
            <a:r>
              <a:rPr lang="en-GB" sz="2400" dirty="0" smtClean="0">
                <a:latin typeface="Century Gothic" panose="020B0502020202020204" pitchFamily="34" charset="0"/>
              </a:rPr>
              <a:t>Which of these are driven by consumers or by research?</a:t>
            </a:r>
            <a:endParaRPr lang="en-GB" sz="2400" dirty="0">
              <a:latin typeface="Century Gothic" panose="020B0502020202020204" pitchFamily="34" charset="0"/>
            </a:endParaRPr>
          </a:p>
        </p:txBody>
      </p:sp>
    </p:spTree>
    <p:extLst>
      <p:ext uri="{BB962C8B-B14F-4D97-AF65-F5344CB8AC3E}">
        <p14:creationId xmlns:p14="http://schemas.microsoft.com/office/powerpoint/2010/main" val="229727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FASION &amp; TRENDS </a:t>
            </a:r>
            <a:endParaRPr lang="en-GB" b="1" dirty="0">
              <a:latin typeface="Century Gothic" panose="020B0502020202020204" pitchFamily="34" charset="0"/>
            </a:endParaRPr>
          </a:p>
        </p:txBody>
      </p:sp>
      <p:sp>
        <p:nvSpPr>
          <p:cNvPr id="6" name="Rectangle 5"/>
          <p:cNvSpPr/>
          <p:nvPr/>
        </p:nvSpPr>
        <p:spPr>
          <a:xfrm>
            <a:off x="5580113" y="133182"/>
            <a:ext cx="3473400" cy="415498"/>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market pull &amp; technology push. </a:t>
            </a:r>
            <a:endParaRPr lang="en-GB" altLang="en-US" sz="1050" dirty="0">
              <a:solidFill>
                <a:prstClr val="black"/>
              </a:solidFill>
              <a:latin typeface="Century Gothic" panose="020B0502020202020204" pitchFamily="34" charset="0"/>
            </a:endParaRP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937" y="1484784"/>
            <a:ext cx="4873111" cy="1769249"/>
          </a:xfrm>
          <a:prstGeom prst="rect">
            <a:avLst/>
          </a:prstGeom>
        </p:spPr>
      </p:pic>
      <p:sp>
        <p:nvSpPr>
          <p:cNvPr id="9" name="Text Placeholder 2"/>
          <p:cNvSpPr txBox="1">
            <a:spLocks/>
          </p:cNvSpPr>
          <p:nvPr/>
        </p:nvSpPr>
        <p:spPr>
          <a:xfrm>
            <a:off x="107504" y="767481"/>
            <a:ext cx="9036496" cy="3453607"/>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GB" sz="2400" b="1" dirty="0" smtClean="0">
                <a:latin typeface="Century Gothic" panose="020B0502020202020204" pitchFamily="34" charset="0"/>
              </a:rPr>
              <a:t>Evolution in the development of materials, technology and fashion has driven design trends. </a:t>
            </a:r>
          </a:p>
          <a:p>
            <a:pPr marL="0" indent="0">
              <a:buNone/>
            </a:pPr>
            <a:endParaRPr lang="en-GB" dirty="0" smtClean="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endParaRPr lang="en-GB" dirty="0" smtClean="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endParaRPr lang="en-GB" dirty="0" smtClean="0">
              <a:latin typeface="Century Gothic" panose="020B0502020202020204" pitchFamily="34" charset="0"/>
            </a:endParaRPr>
          </a:p>
          <a:p>
            <a:pPr marL="274320" lvl="1" indent="0">
              <a:buNone/>
            </a:pPr>
            <a:endParaRPr lang="en-GB" dirty="0">
              <a:latin typeface="Century Gothic" panose="020B0502020202020204" pitchFamily="34" charset="0"/>
            </a:endParaRPr>
          </a:p>
          <a:p>
            <a:pPr marL="274320" lvl="1" indent="0">
              <a:buNone/>
            </a:pPr>
            <a:endParaRPr lang="en-GB" sz="2400" dirty="0" smtClean="0">
              <a:latin typeface="Century Gothic" panose="020B0502020202020204" pitchFamily="34" charset="0"/>
            </a:endParaRPr>
          </a:p>
        </p:txBody>
      </p:sp>
      <p:sp>
        <p:nvSpPr>
          <p:cNvPr id="10" name="Rectangle 9"/>
          <p:cNvSpPr/>
          <p:nvPr/>
        </p:nvSpPr>
        <p:spPr>
          <a:xfrm>
            <a:off x="179512" y="5157192"/>
            <a:ext cx="8784976" cy="1512168"/>
          </a:xfrm>
          <a:prstGeom prst="rect">
            <a:avLst/>
          </a:prstGeom>
          <a:solidFill>
            <a:srgbClr val="9AF09E"/>
          </a:solid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entury Gothic" panose="020B0502020202020204" pitchFamily="34" charset="0"/>
              </a:rPr>
              <a:t>Activity – You have 10 minutes to quickly sketch what headphones will look like in 10 years time. </a:t>
            </a:r>
          </a:p>
          <a:p>
            <a:pPr algn="ctr"/>
            <a:r>
              <a:rPr lang="en-GB" sz="2400" b="1" dirty="0" smtClean="0">
                <a:solidFill>
                  <a:schemeClr val="tx1"/>
                </a:solidFill>
                <a:latin typeface="Century Gothic" panose="020B0502020202020204" pitchFamily="34" charset="0"/>
              </a:rPr>
              <a:t>What will we need? How will we listen? What product will it play off? </a:t>
            </a:r>
            <a:endParaRPr lang="en-GB" sz="2400" b="1" dirty="0">
              <a:solidFill>
                <a:schemeClr val="tx1"/>
              </a:solidFill>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 y="3335464"/>
            <a:ext cx="2955733" cy="1659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1" y="3335463"/>
            <a:ext cx="2955733" cy="1659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1777" y="3335463"/>
            <a:ext cx="2954719" cy="166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5148064" y="1412776"/>
            <a:ext cx="3888432" cy="1728192"/>
          </a:xfrm>
          <a:prstGeom prst="roundRect">
            <a:avLst/>
          </a:prstGeom>
          <a:noFill/>
          <a:ln>
            <a:solidFill>
              <a:srgbClr val="9AF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entury Gothic" panose="020B0502020202020204" pitchFamily="34" charset="0"/>
              </a:rPr>
              <a:t>This technology is still evolving. Have an IPhone 7  or more recent? </a:t>
            </a:r>
          </a:p>
          <a:p>
            <a:pPr algn="ctr"/>
            <a:r>
              <a:rPr lang="en-GB" sz="2000" dirty="0" smtClean="0">
                <a:solidFill>
                  <a:schemeClr val="tx1"/>
                </a:solidFill>
                <a:latin typeface="Century Gothic" panose="020B0502020202020204" pitchFamily="34" charset="0"/>
              </a:rPr>
              <a:t>They removed the headphone jack. </a:t>
            </a:r>
            <a:r>
              <a:rPr lang="en-GB" sz="2800" b="1" dirty="0" smtClean="0">
                <a:solidFill>
                  <a:schemeClr val="tx1"/>
                </a:solidFill>
                <a:latin typeface="Century Gothic" panose="020B0502020202020204" pitchFamily="34" charset="0"/>
              </a:rPr>
              <a:t>WHY?</a:t>
            </a:r>
            <a:endParaRPr lang="en-GB" sz="2800" b="1" dirty="0">
              <a:solidFill>
                <a:schemeClr val="tx1"/>
              </a:solidFill>
              <a:latin typeface="Century Gothic" panose="020B0502020202020204" pitchFamily="34" charset="0"/>
            </a:endParaRPr>
          </a:p>
        </p:txBody>
      </p:sp>
      <p:sp>
        <p:nvSpPr>
          <p:cNvPr id="3" name="Rectangle 2"/>
          <p:cNvSpPr/>
          <p:nvPr/>
        </p:nvSpPr>
        <p:spPr>
          <a:xfrm>
            <a:off x="179512" y="5090989"/>
            <a:ext cx="8784976" cy="172238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entury Gothic" panose="020B0502020202020204" pitchFamily="34" charset="0"/>
              </a:rPr>
              <a:t>Peer Review: Swap your sketches with the person sitting next to you and discuss your idea. Listen to their feedback and obtain feedback through what went well (WWW) and even better if (EBI) </a:t>
            </a: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31048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CULTURE &amp; SOCIETY </a:t>
            </a:r>
            <a:endParaRPr lang="en-GB" b="1" dirty="0">
              <a:latin typeface="Century Gothic" panose="020B0502020202020204" pitchFamily="34" charset="0"/>
            </a:endParaRPr>
          </a:p>
        </p:txBody>
      </p:sp>
      <p:sp>
        <p:nvSpPr>
          <p:cNvPr id="6" name="Rectangle 5"/>
          <p:cNvSpPr/>
          <p:nvPr/>
        </p:nvSpPr>
        <p:spPr>
          <a:xfrm>
            <a:off x="5580113" y="133182"/>
            <a:ext cx="3473400" cy="415498"/>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market pull &amp; technology push. </a:t>
            </a:r>
            <a:endParaRPr lang="en-GB" altLang="en-US" sz="1050" dirty="0">
              <a:solidFill>
                <a:prstClr val="black"/>
              </a:solidFill>
              <a:latin typeface="Century Gothic" panose="020B0502020202020204" pitchFamily="34" charset="0"/>
            </a:endParaRPr>
          </a:p>
        </p:txBody>
      </p:sp>
      <p:sp>
        <p:nvSpPr>
          <p:cNvPr id="5" name="Content Placeholder 2"/>
          <p:cNvSpPr>
            <a:spLocks noGrp="1"/>
          </p:cNvSpPr>
          <p:nvPr>
            <p:ph idx="1"/>
          </p:nvPr>
        </p:nvSpPr>
        <p:spPr>
          <a:xfrm>
            <a:off x="72007" y="692696"/>
            <a:ext cx="5580113" cy="5472609"/>
          </a:xfrm>
        </p:spPr>
        <p:txBody>
          <a:bodyPr>
            <a:normAutofit/>
          </a:bodyPr>
          <a:lstStyle/>
          <a:p>
            <a:pPr marL="0" indent="0">
              <a:buNone/>
            </a:pPr>
            <a:r>
              <a:rPr lang="en-GB" sz="2400" b="1" dirty="0" smtClean="0">
                <a:latin typeface="Century Gothic" panose="020B0502020202020204" pitchFamily="34" charset="0"/>
              </a:rPr>
              <a:t>Culture is groups within society (some we are born into and some we choose) these can be:</a:t>
            </a:r>
          </a:p>
          <a:p>
            <a:pPr marL="0" indent="0">
              <a:buNone/>
            </a:pPr>
            <a:endParaRPr lang="en-GB" sz="2800" b="1" dirty="0" smtClean="0">
              <a:latin typeface="Century Gothic" panose="020B0502020202020204" pitchFamily="34" charset="0"/>
            </a:endParaRPr>
          </a:p>
          <a:p>
            <a:r>
              <a:rPr lang="en-GB" sz="2400" dirty="0" smtClean="0">
                <a:latin typeface="Century Gothic" panose="020B0502020202020204" pitchFamily="34" charset="0"/>
              </a:rPr>
              <a:t>Ethnic</a:t>
            </a:r>
          </a:p>
          <a:p>
            <a:r>
              <a:rPr lang="en-GB" sz="2400" dirty="0" smtClean="0">
                <a:latin typeface="Century Gothic" panose="020B0502020202020204" pitchFamily="34" charset="0"/>
              </a:rPr>
              <a:t>Political</a:t>
            </a:r>
          </a:p>
          <a:p>
            <a:r>
              <a:rPr lang="en-GB" sz="2400" dirty="0" smtClean="0">
                <a:latin typeface="Century Gothic" panose="020B0502020202020204" pitchFamily="34" charset="0"/>
              </a:rPr>
              <a:t>Religious </a:t>
            </a:r>
          </a:p>
          <a:p>
            <a:r>
              <a:rPr lang="en-GB" sz="2400" dirty="0" smtClean="0">
                <a:latin typeface="Century Gothic" panose="020B0502020202020204" pitchFamily="34" charset="0"/>
              </a:rPr>
              <a:t>Gender</a:t>
            </a:r>
            <a:endParaRPr lang="en-GB" sz="2400" dirty="0">
              <a:latin typeface="Century Gothic" panose="020B0502020202020204" pitchFamily="34" charset="0"/>
            </a:endParaRPr>
          </a:p>
        </p:txBody>
      </p:sp>
      <p:pic>
        <p:nvPicPr>
          <p:cNvPr id="7" name="Picture 6"/>
          <p:cNvPicPr>
            <a:picLocks noChangeAspect="1"/>
          </p:cNvPicPr>
          <p:nvPr/>
        </p:nvPicPr>
        <p:blipFill>
          <a:blip r:embed="rId2"/>
          <a:stretch>
            <a:fillRect/>
          </a:stretch>
        </p:blipFill>
        <p:spPr>
          <a:xfrm>
            <a:off x="5580113" y="692695"/>
            <a:ext cx="3456383" cy="3539061"/>
          </a:xfrm>
          <a:prstGeom prst="rect">
            <a:avLst/>
          </a:prstGeom>
        </p:spPr>
      </p:pic>
      <p:sp>
        <p:nvSpPr>
          <p:cNvPr id="2" name="Rectangle 1"/>
          <p:cNvSpPr/>
          <p:nvPr/>
        </p:nvSpPr>
        <p:spPr>
          <a:xfrm>
            <a:off x="107504" y="4365104"/>
            <a:ext cx="8856983" cy="1200329"/>
          </a:xfrm>
          <a:prstGeom prst="rect">
            <a:avLst/>
          </a:prstGeom>
        </p:spPr>
        <p:txBody>
          <a:bodyPr wrap="square">
            <a:spAutoFit/>
          </a:bodyPr>
          <a:lstStyle/>
          <a:p>
            <a:pPr lvl="0" algn="ctr">
              <a:spcBef>
                <a:spcPct val="20000"/>
              </a:spcBef>
            </a:pPr>
            <a:r>
              <a:rPr lang="en-GB" sz="2400" b="1" dirty="0">
                <a:solidFill>
                  <a:srgbClr val="FF0000"/>
                </a:solidFill>
                <a:latin typeface="Century Gothic" panose="020B0502020202020204" pitchFamily="34" charset="0"/>
              </a:rPr>
              <a:t>Britain has become a multicultural society and from this has changed fashion, food and architecture among other outcomes.</a:t>
            </a:r>
          </a:p>
        </p:txBody>
      </p:sp>
      <p:pic>
        <p:nvPicPr>
          <p:cNvPr id="8"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965268"/>
            <a:ext cx="1730540" cy="17305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40160" y="5982379"/>
            <a:ext cx="8172400" cy="830997"/>
          </a:xfrm>
          <a:prstGeom prst="rect">
            <a:avLst/>
          </a:prstGeom>
        </p:spPr>
        <p:txBody>
          <a:bodyPr wrap="square">
            <a:spAutoFit/>
          </a:bodyPr>
          <a:lstStyle/>
          <a:p>
            <a:pPr marL="274320" lvl="1"/>
            <a:r>
              <a:rPr lang="en-GB" sz="2400" b="1" dirty="0">
                <a:solidFill>
                  <a:prstClr val="black"/>
                </a:solidFill>
                <a:latin typeface="Century Gothic" panose="020B0502020202020204" pitchFamily="34" charset="0"/>
              </a:rPr>
              <a:t>Q) </a:t>
            </a:r>
            <a:r>
              <a:rPr lang="en-GB" sz="2400" b="1" dirty="0" smtClean="0">
                <a:solidFill>
                  <a:prstClr val="black"/>
                </a:solidFill>
                <a:latin typeface="Century Gothic" panose="020B0502020202020204" pitchFamily="34" charset="0"/>
              </a:rPr>
              <a:t>Why is it important for designers to consider different cultures in their products? </a:t>
            </a:r>
            <a:endParaRPr lang="en-GB" sz="2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018289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CULTURE &amp; SOCIETY </a:t>
            </a:r>
            <a:endParaRPr lang="en-GB" b="1" dirty="0">
              <a:latin typeface="Century Gothic" panose="020B0502020202020204" pitchFamily="34" charset="0"/>
            </a:endParaRPr>
          </a:p>
        </p:txBody>
      </p:sp>
      <p:sp>
        <p:nvSpPr>
          <p:cNvPr id="6" name="Rectangle 5"/>
          <p:cNvSpPr/>
          <p:nvPr/>
        </p:nvSpPr>
        <p:spPr>
          <a:xfrm>
            <a:off x="5580113" y="133182"/>
            <a:ext cx="3473400" cy="415498"/>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market pull &amp; technology push. </a:t>
            </a:r>
            <a:endParaRPr lang="en-GB" altLang="en-US" sz="1050" dirty="0">
              <a:solidFill>
                <a:prstClr val="black"/>
              </a:solidFill>
              <a:latin typeface="Century Gothic" panose="020B0502020202020204" pitchFamily="34" charset="0"/>
            </a:endParaRPr>
          </a:p>
        </p:txBody>
      </p:sp>
      <p:sp>
        <p:nvSpPr>
          <p:cNvPr id="8" name="Content Placeholder 2"/>
          <p:cNvSpPr txBox="1">
            <a:spLocks/>
          </p:cNvSpPr>
          <p:nvPr/>
        </p:nvSpPr>
        <p:spPr>
          <a:xfrm>
            <a:off x="112921" y="836712"/>
            <a:ext cx="7162199" cy="250532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GB" sz="2200" b="1" dirty="0" smtClean="0">
                <a:latin typeface="Century Gothic" panose="020B0502020202020204" pitchFamily="34" charset="0"/>
              </a:rPr>
              <a:t>Products can be developed by influences from society as well as different culture it can be:</a:t>
            </a:r>
          </a:p>
          <a:p>
            <a:r>
              <a:rPr lang="en-GB" sz="2200" dirty="0" smtClean="0">
                <a:latin typeface="Century Gothic" panose="020B0502020202020204" pitchFamily="34" charset="0"/>
              </a:rPr>
              <a:t>War</a:t>
            </a:r>
          </a:p>
          <a:p>
            <a:r>
              <a:rPr lang="en-GB" sz="2200" dirty="0" smtClean="0">
                <a:latin typeface="Century Gothic" panose="020B0502020202020204" pitchFamily="34" charset="0"/>
              </a:rPr>
              <a:t>Finances (recession)</a:t>
            </a:r>
          </a:p>
          <a:p>
            <a:r>
              <a:rPr lang="en-GB" sz="2200" dirty="0" smtClean="0">
                <a:latin typeface="Century Gothic" panose="020B0502020202020204" pitchFamily="34" charset="0"/>
              </a:rPr>
              <a:t>Technology (social media)</a:t>
            </a:r>
          </a:p>
          <a:p>
            <a:r>
              <a:rPr lang="en-GB" sz="2200" dirty="0" smtClean="0">
                <a:latin typeface="Century Gothic" panose="020B0502020202020204" pitchFamily="34" charset="0"/>
              </a:rPr>
              <a:t>Celebrities </a:t>
            </a:r>
          </a:p>
          <a:p>
            <a:r>
              <a:rPr lang="en-GB" sz="2200" dirty="0" smtClean="0">
                <a:latin typeface="Century Gothic" panose="020B0502020202020204" pitchFamily="34" charset="0"/>
              </a:rPr>
              <a:t>Disabilities (inclusive)</a:t>
            </a:r>
          </a:p>
          <a:p>
            <a:pPr marL="0" indent="0">
              <a:buFont typeface="Wingdings" pitchFamily="2" charset="2"/>
              <a:buNone/>
            </a:pPr>
            <a:endParaRPr lang="en-GB" sz="2200" dirty="0">
              <a:latin typeface="Century Gothic" panose="020B0502020202020204" pitchFamily="34" charset="0"/>
            </a:endParaRPr>
          </a:p>
        </p:txBody>
      </p:sp>
      <p:pic>
        <p:nvPicPr>
          <p:cNvPr id="9" name="Picture 8"/>
          <p:cNvPicPr>
            <a:picLocks noChangeAspect="1"/>
          </p:cNvPicPr>
          <p:nvPr/>
        </p:nvPicPr>
        <p:blipFill>
          <a:blip r:embed="rId2"/>
          <a:stretch>
            <a:fillRect/>
          </a:stretch>
        </p:blipFill>
        <p:spPr>
          <a:xfrm>
            <a:off x="6732240" y="692696"/>
            <a:ext cx="2169218" cy="4324920"/>
          </a:xfrm>
          <a:prstGeom prst="rect">
            <a:avLst/>
          </a:prstGeom>
        </p:spPr>
      </p:pic>
      <p:pic>
        <p:nvPicPr>
          <p:cNvPr id="10"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3933056"/>
            <a:ext cx="1730540" cy="173054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71600" y="5099700"/>
            <a:ext cx="8172400" cy="1569660"/>
          </a:xfrm>
          <a:prstGeom prst="rect">
            <a:avLst/>
          </a:prstGeom>
        </p:spPr>
        <p:txBody>
          <a:bodyPr wrap="square">
            <a:spAutoFit/>
          </a:bodyPr>
          <a:lstStyle/>
          <a:p>
            <a:pPr marL="274320" lvl="1"/>
            <a:r>
              <a:rPr lang="en-GB" sz="2400" b="1" dirty="0">
                <a:solidFill>
                  <a:prstClr val="black"/>
                </a:solidFill>
                <a:latin typeface="Century Gothic" panose="020B0502020202020204" pitchFamily="34" charset="0"/>
              </a:rPr>
              <a:t>Q) </a:t>
            </a:r>
            <a:r>
              <a:rPr lang="en-GB" sz="2400" b="1" dirty="0" smtClean="0">
                <a:solidFill>
                  <a:prstClr val="black"/>
                </a:solidFill>
                <a:latin typeface="Century Gothic" panose="020B0502020202020204" pitchFamily="34" charset="0"/>
              </a:rPr>
              <a:t>How does social media impact your product choices? </a:t>
            </a:r>
          </a:p>
          <a:p>
            <a:pPr marL="274320" lvl="1"/>
            <a:r>
              <a:rPr lang="en-GB" sz="2400" b="1" dirty="0" smtClean="0">
                <a:solidFill>
                  <a:prstClr val="black"/>
                </a:solidFill>
                <a:latin typeface="Century Gothic" panose="020B0502020202020204" pitchFamily="34" charset="0"/>
              </a:rPr>
              <a:t>Q) What impact does the economy have on product designers and consumers? </a:t>
            </a:r>
            <a:endParaRPr lang="en-GB" sz="2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31019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4000" cy="504056"/>
          </a:xfrm>
          <a:prstGeom prst="rect">
            <a:avLst/>
          </a:prstGeom>
          <a:solidFill>
            <a:srgbClr val="9AF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latin typeface="Century Gothic" panose="020B0502020202020204" pitchFamily="34" charset="0"/>
              </a:rPr>
              <a:t>CULTURE &amp; SOCIETY CASE STUDY  </a:t>
            </a:r>
            <a:endParaRPr lang="en-GB" b="1" dirty="0">
              <a:latin typeface="Century Gothic" panose="020B0502020202020204" pitchFamily="34" charset="0"/>
            </a:endParaRPr>
          </a:p>
        </p:txBody>
      </p:sp>
      <p:sp>
        <p:nvSpPr>
          <p:cNvPr id="6" name="Rectangle 5"/>
          <p:cNvSpPr/>
          <p:nvPr/>
        </p:nvSpPr>
        <p:spPr>
          <a:xfrm>
            <a:off x="5580113" y="133182"/>
            <a:ext cx="3473400" cy="415498"/>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altLang="en-US" sz="1050" dirty="0" smtClean="0">
                <a:solidFill>
                  <a:prstClr val="black"/>
                </a:solidFill>
                <a:latin typeface="Century Gothic" panose="020B0502020202020204" pitchFamily="34" charset="0"/>
              </a:rPr>
              <a:t>market pull &amp; technology push. </a:t>
            </a:r>
            <a:endParaRPr lang="en-GB" altLang="en-US" sz="1050" dirty="0">
              <a:solidFill>
                <a:prstClr val="black"/>
              </a:solidFill>
              <a:latin typeface="Century Gothic" panose="020B0502020202020204" pitchFamily="34" charset="0"/>
            </a:endParaRPr>
          </a:p>
        </p:txBody>
      </p:sp>
      <p:sp>
        <p:nvSpPr>
          <p:cNvPr id="17" name="Text Placeholder 2"/>
          <p:cNvSpPr txBox="1">
            <a:spLocks/>
          </p:cNvSpPr>
          <p:nvPr/>
        </p:nvSpPr>
        <p:spPr>
          <a:xfrm>
            <a:off x="107504" y="1268760"/>
            <a:ext cx="6270197" cy="3453607"/>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sz="2400" dirty="0" smtClean="0">
                <a:latin typeface="Century Gothic" panose="020B0502020202020204" pitchFamily="34" charset="0"/>
              </a:rPr>
              <a:t>The new UK £5 note contains a small amount of tallow in the polymer pellets used to make the notes</a:t>
            </a:r>
          </a:p>
          <a:p>
            <a:r>
              <a:rPr lang="en-GB" sz="2400" dirty="0" smtClean="0">
                <a:latin typeface="Century Gothic" panose="020B0502020202020204" pitchFamily="34" charset="0"/>
              </a:rPr>
              <a:t>Tallow is a substance derived from animal fat</a:t>
            </a:r>
          </a:p>
          <a:p>
            <a:r>
              <a:rPr lang="en-GB" sz="2400" dirty="0" smtClean="0">
                <a:latin typeface="Century Gothic" panose="020B0502020202020204" pitchFamily="34" charset="0"/>
              </a:rPr>
              <a:t>This has upset a large community of Hindus, Sikhs, Jains, vegetarians and vegans living in the UK. </a:t>
            </a:r>
          </a:p>
          <a:p>
            <a:pPr lvl="1"/>
            <a:endParaRPr lang="en-GB" sz="2000" dirty="0">
              <a:latin typeface="Century Gothic" panose="020B0502020202020204" pitchFamily="34" charset="0"/>
            </a:endParaRPr>
          </a:p>
          <a:p>
            <a:pPr lvl="1"/>
            <a:endParaRPr lang="en-GB" sz="2000" dirty="0" smtClean="0">
              <a:latin typeface="Century Gothic" panose="020B0502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650" y="764704"/>
            <a:ext cx="2471027" cy="146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675115" y="3620924"/>
            <a:ext cx="2455553" cy="646331"/>
          </a:xfrm>
          <a:prstGeom prst="rect">
            <a:avLst/>
          </a:prstGeom>
        </p:spPr>
        <p:txBody>
          <a:bodyPr wrap="square">
            <a:spAutoFit/>
          </a:bodyPr>
          <a:lstStyle/>
          <a:p>
            <a:pPr algn="ctr"/>
            <a:r>
              <a:rPr lang="en-GB" sz="1200" dirty="0">
                <a:hlinkClick r:id="rId3"/>
              </a:rPr>
              <a:t>https://</a:t>
            </a:r>
            <a:r>
              <a:rPr lang="en-GB" sz="1200" dirty="0" smtClean="0">
                <a:hlinkClick r:id="rId3"/>
              </a:rPr>
              <a:t>www.youtube.com/watch?v=IK96PJStI90</a:t>
            </a:r>
            <a:endParaRPr lang="en-GB" sz="1200" dirty="0" smtClean="0"/>
          </a:p>
          <a:p>
            <a:pPr algn="ctr"/>
            <a:endParaRPr lang="en-GB" sz="1200" dirty="0"/>
          </a:p>
        </p:txBody>
      </p:sp>
      <p:sp>
        <p:nvSpPr>
          <p:cNvPr id="20" name="Text Placeholder 1"/>
          <p:cNvSpPr txBox="1">
            <a:spLocks/>
          </p:cNvSpPr>
          <p:nvPr/>
        </p:nvSpPr>
        <p:spPr>
          <a:xfrm>
            <a:off x="99896" y="764704"/>
            <a:ext cx="7816470" cy="670772"/>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GB" sz="2800" b="1" dirty="0" smtClean="0">
                <a:latin typeface="Century Gothic" panose="020B0502020202020204" pitchFamily="34" charset="0"/>
              </a:rPr>
              <a:t>Case study </a:t>
            </a:r>
            <a:r>
              <a:rPr lang="en-GB" sz="2800" b="1" dirty="0" smtClean="0">
                <a:solidFill>
                  <a:srgbClr val="44BEC0"/>
                </a:solidFill>
                <a:latin typeface="Century Gothic" panose="020B0502020202020204" pitchFamily="34" charset="0"/>
              </a:rPr>
              <a:t>Polymer </a:t>
            </a:r>
            <a:r>
              <a:rPr lang="en-GB" sz="2800" b="1" baseline="15000" dirty="0" smtClean="0">
                <a:solidFill>
                  <a:srgbClr val="1F283B"/>
                </a:solidFill>
                <a:latin typeface="Century Gothic" panose="020B0502020202020204" pitchFamily="34" charset="0"/>
              </a:rPr>
              <a:t>£</a:t>
            </a:r>
            <a:r>
              <a:rPr lang="en-GB" sz="2800" b="1" dirty="0" smtClean="0">
                <a:solidFill>
                  <a:srgbClr val="1F283B"/>
                </a:solidFill>
                <a:latin typeface="Century Gothic" panose="020B0502020202020204" pitchFamily="34" charset="0"/>
              </a:rPr>
              <a:t>5</a:t>
            </a:r>
            <a:r>
              <a:rPr lang="en-GB" sz="2800" b="1" dirty="0" smtClean="0">
                <a:solidFill>
                  <a:srgbClr val="44BEC0"/>
                </a:solidFill>
                <a:latin typeface="Century Gothic" panose="020B0502020202020204" pitchFamily="34" charset="0"/>
              </a:rPr>
              <a:t> notes</a:t>
            </a:r>
            <a:endParaRPr lang="en-GB" sz="2800" b="1" dirty="0">
              <a:solidFill>
                <a:srgbClr val="44BEC0"/>
              </a:solidFill>
              <a:latin typeface="Century Gothic" panose="020B0502020202020204" pitchFamily="34" charset="0"/>
            </a:endParaRPr>
          </a:p>
        </p:txBody>
      </p:sp>
      <p:pic>
        <p:nvPicPr>
          <p:cNvPr id="21" name="Picture 4"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528" y="4149080"/>
            <a:ext cx="1730540" cy="17305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2160" y="3414117"/>
            <a:ext cx="662955" cy="662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6444207" y="2341329"/>
            <a:ext cx="2441469" cy="1015663"/>
          </a:xfrm>
          <a:prstGeom prst="rect">
            <a:avLst/>
          </a:prstGeom>
          <a:solidFill>
            <a:srgbClr val="9AF09E"/>
          </a:solidFill>
        </p:spPr>
        <p:txBody>
          <a:bodyPr wrap="square" rtlCol="0">
            <a:spAutoFit/>
          </a:bodyPr>
          <a:lstStyle/>
          <a:p>
            <a:pPr algn="ctr"/>
            <a:r>
              <a:rPr lang="en-GB" sz="2000" b="1" dirty="0" smtClean="0">
                <a:latin typeface="Century Gothic" panose="020B0502020202020204" pitchFamily="34" charset="0"/>
              </a:rPr>
              <a:t>Watch the clip discussion to follow. </a:t>
            </a:r>
            <a:endParaRPr lang="en-GB" sz="2000" b="1" dirty="0">
              <a:latin typeface="Century Gothic" panose="020B0502020202020204" pitchFamily="34" charset="0"/>
            </a:endParaRPr>
          </a:p>
        </p:txBody>
      </p:sp>
      <p:sp>
        <p:nvSpPr>
          <p:cNvPr id="8" name="Rectangle 7"/>
          <p:cNvSpPr/>
          <p:nvPr/>
        </p:nvSpPr>
        <p:spPr>
          <a:xfrm>
            <a:off x="971600" y="5157192"/>
            <a:ext cx="8172400" cy="1569660"/>
          </a:xfrm>
          <a:prstGeom prst="rect">
            <a:avLst/>
          </a:prstGeom>
        </p:spPr>
        <p:txBody>
          <a:bodyPr wrap="square">
            <a:spAutoFit/>
          </a:bodyPr>
          <a:lstStyle/>
          <a:p>
            <a:pPr marL="274320" lvl="1"/>
            <a:r>
              <a:rPr lang="en-GB" sz="2400" b="1" dirty="0">
                <a:solidFill>
                  <a:prstClr val="black"/>
                </a:solidFill>
                <a:latin typeface="Century Gothic" panose="020B0502020202020204" pitchFamily="34" charset="0"/>
              </a:rPr>
              <a:t>Q) What are the potential consequences for the Bank of England?</a:t>
            </a:r>
          </a:p>
          <a:p>
            <a:pPr marL="274320" lvl="1"/>
            <a:endParaRPr lang="en-GB" sz="2400" b="1" dirty="0">
              <a:solidFill>
                <a:prstClr val="black"/>
              </a:solidFill>
              <a:latin typeface="Century Gothic" panose="020B0502020202020204" pitchFamily="34" charset="0"/>
            </a:endParaRPr>
          </a:p>
          <a:p>
            <a:pPr marL="274320" lvl="1"/>
            <a:r>
              <a:rPr lang="en-GB" sz="2400" b="1" dirty="0">
                <a:solidFill>
                  <a:prstClr val="black"/>
                </a:solidFill>
                <a:latin typeface="Century Gothic" panose="020B0502020202020204" pitchFamily="34" charset="0"/>
              </a:rPr>
              <a:t>Q) Why did they change the material? </a:t>
            </a:r>
          </a:p>
        </p:txBody>
      </p:sp>
    </p:spTree>
    <p:extLst>
      <p:ext uri="{BB962C8B-B14F-4D97-AF65-F5344CB8AC3E}">
        <p14:creationId xmlns:p14="http://schemas.microsoft.com/office/powerpoint/2010/main" val="540692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1007</Words>
  <Application>Microsoft Office PowerPoint</Application>
  <PresentationFormat>On-screen Show (4:3)</PresentationFormat>
  <Paragraphs>135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Dunn</dc:creator>
  <cp:lastModifiedBy>Helen Dunn</cp:lastModifiedBy>
  <cp:revision>19</cp:revision>
  <dcterms:created xsi:type="dcterms:W3CDTF">2018-04-11T16:55:15Z</dcterms:created>
  <dcterms:modified xsi:type="dcterms:W3CDTF">2018-07-24T11:17:37Z</dcterms:modified>
</cp:coreProperties>
</file>