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67" r:id="rId3"/>
    <p:sldId id="268" r:id="rId4"/>
    <p:sldId id="278" r:id="rId5"/>
    <p:sldId id="280" r:id="rId6"/>
    <p:sldId id="281" r:id="rId7"/>
    <p:sldId id="279" r:id="rId8"/>
    <p:sldId id="271" r:id="rId9"/>
    <p:sldId id="282" r:id="rId10"/>
    <p:sldId id="272" r:id="rId11"/>
    <p:sldId id="273" r:id="rId12"/>
    <p:sldId id="274" r:id="rId13"/>
    <p:sldId id="277" r:id="rId14"/>
  </p:sldIdLst>
  <p:sldSz cx="12801600" cy="9601200" type="A3"/>
  <p:notesSz cx="9929813" cy="1435735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66" autoAdjust="0"/>
  </p:normalViewPr>
  <p:slideViewPr>
    <p:cSldViewPr>
      <p:cViewPr>
        <p:scale>
          <a:sx n="50" d="100"/>
          <a:sy n="50" d="100"/>
        </p:scale>
        <p:origin x="-1380" y="-162"/>
      </p:cViewPr>
      <p:guideLst>
        <p:guide orient="horz" pos="3024"/>
        <p:guide pos="403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717868"/>
          </a:xfrm>
          <a:prstGeom prst="rect">
            <a:avLst/>
          </a:prstGeom>
        </p:spPr>
        <p:txBody>
          <a:bodyPr vert="horz" lIns="138778" tIns="69389" rIns="138778" bIns="69389" rtlCol="0"/>
          <a:lstStyle>
            <a:lvl1pPr algn="l">
              <a:defRPr sz="1800"/>
            </a:lvl1pPr>
          </a:lstStyle>
          <a:p>
            <a:endParaRPr lang="en-GB"/>
          </a:p>
        </p:txBody>
      </p:sp>
      <p:sp>
        <p:nvSpPr>
          <p:cNvPr id="3" name="Date Placeholder 2"/>
          <p:cNvSpPr>
            <a:spLocks noGrp="1"/>
          </p:cNvSpPr>
          <p:nvPr>
            <p:ph type="dt" idx="1"/>
          </p:nvPr>
        </p:nvSpPr>
        <p:spPr>
          <a:xfrm>
            <a:off x="5624596" y="0"/>
            <a:ext cx="4302919" cy="717868"/>
          </a:xfrm>
          <a:prstGeom prst="rect">
            <a:avLst/>
          </a:prstGeom>
        </p:spPr>
        <p:txBody>
          <a:bodyPr vert="horz" lIns="138778" tIns="69389" rIns="138778" bIns="69389" rtlCol="0"/>
          <a:lstStyle>
            <a:lvl1pPr algn="r">
              <a:defRPr sz="1800"/>
            </a:lvl1pPr>
          </a:lstStyle>
          <a:p>
            <a:fld id="{80F6E2EF-70A8-4528-9C44-39F41AA32C2E}" type="datetimeFigureOut">
              <a:rPr lang="en-GB" smtClean="0"/>
              <a:t>14/07/2018</a:t>
            </a:fld>
            <a:endParaRPr lang="en-GB"/>
          </a:p>
        </p:txBody>
      </p:sp>
      <p:sp>
        <p:nvSpPr>
          <p:cNvPr id="4" name="Slide Image Placeholder 3"/>
          <p:cNvSpPr>
            <a:spLocks noGrp="1" noRot="1" noChangeAspect="1"/>
          </p:cNvSpPr>
          <p:nvPr>
            <p:ph type="sldImg" idx="2"/>
          </p:nvPr>
        </p:nvSpPr>
        <p:spPr>
          <a:xfrm>
            <a:off x="1376363" y="1076325"/>
            <a:ext cx="7178675" cy="5384800"/>
          </a:xfrm>
          <a:prstGeom prst="rect">
            <a:avLst/>
          </a:prstGeom>
          <a:noFill/>
          <a:ln w="12700">
            <a:solidFill>
              <a:prstClr val="black"/>
            </a:solidFill>
          </a:ln>
        </p:spPr>
        <p:txBody>
          <a:bodyPr vert="horz" lIns="138778" tIns="69389" rIns="138778" bIns="69389" rtlCol="0" anchor="ctr"/>
          <a:lstStyle/>
          <a:p>
            <a:endParaRPr lang="en-GB"/>
          </a:p>
        </p:txBody>
      </p:sp>
      <p:sp>
        <p:nvSpPr>
          <p:cNvPr id="5" name="Notes Placeholder 4"/>
          <p:cNvSpPr>
            <a:spLocks noGrp="1"/>
          </p:cNvSpPr>
          <p:nvPr>
            <p:ph type="body" sz="quarter" idx="3"/>
          </p:nvPr>
        </p:nvSpPr>
        <p:spPr>
          <a:xfrm>
            <a:off x="992982" y="6819741"/>
            <a:ext cx="7943850" cy="6460808"/>
          </a:xfrm>
          <a:prstGeom prst="rect">
            <a:avLst/>
          </a:prstGeom>
        </p:spPr>
        <p:txBody>
          <a:bodyPr vert="horz" lIns="138778" tIns="69389" rIns="138778" bIns="693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13636990"/>
            <a:ext cx="4302919" cy="717868"/>
          </a:xfrm>
          <a:prstGeom prst="rect">
            <a:avLst/>
          </a:prstGeom>
        </p:spPr>
        <p:txBody>
          <a:bodyPr vert="horz" lIns="138778" tIns="69389" rIns="138778" bIns="69389" rtlCol="0" anchor="b"/>
          <a:lstStyle>
            <a:lvl1pPr algn="l">
              <a:defRPr sz="1800"/>
            </a:lvl1pPr>
          </a:lstStyle>
          <a:p>
            <a:endParaRPr lang="en-GB"/>
          </a:p>
        </p:txBody>
      </p:sp>
      <p:sp>
        <p:nvSpPr>
          <p:cNvPr id="7" name="Slide Number Placeholder 6"/>
          <p:cNvSpPr>
            <a:spLocks noGrp="1"/>
          </p:cNvSpPr>
          <p:nvPr>
            <p:ph type="sldNum" sz="quarter" idx="5"/>
          </p:nvPr>
        </p:nvSpPr>
        <p:spPr>
          <a:xfrm>
            <a:off x="5624596" y="13636990"/>
            <a:ext cx="4302919" cy="717868"/>
          </a:xfrm>
          <a:prstGeom prst="rect">
            <a:avLst/>
          </a:prstGeom>
        </p:spPr>
        <p:txBody>
          <a:bodyPr vert="horz" lIns="138778" tIns="69389" rIns="138778" bIns="69389" rtlCol="0" anchor="b"/>
          <a:lstStyle>
            <a:lvl1pPr algn="r">
              <a:defRPr sz="1800"/>
            </a:lvl1pPr>
          </a:lstStyle>
          <a:p>
            <a:fld id="{4E65FBE9-1F9C-401B-84DA-B51CC260F49F}" type="slidenum">
              <a:rPr lang="en-GB" smtClean="0"/>
              <a:t>‹#›</a:t>
            </a:fld>
            <a:endParaRPr lang="en-GB"/>
          </a:p>
        </p:txBody>
      </p:sp>
    </p:spTree>
    <p:extLst>
      <p:ext uri="{BB962C8B-B14F-4D97-AF65-F5344CB8AC3E}">
        <p14:creationId xmlns:p14="http://schemas.microsoft.com/office/powerpoint/2010/main" val="1662305089"/>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2</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11</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12</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13</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3</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4</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Sheet to print </a:t>
            </a:r>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5</a:t>
            </a:fld>
            <a:endParaRPr lang="en-GB"/>
          </a:p>
        </p:txBody>
      </p:sp>
    </p:spTree>
    <p:extLst>
      <p:ext uri="{BB962C8B-B14F-4D97-AF65-F5344CB8AC3E}">
        <p14:creationId xmlns:p14="http://schemas.microsoft.com/office/powerpoint/2010/main" val="204668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6</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7</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8</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9</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10</a:t>
            </a:fld>
            <a:endParaRPr lang="en-GB"/>
          </a:p>
        </p:txBody>
      </p:sp>
    </p:spTree>
    <p:extLst>
      <p:ext uri="{BB962C8B-B14F-4D97-AF65-F5344CB8AC3E}">
        <p14:creationId xmlns:p14="http://schemas.microsoft.com/office/powerpoint/2010/main" val="346738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smtClean="0"/>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54657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14523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4"/>
            <a:ext cx="2880360" cy="819213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0080"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9381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1593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smtClean="0"/>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13644-7DDC-4C74-9629-C44E11D77B3E}"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30793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F13644-7DDC-4C74-9629-C44E11D77B3E}"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64562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F13644-7DDC-4C74-9629-C44E11D77B3E}" type="datetimeFigureOut">
              <a:rPr lang="en-GB" smtClean="0"/>
              <a:t>14/07/2018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73648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F13644-7DDC-4C74-9629-C44E11D77B3E}" type="datetimeFigureOut">
              <a:rPr lang="en-GB" smtClean="0"/>
              <a:t>14/07/2018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03240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13644-7DDC-4C74-9629-C44E11D77B3E}" type="datetimeFigureOut">
              <a:rPr lang="en-GB" smtClean="0"/>
              <a:t>14/07/2018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78663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3644-7DDC-4C74-9629-C44E11D77B3E}"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155745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3644-7DDC-4C74-9629-C44E11D77B3E}"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6959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A5F13644-7DDC-4C74-9629-C44E11D77B3E}" type="datetimeFigureOut">
              <a:rPr lang="en-GB" smtClean="0"/>
              <a:t>14/07/2018</a:t>
            </a:fld>
            <a:endParaRPr lang="en-GB"/>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E567F1B-158B-43E5-9411-1C2EF7A5437A}" type="slidenum">
              <a:rPr lang="en-GB" smtClean="0"/>
              <a:t>‹#›</a:t>
            </a:fld>
            <a:endParaRPr lang="en-GB"/>
          </a:p>
        </p:txBody>
      </p:sp>
    </p:spTree>
    <p:extLst>
      <p:ext uri="{BB962C8B-B14F-4D97-AF65-F5344CB8AC3E}">
        <p14:creationId xmlns:p14="http://schemas.microsoft.com/office/powerpoint/2010/main" val="377149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ZTEfYb0wQ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2ahUKEwi0rvSyv4jcAhVlAsAKHY35DfoQjRx6BAgBEAU&amp;url=https://purepng.com/photo/2508/sticy-notes&amp;psig=AOvVaw3tmSVDt0SDOdUd6GJ8ho4f&amp;ust=1530898473701000"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hyperlink" Target="https://www.google.co.uk/url?sa=i&amp;rct=j&amp;q=&amp;esrc=s&amp;source=images&amp;cd=&amp;cad=rja&amp;uact=8&amp;ved=2ahUKEwiegJ78wYjcAhXNN8AKHRW_C-QQjRx6BAgBEAU&amp;url=https://www.indiamart.com/proddetail/empty-pet-bottle-15498414597.html&amp;psig=AOvVaw1y5Als7dbvNPlx5gmj2S4j&amp;ust=15308991702341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_6xlNyWPpB8"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roYDl6J7cAhVrC8AKHW5oASwQjRx6BAgBEAU&amp;url=https%3A%2F%2Fwww.quora.com%2FWhat-are-biodegradable-and-non-biodegradable-materials-with-examples&amp;psig=AOvVaw2CYtdy5jdC3bNvqKnvyoOi&amp;ust=153166548357826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84" y="-25558"/>
            <a:ext cx="11521440" cy="1096144"/>
          </a:xfrm>
        </p:spPr>
        <p:txBody>
          <a:bodyPr>
            <a:normAutofit/>
          </a:bodyPr>
          <a:lstStyle/>
          <a:p>
            <a:r>
              <a:rPr lang="en-GB" sz="3400" b="1" dirty="0" smtClean="0">
                <a:latin typeface="Century Gothic" panose="020B0502020202020204" pitchFamily="34" charset="0"/>
              </a:rPr>
              <a:t>GCSE </a:t>
            </a:r>
            <a:r>
              <a:rPr lang="en-GB" sz="3400" b="1" dirty="0">
                <a:latin typeface="Century Gothic" panose="020B0502020202020204" pitchFamily="34" charset="0"/>
              </a:rPr>
              <a:t>Design Technology </a:t>
            </a:r>
          </a:p>
        </p:txBody>
      </p:sp>
      <p:sp>
        <p:nvSpPr>
          <p:cNvPr id="4" name="Rounded Rectangle 3"/>
          <p:cNvSpPr/>
          <p:nvPr/>
        </p:nvSpPr>
        <p:spPr>
          <a:xfrm>
            <a:off x="9713167" y="163285"/>
            <a:ext cx="2837115" cy="756084"/>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 </a:t>
            </a:r>
            <a:endParaRPr lang="en-GB" sz="3400" b="1" dirty="0">
              <a:solidFill>
                <a:schemeClr val="tx1"/>
              </a:solidFill>
              <a:latin typeface="Century Gothic" panose="020B0502020202020204" pitchFamily="34" charset="0"/>
            </a:endParaRPr>
          </a:p>
        </p:txBody>
      </p:sp>
      <p:pic>
        <p:nvPicPr>
          <p:cNvPr id="5"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0" r="6772"/>
          <a:stretch/>
        </p:blipFill>
        <p:spPr bwMode="auto">
          <a:xfrm>
            <a:off x="159178" y="1703400"/>
            <a:ext cx="12491916" cy="568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2768" y="3792488"/>
            <a:ext cx="6552728" cy="2714589"/>
          </a:xfrm>
          <a:prstGeom prst="rect">
            <a:avLst/>
          </a:prstGeom>
          <a:noFill/>
        </p:spPr>
        <p:txBody>
          <a:bodyPr wrap="square" lIns="128016" tIns="64008" rIns="128016" bIns="64008" rtlCol="0">
            <a:spAutoFit/>
          </a:bodyPr>
          <a:lstStyle/>
          <a:p>
            <a:pPr algn="ctr"/>
            <a:r>
              <a:rPr lang="en-GB" sz="8400" b="1" dirty="0">
                <a:latin typeface="Century Gothic" panose="020B0502020202020204" pitchFamily="34" charset="0"/>
              </a:rPr>
              <a:t>Plastics &amp; Polymers</a:t>
            </a:r>
          </a:p>
        </p:txBody>
      </p:sp>
      <p:sp>
        <p:nvSpPr>
          <p:cNvPr id="8" name="Rounded Rectangle 7"/>
          <p:cNvSpPr/>
          <p:nvPr/>
        </p:nvSpPr>
        <p:spPr>
          <a:xfrm>
            <a:off x="150506" y="6600800"/>
            <a:ext cx="12500589" cy="283711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a:solidFill>
                  <a:schemeClr val="tx1"/>
                </a:solidFill>
                <a:latin typeface="Century Gothic" panose="020B0502020202020204" pitchFamily="34" charset="0"/>
              </a:rPr>
              <a:t>Todays learning objectives: </a:t>
            </a:r>
          </a:p>
          <a:p>
            <a:pPr marL="480060" indent="-480060" algn="ctr">
              <a:buFontTx/>
              <a:buChar char="-"/>
            </a:pPr>
            <a:r>
              <a:rPr lang="en-GB" sz="2800" dirty="0" smtClean="0">
                <a:solidFill>
                  <a:schemeClr val="tx1"/>
                </a:solidFill>
                <a:latin typeface="Century Gothic" panose="020B0502020202020204" pitchFamily="34" charset="0"/>
              </a:rPr>
              <a:t>Understand what biodegradable plastics are &amp; their purpose for reducing plastic waste.</a:t>
            </a:r>
          </a:p>
          <a:p>
            <a:pPr marL="480060" indent="-480060" algn="ctr">
              <a:buFontTx/>
              <a:buChar char="-"/>
            </a:pPr>
            <a:r>
              <a:rPr lang="en-GB" sz="2800" dirty="0">
                <a:solidFill>
                  <a:schemeClr val="tx1"/>
                </a:solidFill>
                <a:latin typeface="Century Gothic" pitchFamily="34" charset="0"/>
              </a:rPr>
              <a:t>Be able to  identify different biodegradable polymers, describe different applications for these polymers  and analyse why this type of polymer  has been used for a particular product</a:t>
            </a:r>
            <a:r>
              <a:rPr lang="en-GB" sz="2800" dirty="0" smtClean="0">
                <a:solidFill>
                  <a:schemeClr val="tx1"/>
                </a:solidFill>
                <a:latin typeface="Century Gothic" pitchFamily="34" charset="0"/>
              </a:rPr>
              <a:t>. </a:t>
            </a:r>
            <a:endParaRPr lang="en-GB" sz="2800" dirty="0">
              <a:solidFill>
                <a:schemeClr val="tx1"/>
              </a:solidFill>
              <a:latin typeface="Century Gothic" panose="020B0502020202020204" pitchFamily="34" charset="0"/>
            </a:endParaRPr>
          </a:p>
        </p:txBody>
      </p:sp>
      <p:sp>
        <p:nvSpPr>
          <p:cNvPr id="9" name="Rounded Rectangle 8"/>
          <p:cNvSpPr/>
          <p:nvPr/>
        </p:nvSpPr>
        <p:spPr>
          <a:xfrm>
            <a:off x="208112" y="192088"/>
            <a:ext cx="3528392"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6423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6" name="TextBox 5"/>
          <p:cNvSpPr txBox="1"/>
          <p:nvPr/>
        </p:nvSpPr>
        <p:spPr>
          <a:xfrm>
            <a:off x="208112" y="6568856"/>
            <a:ext cx="12241360" cy="3416320"/>
          </a:xfrm>
          <a:prstGeom prst="rect">
            <a:avLst/>
          </a:prstGeom>
          <a:noFill/>
        </p:spPr>
        <p:txBody>
          <a:bodyPr wrap="square" rtlCol="0">
            <a:spAutoFit/>
          </a:bodyPr>
          <a:lstStyle/>
          <a:p>
            <a:r>
              <a:rPr lang="en-GB" sz="3600" b="1" dirty="0" smtClean="0">
                <a:solidFill>
                  <a:schemeClr val="accent1">
                    <a:lumMod val="75000"/>
                  </a:schemeClr>
                </a:solidFill>
                <a:latin typeface="Century Gothic" pitchFamily="34" charset="0"/>
              </a:rPr>
              <a:t>Research: </a:t>
            </a:r>
          </a:p>
          <a:p>
            <a:pPr marL="457200" indent="-457200">
              <a:buFont typeface="+mj-lt"/>
              <a:buAutoNum type="arabicPeriod"/>
            </a:pPr>
            <a:r>
              <a:rPr lang="en-GB" sz="3600" dirty="0" smtClean="0">
                <a:solidFill>
                  <a:schemeClr val="accent1">
                    <a:lumMod val="75000"/>
                  </a:schemeClr>
                </a:solidFill>
                <a:latin typeface="Century Gothic" pitchFamily="34" charset="0"/>
              </a:rPr>
              <a:t>How </a:t>
            </a:r>
            <a:r>
              <a:rPr lang="en-GB" sz="3600" dirty="0" smtClean="0">
                <a:solidFill>
                  <a:schemeClr val="accent1">
                    <a:lumMod val="75000"/>
                  </a:schemeClr>
                </a:solidFill>
                <a:latin typeface="Century Gothic" pitchFamily="34" charset="0"/>
              </a:rPr>
              <a:t>many different products can you find that use biodegradable polymers? List them.</a:t>
            </a:r>
          </a:p>
          <a:p>
            <a:pPr marL="457200" indent="-457200">
              <a:buFont typeface="+mj-lt"/>
              <a:buAutoNum type="arabicPeriod"/>
            </a:pPr>
            <a:r>
              <a:rPr lang="en-GB" sz="3600" dirty="0" smtClean="0">
                <a:solidFill>
                  <a:schemeClr val="accent1">
                    <a:lumMod val="75000"/>
                  </a:schemeClr>
                </a:solidFill>
                <a:latin typeface="Century Gothic" pitchFamily="34" charset="0"/>
              </a:rPr>
              <a:t>Can you suggest additional applications for biodegradable </a:t>
            </a:r>
            <a:r>
              <a:rPr lang="en-GB" sz="3600" dirty="0" smtClean="0">
                <a:solidFill>
                  <a:schemeClr val="accent1">
                    <a:lumMod val="75000"/>
                  </a:schemeClr>
                </a:solidFill>
                <a:latin typeface="Century Gothic" pitchFamily="34" charset="0"/>
              </a:rPr>
              <a:t>polymers</a:t>
            </a:r>
            <a:endParaRPr lang="en-GB" sz="3600" dirty="0">
              <a:solidFill>
                <a:schemeClr val="accent1">
                  <a:lumMod val="75000"/>
                </a:schemeClr>
              </a:solidFill>
              <a:latin typeface="Century Gothic" pitchFamily="34" charset="0"/>
            </a:endParaRPr>
          </a:p>
          <a:p>
            <a:pPr algn="ctr"/>
            <a:endParaRPr lang="en-GB" sz="3600" dirty="0">
              <a:solidFill>
                <a:schemeClr val="bg1"/>
              </a:solidFill>
              <a:latin typeface="Century Gothic"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20" y="2680337"/>
            <a:ext cx="5448647" cy="363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744" y="5032998"/>
            <a:ext cx="2657280" cy="199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11146" y="1488232"/>
            <a:ext cx="1663385" cy="339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6482" y="2041068"/>
            <a:ext cx="1938289" cy="274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9929192" y="2202012"/>
            <a:ext cx="2622932" cy="2374638"/>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Using the internet research below.</a:t>
            </a:r>
            <a:endParaRPr lang="en-GB" sz="3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2536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6" name="TextBox 5"/>
          <p:cNvSpPr txBox="1"/>
          <p:nvPr/>
        </p:nvSpPr>
        <p:spPr>
          <a:xfrm>
            <a:off x="352128" y="6240760"/>
            <a:ext cx="12298966" cy="2862322"/>
          </a:xfrm>
          <a:prstGeom prst="rect">
            <a:avLst/>
          </a:prstGeom>
          <a:noFill/>
        </p:spPr>
        <p:txBody>
          <a:bodyPr wrap="square" rtlCol="0">
            <a:spAutoFit/>
          </a:bodyPr>
          <a:lstStyle/>
          <a:p>
            <a:pPr algn="ctr"/>
            <a:r>
              <a:rPr lang="en-GB" sz="3600" dirty="0" smtClean="0">
                <a:solidFill>
                  <a:schemeClr val="tx2">
                    <a:lumMod val="75000"/>
                  </a:schemeClr>
                </a:solidFill>
                <a:latin typeface="Century Gothic" pitchFamily="34" charset="0"/>
              </a:rPr>
              <a:t>Watch closely the </a:t>
            </a:r>
            <a:r>
              <a:rPr lang="en-GB" sz="3600" dirty="0" smtClean="0">
                <a:solidFill>
                  <a:schemeClr val="tx2">
                    <a:lumMod val="75000"/>
                  </a:schemeClr>
                </a:solidFill>
                <a:latin typeface="Century Gothic" pitchFamily="34" charset="0"/>
              </a:rPr>
              <a:t>clip on biodegradable polymers</a:t>
            </a:r>
          </a:p>
          <a:p>
            <a:pPr algn="ctr"/>
            <a:endParaRPr lang="en-GB" sz="3600" dirty="0" smtClean="0">
              <a:solidFill>
                <a:schemeClr val="tx2">
                  <a:lumMod val="75000"/>
                </a:schemeClr>
              </a:solidFill>
              <a:latin typeface="Century Gothic" pitchFamily="34" charset="0"/>
            </a:endParaRPr>
          </a:p>
          <a:p>
            <a:pPr algn="ctr"/>
            <a:r>
              <a:rPr lang="en-GB" sz="3600" dirty="0">
                <a:solidFill>
                  <a:schemeClr val="tx2">
                    <a:lumMod val="75000"/>
                  </a:schemeClr>
                </a:solidFill>
                <a:latin typeface="Century Gothic" pitchFamily="34" charset="0"/>
                <a:hlinkClick r:id="rId3"/>
              </a:rPr>
              <a:t>https://</a:t>
            </a:r>
            <a:r>
              <a:rPr lang="en-GB" sz="3600" dirty="0" smtClean="0">
                <a:solidFill>
                  <a:schemeClr val="tx2">
                    <a:lumMod val="75000"/>
                  </a:schemeClr>
                </a:solidFill>
                <a:latin typeface="Century Gothic" pitchFamily="34" charset="0"/>
                <a:hlinkClick r:id="rId3"/>
              </a:rPr>
              <a:t>www.youtube.com/watch?v=OZTEfYb0wQU</a:t>
            </a:r>
            <a:endParaRPr lang="en-GB" sz="3600" dirty="0" smtClean="0">
              <a:solidFill>
                <a:schemeClr val="tx2">
                  <a:lumMod val="75000"/>
                </a:schemeClr>
              </a:solidFill>
              <a:latin typeface="Century Gothic" pitchFamily="34" charset="0"/>
            </a:endParaRPr>
          </a:p>
          <a:p>
            <a:pPr algn="ctr"/>
            <a:endParaRPr lang="en-GB" sz="3600" dirty="0">
              <a:solidFill>
                <a:schemeClr val="tx2">
                  <a:lumMod val="75000"/>
                </a:schemeClr>
              </a:solidFill>
              <a:latin typeface="Century Gothic" pitchFamily="34" charset="0"/>
            </a:endParaRPr>
          </a:p>
          <a:p>
            <a:pPr algn="ctr"/>
            <a:r>
              <a:rPr lang="en-GB" sz="3600" b="1" dirty="0" smtClean="0">
                <a:solidFill>
                  <a:srgbClr val="FF0000"/>
                </a:solidFill>
                <a:latin typeface="Century Gothic" pitchFamily="34" charset="0"/>
              </a:rPr>
              <a:t>Discussion to follow.</a:t>
            </a:r>
            <a:endParaRPr lang="en-GB" sz="3600" b="1" dirty="0" smtClean="0">
              <a:solidFill>
                <a:srgbClr val="FF0000"/>
              </a:solidFill>
              <a:latin typeface="Century Gothic"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28" y="1632248"/>
            <a:ext cx="4471756" cy="447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800" y="1768555"/>
            <a:ext cx="6940294" cy="411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6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6" name="TextBox 5"/>
          <p:cNvSpPr txBox="1"/>
          <p:nvPr/>
        </p:nvSpPr>
        <p:spPr>
          <a:xfrm>
            <a:off x="86410" y="5520680"/>
            <a:ext cx="12651094" cy="5078313"/>
          </a:xfrm>
          <a:prstGeom prst="rect">
            <a:avLst/>
          </a:prstGeom>
          <a:noFill/>
        </p:spPr>
        <p:txBody>
          <a:bodyPr wrap="square" rtlCol="0">
            <a:spAutoFit/>
          </a:bodyPr>
          <a:lstStyle/>
          <a:p>
            <a:pPr algn="ctr"/>
            <a:r>
              <a:rPr lang="en-GB" sz="3600" b="1" dirty="0" smtClean="0">
                <a:solidFill>
                  <a:schemeClr val="accent5">
                    <a:lumMod val="75000"/>
                  </a:schemeClr>
                </a:solidFill>
                <a:latin typeface="Century Gothic" pitchFamily="34" charset="0"/>
              </a:rPr>
              <a:t>Written Task: </a:t>
            </a:r>
            <a:r>
              <a:rPr lang="en-GB" sz="3600" dirty="0" smtClean="0">
                <a:latin typeface="Century Gothic" pitchFamily="34" charset="0"/>
              </a:rPr>
              <a:t>Compare and analyse a product that has traditionally been manufactured from a  non degradable polymer and is now manufactured using a biodegradable polymers.</a:t>
            </a:r>
          </a:p>
          <a:p>
            <a:pPr algn="ctr"/>
            <a:endParaRPr lang="en-GB" sz="3600" dirty="0">
              <a:latin typeface="Century Gothic" pitchFamily="34" charset="0"/>
            </a:endParaRPr>
          </a:p>
          <a:p>
            <a:pPr algn="ctr"/>
            <a:r>
              <a:rPr lang="en-GB" sz="3600" dirty="0" smtClean="0">
                <a:latin typeface="Century Gothic" pitchFamily="34" charset="0"/>
              </a:rPr>
              <a:t> Your answer should include the advantages and disadvantages of using each type of </a:t>
            </a:r>
            <a:r>
              <a:rPr lang="en-GB" sz="3600" dirty="0" smtClean="0">
                <a:latin typeface="Century Gothic" pitchFamily="34" charset="0"/>
              </a:rPr>
              <a:t>polymer. </a:t>
            </a:r>
            <a:endParaRPr lang="en-GB" sz="3600" dirty="0" smtClean="0">
              <a:latin typeface="Century Gothic" pitchFamily="34" charset="0"/>
            </a:endParaRPr>
          </a:p>
          <a:p>
            <a:pPr algn="ctr"/>
            <a:endParaRPr lang="en-GB" sz="3600" dirty="0">
              <a:solidFill>
                <a:schemeClr val="bg1"/>
              </a:solidFill>
              <a:latin typeface="Century Gothic" pitchFamily="34" charset="0"/>
            </a:endParaRPr>
          </a:p>
          <a:p>
            <a:pPr algn="ctr"/>
            <a:endParaRPr lang="en-GB" sz="3600" dirty="0">
              <a:solidFill>
                <a:schemeClr val="bg1"/>
              </a:solidFill>
              <a:latin typeface="Century Gothic"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154" y="1618947"/>
            <a:ext cx="3899451" cy="389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56" y="1618946"/>
            <a:ext cx="3949283" cy="394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6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Plenary Activity – Recapping learnt knowledge </a:t>
            </a:r>
            <a:endParaRPr lang="en-GB" sz="3200" b="1" dirty="0">
              <a:latin typeface="Century Gothic" panose="020B0502020202020204" pitchFamily="34" charset="0"/>
            </a:endParaRPr>
          </a:p>
        </p:txBody>
      </p:sp>
      <p:sp>
        <p:nvSpPr>
          <p:cNvPr id="9" name="TextBox 8"/>
          <p:cNvSpPr txBox="1"/>
          <p:nvPr/>
        </p:nvSpPr>
        <p:spPr>
          <a:xfrm>
            <a:off x="208112" y="8006695"/>
            <a:ext cx="12442982" cy="2554545"/>
          </a:xfrm>
          <a:prstGeom prst="rect">
            <a:avLst/>
          </a:prstGeom>
          <a:noFill/>
        </p:spPr>
        <p:txBody>
          <a:bodyPr wrap="square" rtlCol="0">
            <a:spAutoFit/>
          </a:bodyPr>
          <a:lstStyle/>
          <a:p>
            <a:pPr algn="ctr"/>
            <a:r>
              <a:rPr lang="en-GB" sz="4000" b="1" dirty="0" smtClean="0">
                <a:solidFill>
                  <a:schemeClr val="tx2">
                    <a:lumMod val="75000"/>
                  </a:schemeClr>
                </a:solidFill>
                <a:latin typeface="Century Gothic" pitchFamily="34" charset="0"/>
              </a:rPr>
              <a:t>From what you have learnt today, list what you now know about biodegradable polymers. </a:t>
            </a:r>
          </a:p>
          <a:p>
            <a:pPr algn="ctr"/>
            <a:endParaRPr lang="en-GB" sz="4000" b="1" dirty="0">
              <a:solidFill>
                <a:schemeClr val="bg1"/>
              </a:solidFill>
              <a:latin typeface="Century Gothic" pitchFamily="34" charset="0"/>
            </a:endParaRPr>
          </a:p>
          <a:p>
            <a:pPr algn="ctr"/>
            <a:endParaRPr lang="en-GB" sz="4000" b="1" dirty="0">
              <a:solidFill>
                <a:schemeClr val="bg1"/>
              </a:solidFill>
              <a:latin typeface="Century Gothic"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458613"/>
            <a:ext cx="8165504" cy="543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43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Thinking Task – How do you feel seeing this image?  </a:t>
            </a:r>
            <a:endParaRPr lang="en-GB" sz="3200" b="1" dirty="0">
              <a:latin typeface="Century Gothic" panose="020B0502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487"/>
          <a:stretch/>
        </p:blipFill>
        <p:spPr bwMode="auto">
          <a:xfrm>
            <a:off x="136104" y="5808712"/>
            <a:ext cx="5991374" cy="3651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04" y="2368220"/>
            <a:ext cx="5991375" cy="3368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921"/>
          <a:stretch/>
        </p:blipFill>
        <p:spPr bwMode="auto">
          <a:xfrm>
            <a:off x="6328792" y="4545671"/>
            <a:ext cx="6295777" cy="491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7064" y="1996643"/>
            <a:ext cx="4388132" cy="4388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77330">
            <a:off x="9467980" y="3153684"/>
            <a:ext cx="2766454" cy="1754326"/>
          </a:xfrm>
          <a:prstGeom prst="rect">
            <a:avLst/>
          </a:prstGeom>
          <a:noFill/>
        </p:spPr>
        <p:txBody>
          <a:bodyPr wrap="square" rtlCol="0">
            <a:spAutoFit/>
          </a:bodyPr>
          <a:lstStyle/>
          <a:p>
            <a:pPr algn="ctr"/>
            <a:r>
              <a:rPr lang="en-GB" sz="3500" b="1" dirty="0" smtClean="0">
                <a:latin typeface="Century Gothic" panose="020B0502020202020204" pitchFamily="34" charset="0"/>
              </a:rPr>
              <a:t>Respond on your post it note.</a:t>
            </a:r>
            <a:endParaRPr lang="en-GB" sz="3500" b="1" dirty="0">
              <a:latin typeface="Century Gothic" panose="020B0502020202020204" pitchFamily="34" charset="0"/>
            </a:endParaRPr>
          </a:p>
        </p:txBody>
      </p:sp>
    </p:spTree>
    <p:extLst>
      <p:ext uri="{BB962C8B-B14F-4D97-AF65-F5344CB8AC3E}">
        <p14:creationId xmlns:p14="http://schemas.microsoft.com/office/powerpoint/2010/main" val="1683628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928"/>
          <a:stretch/>
        </p:blipFill>
        <p:spPr bwMode="auto">
          <a:xfrm>
            <a:off x="208112" y="1704256"/>
            <a:ext cx="6538128" cy="461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0368">
            <a:off x="6982315" y="5418646"/>
            <a:ext cx="5192770" cy="302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08369">
            <a:off x="602690" y="5308422"/>
            <a:ext cx="5748970" cy="285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616824" y="1920280"/>
            <a:ext cx="6034270" cy="266429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Century Gothic" panose="020B0502020202020204" pitchFamily="34" charset="0"/>
              </a:rPr>
              <a:t>Each week your rubbish (whether its recyclable or other) is collected by the dustman but where does it go? HANDS UP! </a:t>
            </a:r>
            <a:endParaRPr lang="en-GB" sz="3200" b="1" dirty="0">
              <a:solidFill>
                <a:schemeClr val="tx1"/>
              </a:solidFill>
              <a:latin typeface="Century Gothic" panose="020B0502020202020204" pitchFamily="34" charset="0"/>
            </a:endParaRPr>
          </a:p>
        </p:txBody>
      </p:sp>
      <p:sp>
        <p:nvSpPr>
          <p:cNvPr id="6" name="Oval 5"/>
          <p:cNvSpPr/>
          <p:nvPr/>
        </p:nvSpPr>
        <p:spPr>
          <a:xfrm>
            <a:off x="2512368" y="6738100"/>
            <a:ext cx="2520280" cy="2022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0097716" y="6936630"/>
            <a:ext cx="2520280" cy="2022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125555" y="6497913"/>
            <a:ext cx="2520280" cy="2022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194936" y="7248872"/>
            <a:ext cx="7365904" cy="21971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Century Gothic" panose="020B0502020202020204" pitchFamily="34" charset="0"/>
              </a:rPr>
              <a:t>Did you spot the amount of POLYMERS in the landfill sites? What do you use/maybe now made of polymer? </a:t>
            </a:r>
            <a:endParaRPr lang="en-GB" sz="3200" b="1" dirty="0">
              <a:solidFill>
                <a:schemeClr val="tx1"/>
              </a:solidFill>
              <a:latin typeface="Century Gothic" panose="020B0502020202020204" pitchFamily="34" charset="0"/>
            </a:endParaRPr>
          </a:p>
        </p:txBody>
      </p:sp>
      <p:sp>
        <p:nvSpPr>
          <p:cNvPr id="28" name="Rounded Rectangle 27"/>
          <p:cNvSpPr/>
          <p:nvPr/>
        </p:nvSpPr>
        <p:spPr>
          <a:xfrm>
            <a:off x="6631226" y="1920280"/>
            <a:ext cx="6034270" cy="266429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PLASTIC BOTTLES LETS WATCH A VIDEO OF THE BOTTLES LIFE. </a:t>
            </a:r>
            <a:r>
              <a:rPr lang="en-GB" sz="2800" dirty="0">
                <a:latin typeface="Century Gothic" panose="020B0502020202020204" pitchFamily="34" charset="0"/>
                <a:hlinkClick r:id="rId6"/>
              </a:rPr>
              <a:t>https://www.youtube.com/watch?v=_</a:t>
            </a:r>
            <a:r>
              <a:rPr lang="en-GB" sz="2800" dirty="0" smtClean="0">
                <a:latin typeface="Century Gothic" panose="020B0502020202020204" pitchFamily="34" charset="0"/>
                <a:hlinkClick r:id="rId6"/>
              </a:rPr>
              <a:t>6xlNyWPpB8</a:t>
            </a:r>
            <a:endParaRPr lang="en-GB" sz="2800" dirty="0">
              <a:latin typeface="Century Gothic" panose="020B0502020202020204" pitchFamily="34" charset="0"/>
            </a:endParaRPr>
          </a:p>
        </p:txBody>
      </p:sp>
      <p:pic>
        <p:nvPicPr>
          <p:cNvPr id="2054" name="Picture 6" descr="Image result for plastic bottle">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9232" y="3762721"/>
            <a:ext cx="34861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1077218"/>
          </a:xfrm>
          <a:prstGeom prst="rect">
            <a:avLst/>
          </a:prstGeom>
          <a:noFill/>
        </p:spPr>
        <p:txBody>
          <a:bodyPr wrap="square" rtlCol="0">
            <a:spAutoFit/>
          </a:bodyPr>
          <a:lstStyle/>
          <a:p>
            <a:r>
              <a:rPr lang="en-GB" sz="3200" b="1" dirty="0" smtClean="0">
                <a:latin typeface="Century Gothic" panose="020B0502020202020204" pitchFamily="34" charset="0"/>
              </a:rPr>
              <a:t>Time Line Activity – Guess the years to decay. </a:t>
            </a:r>
          </a:p>
          <a:p>
            <a:r>
              <a:rPr lang="en-GB" sz="3200" b="1" dirty="0" smtClean="0">
                <a:latin typeface="Century Gothic" panose="020B0502020202020204" pitchFamily="34" charset="0"/>
              </a:rPr>
              <a:t>It isn’t just POLYMERS in our landfill sites. </a:t>
            </a:r>
            <a:endParaRPr lang="en-GB" sz="3200" b="1" dirty="0">
              <a:latin typeface="Century Gothic" panose="020B0502020202020204" pitchFamily="34" charset="0"/>
            </a:endParaRPr>
          </a:p>
        </p:txBody>
      </p:sp>
      <p:grpSp>
        <p:nvGrpSpPr>
          <p:cNvPr id="13" name="Group 12"/>
          <p:cNvGrpSpPr/>
          <p:nvPr/>
        </p:nvGrpSpPr>
        <p:grpSpPr>
          <a:xfrm>
            <a:off x="460648" y="3072408"/>
            <a:ext cx="11916816" cy="6192688"/>
            <a:chOff x="0" y="1211138"/>
            <a:chExt cx="9108504" cy="4882158"/>
          </a:xfrm>
        </p:grpSpPr>
        <p:pic>
          <p:nvPicPr>
            <p:cNvPr id="14" name="Picture 2" descr="https://s3-eu-west-1.amazonaws.com/infogram-particles-700/mateod123_1392046944.jpg"/>
            <p:cNvPicPr>
              <a:picLocks noChangeAspect="1" noChangeArrowheads="1"/>
            </p:cNvPicPr>
            <p:nvPr/>
          </p:nvPicPr>
          <p:blipFill>
            <a:blip r:embed="rId3" cstate="print"/>
            <a:srcRect/>
            <a:stretch>
              <a:fillRect/>
            </a:stretch>
          </p:blipFill>
          <p:spPr bwMode="auto">
            <a:xfrm>
              <a:off x="0" y="1211138"/>
              <a:ext cx="9108504" cy="4882158"/>
            </a:xfrm>
            <a:prstGeom prst="rect">
              <a:avLst/>
            </a:prstGeom>
            <a:noFill/>
          </p:spPr>
        </p:pic>
        <p:sp>
          <p:nvSpPr>
            <p:cNvPr id="17" name="Rectangle 16"/>
            <p:cNvSpPr/>
            <p:nvPr/>
          </p:nvSpPr>
          <p:spPr>
            <a:xfrm>
              <a:off x="395395" y="220486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18" name="Rectangle 17"/>
            <p:cNvSpPr/>
            <p:nvPr/>
          </p:nvSpPr>
          <p:spPr>
            <a:xfrm>
              <a:off x="1184653" y="271730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19" name="Rectangle 18"/>
            <p:cNvSpPr/>
            <p:nvPr/>
          </p:nvSpPr>
          <p:spPr>
            <a:xfrm>
              <a:off x="1985926" y="2248152"/>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0" name="Rectangle 19"/>
            <p:cNvSpPr/>
            <p:nvPr/>
          </p:nvSpPr>
          <p:spPr>
            <a:xfrm>
              <a:off x="2634139" y="271730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1" name="Rectangle 20"/>
            <p:cNvSpPr/>
            <p:nvPr/>
          </p:nvSpPr>
          <p:spPr>
            <a:xfrm>
              <a:off x="3323421"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2" name="Rectangle 21"/>
            <p:cNvSpPr/>
            <p:nvPr/>
          </p:nvSpPr>
          <p:spPr>
            <a:xfrm>
              <a:off x="4219495"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3" name="Rectangle 22"/>
            <p:cNvSpPr/>
            <p:nvPr/>
          </p:nvSpPr>
          <p:spPr>
            <a:xfrm>
              <a:off x="5076056" y="220486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4" name="Rectangle 23"/>
            <p:cNvSpPr/>
            <p:nvPr/>
          </p:nvSpPr>
          <p:spPr>
            <a:xfrm>
              <a:off x="5868144"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5" name="Rectangle 24"/>
            <p:cNvSpPr/>
            <p:nvPr/>
          </p:nvSpPr>
          <p:spPr>
            <a:xfrm>
              <a:off x="6664017"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6" name="Rectangle 25"/>
            <p:cNvSpPr/>
            <p:nvPr/>
          </p:nvSpPr>
          <p:spPr>
            <a:xfrm>
              <a:off x="7380312" y="2689684"/>
              <a:ext cx="14401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2881127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82904" y="192088"/>
            <a:ext cx="8894560" cy="4608512"/>
            <a:chOff x="0" y="1211138"/>
            <a:chExt cx="9108504" cy="4882158"/>
          </a:xfrm>
        </p:grpSpPr>
        <p:pic>
          <p:nvPicPr>
            <p:cNvPr id="5" name="Picture 2" descr="https://s3-eu-west-1.amazonaws.com/infogram-particles-700/mateod123_1392046944.jpg"/>
            <p:cNvPicPr>
              <a:picLocks noChangeAspect="1" noChangeArrowheads="1"/>
            </p:cNvPicPr>
            <p:nvPr/>
          </p:nvPicPr>
          <p:blipFill>
            <a:blip r:embed="rId3" cstate="print"/>
            <a:srcRect/>
            <a:stretch>
              <a:fillRect/>
            </a:stretch>
          </p:blipFill>
          <p:spPr bwMode="auto">
            <a:xfrm>
              <a:off x="0" y="1211138"/>
              <a:ext cx="9108504" cy="4882158"/>
            </a:xfrm>
            <a:prstGeom prst="rect">
              <a:avLst/>
            </a:prstGeom>
            <a:noFill/>
          </p:spPr>
        </p:pic>
        <p:sp>
          <p:nvSpPr>
            <p:cNvPr id="6" name="Rectangle 5"/>
            <p:cNvSpPr/>
            <p:nvPr/>
          </p:nvSpPr>
          <p:spPr>
            <a:xfrm>
              <a:off x="395395" y="220486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7" name="Rectangle 6"/>
            <p:cNvSpPr/>
            <p:nvPr/>
          </p:nvSpPr>
          <p:spPr>
            <a:xfrm>
              <a:off x="1184653" y="271730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8" name="Rectangle 7"/>
            <p:cNvSpPr/>
            <p:nvPr/>
          </p:nvSpPr>
          <p:spPr>
            <a:xfrm>
              <a:off x="1985926" y="2248152"/>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9" name="Rectangle 8"/>
            <p:cNvSpPr/>
            <p:nvPr/>
          </p:nvSpPr>
          <p:spPr>
            <a:xfrm>
              <a:off x="2634139" y="271730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0" name="Rectangle 9"/>
            <p:cNvSpPr/>
            <p:nvPr/>
          </p:nvSpPr>
          <p:spPr>
            <a:xfrm>
              <a:off x="3323421"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1" name="Rectangle 10"/>
            <p:cNvSpPr/>
            <p:nvPr/>
          </p:nvSpPr>
          <p:spPr>
            <a:xfrm>
              <a:off x="4219495"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2" name="Rectangle 11"/>
            <p:cNvSpPr/>
            <p:nvPr/>
          </p:nvSpPr>
          <p:spPr>
            <a:xfrm>
              <a:off x="5076056" y="220486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3" name="Rectangle 12"/>
            <p:cNvSpPr/>
            <p:nvPr/>
          </p:nvSpPr>
          <p:spPr>
            <a:xfrm>
              <a:off x="5868144"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4" name="Rectangle 13"/>
            <p:cNvSpPr/>
            <p:nvPr/>
          </p:nvSpPr>
          <p:spPr>
            <a:xfrm>
              <a:off x="6664017"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5" name="Rectangle 14"/>
            <p:cNvSpPr/>
            <p:nvPr/>
          </p:nvSpPr>
          <p:spPr>
            <a:xfrm>
              <a:off x="7380312" y="2689684"/>
              <a:ext cx="14401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grpSp>
      <p:grpSp>
        <p:nvGrpSpPr>
          <p:cNvPr id="16" name="Group 15"/>
          <p:cNvGrpSpPr/>
          <p:nvPr/>
        </p:nvGrpSpPr>
        <p:grpSpPr>
          <a:xfrm>
            <a:off x="3482904" y="4800600"/>
            <a:ext cx="8894560" cy="4608512"/>
            <a:chOff x="0" y="1211138"/>
            <a:chExt cx="9108504" cy="4882158"/>
          </a:xfrm>
        </p:grpSpPr>
        <p:pic>
          <p:nvPicPr>
            <p:cNvPr id="17" name="Picture 2" descr="https://s3-eu-west-1.amazonaws.com/infogram-particles-700/mateod123_1392046944.jpg"/>
            <p:cNvPicPr>
              <a:picLocks noChangeAspect="1" noChangeArrowheads="1"/>
            </p:cNvPicPr>
            <p:nvPr/>
          </p:nvPicPr>
          <p:blipFill>
            <a:blip r:embed="rId3" cstate="print"/>
            <a:srcRect/>
            <a:stretch>
              <a:fillRect/>
            </a:stretch>
          </p:blipFill>
          <p:spPr bwMode="auto">
            <a:xfrm>
              <a:off x="0" y="1211138"/>
              <a:ext cx="9108504" cy="4882158"/>
            </a:xfrm>
            <a:prstGeom prst="rect">
              <a:avLst/>
            </a:prstGeom>
            <a:noFill/>
          </p:spPr>
        </p:pic>
        <p:sp>
          <p:nvSpPr>
            <p:cNvPr id="18" name="Rectangle 17"/>
            <p:cNvSpPr/>
            <p:nvPr/>
          </p:nvSpPr>
          <p:spPr>
            <a:xfrm>
              <a:off x="395395" y="220486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19" name="Rectangle 18"/>
            <p:cNvSpPr/>
            <p:nvPr/>
          </p:nvSpPr>
          <p:spPr>
            <a:xfrm>
              <a:off x="1184653" y="2717304"/>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0" name="Rectangle 19"/>
            <p:cNvSpPr/>
            <p:nvPr/>
          </p:nvSpPr>
          <p:spPr>
            <a:xfrm>
              <a:off x="1985926" y="2248152"/>
              <a:ext cx="64821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1" name="Rectangle 20"/>
            <p:cNvSpPr/>
            <p:nvPr/>
          </p:nvSpPr>
          <p:spPr>
            <a:xfrm>
              <a:off x="2634139" y="271730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2" name="Rectangle 21"/>
            <p:cNvSpPr/>
            <p:nvPr/>
          </p:nvSpPr>
          <p:spPr>
            <a:xfrm>
              <a:off x="3323421"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3" name="Rectangle 22"/>
            <p:cNvSpPr/>
            <p:nvPr/>
          </p:nvSpPr>
          <p:spPr>
            <a:xfrm>
              <a:off x="4219495"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4" name="Rectangle 23"/>
            <p:cNvSpPr/>
            <p:nvPr/>
          </p:nvSpPr>
          <p:spPr>
            <a:xfrm>
              <a:off x="5076056" y="220486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5" name="Rectangle 24"/>
            <p:cNvSpPr/>
            <p:nvPr/>
          </p:nvSpPr>
          <p:spPr>
            <a:xfrm>
              <a:off x="5868144" y="268968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6" name="Rectangle 25"/>
            <p:cNvSpPr/>
            <p:nvPr/>
          </p:nvSpPr>
          <p:spPr>
            <a:xfrm>
              <a:off x="6664017" y="2192644"/>
              <a:ext cx="1073765"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27" name="Rectangle 26"/>
            <p:cNvSpPr/>
            <p:nvPr/>
          </p:nvSpPr>
          <p:spPr>
            <a:xfrm>
              <a:off x="7380312" y="2689684"/>
              <a:ext cx="14401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420076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1077218"/>
          </a:xfrm>
          <a:prstGeom prst="rect">
            <a:avLst/>
          </a:prstGeom>
          <a:noFill/>
        </p:spPr>
        <p:txBody>
          <a:bodyPr wrap="square" rtlCol="0">
            <a:spAutoFit/>
          </a:bodyPr>
          <a:lstStyle/>
          <a:p>
            <a:r>
              <a:rPr lang="en-GB" sz="3200" b="1" dirty="0" smtClean="0">
                <a:latin typeface="Century Gothic" panose="020B0502020202020204" pitchFamily="34" charset="0"/>
              </a:rPr>
              <a:t>Time Line Activity – Guess the years to decay. </a:t>
            </a:r>
          </a:p>
          <a:p>
            <a:r>
              <a:rPr lang="en-GB" sz="3200" b="1" dirty="0" smtClean="0">
                <a:latin typeface="Century Gothic" panose="020B0502020202020204" pitchFamily="34" charset="0"/>
              </a:rPr>
              <a:t>It isn’t just POLYMERS in our landfill sites. </a:t>
            </a:r>
            <a:endParaRPr lang="en-GB" sz="3200" b="1" dirty="0">
              <a:latin typeface="Century Gothic" panose="020B0502020202020204" pitchFamily="34" charset="0"/>
            </a:endParaRPr>
          </a:p>
        </p:txBody>
      </p:sp>
      <p:pic>
        <p:nvPicPr>
          <p:cNvPr id="14" name="Picture 2" descr="https://s3-eu-west-1.amazonaws.com/infogram-particles-700/mateod123_1392046944.jpg"/>
          <p:cNvPicPr>
            <a:picLocks noChangeAspect="1" noChangeArrowheads="1"/>
          </p:cNvPicPr>
          <p:nvPr/>
        </p:nvPicPr>
        <p:blipFill>
          <a:blip r:embed="rId3" cstate="print"/>
          <a:srcRect/>
          <a:stretch>
            <a:fillRect/>
          </a:stretch>
        </p:blipFill>
        <p:spPr bwMode="auto">
          <a:xfrm>
            <a:off x="460648" y="3072408"/>
            <a:ext cx="11916816" cy="6192688"/>
          </a:xfrm>
          <a:prstGeom prst="rect">
            <a:avLst/>
          </a:prstGeom>
          <a:noFill/>
        </p:spPr>
      </p:pic>
      <p:sp>
        <p:nvSpPr>
          <p:cNvPr id="17" name="Rectangle 16"/>
          <p:cNvSpPr/>
          <p:nvPr/>
        </p:nvSpPr>
        <p:spPr>
          <a:xfrm>
            <a:off x="977950" y="4332882"/>
            <a:ext cx="848068"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18" name="Rectangle 17"/>
          <p:cNvSpPr/>
          <p:nvPr/>
        </p:nvSpPr>
        <p:spPr>
          <a:xfrm>
            <a:off x="2010550" y="4982878"/>
            <a:ext cx="848068"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19" name="Rectangle 18"/>
          <p:cNvSpPr/>
          <p:nvPr/>
        </p:nvSpPr>
        <p:spPr>
          <a:xfrm>
            <a:off x="3058870" y="4387790"/>
            <a:ext cx="848068"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0" name="Rectangle 19"/>
          <p:cNvSpPr/>
          <p:nvPr/>
        </p:nvSpPr>
        <p:spPr>
          <a:xfrm>
            <a:off x="3906938" y="4982878"/>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1" name="Rectangle 20"/>
          <p:cNvSpPr/>
          <p:nvPr/>
        </p:nvSpPr>
        <p:spPr>
          <a:xfrm>
            <a:off x="4808738" y="4317382"/>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2" name="Rectangle 21"/>
          <p:cNvSpPr/>
          <p:nvPr/>
        </p:nvSpPr>
        <p:spPr>
          <a:xfrm>
            <a:off x="5981088" y="4947844"/>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3" name="Rectangle 22"/>
          <p:cNvSpPr/>
          <p:nvPr/>
        </p:nvSpPr>
        <p:spPr>
          <a:xfrm>
            <a:off x="7101741" y="4332882"/>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4" name="Rectangle 23"/>
          <p:cNvSpPr/>
          <p:nvPr/>
        </p:nvSpPr>
        <p:spPr>
          <a:xfrm>
            <a:off x="8138044" y="4947844"/>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5" name="Rectangle 24"/>
          <p:cNvSpPr/>
          <p:nvPr/>
        </p:nvSpPr>
        <p:spPr>
          <a:xfrm>
            <a:off x="9179299" y="4317382"/>
            <a:ext cx="1404826"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26" name="Rectangle 25"/>
          <p:cNvSpPr/>
          <p:nvPr/>
        </p:nvSpPr>
        <p:spPr>
          <a:xfrm>
            <a:off x="10116440" y="4947844"/>
            <a:ext cx="1884187" cy="456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p:txBody>
      </p:sp>
      <p:sp>
        <p:nvSpPr>
          <p:cNvPr id="3" name="Rounded Rectangle 2"/>
          <p:cNvSpPr/>
          <p:nvPr/>
        </p:nvSpPr>
        <p:spPr>
          <a:xfrm>
            <a:off x="460648" y="8473008"/>
            <a:ext cx="11916816" cy="100811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anose="020B0502020202020204" pitchFamily="34" charset="0"/>
              </a:rPr>
              <a:t>Are you shocked? Surprised? Briefly discuss with your neighbour. </a:t>
            </a:r>
            <a:endParaRPr lang="en-GB"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574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560240"/>
            <a:ext cx="12442982" cy="1938992"/>
          </a:xfrm>
          <a:prstGeom prst="rect">
            <a:avLst/>
          </a:prstGeom>
          <a:noFill/>
        </p:spPr>
        <p:txBody>
          <a:bodyPr wrap="square" rtlCol="0">
            <a:spAutoFit/>
          </a:bodyPr>
          <a:lstStyle/>
          <a:p>
            <a:r>
              <a:rPr lang="en-GB" sz="3600" b="1" dirty="0" smtClean="0">
                <a:solidFill>
                  <a:schemeClr val="accent5">
                    <a:lumMod val="75000"/>
                  </a:schemeClr>
                </a:solidFill>
                <a:latin typeface="Century Gothic" panose="020B0502020202020204" pitchFamily="34" charset="0"/>
              </a:rPr>
              <a:t>Biodegradable plastics - </a:t>
            </a:r>
            <a:r>
              <a:rPr lang="en-GB" sz="2800" dirty="0" smtClean="0">
                <a:latin typeface="Century Gothic" panose="020B0502020202020204" pitchFamily="34" charset="0"/>
              </a:rPr>
              <a:t>Some of the newer plastics are made from vegetable starches and are fully biodegradable if composted. The natural bacteria in the soil breaks down the plastic very quickly, largely owing to being exposed to moisture and high temperatures. </a:t>
            </a:r>
            <a:endParaRPr lang="en-GB" sz="2800"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6955184"/>
              </p:ext>
            </p:extLst>
          </p:nvPr>
        </p:nvGraphicFramePr>
        <p:xfrm>
          <a:off x="208112" y="3648472"/>
          <a:ext cx="12442984" cy="5903839"/>
        </p:xfrm>
        <a:graphic>
          <a:graphicData uri="http://schemas.openxmlformats.org/drawingml/2006/table">
            <a:tbl>
              <a:tblPr firstRow="1" bandRow="1">
                <a:tableStyleId>{7DF18680-E054-41AD-8BC1-D1AEF772440D}</a:tableStyleId>
              </a:tblPr>
              <a:tblGrid>
                <a:gridCol w="2198407"/>
                <a:gridCol w="2638088"/>
                <a:gridCol w="2271687"/>
                <a:gridCol w="2846205"/>
                <a:gridCol w="2488597"/>
              </a:tblGrid>
              <a:tr h="528926">
                <a:tc>
                  <a:txBody>
                    <a:bodyPr/>
                    <a:lstStyle/>
                    <a:p>
                      <a:pPr algn="ctr"/>
                      <a:r>
                        <a:rPr lang="en-GB" dirty="0" smtClean="0">
                          <a:latin typeface="Century Gothic" panose="020B0502020202020204" pitchFamily="34" charset="0"/>
                        </a:rPr>
                        <a:t>Name </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Appearance </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Image </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Characteristics</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Uses </a:t>
                      </a:r>
                      <a:endParaRPr lang="en-GB" dirty="0">
                        <a:latin typeface="Century Gothic" panose="020B0502020202020204" pitchFamily="34" charset="0"/>
                      </a:endParaRPr>
                    </a:p>
                  </a:txBody>
                  <a:tcPr/>
                </a:tc>
              </a:tr>
              <a:tr h="1382033">
                <a:tc>
                  <a:txBody>
                    <a:bodyPr/>
                    <a:lstStyle/>
                    <a:p>
                      <a:pPr algn="ctr"/>
                      <a:r>
                        <a:rPr lang="en-GB" dirty="0" err="1" smtClean="0">
                          <a:latin typeface="Century Gothic" panose="020B0502020202020204" pitchFamily="34" charset="0"/>
                        </a:rPr>
                        <a:t>Polylactic</a:t>
                      </a:r>
                      <a:r>
                        <a:rPr lang="en-GB" dirty="0" smtClean="0">
                          <a:latin typeface="Century Gothic" panose="020B0502020202020204" pitchFamily="34" charset="0"/>
                        </a:rPr>
                        <a:t> Acid</a:t>
                      </a:r>
                      <a:r>
                        <a:rPr lang="en-GB" baseline="0" dirty="0" smtClean="0">
                          <a:latin typeface="Century Gothic" panose="020B0502020202020204" pitchFamily="34" charset="0"/>
                        </a:rPr>
                        <a:t> [</a:t>
                      </a:r>
                      <a:r>
                        <a:rPr lang="en-GB" dirty="0" smtClean="0">
                          <a:latin typeface="Century Gothic" panose="020B0502020202020204" pitchFamily="34" charset="0"/>
                        </a:rPr>
                        <a:t>PLA] </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Smooth, can be textured</a:t>
                      </a:r>
                      <a:r>
                        <a:rPr lang="en-GB" baseline="0" dirty="0" smtClean="0">
                          <a:latin typeface="Century Gothic" panose="020B0502020202020204" pitchFamily="34" charset="0"/>
                        </a:rPr>
                        <a:t> finish </a:t>
                      </a:r>
                      <a:endParaRPr lang="en-GB" dirty="0">
                        <a:latin typeface="Century Gothic" panose="020B0502020202020204" pitchFamily="34" charset="0"/>
                      </a:endParaRPr>
                    </a:p>
                  </a:txBody>
                  <a:tcPr/>
                </a:tc>
                <a:tc>
                  <a:txBody>
                    <a:bodyPr/>
                    <a:lstStyle/>
                    <a:p>
                      <a:pPr algn="ct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Non toxic,</a:t>
                      </a:r>
                      <a:r>
                        <a:rPr lang="en-GB" baseline="0" dirty="0" smtClean="0">
                          <a:latin typeface="Century Gothic" panose="020B0502020202020204" pitchFamily="34" charset="0"/>
                        </a:rPr>
                        <a:t> easy to mould &amp; 100% biodegradable </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Bottles,</a:t>
                      </a:r>
                      <a:r>
                        <a:rPr lang="en-GB" baseline="0" dirty="0" smtClean="0">
                          <a:latin typeface="Century Gothic" panose="020B0502020202020204" pitchFamily="34" charset="0"/>
                        </a:rPr>
                        <a:t> disposable containers </a:t>
                      </a:r>
                      <a:endParaRPr lang="en-GB" dirty="0">
                        <a:latin typeface="Century Gothic" panose="020B0502020202020204" pitchFamily="34" charset="0"/>
                      </a:endParaRPr>
                    </a:p>
                  </a:txBody>
                  <a:tcPr/>
                </a:tc>
              </a:tr>
              <a:tr h="955480">
                <a:tc>
                  <a:txBody>
                    <a:bodyPr/>
                    <a:lstStyle/>
                    <a:p>
                      <a:pPr algn="ctr"/>
                      <a:r>
                        <a:rPr lang="en-GB" dirty="0" err="1" smtClean="0">
                          <a:latin typeface="Century Gothic" panose="020B0502020202020204" pitchFamily="34" charset="0"/>
                        </a:rPr>
                        <a:t>Polycaprolactone</a:t>
                      </a:r>
                      <a:r>
                        <a:rPr lang="en-GB" baseline="0" dirty="0" smtClean="0">
                          <a:latin typeface="Century Gothic" panose="020B0502020202020204" pitchFamily="34" charset="0"/>
                        </a:rPr>
                        <a:t> [PCL]</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Off-white colour,</a:t>
                      </a:r>
                      <a:r>
                        <a:rPr lang="en-GB" baseline="0" dirty="0" smtClean="0">
                          <a:latin typeface="Century Gothic" panose="020B0502020202020204" pitchFamily="34" charset="0"/>
                        </a:rPr>
                        <a:t> translucent &amp; shaped by hand</a:t>
                      </a:r>
                      <a:endParaRPr lang="en-GB" dirty="0">
                        <a:latin typeface="Century Gothic" panose="020B0502020202020204" pitchFamily="34" charset="0"/>
                      </a:endParaRPr>
                    </a:p>
                  </a:txBody>
                  <a:tcPr/>
                </a:tc>
                <a:tc>
                  <a:txBody>
                    <a:bodyPr/>
                    <a:lstStyle/>
                    <a:p>
                      <a:pPr algn="ctr"/>
                      <a:endParaRPr lang="en-GB" dirty="0">
                        <a:latin typeface="Century Gothic" panose="020B0502020202020204" pitchFamily="34" charset="0"/>
                      </a:endParaRPr>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Easy to mould in hot water, non-toxic </a:t>
                      </a:r>
                      <a:r>
                        <a:rPr lang="en-GB" baseline="0" dirty="0" smtClean="0">
                          <a:latin typeface="Century Gothic" panose="020B0502020202020204" pitchFamily="34" charset="0"/>
                        </a:rPr>
                        <a:t>&amp; 100% biodegradable </a:t>
                      </a:r>
                      <a:endParaRPr lang="en-GB" dirty="0" smtClean="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Prototyping &amp; modelling</a:t>
                      </a:r>
                      <a:r>
                        <a:rPr lang="en-GB" baseline="0" dirty="0" smtClean="0">
                          <a:latin typeface="Century Gothic" panose="020B0502020202020204" pitchFamily="34" charset="0"/>
                        </a:rPr>
                        <a:t> </a:t>
                      </a:r>
                      <a:endParaRPr lang="en-GB" dirty="0">
                        <a:latin typeface="Century Gothic" panose="020B0502020202020204" pitchFamily="34" charset="0"/>
                      </a:endParaRPr>
                    </a:p>
                  </a:txBody>
                  <a:tcPr/>
                </a:tc>
              </a:tr>
              <a:tr h="1636400">
                <a:tc>
                  <a:txBody>
                    <a:bodyPr/>
                    <a:lstStyle/>
                    <a:p>
                      <a:pPr algn="ctr"/>
                      <a:r>
                        <a:rPr lang="en-GB" dirty="0" err="1" smtClean="0">
                          <a:latin typeface="Century Gothic" panose="020B0502020202020204" pitchFamily="34" charset="0"/>
                        </a:rPr>
                        <a:t>Polyhydroxybutyrate</a:t>
                      </a:r>
                      <a:r>
                        <a:rPr lang="en-GB" dirty="0" smtClean="0">
                          <a:latin typeface="Century Gothic" panose="020B0502020202020204" pitchFamily="34" charset="0"/>
                        </a:rPr>
                        <a:t> [PHB]</a:t>
                      </a:r>
                      <a:endParaRPr lang="en-GB" dirty="0">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Smooth &amp; textured finish &amp; colour</a:t>
                      </a:r>
                      <a:r>
                        <a:rPr lang="en-GB" baseline="0" dirty="0" smtClean="0">
                          <a:latin typeface="Century Gothic" panose="020B0502020202020204" pitchFamily="34" charset="0"/>
                        </a:rPr>
                        <a:t> can be applied.</a:t>
                      </a:r>
                      <a:endParaRPr lang="en-GB" dirty="0">
                        <a:latin typeface="Century Gothic" panose="020B0502020202020204" pitchFamily="34" charset="0"/>
                      </a:endParaRPr>
                    </a:p>
                  </a:txBody>
                  <a:tcPr/>
                </a:tc>
                <a:tc>
                  <a:txBody>
                    <a:bodyPr/>
                    <a:lstStyle/>
                    <a:p>
                      <a:pPr algn="ctr"/>
                      <a:endParaRPr lang="en-GB">
                        <a:latin typeface="Century Gothic" panose="020B0502020202020204" pitchFamily="34" charset="0"/>
                      </a:endParaRPr>
                    </a:p>
                  </a:txBody>
                  <a:tcPr/>
                </a:tc>
                <a:tc>
                  <a:txBody>
                    <a:bodyPr/>
                    <a:lstStyle/>
                    <a:p>
                      <a:pPr algn="ctr"/>
                      <a:r>
                        <a:rPr lang="en-GB" dirty="0" smtClean="0">
                          <a:latin typeface="Century Gothic" panose="020B0502020202020204" pitchFamily="34" charset="0"/>
                        </a:rPr>
                        <a:t>Non-toxic,</a:t>
                      </a:r>
                      <a:r>
                        <a:rPr lang="en-GB" baseline="0" dirty="0" smtClean="0">
                          <a:latin typeface="Century Gothic" panose="020B0502020202020204" pitchFamily="34" charset="0"/>
                        </a:rPr>
                        <a:t> brittle with limited chemical resistance, easy to mould. </a:t>
                      </a:r>
                      <a:endParaRPr lang="en-GB" dirty="0">
                        <a:latin typeface="Century Gothic" panose="020B0502020202020204" pitchFamily="34" charset="0"/>
                      </a:endParaRPr>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Bottles,</a:t>
                      </a:r>
                      <a:r>
                        <a:rPr lang="en-GB" baseline="0" dirty="0" smtClean="0">
                          <a:latin typeface="Century Gothic" panose="020B0502020202020204" pitchFamily="34" charset="0"/>
                        </a:rPr>
                        <a:t> pots, disposable food containers. </a:t>
                      </a:r>
                      <a:endParaRPr lang="en-GB" dirty="0" smtClean="0">
                        <a:latin typeface="Century Gothic" panose="020B0502020202020204" pitchFamily="34" charset="0"/>
                      </a:endParaRPr>
                    </a:p>
                  </a:txBody>
                  <a:tcPr/>
                </a:tc>
              </a:tr>
            </a:tbl>
          </a:graphicData>
        </a:graphic>
      </p:graphicFrame>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3726" y="4224536"/>
            <a:ext cx="1301130" cy="130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2550" y="5525666"/>
            <a:ext cx="1883839" cy="210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32068" y="7773325"/>
            <a:ext cx="784756" cy="170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459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6" name="TextBox 5"/>
          <p:cNvSpPr txBox="1"/>
          <p:nvPr/>
        </p:nvSpPr>
        <p:spPr>
          <a:xfrm>
            <a:off x="158191" y="7299389"/>
            <a:ext cx="12442982" cy="3477875"/>
          </a:xfrm>
          <a:prstGeom prst="rect">
            <a:avLst/>
          </a:prstGeom>
          <a:noFill/>
        </p:spPr>
        <p:txBody>
          <a:bodyPr wrap="square" rtlCol="0">
            <a:spAutoFit/>
          </a:bodyPr>
          <a:lstStyle/>
          <a:p>
            <a:pPr algn="ctr"/>
            <a:r>
              <a:rPr lang="en-GB" sz="4400" dirty="0" smtClean="0">
                <a:solidFill>
                  <a:schemeClr val="accent1">
                    <a:lumMod val="75000"/>
                  </a:schemeClr>
                </a:solidFill>
                <a:latin typeface="Century Gothic" pitchFamily="34" charset="0"/>
              </a:rPr>
              <a:t>The above image demonstrates the process of a plastic bottle biodegrading over a period of time.</a:t>
            </a:r>
            <a:endParaRPr lang="en-GB" sz="4400" dirty="0" smtClean="0">
              <a:solidFill>
                <a:schemeClr val="accent1">
                  <a:lumMod val="75000"/>
                </a:schemeClr>
              </a:solidFill>
              <a:latin typeface="Century Gothic" pitchFamily="34" charset="0"/>
            </a:endParaRPr>
          </a:p>
          <a:p>
            <a:pPr algn="ctr"/>
            <a:endParaRPr lang="en-GB" sz="4400" dirty="0">
              <a:solidFill>
                <a:schemeClr val="bg1"/>
              </a:solidFill>
              <a:latin typeface="Century Gothic" pitchFamily="34" charset="0"/>
            </a:endParaRPr>
          </a:p>
          <a:p>
            <a:pPr algn="ctr"/>
            <a:endParaRPr lang="en-GB" sz="4400" dirty="0">
              <a:solidFill>
                <a:schemeClr val="bg1"/>
              </a:solidFill>
              <a:latin typeface="Century Gothic" pitchFamily="34" charset="0"/>
            </a:endParaRPr>
          </a:p>
        </p:txBody>
      </p:sp>
      <p:pic>
        <p:nvPicPr>
          <p:cNvPr id="307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216" y="1585913"/>
            <a:ext cx="10748473" cy="57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36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5</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6" name="TextBox 5"/>
          <p:cNvSpPr txBox="1"/>
          <p:nvPr/>
        </p:nvSpPr>
        <p:spPr>
          <a:xfrm>
            <a:off x="136104" y="4512568"/>
            <a:ext cx="12442982" cy="5632311"/>
          </a:xfrm>
          <a:prstGeom prst="rect">
            <a:avLst/>
          </a:prstGeom>
          <a:noFill/>
        </p:spPr>
        <p:txBody>
          <a:bodyPr wrap="square" rtlCol="0">
            <a:spAutoFit/>
          </a:bodyPr>
          <a:lstStyle/>
          <a:p>
            <a:r>
              <a:rPr lang="en-GB" sz="3600" b="1" dirty="0" smtClean="0">
                <a:solidFill>
                  <a:schemeClr val="accent1">
                    <a:lumMod val="75000"/>
                  </a:schemeClr>
                </a:solidFill>
                <a:latin typeface="Century Gothic" pitchFamily="34" charset="0"/>
              </a:rPr>
              <a:t>In teams:</a:t>
            </a:r>
          </a:p>
          <a:p>
            <a:pPr marL="457200" indent="-457200">
              <a:buFont typeface="+mj-lt"/>
              <a:buAutoNum type="arabicPeriod"/>
            </a:pPr>
            <a:r>
              <a:rPr lang="en-GB" sz="3600" dirty="0" smtClean="0">
                <a:solidFill>
                  <a:schemeClr val="accent1">
                    <a:lumMod val="75000"/>
                  </a:schemeClr>
                </a:solidFill>
                <a:latin typeface="Century Gothic" pitchFamily="34" charset="0"/>
              </a:rPr>
              <a:t>List  </a:t>
            </a:r>
            <a:r>
              <a:rPr lang="en-GB" sz="3600" dirty="0" smtClean="0">
                <a:solidFill>
                  <a:schemeClr val="accent1">
                    <a:lumMod val="75000"/>
                  </a:schemeClr>
                </a:solidFill>
                <a:latin typeface="Century Gothic" pitchFamily="34" charset="0"/>
              </a:rPr>
              <a:t>the advantages and disadvantages of using biodegradable polymers</a:t>
            </a:r>
          </a:p>
          <a:p>
            <a:pPr marL="457200" indent="-457200">
              <a:buFont typeface="+mj-lt"/>
              <a:buAutoNum type="arabicPeriod"/>
            </a:pPr>
            <a:r>
              <a:rPr lang="en-GB" sz="3600" dirty="0" smtClean="0">
                <a:solidFill>
                  <a:schemeClr val="accent1">
                    <a:lumMod val="75000"/>
                  </a:schemeClr>
                </a:solidFill>
                <a:latin typeface="Century Gothic" pitchFamily="34" charset="0"/>
              </a:rPr>
              <a:t>List the raw materials that biodegradable polymers are made from </a:t>
            </a:r>
          </a:p>
          <a:p>
            <a:pPr marL="457200" indent="-457200">
              <a:buFont typeface="+mj-lt"/>
              <a:buAutoNum type="arabicPeriod"/>
            </a:pPr>
            <a:r>
              <a:rPr lang="en-GB" sz="3600" dirty="0" smtClean="0">
                <a:solidFill>
                  <a:schemeClr val="accent1">
                    <a:lumMod val="75000"/>
                  </a:schemeClr>
                </a:solidFill>
                <a:latin typeface="Century Gothic" pitchFamily="34" charset="0"/>
              </a:rPr>
              <a:t>What are the 4 main types of degradable </a:t>
            </a:r>
            <a:r>
              <a:rPr lang="en-GB" sz="3600" dirty="0" smtClean="0">
                <a:solidFill>
                  <a:schemeClr val="accent1">
                    <a:lumMod val="75000"/>
                  </a:schemeClr>
                </a:solidFill>
                <a:latin typeface="Century Gothic" pitchFamily="34" charset="0"/>
              </a:rPr>
              <a:t>polymers?</a:t>
            </a:r>
            <a:endParaRPr lang="en-GB" sz="3600" dirty="0" smtClean="0">
              <a:solidFill>
                <a:schemeClr val="accent1">
                  <a:lumMod val="75000"/>
                </a:schemeClr>
              </a:solidFill>
              <a:latin typeface="Century Gothic" pitchFamily="34" charset="0"/>
            </a:endParaRPr>
          </a:p>
          <a:p>
            <a:endParaRPr lang="en-GB" sz="3600" dirty="0">
              <a:solidFill>
                <a:schemeClr val="accent1">
                  <a:lumMod val="75000"/>
                </a:schemeClr>
              </a:solidFill>
              <a:latin typeface="Century Gothic" pitchFamily="34" charset="0"/>
            </a:endParaRPr>
          </a:p>
          <a:p>
            <a:r>
              <a:rPr lang="en-GB" sz="3600" b="1" dirty="0" smtClean="0">
                <a:solidFill>
                  <a:srgbClr val="FF0000"/>
                </a:solidFill>
                <a:latin typeface="Century Gothic" pitchFamily="34" charset="0"/>
              </a:rPr>
              <a:t>Discuss and share information with the </a:t>
            </a:r>
            <a:r>
              <a:rPr lang="en-GB" sz="3600" b="1" dirty="0" smtClean="0">
                <a:solidFill>
                  <a:srgbClr val="FF0000"/>
                </a:solidFill>
                <a:latin typeface="Century Gothic" pitchFamily="34" charset="0"/>
              </a:rPr>
              <a:t>class. </a:t>
            </a:r>
            <a:endParaRPr lang="en-GB" sz="3600" b="1" dirty="0" smtClean="0">
              <a:solidFill>
                <a:srgbClr val="FF0000"/>
              </a:solidFill>
              <a:latin typeface="Century Gothic" pitchFamily="34" charset="0"/>
            </a:endParaRPr>
          </a:p>
          <a:p>
            <a:endParaRPr lang="en-GB" sz="3600" dirty="0">
              <a:solidFill>
                <a:schemeClr val="bg1"/>
              </a:solidFill>
              <a:latin typeface="Century Gothic" pitchFamily="34" charset="0"/>
            </a:endParaRPr>
          </a:p>
          <a:p>
            <a:endParaRPr lang="en-GB" sz="3600" dirty="0">
              <a:solidFill>
                <a:schemeClr val="bg1"/>
              </a:solidFill>
              <a:latin typeface="Century Gothic"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2" y="1848272"/>
            <a:ext cx="4529303" cy="24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92688" y="1640174"/>
            <a:ext cx="1663385" cy="339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024" y="2193010"/>
            <a:ext cx="1938289" cy="274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9641160" y="2353954"/>
            <a:ext cx="2937926" cy="2374638"/>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Using the internet research below.</a:t>
            </a:r>
            <a:endParaRPr lang="en-GB" sz="3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2772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639</Words>
  <Application>Microsoft Office PowerPoint</Application>
  <PresentationFormat>A3 Paper (297x420 mm)</PresentationFormat>
  <Paragraphs>134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GCSE Design Technology </vt:lpstr>
      <vt:lpstr>GCSE Design Technology </vt:lpstr>
      <vt:lpstr>GCSE Design Technology </vt:lpstr>
      <vt:lpstr>GCSE Design Technology </vt:lpstr>
      <vt:lpstr>PowerPoint Presentation</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level Design Technology.</dc:title>
  <dc:creator>Helen Dunn</dc:creator>
  <cp:lastModifiedBy>Helen Dunn</cp:lastModifiedBy>
  <cp:revision>39</cp:revision>
  <cp:lastPrinted>2017-09-13T06:42:54Z</cp:lastPrinted>
  <dcterms:created xsi:type="dcterms:W3CDTF">2017-08-29T16:11:46Z</dcterms:created>
  <dcterms:modified xsi:type="dcterms:W3CDTF">2018-07-14T14:40:39Z</dcterms:modified>
</cp:coreProperties>
</file>