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0" r:id="rId2"/>
    <p:sldId id="267" r:id="rId3"/>
    <p:sldId id="268" r:id="rId4"/>
    <p:sldId id="269" r:id="rId5"/>
    <p:sldId id="289" r:id="rId6"/>
    <p:sldId id="277" r:id="rId7"/>
    <p:sldId id="288" r:id="rId8"/>
    <p:sldId id="283" r:id="rId9"/>
    <p:sldId id="287" r:id="rId10"/>
    <p:sldId id="282" r:id="rId11"/>
    <p:sldId id="286" r:id="rId12"/>
    <p:sldId id="281" r:id="rId13"/>
    <p:sldId id="285" r:id="rId14"/>
    <p:sldId id="280" r:id="rId15"/>
    <p:sldId id="284" r:id="rId16"/>
    <p:sldId id="279" r:id="rId17"/>
    <p:sldId id="275" r:id="rId18"/>
    <p:sldId id="278" r:id="rId19"/>
    <p:sldId id="271" r:id="rId20"/>
    <p:sldId id="272" r:id="rId21"/>
    <p:sldId id="273" r:id="rId22"/>
  </p:sldIdLst>
  <p:sldSz cx="12801600" cy="9601200" type="A3"/>
  <p:notesSz cx="9929813" cy="14357350"/>
  <p:defaultTex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422" y="-252"/>
      </p:cViewPr>
      <p:guideLst>
        <p:guide orient="horz" pos="3024"/>
        <p:guide pos="4032"/>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717868"/>
          </a:xfrm>
          <a:prstGeom prst="rect">
            <a:avLst/>
          </a:prstGeom>
        </p:spPr>
        <p:txBody>
          <a:bodyPr vert="horz" lIns="138778" tIns="69389" rIns="138778" bIns="69389" rtlCol="0"/>
          <a:lstStyle>
            <a:lvl1pPr algn="l">
              <a:defRPr sz="1800"/>
            </a:lvl1pPr>
          </a:lstStyle>
          <a:p>
            <a:endParaRPr lang="en-GB"/>
          </a:p>
        </p:txBody>
      </p:sp>
      <p:sp>
        <p:nvSpPr>
          <p:cNvPr id="3" name="Date Placeholder 2"/>
          <p:cNvSpPr>
            <a:spLocks noGrp="1"/>
          </p:cNvSpPr>
          <p:nvPr>
            <p:ph type="dt" idx="1"/>
          </p:nvPr>
        </p:nvSpPr>
        <p:spPr>
          <a:xfrm>
            <a:off x="5624596" y="0"/>
            <a:ext cx="4302919" cy="717868"/>
          </a:xfrm>
          <a:prstGeom prst="rect">
            <a:avLst/>
          </a:prstGeom>
        </p:spPr>
        <p:txBody>
          <a:bodyPr vert="horz" lIns="138778" tIns="69389" rIns="138778" bIns="69389" rtlCol="0"/>
          <a:lstStyle>
            <a:lvl1pPr algn="r">
              <a:defRPr sz="1800"/>
            </a:lvl1pPr>
          </a:lstStyle>
          <a:p>
            <a:fld id="{80F6E2EF-70A8-4528-9C44-39F41AA32C2E}" type="datetimeFigureOut">
              <a:rPr lang="en-GB" smtClean="0"/>
              <a:t>24/07/2018</a:t>
            </a:fld>
            <a:endParaRPr lang="en-GB"/>
          </a:p>
        </p:txBody>
      </p:sp>
      <p:sp>
        <p:nvSpPr>
          <p:cNvPr id="4" name="Slide Image Placeholder 3"/>
          <p:cNvSpPr>
            <a:spLocks noGrp="1" noRot="1" noChangeAspect="1"/>
          </p:cNvSpPr>
          <p:nvPr>
            <p:ph type="sldImg" idx="2"/>
          </p:nvPr>
        </p:nvSpPr>
        <p:spPr>
          <a:xfrm>
            <a:off x="1376363" y="1076325"/>
            <a:ext cx="7178675" cy="5384800"/>
          </a:xfrm>
          <a:prstGeom prst="rect">
            <a:avLst/>
          </a:prstGeom>
          <a:noFill/>
          <a:ln w="12700">
            <a:solidFill>
              <a:prstClr val="black"/>
            </a:solidFill>
          </a:ln>
        </p:spPr>
        <p:txBody>
          <a:bodyPr vert="horz" lIns="138778" tIns="69389" rIns="138778" bIns="69389" rtlCol="0" anchor="ctr"/>
          <a:lstStyle/>
          <a:p>
            <a:endParaRPr lang="en-GB"/>
          </a:p>
        </p:txBody>
      </p:sp>
      <p:sp>
        <p:nvSpPr>
          <p:cNvPr id="5" name="Notes Placeholder 4"/>
          <p:cNvSpPr>
            <a:spLocks noGrp="1"/>
          </p:cNvSpPr>
          <p:nvPr>
            <p:ph type="body" sz="quarter" idx="3"/>
          </p:nvPr>
        </p:nvSpPr>
        <p:spPr>
          <a:xfrm>
            <a:off x="992982" y="6819741"/>
            <a:ext cx="7943850" cy="6460808"/>
          </a:xfrm>
          <a:prstGeom prst="rect">
            <a:avLst/>
          </a:prstGeom>
        </p:spPr>
        <p:txBody>
          <a:bodyPr vert="horz" lIns="138778" tIns="69389" rIns="138778" bIns="693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13636990"/>
            <a:ext cx="4302919" cy="717868"/>
          </a:xfrm>
          <a:prstGeom prst="rect">
            <a:avLst/>
          </a:prstGeom>
        </p:spPr>
        <p:txBody>
          <a:bodyPr vert="horz" lIns="138778" tIns="69389" rIns="138778" bIns="69389" rtlCol="0" anchor="b"/>
          <a:lstStyle>
            <a:lvl1pPr algn="l">
              <a:defRPr sz="1800"/>
            </a:lvl1pPr>
          </a:lstStyle>
          <a:p>
            <a:endParaRPr lang="en-GB"/>
          </a:p>
        </p:txBody>
      </p:sp>
      <p:sp>
        <p:nvSpPr>
          <p:cNvPr id="7" name="Slide Number Placeholder 6"/>
          <p:cNvSpPr>
            <a:spLocks noGrp="1"/>
          </p:cNvSpPr>
          <p:nvPr>
            <p:ph type="sldNum" sz="quarter" idx="5"/>
          </p:nvPr>
        </p:nvSpPr>
        <p:spPr>
          <a:xfrm>
            <a:off x="5624596" y="13636990"/>
            <a:ext cx="4302919" cy="717868"/>
          </a:xfrm>
          <a:prstGeom prst="rect">
            <a:avLst/>
          </a:prstGeom>
        </p:spPr>
        <p:txBody>
          <a:bodyPr vert="horz" lIns="138778" tIns="69389" rIns="138778" bIns="69389" rtlCol="0" anchor="b"/>
          <a:lstStyle>
            <a:lvl1pPr algn="r">
              <a:defRPr sz="1800"/>
            </a:lvl1pPr>
          </a:lstStyle>
          <a:p>
            <a:fld id="{4E65FBE9-1F9C-401B-84DA-B51CC260F49F}" type="slidenum">
              <a:rPr lang="en-GB" smtClean="0"/>
              <a:t>‹#›</a:t>
            </a:fld>
            <a:endParaRPr lang="en-GB"/>
          </a:p>
        </p:txBody>
      </p:sp>
    </p:spTree>
    <p:extLst>
      <p:ext uri="{BB962C8B-B14F-4D97-AF65-F5344CB8AC3E}">
        <p14:creationId xmlns:p14="http://schemas.microsoft.com/office/powerpoint/2010/main" val="1662305089"/>
      </p:ext>
    </p:extLst>
  </p:cSld>
  <p:clrMap bg1="lt1" tx1="dk1" bg2="lt2" tx2="dk2" accent1="accent1" accent2="accent2" accent3="accent3" accent4="accent4" accent5="accent5" accent6="accent6" hlink="hlink" folHlink="folHlink"/>
  <p:notesStyle>
    <a:lvl1pPr marL="0" algn="l" defTabSz="1280160" rtl="0" eaLnBrk="1" latinLnBrk="0" hangingPunct="1">
      <a:defRPr sz="1700" kern="1200">
        <a:solidFill>
          <a:schemeClr val="tx1"/>
        </a:solidFill>
        <a:latin typeface="+mn-lt"/>
        <a:ea typeface="+mn-ea"/>
        <a:cs typeface="+mn-cs"/>
      </a:defRPr>
    </a:lvl1pPr>
    <a:lvl2pPr marL="640080" algn="l" defTabSz="1280160" rtl="0" eaLnBrk="1" latinLnBrk="0" hangingPunct="1">
      <a:defRPr sz="1700" kern="1200">
        <a:solidFill>
          <a:schemeClr val="tx1"/>
        </a:solidFill>
        <a:latin typeface="+mn-lt"/>
        <a:ea typeface="+mn-ea"/>
        <a:cs typeface="+mn-cs"/>
      </a:defRPr>
    </a:lvl2pPr>
    <a:lvl3pPr marL="1280160" algn="l" defTabSz="1280160" rtl="0" eaLnBrk="1" latinLnBrk="0" hangingPunct="1">
      <a:defRPr sz="1700" kern="1200">
        <a:solidFill>
          <a:schemeClr val="tx1"/>
        </a:solidFill>
        <a:latin typeface="+mn-lt"/>
        <a:ea typeface="+mn-ea"/>
        <a:cs typeface="+mn-cs"/>
      </a:defRPr>
    </a:lvl3pPr>
    <a:lvl4pPr marL="1920240" algn="l" defTabSz="1280160" rtl="0" eaLnBrk="1" latinLnBrk="0" hangingPunct="1">
      <a:defRPr sz="1700" kern="1200">
        <a:solidFill>
          <a:schemeClr val="tx1"/>
        </a:solidFill>
        <a:latin typeface="+mn-lt"/>
        <a:ea typeface="+mn-ea"/>
        <a:cs typeface="+mn-cs"/>
      </a:defRPr>
    </a:lvl4pPr>
    <a:lvl5pPr marL="2560320" algn="l" defTabSz="1280160" rtl="0" eaLnBrk="1" latinLnBrk="0" hangingPunct="1">
      <a:defRPr sz="1700" kern="1200">
        <a:solidFill>
          <a:schemeClr val="tx1"/>
        </a:solidFill>
        <a:latin typeface="+mn-lt"/>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2</a:t>
            </a:fld>
            <a:endParaRPr lang="en-GB"/>
          </a:p>
        </p:txBody>
      </p:sp>
    </p:spTree>
    <p:extLst>
      <p:ext uri="{BB962C8B-B14F-4D97-AF65-F5344CB8AC3E}">
        <p14:creationId xmlns:p14="http://schemas.microsoft.com/office/powerpoint/2010/main" val="346738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Draw the spider diagram template and share the views</a:t>
            </a:r>
            <a:r>
              <a:rPr lang="en-GB" baseline="0" dirty="0" smtClean="0"/>
              <a:t> of students to complete. </a:t>
            </a:r>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3</a:t>
            </a:fld>
            <a:endParaRPr lang="en-GB"/>
          </a:p>
        </p:txBody>
      </p:sp>
    </p:spTree>
    <p:extLst>
      <p:ext uri="{BB962C8B-B14F-4D97-AF65-F5344CB8AC3E}">
        <p14:creationId xmlns:p14="http://schemas.microsoft.com/office/powerpoint/2010/main" val="3467389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WORKSHEET</a:t>
            </a:r>
            <a:r>
              <a:rPr lang="en-GB" baseline="0" smtClean="0"/>
              <a:t> FOR STUDENTS TO WRITE NOTES </a:t>
            </a:r>
            <a:endParaRPr lang="en-GB"/>
          </a:p>
        </p:txBody>
      </p:sp>
      <p:sp>
        <p:nvSpPr>
          <p:cNvPr id="4" name="Slide Number Placeholder 3"/>
          <p:cNvSpPr>
            <a:spLocks noGrp="1"/>
          </p:cNvSpPr>
          <p:nvPr>
            <p:ph type="sldNum" sz="quarter" idx="10"/>
          </p:nvPr>
        </p:nvSpPr>
        <p:spPr/>
        <p:txBody>
          <a:bodyPr/>
          <a:lstStyle/>
          <a:p>
            <a:fld id="{4E65FBE9-1F9C-401B-84DA-B51CC260F49F}" type="slidenum">
              <a:rPr lang="en-GB" smtClean="0"/>
              <a:t>5</a:t>
            </a:fld>
            <a:endParaRPr lang="en-GB"/>
          </a:p>
        </p:txBody>
      </p:sp>
    </p:spTree>
    <p:extLst>
      <p:ext uri="{BB962C8B-B14F-4D97-AF65-F5344CB8AC3E}">
        <p14:creationId xmlns:p14="http://schemas.microsoft.com/office/powerpoint/2010/main" val="367741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to print or discuss/complete</a:t>
            </a:r>
            <a:r>
              <a:rPr lang="en-GB" baseline="0" dirty="0" smtClean="0"/>
              <a:t> on a white board. </a:t>
            </a:r>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19</a:t>
            </a:fld>
            <a:endParaRPr lang="en-GB"/>
          </a:p>
        </p:txBody>
      </p:sp>
    </p:spTree>
    <p:extLst>
      <p:ext uri="{BB962C8B-B14F-4D97-AF65-F5344CB8AC3E}">
        <p14:creationId xmlns:p14="http://schemas.microsoft.com/office/powerpoint/2010/main" val="166255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to print or discuss/complete</a:t>
            </a:r>
            <a:r>
              <a:rPr lang="en-GB" baseline="0" dirty="0" smtClean="0"/>
              <a:t> on a white board. </a:t>
            </a:r>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20</a:t>
            </a:fld>
            <a:endParaRPr lang="en-GB"/>
          </a:p>
        </p:txBody>
      </p:sp>
    </p:spTree>
    <p:extLst>
      <p:ext uri="{BB962C8B-B14F-4D97-AF65-F5344CB8AC3E}">
        <p14:creationId xmlns:p14="http://schemas.microsoft.com/office/powerpoint/2010/main" val="2822251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to print or discuss/complete</a:t>
            </a:r>
            <a:r>
              <a:rPr lang="en-GB" baseline="0" dirty="0" smtClean="0"/>
              <a:t> on a white board. </a:t>
            </a:r>
            <a:endParaRPr lang="en-GB" dirty="0"/>
          </a:p>
        </p:txBody>
      </p:sp>
      <p:sp>
        <p:nvSpPr>
          <p:cNvPr id="4" name="Slide Number Placeholder 3"/>
          <p:cNvSpPr>
            <a:spLocks noGrp="1"/>
          </p:cNvSpPr>
          <p:nvPr>
            <p:ph type="sldNum" sz="quarter" idx="10"/>
          </p:nvPr>
        </p:nvSpPr>
        <p:spPr/>
        <p:txBody>
          <a:bodyPr/>
          <a:lstStyle/>
          <a:p>
            <a:fld id="{4E65FBE9-1F9C-401B-84DA-B51CC260F49F}" type="slidenum">
              <a:rPr lang="en-GB" smtClean="0"/>
              <a:t>21</a:t>
            </a:fld>
            <a:endParaRPr lang="en-GB"/>
          </a:p>
        </p:txBody>
      </p:sp>
    </p:spTree>
    <p:extLst>
      <p:ext uri="{BB962C8B-B14F-4D97-AF65-F5344CB8AC3E}">
        <p14:creationId xmlns:p14="http://schemas.microsoft.com/office/powerpoint/2010/main" val="15767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6"/>
            <a:ext cx="10881360" cy="2058035"/>
          </a:xfrm>
        </p:spPr>
        <p:txBody>
          <a:bodyPr/>
          <a:lstStyle/>
          <a:p>
            <a:r>
              <a:rPr lang="en-US" smtClean="0"/>
              <a:t>Click to edit Master title style</a:t>
            </a:r>
            <a:endParaRPr lang="en-GB"/>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F13644-7DDC-4C74-9629-C44E11D77B3E}"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254657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F13644-7DDC-4C74-9629-C44E11D77B3E}"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145233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494"/>
            <a:ext cx="2880360" cy="819213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0080" y="384494"/>
            <a:ext cx="8427720" cy="8192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F13644-7DDC-4C74-9629-C44E11D77B3E}"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393816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F13644-7DDC-4C74-9629-C44E11D77B3E}"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215935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1"/>
            <a:ext cx="10881360" cy="1906905"/>
          </a:xfrm>
        </p:spPr>
        <p:txBody>
          <a:bodyPr anchor="t"/>
          <a:lstStyle>
            <a:lvl1pPr algn="l">
              <a:defRPr sz="5600" b="1" cap="all"/>
            </a:lvl1pPr>
          </a:lstStyle>
          <a:p>
            <a:r>
              <a:rPr lang="en-US" smtClean="0"/>
              <a:t>Click to edit Master title style</a:t>
            </a:r>
            <a:endParaRPr lang="en-GB"/>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13644-7DDC-4C74-9629-C44E11D77B3E}"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330793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F13644-7DDC-4C74-9629-C44E11D77B3E}"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364562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F13644-7DDC-4C74-9629-C44E11D77B3E}" type="datetimeFigureOut">
              <a:rPr lang="en-GB" smtClean="0"/>
              <a:t>24/07/2018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73648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F13644-7DDC-4C74-9629-C44E11D77B3E}" type="datetimeFigureOut">
              <a:rPr lang="en-GB" smtClean="0"/>
              <a:t>24/07/2018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203240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13644-7DDC-4C74-9629-C44E11D77B3E}" type="datetimeFigureOut">
              <a:rPr lang="en-GB" smtClean="0"/>
              <a:t>24/07/2018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278663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82270"/>
            <a:ext cx="4211638" cy="1626870"/>
          </a:xfrm>
        </p:spPr>
        <p:txBody>
          <a:bodyPr anchor="b"/>
          <a:lstStyle>
            <a:lvl1pPr algn="l">
              <a:defRPr sz="2800" b="1"/>
            </a:lvl1pPr>
          </a:lstStyle>
          <a:p>
            <a:r>
              <a:rPr lang="en-US" smtClean="0"/>
              <a:t>Click to edit Master title style</a:t>
            </a:r>
            <a:endParaRPr lang="en-GB"/>
          </a:p>
        </p:txBody>
      </p:sp>
      <p:sp>
        <p:nvSpPr>
          <p:cNvPr id="3" name="Content Placeholder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13644-7DDC-4C74-9629-C44E11D77B3E}"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155745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smtClean="0"/>
              <a:t>Click to edit Master title style</a:t>
            </a:r>
            <a:endParaRPr lang="en-GB"/>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GB"/>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13644-7DDC-4C74-9629-C44E11D77B3E}"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567F1B-158B-43E5-9411-1C2EF7A5437A}" type="slidenum">
              <a:rPr lang="en-GB" smtClean="0"/>
              <a:t>‹#›</a:t>
            </a:fld>
            <a:endParaRPr lang="en-GB"/>
          </a:p>
        </p:txBody>
      </p:sp>
    </p:spTree>
    <p:extLst>
      <p:ext uri="{BB962C8B-B14F-4D97-AF65-F5344CB8AC3E}">
        <p14:creationId xmlns:p14="http://schemas.microsoft.com/office/powerpoint/2010/main" val="36959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A5F13644-7DDC-4C74-9629-C44E11D77B3E}" type="datetimeFigureOut">
              <a:rPr lang="en-GB" smtClean="0"/>
              <a:t>24/07/2018</a:t>
            </a:fld>
            <a:endParaRPr lang="en-GB"/>
          </a:p>
        </p:txBody>
      </p:sp>
      <p:sp>
        <p:nvSpPr>
          <p:cNvPr id="5" name="Footer Placeholder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8E567F1B-158B-43E5-9411-1C2EF7A5437A}" type="slidenum">
              <a:rPr lang="en-GB" smtClean="0"/>
              <a:t>‹#›</a:t>
            </a:fld>
            <a:endParaRPr lang="en-GB"/>
          </a:p>
        </p:txBody>
      </p:sp>
    </p:spTree>
    <p:extLst>
      <p:ext uri="{BB962C8B-B14F-4D97-AF65-F5344CB8AC3E}">
        <p14:creationId xmlns:p14="http://schemas.microsoft.com/office/powerpoint/2010/main" val="3771497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z2KCV8J7cAhUKQ8AKHWJhCssQjRx6BAgBEAU&amp;url=http://www.notey.com/blogs/video-camera-pictures-clip-art&amp;psig=AOvVaw2QfuVc9LUG2Hkp2kKIZvT0&amp;ust=1531667477598852" TargetMode="External"/><Relationship Id="rId2" Type="http://schemas.openxmlformats.org/officeDocument/2006/relationships/hyperlink" Target="https://www.youtube.com/watch?v=HKl6dlBRQXk"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sodv_6p7cAhULLMAKHZdlBRMQjRx6BAgBEAU&amp;url=http://www.materials.unsw.edu.au/tutorials/online-tutorials/2-molecular-mass-plasticisers&amp;psig=AOvVaw1kv030YNHxWlABflU_xT08&amp;ust=1531666091536312"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184" y="-25558"/>
            <a:ext cx="11521440" cy="1096144"/>
          </a:xfrm>
        </p:spPr>
        <p:txBody>
          <a:bodyPr>
            <a:normAutofit/>
          </a:bodyPr>
          <a:lstStyle/>
          <a:p>
            <a:r>
              <a:rPr lang="en-GB" sz="3400" b="1" dirty="0" smtClean="0">
                <a:latin typeface="Century Gothic" panose="020B0502020202020204" pitchFamily="34" charset="0"/>
              </a:rPr>
              <a:t>GCSE </a:t>
            </a:r>
            <a:r>
              <a:rPr lang="en-GB" sz="3400" b="1" dirty="0">
                <a:latin typeface="Century Gothic" panose="020B0502020202020204" pitchFamily="34" charset="0"/>
              </a:rPr>
              <a:t>Design Technology </a:t>
            </a:r>
          </a:p>
        </p:txBody>
      </p:sp>
      <p:sp>
        <p:nvSpPr>
          <p:cNvPr id="4" name="Rounded Rectangle 3"/>
          <p:cNvSpPr/>
          <p:nvPr/>
        </p:nvSpPr>
        <p:spPr>
          <a:xfrm>
            <a:off x="9713167" y="163285"/>
            <a:ext cx="2837115" cy="756084"/>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pic>
        <p:nvPicPr>
          <p:cNvPr id="5"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40" r="6772"/>
          <a:stretch/>
        </p:blipFill>
        <p:spPr bwMode="auto">
          <a:xfrm>
            <a:off x="159178" y="1703400"/>
            <a:ext cx="12491916" cy="568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12768" y="4030227"/>
            <a:ext cx="6552728" cy="2714589"/>
          </a:xfrm>
          <a:prstGeom prst="rect">
            <a:avLst/>
          </a:prstGeom>
          <a:noFill/>
        </p:spPr>
        <p:txBody>
          <a:bodyPr wrap="square" lIns="128016" tIns="64008" rIns="128016" bIns="64008" rtlCol="0">
            <a:spAutoFit/>
          </a:bodyPr>
          <a:lstStyle/>
          <a:p>
            <a:pPr algn="ctr"/>
            <a:r>
              <a:rPr lang="en-GB" sz="8400" b="1" dirty="0">
                <a:latin typeface="Century Gothic" panose="020B0502020202020204" pitchFamily="34" charset="0"/>
              </a:rPr>
              <a:t>Plastics &amp; Polymers</a:t>
            </a:r>
          </a:p>
        </p:txBody>
      </p:sp>
      <p:sp>
        <p:nvSpPr>
          <p:cNvPr id="8" name="Rounded Rectangle 7"/>
          <p:cNvSpPr/>
          <p:nvPr/>
        </p:nvSpPr>
        <p:spPr>
          <a:xfrm>
            <a:off x="150506" y="6744816"/>
            <a:ext cx="12500589" cy="2693099"/>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a:solidFill>
                  <a:schemeClr val="tx1"/>
                </a:solidFill>
                <a:latin typeface="Century Gothic" panose="020B0502020202020204" pitchFamily="34" charset="0"/>
              </a:rPr>
              <a:t>Todays learning objectives: </a:t>
            </a:r>
          </a:p>
          <a:p>
            <a:pPr marL="480060" indent="-480060" algn="ctr">
              <a:buFontTx/>
              <a:buChar char="-"/>
            </a:pPr>
            <a:r>
              <a:rPr lang="en-GB" sz="2800" dirty="0" smtClean="0">
                <a:solidFill>
                  <a:schemeClr val="tx1"/>
                </a:solidFill>
                <a:latin typeface="Century Gothic" panose="020B0502020202020204" pitchFamily="34" charset="0"/>
              </a:rPr>
              <a:t>Understand different additives which are applied to polymers and how they improve them.</a:t>
            </a:r>
          </a:p>
          <a:p>
            <a:pPr marL="480060" indent="-480060" algn="ctr">
              <a:buFontTx/>
              <a:buChar char="-"/>
            </a:pPr>
            <a:r>
              <a:rPr lang="en-GB" sz="2800" dirty="0" smtClean="0">
                <a:solidFill>
                  <a:schemeClr val="tx1"/>
                </a:solidFill>
                <a:latin typeface="Century Gothic" panose="020B0502020202020204" pitchFamily="34" charset="0"/>
              </a:rPr>
              <a:t>Develop knowledge and understanding of where plastics originate from and the significance to the environment. </a:t>
            </a:r>
          </a:p>
          <a:p>
            <a:pPr marL="480060" indent="-480060" algn="ctr">
              <a:buFontTx/>
              <a:buChar char="-"/>
            </a:pPr>
            <a:r>
              <a:rPr lang="en-GB" sz="2800" dirty="0" smtClean="0">
                <a:solidFill>
                  <a:schemeClr val="tx1"/>
                </a:solidFill>
                <a:latin typeface="Century Gothic" panose="020B0502020202020204" pitchFamily="34" charset="0"/>
              </a:rPr>
              <a:t>Apply knowledge to a past paper exam question. </a:t>
            </a:r>
            <a:endParaRPr lang="en-GB" sz="2800" dirty="0">
              <a:solidFill>
                <a:schemeClr val="tx1"/>
              </a:solidFill>
              <a:latin typeface="Century Gothic" panose="020B0502020202020204" pitchFamily="34" charset="0"/>
            </a:endParaRPr>
          </a:p>
        </p:txBody>
      </p:sp>
      <p:sp>
        <p:nvSpPr>
          <p:cNvPr id="9" name="Rounded Rectangle 8"/>
          <p:cNvSpPr/>
          <p:nvPr/>
        </p:nvSpPr>
        <p:spPr>
          <a:xfrm>
            <a:off x="208112" y="192088"/>
            <a:ext cx="3528392"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64230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5" name="Rounded Rectangle 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6" name="Rounded Rectangle 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2" name="TextBox 1"/>
          <p:cNvSpPr txBox="1"/>
          <p:nvPr/>
        </p:nvSpPr>
        <p:spPr>
          <a:xfrm>
            <a:off x="640160" y="3216424"/>
            <a:ext cx="11881320" cy="477054"/>
          </a:xfrm>
          <a:prstGeom prst="rect">
            <a:avLst/>
          </a:prstGeom>
          <a:noFill/>
        </p:spPr>
        <p:txBody>
          <a:bodyPr wrap="square" rtlCol="0">
            <a:spAutoFit/>
          </a:bodyPr>
          <a:lstStyle/>
          <a:p>
            <a:r>
              <a:rPr lang="en-GB" dirty="0" smtClean="0"/>
              <a:t>The </a:t>
            </a:r>
            <a:endParaRPr lang="en-GB" dirty="0"/>
          </a:p>
        </p:txBody>
      </p:sp>
      <p:sp>
        <p:nvSpPr>
          <p:cNvPr id="8" name="Rounded Rectangle 7"/>
          <p:cNvSpPr/>
          <p:nvPr/>
        </p:nvSpPr>
        <p:spPr>
          <a:xfrm>
            <a:off x="208113" y="2136304"/>
            <a:ext cx="12442982" cy="5017737"/>
          </a:xfrm>
          <a:prstGeom prst="roundRect">
            <a:avLst>
              <a:gd name="adj" fmla="val 881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6600" b="1" dirty="0">
                <a:solidFill>
                  <a:schemeClr val="tx1"/>
                </a:solidFill>
                <a:latin typeface="Century Gothic" panose="020B0502020202020204" pitchFamily="34" charset="0"/>
              </a:rPr>
              <a:t>FLAME RETARDANT </a:t>
            </a:r>
            <a:r>
              <a:rPr lang="en-GB" sz="6600" dirty="0">
                <a:solidFill>
                  <a:schemeClr val="tx1"/>
                </a:solidFill>
                <a:latin typeface="Century Gothic" panose="020B0502020202020204" pitchFamily="34" charset="0"/>
              </a:rPr>
              <a:t>-  Reduces the risk of combustion, creating a chemical reaction which can stop combustion.</a:t>
            </a:r>
          </a:p>
        </p:txBody>
      </p:sp>
    </p:spTree>
    <p:extLst>
      <p:ext uri="{BB962C8B-B14F-4D97-AF65-F5344CB8AC3E}">
        <p14:creationId xmlns:p14="http://schemas.microsoft.com/office/powerpoint/2010/main" val="173419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5" name="Rounded Rectangle 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6" name="Rounded Rectangle 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2" name="Rectangle 1"/>
          <p:cNvSpPr/>
          <p:nvPr/>
        </p:nvSpPr>
        <p:spPr>
          <a:xfrm>
            <a:off x="208112" y="1869028"/>
            <a:ext cx="12442982" cy="5632311"/>
          </a:xfrm>
          <a:prstGeom prst="rect">
            <a:avLst/>
          </a:prstGeom>
        </p:spPr>
        <p:txBody>
          <a:bodyPr wrap="square">
            <a:spAutoFit/>
          </a:bodyPr>
          <a:lstStyle/>
          <a:p>
            <a:pPr fontAlgn="base"/>
            <a:r>
              <a:rPr lang="en-GB" sz="3000" b="1" dirty="0">
                <a:latin typeface="Century Gothic" panose="020B0502020202020204" pitchFamily="34" charset="0"/>
              </a:rPr>
              <a:t>FLAME RETARDANT </a:t>
            </a:r>
            <a:r>
              <a:rPr lang="en-GB" sz="3000" b="1" dirty="0" smtClean="0">
                <a:latin typeface="Century Gothic" panose="020B0502020202020204" pitchFamily="34" charset="0"/>
              </a:rPr>
              <a:t>- </a:t>
            </a:r>
            <a:r>
              <a:rPr lang="en-GB" sz="3000" dirty="0" smtClean="0">
                <a:latin typeface="Century Gothic" panose="020B0502020202020204" pitchFamily="34" charset="0"/>
              </a:rPr>
              <a:t>Most </a:t>
            </a:r>
            <a:r>
              <a:rPr lang="en-GB" sz="3000" dirty="0">
                <a:latin typeface="Century Gothic" panose="020B0502020202020204" pitchFamily="34" charset="0"/>
              </a:rPr>
              <a:t>thermoplastic materials are flammable and will burn readily given sufficient heat energy. Fires from plastics can be devastating</a:t>
            </a:r>
            <a:r>
              <a:rPr lang="en-GB" sz="3000" dirty="0" smtClean="0">
                <a:latin typeface="Century Gothic" panose="020B0502020202020204" pitchFamily="34" charset="0"/>
              </a:rPr>
              <a:t>. </a:t>
            </a:r>
          </a:p>
          <a:p>
            <a:pPr fontAlgn="base"/>
            <a:endParaRPr lang="en-GB" sz="3000" dirty="0">
              <a:latin typeface="Century Gothic" panose="020B0502020202020204" pitchFamily="34" charset="0"/>
            </a:endParaRPr>
          </a:p>
          <a:p>
            <a:pPr fontAlgn="base"/>
            <a:r>
              <a:rPr lang="en-GB" sz="3000" dirty="0">
                <a:latin typeface="Century Gothic" panose="020B0502020202020204" pitchFamily="34" charset="0"/>
              </a:rPr>
              <a:t>Flame retardant additives can be added to a polymer to improve its fire resistance properties by increasing the materials ignition temperature, reducing flame </a:t>
            </a:r>
            <a:r>
              <a:rPr lang="en-GB" sz="3000" dirty="0" smtClean="0">
                <a:latin typeface="Century Gothic" panose="020B0502020202020204" pitchFamily="34" charset="0"/>
              </a:rPr>
              <a:t>circulation </a:t>
            </a:r>
            <a:r>
              <a:rPr lang="en-GB" sz="3000" dirty="0">
                <a:latin typeface="Century Gothic" panose="020B0502020202020204" pitchFamily="34" charset="0"/>
              </a:rPr>
              <a:t>speeds and reducing smoke emissions. </a:t>
            </a:r>
            <a:endParaRPr lang="en-GB" sz="3000" dirty="0" smtClean="0">
              <a:latin typeface="Century Gothic" panose="020B0502020202020204" pitchFamily="34" charset="0"/>
            </a:endParaRPr>
          </a:p>
          <a:p>
            <a:pPr fontAlgn="base"/>
            <a:endParaRPr lang="en-GB" sz="3000" dirty="0">
              <a:latin typeface="Century Gothic" panose="020B0502020202020204" pitchFamily="34" charset="0"/>
            </a:endParaRPr>
          </a:p>
          <a:p>
            <a:pPr fontAlgn="base"/>
            <a:r>
              <a:rPr lang="en-GB" sz="3000" dirty="0" smtClean="0">
                <a:latin typeface="Century Gothic" panose="020B0502020202020204" pitchFamily="34" charset="0"/>
              </a:rPr>
              <a:t>Flame </a:t>
            </a:r>
            <a:r>
              <a:rPr lang="en-GB" sz="3000" dirty="0">
                <a:latin typeface="Century Gothic" panose="020B0502020202020204" pitchFamily="34" charset="0"/>
              </a:rPr>
              <a:t>retardant materials are obligatory in a vast range of applications, from building and construction products, household and electrical </a:t>
            </a:r>
            <a:r>
              <a:rPr lang="en-GB" sz="3000" dirty="0" smtClean="0">
                <a:latin typeface="Century Gothic" panose="020B0502020202020204" pitchFamily="34" charset="0"/>
              </a:rPr>
              <a:t>appliances.</a:t>
            </a:r>
            <a:endParaRPr lang="en-GB" sz="3000" dirty="0">
              <a:latin typeface="Century Gothic" panose="020B0502020202020204" pitchFamily="34" charset="0"/>
            </a:endParaRPr>
          </a:p>
        </p:txBody>
      </p:sp>
      <p:sp>
        <p:nvSpPr>
          <p:cNvPr id="8" name="Rectangle 1"/>
          <p:cNvSpPr>
            <a:spLocks noChangeArrowheads="1"/>
          </p:cNvSpPr>
          <p:nvPr/>
        </p:nvSpPr>
        <p:spPr bwMode="auto">
          <a:xfrm>
            <a:off x="0" y="0"/>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5176664" y="8617024"/>
            <a:ext cx="7304856" cy="707886"/>
          </a:xfrm>
          <a:prstGeom prst="rect">
            <a:avLst/>
          </a:prstGeom>
        </p:spPr>
        <p:txBody>
          <a:bodyPr wrap="square">
            <a:spAutoFit/>
          </a:bodyPr>
          <a:lstStyle/>
          <a:p>
            <a:pPr algn="r"/>
            <a:r>
              <a:rPr lang="en-GB" sz="2000" dirty="0">
                <a:hlinkClick r:id="rId2"/>
              </a:rPr>
              <a:t>https://</a:t>
            </a:r>
            <a:r>
              <a:rPr lang="en-GB" sz="2000" dirty="0" smtClean="0">
                <a:hlinkClick r:id="rId2"/>
              </a:rPr>
              <a:t>www.youtube.com/watch?v=HKl6dlBRQXk</a:t>
            </a:r>
            <a:endParaRPr lang="en-GB" sz="2000" dirty="0" smtClean="0"/>
          </a:p>
          <a:p>
            <a:pPr algn="r"/>
            <a:endParaRPr lang="en-GB" sz="2000" dirty="0"/>
          </a:p>
        </p:txBody>
      </p:sp>
      <p:pic>
        <p:nvPicPr>
          <p:cNvPr id="3076" name="Picture 4" descr="Image result for clip art video camera">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5547" y="8300449"/>
            <a:ext cx="1008112" cy="79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4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5" name="Rounded Rectangle 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6" name="Rounded Rectangle 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2" name="TextBox 1"/>
          <p:cNvSpPr txBox="1"/>
          <p:nvPr/>
        </p:nvSpPr>
        <p:spPr>
          <a:xfrm>
            <a:off x="640160" y="3216424"/>
            <a:ext cx="11881320" cy="477054"/>
          </a:xfrm>
          <a:prstGeom prst="rect">
            <a:avLst/>
          </a:prstGeom>
          <a:noFill/>
        </p:spPr>
        <p:txBody>
          <a:bodyPr wrap="square" rtlCol="0">
            <a:spAutoFit/>
          </a:bodyPr>
          <a:lstStyle/>
          <a:p>
            <a:r>
              <a:rPr lang="en-GB" dirty="0" smtClean="0"/>
              <a:t>The </a:t>
            </a:r>
            <a:endParaRPr lang="en-GB" dirty="0"/>
          </a:p>
        </p:txBody>
      </p:sp>
      <p:sp>
        <p:nvSpPr>
          <p:cNvPr id="8" name="Rounded Rectangle 7"/>
          <p:cNvSpPr/>
          <p:nvPr/>
        </p:nvSpPr>
        <p:spPr>
          <a:xfrm>
            <a:off x="208113" y="2136304"/>
            <a:ext cx="12442982" cy="5017737"/>
          </a:xfrm>
          <a:prstGeom prst="roundRect">
            <a:avLst>
              <a:gd name="adj" fmla="val 881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6600" b="1" dirty="0">
                <a:solidFill>
                  <a:schemeClr val="tx1"/>
                </a:solidFill>
                <a:latin typeface="Century Gothic" panose="020B0502020202020204" pitchFamily="34" charset="0"/>
              </a:rPr>
              <a:t>ANTI-STATIC</a:t>
            </a:r>
            <a:r>
              <a:rPr lang="en-GB" sz="6600" dirty="0">
                <a:solidFill>
                  <a:schemeClr val="tx1"/>
                </a:solidFill>
                <a:latin typeface="Century Gothic" panose="020B0502020202020204" pitchFamily="34" charset="0"/>
              </a:rPr>
              <a:t> -  Reduces the effects of static charge that can build up through use.</a:t>
            </a:r>
          </a:p>
        </p:txBody>
      </p:sp>
    </p:spTree>
    <p:extLst>
      <p:ext uri="{BB962C8B-B14F-4D97-AF65-F5344CB8AC3E}">
        <p14:creationId xmlns:p14="http://schemas.microsoft.com/office/powerpoint/2010/main" val="1629373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5" name="Rounded Rectangle 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6" name="Rounded Rectangle 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2" name="Rectangle 1"/>
          <p:cNvSpPr/>
          <p:nvPr/>
        </p:nvSpPr>
        <p:spPr>
          <a:xfrm>
            <a:off x="208112" y="1632818"/>
            <a:ext cx="12442982" cy="7848302"/>
          </a:xfrm>
          <a:prstGeom prst="rect">
            <a:avLst/>
          </a:prstGeom>
        </p:spPr>
        <p:txBody>
          <a:bodyPr wrap="square">
            <a:spAutoFit/>
          </a:bodyPr>
          <a:lstStyle/>
          <a:p>
            <a:r>
              <a:rPr lang="en-GB" sz="2800" dirty="0">
                <a:latin typeface="Century Gothic" panose="020B0502020202020204" pitchFamily="34" charset="0"/>
              </a:rPr>
              <a:t>Anti-static additives reduce static build up in polymers. They have the positive impact of reducing handling problems during transport and storage, then also dust build up on the finished part. </a:t>
            </a:r>
            <a:endParaRPr lang="en-GB" sz="2800" dirty="0" smtClean="0">
              <a:latin typeface="Century Gothic" panose="020B0502020202020204" pitchFamily="34" charset="0"/>
            </a:endParaRPr>
          </a:p>
          <a:p>
            <a:endParaRPr lang="en-GB" sz="2800" dirty="0">
              <a:latin typeface="Century Gothic" panose="020B0502020202020204" pitchFamily="34" charset="0"/>
            </a:endParaRPr>
          </a:p>
          <a:p>
            <a:r>
              <a:rPr lang="en-GB" sz="2800" dirty="0" smtClean="0">
                <a:latin typeface="Century Gothic" panose="020B0502020202020204" pitchFamily="34" charset="0"/>
              </a:rPr>
              <a:t>Most polymer materials </a:t>
            </a:r>
            <a:r>
              <a:rPr lang="en-GB" sz="2800" dirty="0">
                <a:latin typeface="Century Gothic" panose="020B0502020202020204" pitchFamily="34" charset="0"/>
              </a:rPr>
              <a:t>are good insulators and have the ability to support high static charge build up. This can be a particular problem for films which have large surface area to volume ratios</a:t>
            </a:r>
            <a:r>
              <a:rPr lang="en-GB" sz="2800" dirty="0" smtClean="0">
                <a:latin typeface="Century Gothic" panose="020B0502020202020204" pitchFamily="34" charset="0"/>
              </a:rPr>
              <a:t>.</a:t>
            </a:r>
          </a:p>
          <a:p>
            <a:endParaRPr lang="en-GB" sz="2800" dirty="0">
              <a:latin typeface="Century Gothic" panose="020B0502020202020204" pitchFamily="34" charset="0"/>
            </a:endParaRPr>
          </a:p>
          <a:p>
            <a:r>
              <a:rPr lang="en-GB" sz="2800" dirty="0">
                <a:latin typeface="Century Gothic" panose="020B0502020202020204" pitchFamily="34" charset="0"/>
              </a:rPr>
              <a:t>Static charge is produced by charge separation caused by the movement of one material over another. </a:t>
            </a:r>
            <a:r>
              <a:rPr lang="en-GB" sz="2800" b="1" dirty="0">
                <a:latin typeface="Century Gothic" panose="020B0502020202020204" pitchFamily="34" charset="0"/>
              </a:rPr>
              <a:t>Static build up can result in issues </a:t>
            </a:r>
            <a:r>
              <a:rPr lang="en-GB" sz="2800" b="1" dirty="0" smtClean="0">
                <a:latin typeface="Century Gothic" panose="020B0502020202020204" pitchFamily="34" charset="0"/>
              </a:rPr>
              <a:t>including:</a:t>
            </a:r>
            <a:endParaRPr lang="en-GB" sz="2800" b="1" dirty="0">
              <a:latin typeface="Century Gothic" panose="020B0502020202020204" pitchFamily="34" charset="0"/>
            </a:endParaRPr>
          </a:p>
          <a:p>
            <a:endParaRPr lang="en-GB" sz="2800" dirty="0">
              <a:latin typeface="Century Gothic" panose="020B0502020202020204" pitchFamily="34" charset="0"/>
            </a:endParaRPr>
          </a:p>
          <a:p>
            <a:pPr marL="457200" indent="-457200">
              <a:buFont typeface="Wingdings" panose="05000000000000000000" pitchFamily="2" charset="2"/>
              <a:buChar char="§"/>
            </a:pPr>
            <a:r>
              <a:rPr lang="en-GB" sz="2800" dirty="0" smtClean="0">
                <a:latin typeface="Century Gothic" panose="020B0502020202020204" pitchFamily="34" charset="0"/>
              </a:rPr>
              <a:t>Increased </a:t>
            </a:r>
            <a:r>
              <a:rPr lang="en-GB" sz="2800" dirty="0">
                <a:latin typeface="Century Gothic" panose="020B0502020202020204" pitchFamily="34" charset="0"/>
              </a:rPr>
              <a:t>handling problems during transport, storage and packaging</a:t>
            </a:r>
          </a:p>
          <a:p>
            <a:pPr marL="457200" indent="-457200">
              <a:buFont typeface="Wingdings" panose="05000000000000000000" pitchFamily="2" charset="2"/>
              <a:buChar char="§"/>
            </a:pPr>
            <a:r>
              <a:rPr lang="en-GB" sz="2800" dirty="0">
                <a:latin typeface="Century Gothic" panose="020B0502020202020204" pitchFamily="34" charset="0"/>
              </a:rPr>
              <a:t>Dust attraction affecting both appearance and performance of plastic products</a:t>
            </a:r>
          </a:p>
          <a:p>
            <a:pPr marL="457200" indent="-457200">
              <a:buFont typeface="Wingdings" panose="05000000000000000000" pitchFamily="2" charset="2"/>
              <a:buChar char="§"/>
            </a:pPr>
            <a:r>
              <a:rPr lang="en-GB" sz="2800" dirty="0">
                <a:latin typeface="Century Gothic" panose="020B0502020202020204" pitchFamily="34" charset="0"/>
              </a:rPr>
              <a:t>Risk of electrical shock to employees working with the plastics and consumers that use them</a:t>
            </a:r>
          </a:p>
        </p:txBody>
      </p:sp>
    </p:spTree>
    <p:extLst>
      <p:ext uri="{BB962C8B-B14F-4D97-AF65-F5344CB8AC3E}">
        <p14:creationId xmlns:p14="http://schemas.microsoft.com/office/powerpoint/2010/main" val="280544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5" name="Rounded Rectangle 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6" name="Rounded Rectangle 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2" name="TextBox 1"/>
          <p:cNvSpPr txBox="1"/>
          <p:nvPr/>
        </p:nvSpPr>
        <p:spPr>
          <a:xfrm>
            <a:off x="640160" y="3216424"/>
            <a:ext cx="11881320" cy="477054"/>
          </a:xfrm>
          <a:prstGeom prst="rect">
            <a:avLst/>
          </a:prstGeom>
          <a:noFill/>
        </p:spPr>
        <p:txBody>
          <a:bodyPr wrap="square" rtlCol="0">
            <a:spAutoFit/>
          </a:bodyPr>
          <a:lstStyle/>
          <a:p>
            <a:r>
              <a:rPr lang="en-GB" dirty="0" smtClean="0"/>
              <a:t>The </a:t>
            </a:r>
            <a:endParaRPr lang="en-GB" dirty="0"/>
          </a:p>
        </p:txBody>
      </p:sp>
      <p:sp>
        <p:nvSpPr>
          <p:cNvPr id="8" name="Rounded Rectangle 7"/>
          <p:cNvSpPr/>
          <p:nvPr/>
        </p:nvSpPr>
        <p:spPr>
          <a:xfrm>
            <a:off x="208113" y="2136304"/>
            <a:ext cx="12442982" cy="5017737"/>
          </a:xfrm>
          <a:prstGeom prst="roundRect">
            <a:avLst>
              <a:gd name="adj" fmla="val 881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6600" dirty="0" smtClean="0">
                <a:solidFill>
                  <a:schemeClr val="tx1"/>
                </a:solidFill>
                <a:latin typeface="Century Gothic" panose="020B0502020202020204" pitchFamily="34" charset="0"/>
              </a:rPr>
              <a:t>​</a:t>
            </a:r>
            <a:r>
              <a:rPr lang="en-GB" sz="6600" dirty="0">
                <a:solidFill>
                  <a:schemeClr val="tx1"/>
                </a:solidFill>
                <a:latin typeface="Century Gothic" panose="020B0502020202020204" pitchFamily="34" charset="0"/>
              </a:rPr>
              <a:t> </a:t>
            </a:r>
            <a:r>
              <a:rPr lang="en-GB" sz="6600" b="1" dirty="0">
                <a:solidFill>
                  <a:schemeClr val="tx1"/>
                </a:solidFill>
                <a:latin typeface="Century Gothic" panose="020B0502020202020204" pitchFamily="34" charset="0"/>
              </a:rPr>
              <a:t>PLASTICISER</a:t>
            </a:r>
            <a:r>
              <a:rPr lang="en-GB" sz="6600" dirty="0">
                <a:solidFill>
                  <a:schemeClr val="tx1"/>
                </a:solidFill>
                <a:latin typeface="Century Gothic" panose="020B0502020202020204" pitchFamily="34" charset="0"/>
              </a:rPr>
              <a:t> - Reduces the softening temperature and makes them flow easier</a:t>
            </a:r>
            <a:r>
              <a:rPr lang="en-GB" sz="6600" dirty="0" smtClean="0">
                <a:solidFill>
                  <a:schemeClr val="tx1"/>
                </a:solidFill>
                <a:latin typeface="Century Gothic" panose="020B0502020202020204" pitchFamily="34" charset="0"/>
              </a:rPr>
              <a:t>.</a:t>
            </a:r>
            <a:endParaRPr lang="en-GB" sz="6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2045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4354"/>
          <a:stretch/>
        </p:blipFill>
        <p:spPr bwMode="auto">
          <a:xfrm>
            <a:off x="136104" y="5160640"/>
            <a:ext cx="6700529" cy="4031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5" name="Rounded Rectangle 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6" name="Rounded Rectangle 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2" name="Rectangle 1"/>
          <p:cNvSpPr/>
          <p:nvPr/>
        </p:nvSpPr>
        <p:spPr>
          <a:xfrm>
            <a:off x="208112" y="1616566"/>
            <a:ext cx="12353938" cy="1815882"/>
          </a:xfrm>
          <a:prstGeom prst="rect">
            <a:avLst/>
          </a:prstGeom>
        </p:spPr>
        <p:txBody>
          <a:bodyPr wrap="square">
            <a:spAutoFit/>
          </a:bodyPr>
          <a:lstStyle/>
          <a:p>
            <a:pPr algn="ctr"/>
            <a:r>
              <a:rPr lang="en-GB" sz="2800" dirty="0">
                <a:latin typeface="Century Gothic" panose="020B0502020202020204" pitchFamily="34" charset="0"/>
              </a:rPr>
              <a:t>Plasticisers are small molecules that can be added to polymers during their manufacture. They push the polymer molecules slightly further apart, weakening the forces between them and making the material softer and more flexible.</a:t>
            </a:r>
          </a:p>
        </p:txBody>
      </p:sp>
      <p:sp>
        <p:nvSpPr>
          <p:cNvPr id="3" name="Rectangle 2"/>
          <p:cNvSpPr/>
          <p:nvPr/>
        </p:nvSpPr>
        <p:spPr>
          <a:xfrm>
            <a:off x="6474125" y="3504456"/>
            <a:ext cx="6327475" cy="6093976"/>
          </a:xfrm>
          <a:prstGeom prst="rect">
            <a:avLst/>
          </a:prstGeom>
          <a:solidFill>
            <a:schemeClr val="accent5">
              <a:lumMod val="20000"/>
              <a:lumOff val="80000"/>
            </a:schemeClr>
          </a:solidFill>
        </p:spPr>
        <p:txBody>
          <a:bodyPr wrap="square">
            <a:spAutoFit/>
          </a:bodyPr>
          <a:lstStyle/>
          <a:p>
            <a:pPr algn="ctr"/>
            <a:r>
              <a:rPr lang="en-GB" sz="2600" dirty="0" smtClean="0">
                <a:latin typeface="Century Gothic" panose="020B0502020202020204" pitchFamily="34" charset="0"/>
              </a:rPr>
              <a:t>PVC &amp; rubber are examples of polymers which use plasticisers. Without the invention of plasticisers most polymers would be too brittle and rigid. </a:t>
            </a:r>
          </a:p>
          <a:p>
            <a:pPr algn="ctr"/>
            <a:endParaRPr lang="en-GB" sz="2600" dirty="0">
              <a:latin typeface="Century Gothic" panose="020B0502020202020204" pitchFamily="34" charset="0"/>
            </a:endParaRPr>
          </a:p>
          <a:p>
            <a:pPr algn="ctr"/>
            <a:r>
              <a:rPr lang="en-GB" sz="2600" dirty="0" smtClean="0">
                <a:latin typeface="Century Gothic" panose="020B0502020202020204" pitchFamily="34" charset="0"/>
              </a:rPr>
              <a:t>Many items we use every day include plasticisers from rubber soles on shoes to a flexible comb for brushing your hair. </a:t>
            </a:r>
          </a:p>
          <a:p>
            <a:pPr algn="ctr"/>
            <a:endParaRPr lang="en-GB" sz="2600" dirty="0">
              <a:latin typeface="Century Gothic" panose="020B0502020202020204" pitchFamily="34" charset="0"/>
            </a:endParaRPr>
          </a:p>
          <a:p>
            <a:pPr algn="ctr"/>
            <a:r>
              <a:rPr lang="en-GB" sz="2600" dirty="0" smtClean="0">
                <a:latin typeface="Century Gothic" panose="020B0502020202020204" pitchFamily="34" charset="0"/>
              </a:rPr>
              <a:t>Virtually </a:t>
            </a:r>
            <a:r>
              <a:rPr lang="en-GB" sz="2600" dirty="0">
                <a:latin typeface="Century Gothic" panose="020B0502020202020204" pitchFamily="34" charset="0"/>
              </a:rPr>
              <a:t>any </a:t>
            </a:r>
            <a:r>
              <a:rPr lang="en-GB" sz="2600" dirty="0" smtClean="0">
                <a:latin typeface="Century Gothic" panose="020B0502020202020204" pitchFamily="34" charset="0"/>
              </a:rPr>
              <a:t>polymer </a:t>
            </a:r>
            <a:r>
              <a:rPr lang="en-GB" sz="2600" dirty="0">
                <a:latin typeface="Century Gothic" panose="020B0502020202020204" pitchFamily="34" charset="0"/>
              </a:rPr>
              <a:t>item you can think of has a plasticizer added to it, and often more than </a:t>
            </a:r>
            <a:r>
              <a:rPr lang="en-GB" sz="2600" dirty="0" smtClean="0">
                <a:latin typeface="Century Gothic" panose="020B0502020202020204" pitchFamily="34" charset="0"/>
              </a:rPr>
              <a:t>one</a:t>
            </a:r>
            <a:r>
              <a:rPr lang="en-GB" sz="2600" dirty="0">
                <a:latin typeface="Century Gothic" panose="020B0502020202020204" pitchFamily="34" charset="0"/>
              </a:rPr>
              <a:t> </a:t>
            </a:r>
            <a:r>
              <a:rPr lang="en-GB" sz="2600" dirty="0" smtClean="0">
                <a:latin typeface="Century Gothic" panose="020B0502020202020204" pitchFamily="34" charset="0"/>
              </a:rPr>
              <a:t>to enhance its usability. </a:t>
            </a:r>
            <a:endParaRPr lang="en-GB" sz="2600" dirty="0">
              <a:latin typeface="Century Gothic" panose="020B0502020202020204" pitchFamily="34" charset="0"/>
            </a:endParaRPr>
          </a:p>
        </p:txBody>
      </p:sp>
      <p:sp>
        <p:nvSpPr>
          <p:cNvPr id="8" name="Rectangle 7"/>
          <p:cNvSpPr/>
          <p:nvPr/>
        </p:nvSpPr>
        <p:spPr>
          <a:xfrm>
            <a:off x="3600872" y="8401000"/>
            <a:ext cx="2160240"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entury Gothic" panose="020B0502020202020204" pitchFamily="34" charset="0"/>
              </a:rPr>
              <a:t>PLASTICISER</a:t>
            </a:r>
            <a:endParaRPr lang="en-GB" b="1" dirty="0">
              <a:solidFill>
                <a:schemeClr val="tx1"/>
              </a:solidFill>
              <a:latin typeface="Century Gothic" panose="020B0502020202020204" pitchFamily="34" charset="0"/>
            </a:endParaRPr>
          </a:p>
        </p:txBody>
      </p:sp>
      <p:sp>
        <p:nvSpPr>
          <p:cNvPr id="10" name="Rectangle 9"/>
          <p:cNvSpPr/>
          <p:nvPr/>
        </p:nvSpPr>
        <p:spPr>
          <a:xfrm>
            <a:off x="3600872" y="8832598"/>
            <a:ext cx="2727920"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entury Gothic" panose="020B0502020202020204" pitchFamily="34" charset="0"/>
              </a:rPr>
              <a:t>POLYMER CHAIN</a:t>
            </a:r>
            <a:endParaRPr lang="en-GB"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0544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5" name="Rounded Rectangle 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6" name="Rounded Rectangle 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2" name="TextBox 1"/>
          <p:cNvSpPr txBox="1"/>
          <p:nvPr/>
        </p:nvSpPr>
        <p:spPr>
          <a:xfrm>
            <a:off x="640160" y="3216424"/>
            <a:ext cx="11881320" cy="477054"/>
          </a:xfrm>
          <a:prstGeom prst="rect">
            <a:avLst/>
          </a:prstGeom>
          <a:noFill/>
        </p:spPr>
        <p:txBody>
          <a:bodyPr wrap="square" rtlCol="0">
            <a:spAutoFit/>
          </a:bodyPr>
          <a:lstStyle/>
          <a:p>
            <a:r>
              <a:rPr lang="en-GB" dirty="0" smtClean="0"/>
              <a:t>The </a:t>
            </a:r>
            <a:endParaRPr lang="en-GB" dirty="0"/>
          </a:p>
        </p:txBody>
      </p:sp>
      <p:sp>
        <p:nvSpPr>
          <p:cNvPr id="8" name="Rounded Rectangle 7"/>
          <p:cNvSpPr/>
          <p:nvPr/>
        </p:nvSpPr>
        <p:spPr>
          <a:xfrm>
            <a:off x="208113" y="2136304"/>
            <a:ext cx="12442982" cy="5017737"/>
          </a:xfrm>
          <a:prstGeom prst="roundRect">
            <a:avLst>
              <a:gd name="adj" fmla="val 881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6600" dirty="0" smtClean="0">
                <a:solidFill>
                  <a:schemeClr val="tx1"/>
                </a:solidFill>
                <a:latin typeface="Century Gothic" panose="020B0502020202020204" pitchFamily="34" charset="0"/>
              </a:rPr>
              <a:t>​</a:t>
            </a:r>
            <a:r>
              <a:rPr lang="en-GB" sz="6600" b="1" dirty="0" smtClean="0">
                <a:solidFill>
                  <a:schemeClr val="tx1"/>
                </a:solidFill>
                <a:latin typeface="Century Gothic" panose="020B0502020202020204" pitchFamily="34" charset="0"/>
              </a:rPr>
              <a:t>STABILISERS APPLIED TO POLYMERS </a:t>
            </a:r>
            <a:r>
              <a:rPr lang="en-GB" sz="6600" dirty="0" smtClean="0">
                <a:solidFill>
                  <a:schemeClr val="tx1"/>
                </a:solidFill>
                <a:latin typeface="Century Gothic" panose="020B0502020202020204" pitchFamily="34" charset="0"/>
              </a:rPr>
              <a:t>-  Reduces </a:t>
            </a:r>
            <a:r>
              <a:rPr lang="en-GB" sz="6600" dirty="0">
                <a:solidFill>
                  <a:schemeClr val="tx1"/>
                </a:solidFill>
                <a:latin typeface="Century Gothic" panose="020B0502020202020204" pitchFamily="34" charset="0"/>
              </a:rPr>
              <a:t>the effect of UV light, stops the plastic degrading  in </a:t>
            </a:r>
            <a:r>
              <a:rPr lang="en-GB" sz="6600" dirty="0" smtClean="0">
                <a:solidFill>
                  <a:schemeClr val="tx1"/>
                </a:solidFill>
                <a:latin typeface="Century Gothic" panose="020B0502020202020204" pitchFamily="34" charset="0"/>
              </a:rPr>
              <a:t>sunlight.</a:t>
            </a:r>
            <a:endParaRPr lang="en-GB" sz="6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40760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5" name="Rounded Rectangle 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6" name="Rounded Rectangle 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8" name="Rectangle 7"/>
          <p:cNvSpPr/>
          <p:nvPr/>
        </p:nvSpPr>
        <p:spPr>
          <a:xfrm>
            <a:off x="208112" y="1721088"/>
            <a:ext cx="12313368" cy="3046988"/>
          </a:xfrm>
          <a:prstGeom prst="rect">
            <a:avLst/>
          </a:prstGeom>
        </p:spPr>
        <p:txBody>
          <a:bodyPr wrap="square">
            <a:spAutoFit/>
          </a:bodyPr>
          <a:lstStyle/>
          <a:p>
            <a:pPr algn="ctr"/>
            <a:r>
              <a:rPr lang="en-GB" sz="3200" dirty="0">
                <a:latin typeface="Century Gothic" panose="020B0502020202020204" pitchFamily="34" charset="0"/>
              </a:rPr>
              <a:t>Plastics materials can be susceptible to damage by the action of UV radiation. Sunlight is a powerful source of UV radiation and products such as garden furniture, heating oil tanks, and greenhouse films which are required to spend extended periods outdoors as part of their service life will need protecting against this harmful degradation</a:t>
            </a:r>
            <a:r>
              <a:rPr lang="en-GB" sz="3200" dirty="0" smtClean="0">
                <a:latin typeface="Century Gothic" panose="020B0502020202020204" pitchFamily="34" charset="0"/>
              </a:rPr>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91" t="32653" r="35018" b="7900"/>
          <a:stretch/>
        </p:blipFill>
        <p:spPr bwMode="auto">
          <a:xfrm>
            <a:off x="7408912" y="4872608"/>
            <a:ext cx="3744416" cy="4518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912" y="5880720"/>
            <a:ext cx="7200800" cy="331236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Century Gothic" panose="020B0502020202020204" pitchFamily="34" charset="0"/>
              </a:rPr>
              <a:t>UV Light will weaken certain plastics and produce a chalky faded appearance on the exposed surface.</a:t>
            </a:r>
          </a:p>
          <a:p>
            <a:pPr algn="ctr"/>
            <a:endParaRPr lang="en-GB" sz="2800" b="1" dirty="0">
              <a:solidFill>
                <a:schemeClr val="tx1"/>
              </a:solidFill>
              <a:latin typeface="Century Gothic" panose="020B0502020202020204" pitchFamily="34" charset="0"/>
            </a:endParaRPr>
          </a:p>
          <a:p>
            <a:pPr algn="ctr"/>
            <a:r>
              <a:rPr lang="en-GB" sz="2800" b="1" dirty="0" smtClean="0">
                <a:solidFill>
                  <a:schemeClr val="tx1"/>
                </a:solidFill>
                <a:latin typeface="Century Gothic" panose="020B0502020202020204" pitchFamily="34" charset="0"/>
              </a:rPr>
              <a:t>This photograph example shows a plastic garden chair which has faded due to sun light. </a:t>
            </a:r>
            <a:endParaRPr lang="en-GB" sz="28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58023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5" name="Rounded Rectangle 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6" name="Rounded Rectangle 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8" name="Rectangle 7"/>
          <p:cNvSpPr/>
          <p:nvPr/>
        </p:nvSpPr>
        <p:spPr>
          <a:xfrm>
            <a:off x="208112" y="1721088"/>
            <a:ext cx="9001000" cy="7402026"/>
          </a:xfrm>
          <a:prstGeom prst="rect">
            <a:avLst/>
          </a:prstGeom>
        </p:spPr>
        <p:txBody>
          <a:bodyPr wrap="square">
            <a:spAutoFit/>
          </a:bodyPr>
          <a:lstStyle/>
          <a:p>
            <a:r>
              <a:rPr lang="en-GB" b="1" dirty="0" smtClean="0">
                <a:latin typeface="Century Gothic" panose="020B0502020202020204" pitchFamily="34" charset="0"/>
              </a:rPr>
              <a:t>COMBATING PLASTIC FADING.</a:t>
            </a:r>
          </a:p>
          <a:p>
            <a:endParaRPr lang="en-GB" dirty="0">
              <a:latin typeface="Century Gothic" panose="020B0502020202020204" pitchFamily="34" charset="0"/>
            </a:endParaRPr>
          </a:p>
          <a:p>
            <a:r>
              <a:rPr lang="en-GB" dirty="0">
                <a:latin typeface="Century Gothic" panose="020B0502020202020204" pitchFamily="34" charset="0"/>
              </a:rPr>
              <a:t>The use of UV stabiliser systems allows parts for prolonged outdoor use, and in different climates with differing levels of UV light exposure, to be designed with a high level of confidence that they adequately fulfil their service life and performance requirements.</a:t>
            </a:r>
          </a:p>
          <a:p>
            <a:endParaRPr lang="en-GB" dirty="0" smtClean="0">
              <a:latin typeface="Century Gothic" panose="020B0502020202020204" pitchFamily="34" charset="0"/>
            </a:endParaRPr>
          </a:p>
          <a:p>
            <a:r>
              <a:rPr lang="en-GB" dirty="0" smtClean="0">
                <a:latin typeface="Century Gothic" panose="020B0502020202020204" pitchFamily="34" charset="0"/>
              </a:rPr>
              <a:t>Another </a:t>
            </a:r>
            <a:r>
              <a:rPr lang="en-GB" dirty="0">
                <a:latin typeface="Century Gothic" panose="020B0502020202020204" pitchFamily="34" charset="0"/>
              </a:rPr>
              <a:t>feature of UV radiation is that it is not only potentially damaging to the polymer but also in packaging applications, to the contents of the packaging. UV radiation not only come from the sun, but can also come from artificial sources, like fluorescent lighting in supermarkets. </a:t>
            </a:r>
            <a:endParaRPr lang="en-GB" dirty="0" smtClean="0">
              <a:latin typeface="Century Gothic" panose="020B0502020202020204" pitchFamily="34" charset="0"/>
            </a:endParaRPr>
          </a:p>
          <a:p>
            <a:endParaRPr lang="en-GB" dirty="0">
              <a:latin typeface="Century Gothic" panose="020B0502020202020204" pitchFamily="34" charset="0"/>
            </a:endParaRPr>
          </a:p>
          <a:p>
            <a:r>
              <a:rPr lang="en-GB" dirty="0" smtClean="0">
                <a:latin typeface="Century Gothic" panose="020B0502020202020204" pitchFamily="34" charset="0"/>
              </a:rPr>
              <a:t>This </a:t>
            </a:r>
            <a:r>
              <a:rPr lang="en-GB" dirty="0">
                <a:latin typeface="Century Gothic" panose="020B0502020202020204" pitchFamily="34" charset="0"/>
              </a:rPr>
              <a:t>could potentially cause undesirable changes to packaged goods e.g. colour change, and odour and flavour loss in foodstuffs. Adding a UV absorber will help protect the pack contents from damage by UV light.</a:t>
            </a:r>
          </a:p>
        </p:txBody>
      </p:sp>
      <p:pic>
        <p:nvPicPr>
          <p:cNvPr id="307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76725" y="1704256"/>
            <a:ext cx="4140999" cy="414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425136" y="6096744"/>
            <a:ext cx="3096344" cy="25202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Century Gothic" panose="020B0502020202020204" pitchFamily="34" charset="0"/>
              </a:rPr>
              <a:t>Applications such as the above product will protect acrylic based products from UV damage. </a:t>
            </a:r>
            <a:endParaRPr lang="en-GB"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8564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2" name="TextBox 1"/>
          <p:cNvSpPr txBox="1"/>
          <p:nvPr/>
        </p:nvSpPr>
        <p:spPr>
          <a:xfrm>
            <a:off x="208112" y="1704256"/>
            <a:ext cx="12442982" cy="584775"/>
          </a:xfrm>
          <a:prstGeom prst="rect">
            <a:avLst/>
          </a:prstGeom>
          <a:noFill/>
        </p:spPr>
        <p:txBody>
          <a:bodyPr wrap="square" rtlCol="0">
            <a:spAutoFit/>
          </a:bodyPr>
          <a:lstStyle/>
          <a:p>
            <a:r>
              <a:rPr lang="en-GB" sz="3200" b="1" dirty="0" smtClean="0">
                <a:latin typeface="Century Gothic" panose="020B0502020202020204" pitchFamily="34" charset="0"/>
              </a:rPr>
              <a:t>Plenary – Exam Q</a:t>
            </a:r>
            <a:endParaRPr lang="en-GB" sz="3200" b="1" dirty="0">
              <a:latin typeface="Century Gothic" panose="020B0502020202020204" pitchFamily="34" charset="0"/>
            </a:endParaRPr>
          </a:p>
        </p:txBody>
      </p:sp>
      <p:pic>
        <p:nvPicPr>
          <p:cNvPr id="7" name="Picture 6"/>
          <p:cNvPicPr>
            <a:picLocks noChangeAspect="1"/>
          </p:cNvPicPr>
          <p:nvPr/>
        </p:nvPicPr>
        <p:blipFill rotWithShape="1">
          <a:blip r:embed="rId3"/>
          <a:srcRect t="9027" r="74" b="-1"/>
          <a:stretch/>
        </p:blipFill>
        <p:spPr>
          <a:xfrm>
            <a:off x="4096544" y="1905879"/>
            <a:ext cx="8482542" cy="6169121"/>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208112" y="2702400"/>
            <a:ext cx="3683053" cy="310631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Century Gothic" panose="020B0502020202020204" pitchFamily="34" charset="0"/>
              </a:rPr>
              <a:t>You have 12 minutes to answer. Including reading, highlighting &amp; planning the Q. </a:t>
            </a:r>
            <a:endParaRPr lang="en-GB" sz="28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48550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2" name="TextBox 1"/>
          <p:cNvSpPr txBox="1"/>
          <p:nvPr/>
        </p:nvSpPr>
        <p:spPr>
          <a:xfrm>
            <a:off x="208112" y="1704256"/>
            <a:ext cx="12442982" cy="584775"/>
          </a:xfrm>
          <a:prstGeom prst="rect">
            <a:avLst/>
          </a:prstGeom>
          <a:noFill/>
        </p:spPr>
        <p:txBody>
          <a:bodyPr wrap="square" rtlCol="0">
            <a:spAutoFit/>
          </a:bodyPr>
          <a:lstStyle/>
          <a:p>
            <a:r>
              <a:rPr lang="en-GB" sz="3200" b="1" dirty="0" smtClean="0">
                <a:latin typeface="Century Gothic" panose="020B0502020202020204" pitchFamily="34" charset="0"/>
              </a:rPr>
              <a:t>Do Now activity – Memory Test </a:t>
            </a:r>
            <a:endParaRPr lang="en-GB" sz="3200" b="1" dirty="0">
              <a:latin typeface="Century Gothic" panose="020B0502020202020204" pitchFamily="34" charset="0"/>
            </a:endParaRPr>
          </a:p>
        </p:txBody>
      </p:sp>
      <p:sp>
        <p:nvSpPr>
          <p:cNvPr id="3" name="Rectangle 2"/>
          <p:cNvSpPr/>
          <p:nvPr/>
        </p:nvSpPr>
        <p:spPr>
          <a:xfrm>
            <a:off x="208112" y="2407112"/>
            <a:ext cx="12442982" cy="2114169"/>
          </a:xfrm>
          <a:prstGeom prst="rect">
            <a:avLst/>
          </a:prstGeom>
        </p:spPr>
        <p:txBody>
          <a:bodyPr wrap="square">
            <a:spAutoFit/>
          </a:bodyPr>
          <a:lstStyle/>
          <a:p>
            <a:pPr>
              <a:lnSpc>
                <a:spcPct val="119000"/>
              </a:lnSpc>
              <a:spcAft>
                <a:spcPts val="600"/>
              </a:spcAft>
            </a:pPr>
            <a:r>
              <a:rPr lang="en-US" sz="2800" b="1" kern="1400" dirty="0" smtClean="0">
                <a:solidFill>
                  <a:srgbClr val="000000"/>
                </a:solidFill>
                <a:latin typeface="Century Gothic" panose="020B0502020202020204" pitchFamily="34" charset="0"/>
              </a:rPr>
              <a:t>There are plenty of environmental issues </a:t>
            </a:r>
            <a:r>
              <a:rPr lang="en-US" sz="2800" b="1" kern="1400" dirty="0">
                <a:solidFill>
                  <a:srgbClr val="000000"/>
                </a:solidFill>
                <a:latin typeface="Century Gothic" panose="020B0502020202020204" pitchFamily="34" charset="0"/>
              </a:rPr>
              <a:t>with </a:t>
            </a:r>
            <a:r>
              <a:rPr lang="en-US" sz="2800" b="1" kern="1400" dirty="0" smtClean="0">
                <a:solidFill>
                  <a:srgbClr val="000000"/>
                </a:solidFill>
                <a:latin typeface="Century Gothic" panose="020B0502020202020204" pitchFamily="34" charset="0"/>
              </a:rPr>
              <a:t>Plastics. </a:t>
            </a:r>
            <a:endParaRPr lang="en-US" sz="1800" kern="1400" dirty="0">
              <a:solidFill>
                <a:srgbClr val="000000"/>
              </a:solidFill>
              <a:latin typeface="Century Gothic" panose="020B0502020202020204" pitchFamily="34" charset="0"/>
            </a:endParaRPr>
          </a:p>
          <a:p>
            <a:pPr>
              <a:lnSpc>
                <a:spcPct val="119000"/>
              </a:lnSpc>
              <a:spcAft>
                <a:spcPts val="600"/>
              </a:spcAft>
            </a:pPr>
            <a:r>
              <a:rPr lang="en-US" sz="2800" kern="1400" dirty="0" smtClean="0">
                <a:solidFill>
                  <a:srgbClr val="000000"/>
                </a:solidFill>
                <a:latin typeface="Century Gothic" panose="020B0502020202020204" pitchFamily="34" charset="0"/>
              </a:rPr>
              <a:t>Quickly create </a:t>
            </a:r>
            <a:r>
              <a:rPr lang="en-US" sz="2800" kern="1400" dirty="0">
                <a:solidFill>
                  <a:srgbClr val="000000"/>
                </a:solidFill>
                <a:latin typeface="Century Gothic" panose="020B0502020202020204" pitchFamily="34" charset="0"/>
              </a:rPr>
              <a:t>a mind map </a:t>
            </a:r>
            <a:r>
              <a:rPr lang="en-US" sz="2800" kern="1400" dirty="0" smtClean="0">
                <a:solidFill>
                  <a:srgbClr val="000000"/>
                </a:solidFill>
                <a:latin typeface="Century Gothic" panose="020B0502020202020204" pitchFamily="34" charset="0"/>
              </a:rPr>
              <a:t>of what you remember for previous lessons to highlight the environmental issues.</a:t>
            </a:r>
            <a:endParaRPr lang="en-US" sz="1800" kern="1400" dirty="0">
              <a:solidFill>
                <a:srgbClr val="000000"/>
              </a:solidFill>
              <a:latin typeface="Century Gothic" panose="020B0502020202020204" pitchFamily="34" charset="0"/>
            </a:endParaRPr>
          </a:p>
          <a:p>
            <a:pPr>
              <a:lnSpc>
                <a:spcPct val="119000"/>
              </a:lnSpc>
              <a:spcAft>
                <a:spcPts val="600"/>
              </a:spcAft>
            </a:pPr>
            <a:r>
              <a:rPr lang="en-US" sz="1800" kern="1400" dirty="0">
                <a:solidFill>
                  <a:srgbClr val="000000"/>
                </a:solidFill>
                <a:latin typeface="Century Gothic" panose="020B0502020202020204" pitchFamily="34" charset="0"/>
              </a:rPr>
              <a:t> </a:t>
            </a:r>
            <a:endParaRPr lang="en-US" sz="1800" kern="1400" dirty="0">
              <a:ln>
                <a:noFill/>
              </a:ln>
              <a:solidFill>
                <a:srgbClr val="000000"/>
              </a:solidFill>
              <a:effectLst/>
              <a:latin typeface="Century Gothic" panose="020B0502020202020204" pitchFamily="34" charset="0"/>
            </a:endParaRPr>
          </a:p>
        </p:txBody>
      </p:sp>
      <p:pic>
        <p:nvPicPr>
          <p:cNvPr id="4" name="Picture 3"/>
          <p:cNvPicPr>
            <a:picLocks noChangeAspect="1"/>
          </p:cNvPicPr>
          <p:nvPr/>
        </p:nvPicPr>
        <p:blipFill rotWithShape="1">
          <a:blip r:embed="rId3"/>
          <a:srcRect l="6176" t="5448" r="4404" b="6145"/>
          <a:stretch/>
        </p:blipFill>
        <p:spPr>
          <a:xfrm>
            <a:off x="4528592" y="4080520"/>
            <a:ext cx="7992889" cy="5328592"/>
          </a:xfrm>
          <a:prstGeom prst="rect">
            <a:avLst/>
          </a:prstGeom>
        </p:spPr>
      </p:pic>
    </p:spTree>
    <p:extLst>
      <p:ext uri="{BB962C8B-B14F-4D97-AF65-F5344CB8AC3E}">
        <p14:creationId xmlns:p14="http://schemas.microsoft.com/office/powerpoint/2010/main" val="1683628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2" name="TextBox 1"/>
          <p:cNvSpPr txBox="1"/>
          <p:nvPr/>
        </p:nvSpPr>
        <p:spPr>
          <a:xfrm>
            <a:off x="208112" y="1704256"/>
            <a:ext cx="12442982" cy="584775"/>
          </a:xfrm>
          <a:prstGeom prst="rect">
            <a:avLst/>
          </a:prstGeom>
          <a:noFill/>
        </p:spPr>
        <p:txBody>
          <a:bodyPr wrap="square" rtlCol="0">
            <a:spAutoFit/>
          </a:bodyPr>
          <a:lstStyle/>
          <a:p>
            <a:r>
              <a:rPr lang="en-GB" sz="3200" b="1" dirty="0" smtClean="0">
                <a:latin typeface="Century Gothic" panose="020B0502020202020204" pitchFamily="34" charset="0"/>
              </a:rPr>
              <a:t>Plenary – Exam Q</a:t>
            </a:r>
            <a:endParaRPr lang="en-GB" sz="3200" b="1" dirty="0">
              <a:latin typeface="Century Gothic" panose="020B0502020202020204" pitchFamily="34" charset="0"/>
            </a:endParaRPr>
          </a:p>
        </p:txBody>
      </p:sp>
      <p:pic>
        <p:nvPicPr>
          <p:cNvPr id="7" name="Picture 6"/>
          <p:cNvPicPr>
            <a:picLocks noChangeAspect="1"/>
          </p:cNvPicPr>
          <p:nvPr/>
        </p:nvPicPr>
        <p:blipFill rotWithShape="1">
          <a:blip r:embed="rId3"/>
          <a:srcRect t="9027" r="74" b="-1"/>
          <a:stretch/>
        </p:blipFill>
        <p:spPr>
          <a:xfrm rot="302172">
            <a:off x="8021084" y="2076741"/>
            <a:ext cx="4381762" cy="3186736"/>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97357" y="2621687"/>
            <a:ext cx="7571595" cy="6499393"/>
          </a:xfrm>
          <a:prstGeom prst="rect">
            <a:avLst/>
          </a:prstGeom>
        </p:spPr>
      </p:pic>
    </p:spTree>
    <p:extLst>
      <p:ext uri="{BB962C8B-B14F-4D97-AF65-F5344CB8AC3E}">
        <p14:creationId xmlns:p14="http://schemas.microsoft.com/office/powerpoint/2010/main" val="3490444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2" name="TextBox 1"/>
          <p:cNvSpPr txBox="1"/>
          <p:nvPr/>
        </p:nvSpPr>
        <p:spPr>
          <a:xfrm>
            <a:off x="208112" y="1560240"/>
            <a:ext cx="12442982" cy="584775"/>
          </a:xfrm>
          <a:prstGeom prst="rect">
            <a:avLst/>
          </a:prstGeom>
          <a:noFill/>
        </p:spPr>
        <p:txBody>
          <a:bodyPr wrap="square" rtlCol="0">
            <a:spAutoFit/>
          </a:bodyPr>
          <a:lstStyle/>
          <a:p>
            <a:r>
              <a:rPr lang="en-GB" sz="3200" b="1" dirty="0" smtClean="0">
                <a:latin typeface="Century Gothic" panose="020B0502020202020204" pitchFamily="34" charset="0"/>
              </a:rPr>
              <a:t>Plenary – Exam Q</a:t>
            </a:r>
            <a:endParaRPr lang="en-GB" sz="3200" b="1" dirty="0">
              <a:latin typeface="Century Gothic" panose="020B0502020202020204" pitchFamily="34" charset="0"/>
            </a:endParaRPr>
          </a:p>
        </p:txBody>
      </p:sp>
      <p:pic>
        <p:nvPicPr>
          <p:cNvPr id="7" name="Picture 6"/>
          <p:cNvPicPr>
            <a:picLocks noChangeAspect="1"/>
          </p:cNvPicPr>
          <p:nvPr/>
        </p:nvPicPr>
        <p:blipFill rotWithShape="1">
          <a:blip r:embed="rId3"/>
          <a:srcRect t="9027" r="74" b="-1"/>
          <a:stretch/>
        </p:blipFill>
        <p:spPr>
          <a:xfrm>
            <a:off x="8269332" y="1751290"/>
            <a:ext cx="4381762" cy="318673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a:srcRect t="20485"/>
          <a:stretch/>
        </p:blipFill>
        <p:spPr>
          <a:xfrm>
            <a:off x="-7912" y="2289032"/>
            <a:ext cx="8219724" cy="2384718"/>
          </a:xfrm>
          <a:prstGeom prst="rect">
            <a:avLst/>
          </a:prstGeom>
        </p:spPr>
      </p:pic>
      <p:pic>
        <p:nvPicPr>
          <p:cNvPr id="13" name="Picture 12"/>
          <p:cNvPicPr>
            <a:picLocks noChangeAspect="1"/>
          </p:cNvPicPr>
          <p:nvPr/>
        </p:nvPicPr>
        <p:blipFill>
          <a:blip r:embed="rId5"/>
          <a:stretch>
            <a:fillRect/>
          </a:stretch>
        </p:blipFill>
        <p:spPr>
          <a:xfrm>
            <a:off x="214611" y="4743200"/>
            <a:ext cx="8067849" cy="1384547"/>
          </a:xfrm>
          <a:prstGeom prst="rect">
            <a:avLst/>
          </a:prstGeom>
        </p:spPr>
      </p:pic>
      <p:pic>
        <p:nvPicPr>
          <p:cNvPr id="14" name="Picture 13"/>
          <p:cNvPicPr>
            <a:picLocks noChangeAspect="1"/>
          </p:cNvPicPr>
          <p:nvPr/>
        </p:nvPicPr>
        <p:blipFill rotWithShape="1">
          <a:blip r:embed="rId6"/>
          <a:srcRect b="18883"/>
          <a:stretch/>
        </p:blipFill>
        <p:spPr>
          <a:xfrm>
            <a:off x="129605" y="6127748"/>
            <a:ext cx="8320530" cy="3353371"/>
          </a:xfrm>
          <a:prstGeom prst="rect">
            <a:avLst/>
          </a:prstGeom>
        </p:spPr>
      </p:pic>
      <p:cxnSp>
        <p:nvCxnSpPr>
          <p:cNvPr id="4" name="Straight Connector 3"/>
          <p:cNvCxnSpPr/>
          <p:nvPr/>
        </p:nvCxnSpPr>
        <p:spPr>
          <a:xfrm>
            <a:off x="214611" y="6024736"/>
            <a:ext cx="799720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652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12" name="TextBox 11"/>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5" name="Rounded Rectangle 1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16" name="Rounded Rectangle 1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extBox 6"/>
          <p:cNvSpPr txBox="1"/>
          <p:nvPr/>
        </p:nvSpPr>
        <p:spPr>
          <a:xfrm>
            <a:off x="208112" y="1704256"/>
            <a:ext cx="12442982" cy="584775"/>
          </a:xfrm>
          <a:prstGeom prst="rect">
            <a:avLst/>
          </a:prstGeom>
          <a:noFill/>
        </p:spPr>
        <p:txBody>
          <a:bodyPr wrap="square" rtlCol="0">
            <a:spAutoFit/>
          </a:bodyPr>
          <a:lstStyle/>
          <a:p>
            <a:r>
              <a:rPr lang="en-GB" sz="3200" b="1" dirty="0" smtClean="0">
                <a:latin typeface="Century Gothic" panose="020B0502020202020204" pitchFamily="34" charset="0"/>
              </a:rPr>
              <a:t>Do Now activity – Memory Test (Class review)</a:t>
            </a:r>
            <a:endParaRPr lang="en-GB" sz="3200" b="1" dirty="0">
              <a:latin typeface="Century Gothic" panose="020B0502020202020204" pitchFamily="34" charset="0"/>
            </a:endParaRPr>
          </a:p>
        </p:txBody>
      </p:sp>
      <p:sp>
        <p:nvSpPr>
          <p:cNvPr id="8" name="Rectangle 7"/>
          <p:cNvSpPr/>
          <p:nvPr/>
        </p:nvSpPr>
        <p:spPr>
          <a:xfrm>
            <a:off x="208112" y="2407112"/>
            <a:ext cx="12442982" cy="1194814"/>
          </a:xfrm>
          <a:prstGeom prst="rect">
            <a:avLst/>
          </a:prstGeom>
        </p:spPr>
        <p:txBody>
          <a:bodyPr wrap="square">
            <a:spAutoFit/>
          </a:bodyPr>
          <a:lstStyle/>
          <a:p>
            <a:pPr>
              <a:lnSpc>
                <a:spcPct val="119000"/>
              </a:lnSpc>
              <a:spcAft>
                <a:spcPts val="600"/>
              </a:spcAft>
            </a:pPr>
            <a:r>
              <a:rPr lang="en-US" sz="2800" b="1" kern="1400" dirty="0" smtClean="0">
                <a:solidFill>
                  <a:srgbClr val="000000"/>
                </a:solidFill>
                <a:latin typeface="Century Gothic" panose="020B0502020202020204" pitchFamily="34" charset="0"/>
              </a:rPr>
              <a:t>There are plenty of environmental issues </a:t>
            </a:r>
            <a:r>
              <a:rPr lang="en-US" sz="2800" b="1" kern="1400" dirty="0">
                <a:solidFill>
                  <a:srgbClr val="000000"/>
                </a:solidFill>
                <a:latin typeface="Century Gothic" panose="020B0502020202020204" pitchFamily="34" charset="0"/>
              </a:rPr>
              <a:t>with </a:t>
            </a:r>
            <a:r>
              <a:rPr lang="en-US" sz="2800" b="1" kern="1400" dirty="0" smtClean="0">
                <a:solidFill>
                  <a:srgbClr val="000000"/>
                </a:solidFill>
                <a:latin typeface="Century Gothic" panose="020B0502020202020204" pitchFamily="34" charset="0"/>
              </a:rPr>
              <a:t>Plastics. </a:t>
            </a:r>
            <a:endParaRPr lang="en-US" sz="1800" kern="1400" dirty="0">
              <a:solidFill>
                <a:srgbClr val="000000"/>
              </a:solidFill>
              <a:latin typeface="Century Gothic" panose="020B0502020202020204" pitchFamily="34" charset="0"/>
            </a:endParaRPr>
          </a:p>
          <a:p>
            <a:pPr>
              <a:lnSpc>
                <a:spcPct val="119000"/>
              </a:lnSpc>
              <a:spcAft>
                <a:spcPts val="600"/>
              </a:spcAft>
            </a:pPr>
            <a:r>
              <a:rPr lang="en-US" sz="2800" kern="1400" dirty="0" smtClean="0">
                <a:solidFill>
                  <a:srgbClr val="000000"/>
                </a:solidFill>
                <a:latin typeface="Century Gothic" panose="020B0502020202020204" pitchFamily="34" charset="0"/>
              </a:rPr>
              <a:t>As a group lets share our </a:t>
            </a:r>
            <a:r>
              <a:rPr lang="en-US" sz="2800" kern="1400" dirty="0">
                <a:solidFill>
                  <a:srgbClr val="000000"/>
                </a:solidFill>
                <a:latin typeface="Century Gothic" panose="020B0502020202020204" pitchFamily="34" charset="0"/>
              </a:rPr>
              <a:t>mind map </a:t>
            </a:r>
            <a:r>
              <a:rPr lang="en-US" sz="2800" kern="1400" dirty="0" smtClean="0">
                <a:solidFill>
                  <a:srgbClr val="000000"/>
                </a:solidFill>
                <a:latin typeface="Century Gothic" panose="020B0502020202020204" pitchFamily="34" charset="0"/>
              </a:rPr>
              <a:t>ideas to create a classroom view. </a:t>
            </a:r>
            <a:r>
              <a:rPr lang="en-US" sz="1800" kern="1400" dirty="0">
                <a:solidFill>
                  <a:srgbClr val="000000"/>
                </a:solidFill>
                <a:latin typeface="Century Gothic" panose="020B0502020202020204" pitchFamily="34" charset="0"/>
              </a:rPr>
              <a:t> </a:t>
            </a:r>
            <a:endParaRPr lang="en-US" sz="1800" kern="1400" dirty="0">
              <a:ln>
                <a:noFill/>
              </a:ln>
              <a:solidFill>
                <a:srgbClr val="000000"/>
              </a:solidFill>
              <a:effectLst/>
              <a:latin typeface="Century Gothic" panose="020B0502020202020204" pitchFamily="34" charset="0"/>
            </a:endParaRPr>
          </a:p>
        </p:txBody>
      </p:sp>
      <p:grpSp>
        <p:nvGrpSpPr>
          <p:cNvPr id="38" name="Group 37"/>
          <p:cNvGrpSpPr/>
          <p:nvPr/>
        </p:nvGrpSpPr>
        <p:grpSpPr>
          <a:xfrm>
            <a:off x="3016424" y="4152528"/>
            <a:ext cx="6800800" cy="4824536"/>
            <a:chOff x="3488432" y="4368552"/>
            <a:chExt cx="5864696" cy="4132092"/>
          </a:xfrm>
        </p:grpSpPr>
        <p:sp>
          <p:nvSpPr>
            <p:cNvPr id="3" name="Oval 2"/>
            <p:cNvSpPr/>
            <p:nvPr/>
          </p:nvSpPr>
          <p:spPr>
            <a:xfrm>
              <a:off x="4168552" y="5160640"/>
              <a:ext cx="4392488" cy="2736304"/>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latin typeface="Century Gothic" panose="020B0502020202020204" pitchFamily="34" charset="0"/>
                </a:rPr>
                <a:t>PLASTICS &amp; THE ENVIRONMENT </a:t>
              </a:r>
              <a:endParaRPr lang="en-GB" sz="3600" b="1" dirty="0">
                <a:latin typeface="Century Gothic" panose="020B0502020202020204" pitchFamily="34" charset="0"/>
              </a:endParaRPr>
            </a:p>
          </p:txBody>
        </p:sp>
        <p:cxnSp>
          <p:nvCxnSpPr>
            <p:cNvPr id="4" name="Straight Arrow Connector 3"/>
            <p:cNvCxnSpPr/>
            <p:nvPr/>
          </p:nvCxnSpPr>
          <p:spPr>
            <a:xfrm flipH="1" flipV="1">
              <a:off x="3488432" y="5228251"/>
              <a:ext cx="136024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488432" y="6532779"/>
              <a:ext cx="1104256" cy="5720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541316" y="7499977"/>
              <a:ext cx="363540" cy="10006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552928" y="7104856"/>
              <a:ext cx="1188132" cy="8324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128992" y="6024736"/>
              <a:ext cx="1224136" cy="5080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264896" y="4908612"/>
              <a:ext cx="1016024" cy="8284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082671" y="4368552"/>
              <a:ext cx="282125" cy="10801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647852" y="7293243"/>
              <a:ext cx="568660" cy="12074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960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8113" y="2496343"/>
            <a:ext cx="12442982" cy="6673922"/>
          </a:xfrm>
          <a:prstGeom prst="roundRect">
            <a:avLst>
              <a:gd name="adj" fmla="val 881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2600" dirty="0" smtClean="0">
                <a:solidFill>
                  <a:schemeClr val="tx1"/>
                </a:solidFill>
                <a:latin typeface="Century Gothic" panose="020B0502020202020204" pitchFamily="34" charset="0"/>
              </a:rPr>
              <a:t>ADDITIVES - Are </a:t>
            </a:r>
            <a:r>
              <a:rPr lang="en-GB" sz="2600" dirty="0">
                <a:solidFill>
                  <a:schemeClr val="tx1"/>
                </a:solidFill>
                <a:latin typeface="Century Gothic" panose="020B0502020202020204" pitchFamily="34" charset="0"/>
              </a:rPr>
              <a:t>added to plastics to</a:t>
            </a:r>
            <a:r>
              <a:rPr lang="en-GB" sz="2600" i="1" dirty="0">
                <a:solidFill>
                  <a:schemeClr val="tx1"/>
                </a:solidFill>
                <a:latin typeface="Century Gothic" panose="020B0502020202020204" pitchFamily="34" charset="0"/>
              </a:rPr>
              <a:t> alter</a:t>
            </a:r>
            <a:r>
              <a:rPr lang="en-GB" sz="2600" dirty="0">
                <a:solidFill>
                  <a:schemeClr val="tx1"/>
                </a:solidFill>
                <a:latin typeface="Century Gothic" panose="020B0502020202020204" pitchFamily="34" charset="0"/>
              </a:rPr>
              <a:t> and </a:t>
            </a:r>
            <a:r>
              <a:rPr lang="en-GB" sz="2600" i="1" dirty="0">
                <a:solidFill>
                  <a:schemeClr val="tx1"/>
                </a:solidFill>
                <a:latin typeface="Century Gothic" panose="020B0502020202020204" pitchFamily="34" charset="0"/>
              </a:rPr>
              <a:t>improve </a:t>
            </a:r>
            <a:r>
              <a:rPr lang="en-GB" sz="2600" dirty="0">
                <a:solidFill>
                  <a:schemeClr val="tx1"/>
                </a:solidFill>
                <a:latin typeface="Century Gothic" panose="020B0502020202020204" pitchFamily="34" charset="0"/>
              </a:rPr>
              <a:t>their properties.</a:t>
            </a:r>
          </a:p>
          <a:p>
            <a:endParaRPr lang="en-GB" sz="2600" dirty="0" smtClean="0">
              <a:solidFill>
                <a:schemeClr val="tx1"/>
              </a:solidFill>
              <a:latin typeface="Century Gothic" panose="020B0502020202020204" pitchFamily="34" charset="0"/>
            </a:endParaRPr>
          </a:p>
          <a:p>
            <a:r>
              <a:rPr lang="en-GB" sz="2600" dirty="0" smtClean="0">
                <a:solidFill>
                  <a:schemeClr val="tx1"/>
                </a:solidFill>
                <a:latin typeface="Century Gothic" panose="020B0502020202020204" pitchFamily="34" charset="0"/>
              </a:rPr>
              <a:t>FILLERS - Reduce </a:t>
            </a:r>
            <a:r>
              <a:rPr lang="en-GB" sz="2600" dirty="0">
                <a:solidFill>
                  <a:schemeClr val="tx1"/>
                </a:solidFill>
                <a:latin typeface="Century Gothic" panose="020B0502020202020204" pitchFamily="34" charset="0"/>
              </a:rPr>
              <a:t>the bulk of the plastic (makes them cheaper, or can increase strength or hardness</a:t>
            </a:r>
            <a:r>
              <a:rPr lang="en-GB" sz="2600" dirty="0" smtClean="0">
                <a:solidFill>
                  <a:schemeClr val="tx1"/>
                </a:solidFill>
                <a:latin typeface="Century Gothic" panose="020B0502020202020204" pitchFamily="34" charset="0"/>
              </a:rPr>
              <a:t>)</a:t>
            </a:r>
            <a:r>
              <a:rPr lang="en-GB" sz="2600" dirty="0">
                <a:solidFill>
                  <a:schemeClr val="tx1"/>
                </a:solidFill>
                <a:latin typeface="Century Gothic" panose="020B0502020202020204" pitchFamily="34" charset="0"/>
              </a:rPr>
              <a:t/>
            </a:r>
            <a:br>
              <a:rPr lang="en-GB" sz="2600" dirty="0">
                <a:solidFill>
                  <a:schemeClr val="tx1"/>
                </a:solidFill>
                <a:latin typeface="Century Gothic" panose="020B0502020202020204" pitchFamily="34" charset="0"/>
              </a:rPr>
            </a:br>
            <a:r>
              <a:rPr lang="en-GB" sz="2600" dirty="0">
                <a:solidFill>
                  <a:schemeClr val="tx1"/>
                </a:solidFill>
                <a:latin typeface="Century Gothic" panose="020B0502020202020204" pitchFamily="34" charset="0"/>
              </a:rPr>
              <a:t/>
            </a:r>
            <a:br>
              <a:rPr lang="en-GB" sz="2600" dirty="0">
                <a:solidFill>
                  <a:schemeClr val="tx1"/>
                </a:solidFill>
                <a:latin typeface="Century Gothic" panose="020B0502020202020204" pitchFamily="34" charset="0"/>
              </a:rPr>
            </a:br>
            <a:r>
              <a:rPr lang="en-GB" sz="2600" dirty="0">
                <a:solidFill>
                  <a:schemeClr val="tx1"/>
                </a:solidFill>
                <a:latin typeface="Century Gothic" panose="020B0502020202020204" pitchFamily="34" charset="0"/>
              </a:rPr>
              <a:t>FLAME </a:t>
            </a:r>
            <a:r>
              <a:rPr lang="en-GB" sz="2600" dirty="0" smtClean="0">
                <a:solidFill>
                  <a:schemeClr val="tx1"/>
                </a:solidFill>
                <a:latin typeface="Century Gothic" panose="020B0502020202020204" pitchFamily="34" charset="0"/>
              </a:rPr>
              <a:t>RETARDANT -  Reduces the risk </a:t>
            </a:r>
            <a:r>
              <a:rPr lang="en-GB" sz="2600" dirty="0">
                <a:solidFill>
                  <a:schemeClr val="tx1"/>
                </a:solidFill>
                <a:latin typeface="Century Gothic" panose="020B0502020202020204" pitchFamily="34" charset="0"/>
              </a:rPr>
              <a:t>of combustion, </a:t>
            </a:r>
            <a:r>
              <a:rPr lang="en-GB" sz="2600" dirty="0" smtClean="0">
                <a:solidFill>
                  <a:schemeClr val="tx1"/>
                </a:solidFill>
                <a:latin typeface="Century Gothic" panose="020B0502020202020204" pitchFamily="34" charset="0"/>
              </a:rPr>
              <a:t>creating </a:t>
            </a:r>
            <a:r>
              <a:rPr lang="en-GB" sz="2600" dirty="0">
                <a:solidFill>
                  <a:schemeClr val="tx1"/>
                </a:solidFill>
                <a:latin typeface="Century Gothic" panose="020B0502020202020204" pitchFamily="34" charset="0"/>
              </a:rPr>
              <a:t>a chemical reaction which can stop combustion.</a:t>
            </a:r>
            <a:br>
              <a:rPr lang="en-GB" sz="2600" dirty="0">
                <a:solidFill>
                  <a:schemeClr val="tx1"/>
                </a:solidFill>
                <a:latin typeface="Century Gothic" panose="020B0502020202020204" pitchFamily="34" charset="0"/>
              </a:rPr>
            </a:br>
            <a:r>
              <a:rPr lang="en-GB" sz="2600" dirty="0">
                <a:solidFill>
                  <a:schemeClr val="tx1"/>
                </a:solidFill>
                <a:latin typeface="Century Gothic" panose="020B0502020202020204" pitchFamily="34" charset="0"/>
              </a:rPr>
              <a:t/>
            </a:r>
            <a:br>
              <a:rPr lang="en-GB" sz="2600" dirty="0">
                <a:solidFill>
                  <a:schemeClr val="tx1"/>
                </a:solidFill>
                <a:latin typeface="Century Gothic" panose="020B0502020202020204" pitchFamily="34" charset="0"/>
              </a:rPr>
            </a:br>
            <a:r>
              <a:rPr lang="en-GB" sz="2600" dirty="0" smtClean="0">
                <a:solidFill>
                  <a:schemeClr val="tx1"/>
                </a:solidFill>
                <a:latin typeface="Century Gothic" panose="020B0502020202020204" pitchFamily="34" charset="0"/>
              </a:rPr>
              <a:t>ANTI-STATIC -  Reduces </a:t>
            </a:r>
            <a:r>
              <a:rPr lang="en-GB" sz="2600" dirty="0">
                <a:solidFill>
                  <a:schemeClr val="tx1"/>
                </a:solidFill>
                <a:latin typeface="Century Gothic" panose="020B0502020202020204" pitchFamily="34" charset="0"/>
              </a:rPr>
              <a:t>the effects of static charge that can build up through use.</a:t>
            </a:r>
            <a:br>
              <a:rPr lang="en-GB" sz="2600" dirty="0">
                <a:solidFill>
                  <a:schemeClr val="tx1"/>
                </a:solidFill>
                <a:latin typeface="Century Gothic" panose="020B0502020202020204" pitchFamily="34" charset="0"/>
              </a:rPr>
            </a:br>
            <a:r>
              <a:rPr lang="en-GB" sz="2600" dirty="0">
                <a:solidFill>
                  <a:schemeClr val="tx1"/>
                </a:solidFill>
                <a:latin typeface="Century Gothic" panose="020B0502020202020204" pitchFamily="34" charset="0"/>
              </a:rPr>
              <a:t/>
            </a:r>
            <a:br>
              <a:rPr lang="en-GB" sz="2600" dirty="0">
                <a:solidFill>
                  <a:schemeClr val="tx1"/>
                </a:solidFill>
                <a:latin typeface="Century Gothic" panose="020B0502020202020204" pitchFamily="34" charset="0"/>
              </a:rPr>
            </a:br>
            <a:r>
              <a:rPr lang="en-GB" sz="2600" dirty="0" smtClean="0">
                <a:solidFill>
                  <a:schemeClr val="tx1"/>
                </a:solidFill>
                <a:latin typeface="Century Gothic" panose="020B0502020202020204" pitchFamily="34" charset="0"/>
              </a:rPr>
              <a:t>PLASTICISER - Reduces </a:t>
            </a:r>
            <a:r>
              <a:rPr lang="en-GB" sz="2600" dirty="0">
                <a:solidFill>
                  <a:schemeClr val="tx1"/>
                </a:solidFill>
                <a:latin typeface="Century Gothic" panose="020B0502020202020204" pitchFamily="34" charset="0"/>
              </a:rPr>
              <a:t>the softening temperature and makes them flow easier.</a:t>
            </a:r>
            <a:br>
              <a:rPr lang="en-GB" sz="2600" dirty="0">
                <a:solidFill>
                  <a:schemeClr val="tx1"/>
                </a:solidFill>
                <a:latin typeface="Century Gothic" panose="020B0502020202020204" pitchFamily="34" charset="0"/>
              </a:rPr>
            </a:br>
            <a:r>
              <a:rPr lang="en-GB" sz="2600" dirty="0">
                <a:solidFill>
                  <a:schemeClr val="tx1"/>
                </a:solidFill>
                <a:latin typeface="Century Gothic" panose="020B0502020202020204" pitchFamily="34" charset="0"/>
              </a:rPr>
              <a:t/>
            </a:r>
            <a:br>
              <a:rPr lang="en-GB" sz="2600" dirty="0">
                <a:solidFill>
                  <a:schemeClr val="tx1"/>
                </a:solidFill>
                <a:latin typeface="Century Gothic" panose="020B0502020202020204" pitchFamily="34" charset="0"/>
              </a:rPr>
            </a:br>
            <a:r>
              <a:rPr lang="en-GB" sz="2600" dirty="0">
                <a:solidFill>
                  <a:schemeClr val="tx1"/>
                </a:solidFill>
                <a:latin typeface="Century Gothic" panose="020B0502020202020204" pitchFamily="34" charset="0"/>
              </a:rPr>
              <a:t>​</a:t>
            </a:r>
            <a:r>
              <a:rPr lang="en-GB" sz="2600" dirty="0" smtClean="0">
                <a:solidFill>
                  <a:schemeClr val="tx1"/>
                </a:solidFill>
                <a:latin typeface="Century Gothic" panose="020B0502020202020204" pitchFamily="34" charset="0"/>
              </a:rPr>
              <a:t>STABILISER -  Reduces </a:t>
            </a:r>
            <a:r>
              <a:rPr lang="en-GB" sz="2600" dirty="0">
                <a:solidFill>
                  <a:schemeClr val="tx1"/>
                </a:solidFill>
                <a:latin typeface="Century Gothic" panose="020B0502020202020204" pitchFamily="34" charset="0"/>
              </a:rPr>
              <a:t>the effect of UV light, stops the plastic degrading  in </a:t>
            </a:r>
            <a:r>
              <a:rPr lang="en-GB" sz="2600" dirty="0" smtClean="0">
                <a:solidFill>
                  <a:schemeClr val="tx1"/>
                </a:solidFill>
                <a:latin typeface="Century Gothic" panose="020B0502020202020204" pitchFamily="34" charset="0"/>
              </a:rPr>
              <a:t>sunlight</a:t>
            </a:r>
            <a:endParaRPr lang="en-GB" sz="2600" dirty="0">
              <a:solidFill>
                <a:schemeClr val="tx1"/>
              </a:solidFill>
              <a:latin typeface="Century Gothic" panose="020B0502020202020204" pitchFamily="34" charset="0"/>
            </a:endParaRPr>
          </a:p>
        </p:txBody>
      </p:sp>
      <p:sp>
        <p:nvSpPr>
          <p:cNvPr id="10"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6" name="TextBox 5"/>
          <p:cNvSpPr txBox="1"/>
          <p:nvPr/>
        </p:nvSpPr>
        <p:spPr>
          <a:xfrm>
            <a:off x="6688832" y="1658611"/>
            <a:ext cx="6120680" cy="621709"/>
          </a:xfrm>
          <a:prstGeom prst="rect">
            <a:avLst/>
          </a:prstGeom>
          <a:solidFill>
            <a:schemeClr val="accent6">
              <a:lumMod val="20000"/>
              <a:lumOff val="80000"/>
            </a:schemeClr>
          </a:solidFill>
        </p:spPr>
        <p:txBody>
          <a:bodyPr wrap="square" lIns="128016" tIns="64008" rIns="128016" bIns="64008" rtlCol="0">
            <a:spAutoFit/>
          </a:bodyPr>
          <a:lstStyle/>
          <a:p>
            <a:pPr algn="r"/>
            <a:r>
              <a:rPr lang="en-US" sz="3200" b="1" dirty="0" smtClean="0">
                <a:latin typeface="Century Gothic" panose="020B0502020202020204" pitchFamily="34" charset="0"/>
              </a:rPr>
              <a:t>Additives added to polymers </a:t>
            </a:r>
            <a:endParaRPr lang="en-US" sz="3200" b="1" dirty="0">
              <a:latin typeface="Century Gothic" panose="020B0502020202020204" pitchFamily="34" charset="0"/>
            </a:endParaRPr>
          </a:p>
        </p:txBody>
      </p:sp>
      <p:sp>
        <p:nvSpPr>
          <p:cNvPr id="8" name="TextBox 7"/>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11" name="Rounded Rectangle 10"/>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12" name="Rounded Rectangle 11"/>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9" name="TextBox 8"/>
          <p:cNvSpPr txBox="1"/>
          <p:nvPr/>
        </p:nvSpPr>
        <p:spPr>
          <a:xfrm>
            <a:off x="6904856" y="8859411"/>
            <a:ext cx="5904656" cy="621709"/>
          </a:xfrm>
          <a:prstGeom prst="rect">
            <a:avLst/>
          </a:prstGeom>
          <a:solidFill>
            <a:schemeClr val="accent5">
              <a:lumMod val="20000"/>
              <a:lumOff val="80000"/>
            </a:schemeClr>
          </a:solidFill>
        </p:spPr>
        <p:txBody>
          <a:bodyPr wrap="square" lIns="128016" tIns="64008" rIns="128016" bIns="64008" rtlCol="0">
            <a:spAutoFit/>
          </a:bodyPr>
          <a:lstStyle/>
          <a:p>
            <a:pPr algn="r"/>
            <a:r>
              <a:rPr lang="en-GB" sz="3200" b="1" dirty="0" smtClean="0">
                <a:latin typeface="Century Gothic" panose="020B0502020202020204" pitchFamily="34" charset="0"/>
              </a:rPr>
              <a:t>Lets learn more about these.</a:t>
            </a:r>
            <a:endParaRPr lang="en-GB" sz="3200" b="1" dirty="0">
              <a:latin typeface="Century Gothic" panose="020B0502020202020204" pitchFamily="34" charset="0"/>
            </a:endParaRPr>
          </a:p>
        </p:txBody>
      </p:sp>
    </p:spTree>
    <p:extLst>
      <p:ext uri="{BB962C8B-B14F-4D97-AF65-F5344CB8AC3E}">
        <p14:creationId xmlns:p14="http://schemas.microsoft.com/office/powerpoint/2010/main" val="188805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8113" y="336104"/>
            <a:ext cx="12442982" cy="9001000"/>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2400" b="1" dirty="0" smtClean="0">
                <a:solidFill>
                  <a:schemeClr val="tx1"/>
                </a:solidFill>
                <a:latin typeface="Century Gothic" panose="020B0502020202020204" pitchFamily="34" charset="0"/>
              </a:rPr>
              <a:t>ADDITIVES </a:t>
            </a:r>
            <a:endParaRPr lang="en-GB" sz="2400" b="1" dirty="0" smtClean="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smtClean="0">
              <a:solidFill>
                <a:schemeClr val="tx1"/>
              </a:solidFill>
              <a:latin typeface="Century Gothic" panose="020B0502020202020204" pitchFamily="34" charset="0"/>
            </a:endParaRPr>
          </a:p>
          <a:p>
            <a:endParaRPr lang="en-GB" sz="2400" b="1" dirty="0" smtClean="0">
              <a:solidFill>
                <a:schemeClr val="tx1"/>
              </a:solidFill>
              <a:latin typeface="Century Gothic" panose="020B0502020202020204" pitchFamily="34" charset="0"/>
            </a:endParaRPr>
          </a:p>
          <a:p>
            <a:r>
              <a:rPr lang="en-GB" sz="2400" b="1" dirty="0" smtClean="0">
                <a:solidFill>
                  <a:schemeClr val="tx1"/>
                </a:solidFill>
                <a:latin typeface="Century Gothic" panose="020B0502020202020204" pitchFamily="34" charset="0"/>
              </a:rPr>
              <a:t>FILLERS</a:t>
            </a:r>
            <a:r>
              <a:rPr lang="en-GB" sz="2400" b="1" dirty="0">
                <a:solidFill>
                  <a:schemeClr val="tx1"/>
                </a:solidFill>
                <a:latin typeface="Century Gothic" panose="020B0502020202020204" pitchFamily="34" charset="0"/>
              </a:rPr>
              <a:t/>
            </a:r>
            <a:br>
              <a:rPr lang="en-GB" sz="2400" b="1" dirty="0">
                <a:solidFill>
                  <a:schemeClr val="tx1"/>
                </a:solidFill>
                <a:latin typeface="Century Gothic" panose="020B0502020202020204" pitchFamily="34" charset="0"/>
              </a:rPr>
            </a:br>
            <a:r>
              <a:rPr lang="en-GB" sz="2400" b="1" dirty="0">
                <a:solidFill>
                  <a:schemeClr val="tx1"/>
                </a:solidFill>
                <a:latin typeface="Century Gothic" panose="020B0502020202020204" pitchFamily="34" charset="0"/>
              </a:rPr>
              <a:t/>
            </a:r>
            <a:br>
              <a:rPr lang="en-GB" sz="2400" b="1" dirty="0">
                <a:solidFill>
                  <a:schemeClr val="tx1"/>
                </a:solidFill>
                <a:latin typeface="Century Gothic" panose="020B0502020202020204" pitchFamily="34" charset="0"/>
              </a:rPr>
            </a:br>
            <a:endParaRPr lang="en-GB" sz="2400" b="1" dirty="0" smtClean="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smtClean="0">
                <a:solidFill>
                  <a:schemeClr val="tx1"/>
                </a:solidFill>
                <a:latin typeface="Century Gothic" panose="020B0502020202020204" pitchFamily="34" charset="0"/>
              </a:rPr>
              <a:t>FLAME RETARDANT.</a:t>
            </a:r>
            <a:r>
              <a:rPr lang="en-GB" sz="2400" b="1" dirty="0">
                <a:solidFill>
                  <a:schemeClr val="tx1"/>
                </a:solidFill>
                <a:latin typeface="Century Gothic" panose="020B0502020202020204" pitchFamily="34" charset="0"/>
              </a:rPr>
              <a:t/>
            </a:r>
            <a:br>
              <a:rPr lang="en-GB" sz="2400" b="1" dirty="0">
                <a:solidFill>
                  <a:schemeClr val="tx1"/>
                </a:solidFill>
                <a:latin typeface="Century Gothic" panose="020B0502020202020204" pitchFamily="34" charset="0"/>
              </a:rPr>
            </a:br>
            <a:r>
              <a:rPr lang="en-GB" sz="2400" b="1" dirty="0">
                <a:solidFill>
                  <a:schemeClr val="tx1"/>
                </a:solidFill>
                <a:latin typeface="Century Gothic" panose="020B0502020202020204" pitchFamily="34" charset="0"/>
              </a:rPr>
              <a:t/>
            </a:r>
            <a:br>
              <a:rPr lang="en-GB" sz="2400" b="1" dirty="0">
                <a:solidFill>
                  <a:schemeClr val="tx1"/>
                </a:solidFill>
                <a:latin typeface="Century Gothic" panose="020B0502020202020204" pitchFamily="34" charset="0"/>
              </a:rPr>
            </a:br>
            <a:endParaRPr lang="en-GB" sz="2400" b="1" dirty="0" smtClean="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smtClean="0">
                <a:solidFill>
                  <a:schemeClr val="tx1"/>
                </a:solidFill>
                <a:latin typeface="Century Gothic" panose="020B0502020202020204" pitchFamily="34" charset="0"/>
              </a:rPr>
              <a:t>ANTI-STATIC</a:t>
            </a:r>
            <a:r>
              <a:rPr lang="en-GB" sz="2400" b="1" dirty="0">
                <a:solidFill>
                  <a:schemeClr val="tx1"/>
                </a:solidFill>
                <a:latin typeface="Century Gothic" panose="020B0502020202020204" pitchFamily="34" charset="0"/>
              </a:rPr>
              <a:t/>
            </a:r>
            <a:br>
              <a:rPr lang="en-GB" sz="2400" b="1" dirty="0">
                <a:solidFill>
                  <a:schemeClr val="tx1"/>
                </a:solidFill>
                <a:latin typeface="Century Gothic" panose="020B0502020202020204" pitchFamily="34" charset="0"/>
              </a:rPr>
            </a:br>
            <a:r>
              <a:rPr lang="en-GB" sz="2400" b="1" dirty="0">
                <a:solidFill>
                  <a:schemeClr val="tx1"/>
                </a:solidFill>
                <a:latin typeface="Century Gothic" panose="020B0502020202020204" pitchFamily="34" charset="0"/>
              </a:rPr>
              <a:t/>
            </a:r>
            <a:br>
              <a:rPr lang="en-GB" sz="2400" b="1" dirty="0">
                <a:solidFill>
                  <a:schemeClr val="tx1"/>
                </a:solidFill>
                <a:latin typeface="Century Gothic" panose="020B0502020202020204" pitchFamily="34" charset="0"/>
              </a:rPr>
            </a:br>
            <a:endParaRPr lang="en-GB" sz="2400" b="1" dirty="0" smtClean="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smtClean="0">
                <a:solidFill>
                  <a:schemeClr val="tx1"/>
                </a:solidFill>
                <a:latin typeface="Century Gothic" panose="020B0502020202020204" pitchFamily="34" charset="0"/>
              </a:rPr>
              <a:t>PLASTICISER</a:t>
            </a:r>
            <a:r>
              <a:rPr lang="en-GB" sz="2400" b="1" dirty="0">
                <a:solidFill>
                  <a:schemeClr val="tx1"/>
                </a:solidFill>
                <a:latin typeface="Century Gothic" panose="020B0502020202020204" pitchFamily="34" charset="0"/>
              </a:rPr>
              <a:t/>
            </a:r>
            <a:br>
              <a:rPr lang="en-GB" sz="2400" b="1" dirty="0">
                <a:solidFill>
                  <a:schemeClr val="tx1"/>
                </a:solidFill>
                <a:latin typeface="Century Gothic" panose="020B0502020202020204" pitchFamily="34" charset="0"/>
              </a:rPr>
            </a:br>
            <a:endParaRPr lang="en-GB" sz="2400" b="1" dirty="0" smtClean="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smtClean="0">
              <a:solidFill>
                <a:schemeClr val="tx1"/>
              </a:solidFill>
              <a:latin typeface="Century Gothic" panose="020B0502020202020204" pitchFamily="34" charset="0"/>
            </a:endParaRPr>
          </a:p>
          <a:p>
            <a:r>
              <a:rPr lang="en-GB" sz="2400" b="1" dirty="0" smtClean="0">
                <a:solidFill>
                  <a:schemeClr val="tx1"/>
                </a:solidFill>
                <a:latin typeface="Century Gothic" panose="020B0502020202020204" pitchFamily="34" charset="0"/>
              </a:rPr>
              <a:t>​STABILISER</a:t>
            </a:r>
          </a:p>
          <a:p>
            <a:endParaRPr lang="en-GB" sz="2800" b="1" dirty="0" smtClean="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p:txBody>
      </p:sp>
      <p:sp>
        <p:nvSpPr>
          <p:cNvPr id="6" name="TextBox 5"/>
          <p:cNvSpPr txBox="1"/>
          <p:nvPr/>
        </p:nvSpPr>
        <p:spPr>
          <a:xfrm>
            <a:off x="6616824" y="1847"/>
            <a:ext cx="6120680" cy="406265"/>
          </a:xfrm>
          <a:prstGeom prst="rect">
            <a:avLst/>
          </a:prstGeom>
          <a:noFill/>
        </p:spPr>
        <p:txBody>
          <a:bodyPr wrap="square" lIns="128016" tIns="64008" rIns="128016" bIns="64008" rtlCol="0">
            <a:spAutoFit/>
          </a:bodyPr>
          <a:lstStyle/>
          <a:p>
            <a:pPr algn="r"/>
            <a:r>
              <a:rPr lang="en-US" sz="1800" b="1" dirty="0" smtClean="0">
                <a:latin typeface="Century Gothic" panose="020B0502020202020204" pitchFamily="34" charset="0"/>
              </a:rPr>
              <a:t>- Additives </a:t>
            </a:r>
            <a:r>
              <a:rPr lang="en-US" sz="1800" b="1" dirty="0" smtClean="0">
                <a:latin typeface="Century Gothic" panose="020B0502020202020204" pitchFamily="34" charset="0"/>
              </a:rPr>
              <a:t>added to polymers </a:t>
            </a:r>
            <a:endParaRPr lang="en-US" sz="1800" b="1" dirty="0">
              <a:latin typeface="Century Gothic" panose="020B0502020202020204" pitchFamily="34" charset="0"/>
            </a:endParaRPr>
          </a:p>
        </p:txBody>
      </p:sp>
      <p:sp>
        <p:nvSpPr>
          <p:cNvPr id="8" name="TextBox 7"/>
          <p:cNvSpPr txBox="1"/>
          <p:nvPr/>
        </p:nvSpPr>
        <p:spPr>
          <a:xfrm>
            <a:off x="6832848" y="1847"/>
            <a:ext cx="5746238" cy="406265"/>
          </a:xfrm>
          <a:prstGeom prst="rect">
            <a:avLst/>
          </a:prstGeom>
          <a:noFill/>
        </p:spPr>
        <p:txBody>
          <a:bodyPr wrap="square" lIns="128016" tIns="64008" rIns="128016" bIns="64008" rtlCol="0">
            <a:spAutoFit/>
          </a:bodyPr>
          <a:lstStyle/>
          <a:p>
            <a:r>
              <a:rPr lang="en-GB" sz="1800" b="1" dirty="0">
                <a:latin typeface="Century Gothic" panose="020B0502020202020204" pitchFamily="34" charset="0"/>
              </a:rPr>
              <a:t>Plastics &amp; Polymers</a:t>
            </a:r>
          </a:p>
        </p:txBody>
      </p:sp>
    </p:spTree>
    <p:extLst>
      <p:ext uri="{BB962C8B-B14F-4D97-AF65-F5344CB8AC3E}">
        <p14:creationId xmlns:p14="http://schemas.microsoft.com/office/powerpoint/2010/main" val="782341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5" name="Rounded Rectangle 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6" name="Rounded Rectangle 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2" name="TextBox 1"/>
          <p:cNvSpPr txBox="1"/>
          <p:nvPr/>
        </p:nvSpPr>
        <p:spPr>
          <a:xfrm>
            <a:off x="640160" y="3216424"/>
            <a:ext cx="11881320" cy="477054"/>
          </a:xfrm>
          <a:prstGeom prst="rect">
            <a:avLst/>
          </a:prstGeom>
          <a:noFill/>
        </p:spPr>
        <p:txBody>
          <a:bodyPr wrap="square" rtlCol="0">
            <a:spAutoFit/>
          </a:bodyPr>
          <a:lstStyle/>
          <a:p>
            <a:r>
              <a:rPr lang="en-GB" dirty="0" smtClean="0"/>
              <a:t>The </a:t>
            </a:r>
            <a:endParaRPr lang="en-GB" dirty="0"/>
          </a:p>
        </p:txBody>
      </p:sp>
      <p:sp>
        <p:nvSpPr>
          <p:cNvPr id="8" name="Rounded Rectangle 7"/>
          <p:cNvSpPr/>
          <p:nvPr/>
        </p:nvSpPr>
        <p:spPr>
          <a:xfrm>
            <a:off x="208113" y="2136304"/>
            <a:ext cx="12442982" cy="4248472"/>
          </a:xfrm>
          <a:prstGeom prst="roundRect">
            <a:avLst>
              <a:gd name="adj" fmla="val 881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6600" b="1" dirty="0">
                <a:solidFill>
                  <a:schemeClr val="tx1"/>
                </a:solidFill>
                <a:latin typeface="Century Gothic" panose="020B0502020202020204" pitchFamily="34" charset="0"/>
              </a:rPr>
              <a:t>ADDITIVES</a:t>
            </a:r>
            <a:r>
              <a:rPr lang="en-GB" sz="6600" dirty="0">
                <a:solidFill>
                  <a:schemeClr val="tx1"/>
                </a:solidFill>
                <a:latin typeface="Century Gothic" panose="020B0502020202020204" pitchFamily="34" charset="0"/>
              </a:rPr>
              <a:t> - Are added to plastics to</a:t>
            </a:r>
            <a:r>
              <a:rPr lang="en-GB" sz="6600" i="1" dirty="0">
                <a:solidFill>
                  <a:schemeClr val="tx1"/>
                </a:solidFill>
                <a:latin typeface="Century Gothic" panose="020B0502020202020204" pitchFamily="34" charset="0"/>
              </a:rPr>
              <a:t> alter</a:t>
            </a:r>
            <a:r>
              <a:rPr lang="en-GB" sz="6600" dirty="0">
                <a:solidFill>
                  <a:schemeClr val="tx1"/>
                </a:solidFill>
                <a:latin typeface="Century Gothic" panose="020B0502020202020204" pitchFamily="34" charset="0"/>
              </a:rPr>
              <a:t> and </a:t>
            </a:r>
            <a:r>
              <a:rPr lang="en-GB" sz="6600" i="1" dirty="0">
                <a:solidFill>
                  <a:schemeClr val="tx1"/>
                </a:solidFill>
                <a:latin typeface="Century Gothic" panose="020B0502020202020204" pitchFamily="34" charset="0"/>
              </a:rPr>
              <a:t>improve </a:t>
            </a:r>
            <a:r>
              <a:rPr lang="en-GB" sz="6600" dirty="0">
                <a:solidFill>
                  <a:schemeClr val="tx1"/>
                </a:solidFill>
                <a:latin typeface="Century Gothic" panose="020B0502020202020204" pitchFamily="34" charset="0"/>
              </a:rPr>
              <a:t>their properties.</a:t>
            </a:r>
          </a:p>
        </p:txBody>
      </p:sp>
    </p:spTree>
    <p:extLst>
      <p:ext uri="{BB962C8B-B14F-4D97-AF65-F5344CB8AC3E}">
        <p14:creationId xmlns:p14="http://schemas.microsoft.com/office/powerpoint/2010/main" val="326914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5" name="Rounded Rectangle 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6" name="Rounded Rectangle 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8" name="Rounded Rectangle 7"/>
          <p:cNvSpPr/>
          <p:nvPr/>
        </p:nvSpPr>
        <p:spPr>
          <a:xfrm>
            <a:off x="208113" y="1776264"/>
            <a:ext cx="12442982" cy="5112568"/>
          </a:xfrm>
          <a:prstGeom prst="roundRect">
            <a:avLst>
              <a:gd name="adj" fmla="val 88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r>
              <a:rPr lang="en-GB" sz="4000" b="1" dirty="0">
                <a:solidFill>
                  <a:schemeClr val="tx1"/>
                </a:solidFill>
                <a:latin typeface="Century Gothic" panose="020B0502020202020204" pitchFamily="34" charset="0"/>
              </a:rPr>
              <a:t>ADDITIVES</a:t>
            </a:r>
            <a:r>
              <a:rPr lang="en-GB" sz="4000" dirty="0">
                <a:solidFill>
                  <a:schemeClr val="tx1"/>
                </a:solidFill>
                <a:latin typeface="Century Gothic" panose="020B0502020202020204" pitchFamily="34" charset="0"/>
              </a:rPr>
              <a:t> </a:t>
            </a:r>
            <a:r>
              <a:rPr lang="en-GB" sz="4000" dirty="0" smtClean="0">
                <a:solidFill>
                  <a:schemeClr val="tx1"/>
                </a:solidFill>
                <a:latin typeface="Century Gothic" panose="020B0502020202020204" pitchFamily="34" charset="0"/>
              </a:rPr>
              <a:t>– Many different chemicals and compounds can be added to enhance the functional and aesthetic properties of plastics. </a:t>
            </a:r>
          </a:p>
          <a:p>
            <a:endParaRPr lang="en-GB" sz="4000" dirty="0">
              <a:solidFill>
                <a:schemeClr val="tx1"/>
              </a:solidFill>
              <a:latin typeface="Century Gothic" panose="020B0502020202020204" pitchFamily="34" charset="0"/>
            </a:endParaRPr>
          </a:p>
          <a:p>
            <a:r>
              <a:rPr lang="en-GB" sz="4000" b="1" dirty="0" smtClean="0">
                <a:solidFill>
                  <a:schemeClr val="accent5">
                    <a:lumMod val="75000"/>
                  </a:schemeClr>
                </a:solidFill>
                <a:latin typeface="Century Gothic" panose="020B0502020202020204" pitchFamily="34" charset="0"/>
              </a:rPr>
              <a:t>PIGMENTS</a:t>
            </a:r>
            <a:r>
              <a:rPr lang="en-GB" sz="4000" dirty="0" smtClean="0">
                <a:solidFill>
                  <a:schemeClr val="tx1"/>
                </a:solidFill>
                <a:latin typeface="Century Gothic" panose="020B0502020202020204" pitchFamily="34" charset="0"/>
              </a:rPr>
              <a:t> are added to change the colour, </a:t>
            </a:r>
            <a:r>
              <a:rPr lang="en-GB" sz="4000" b="1" dirty="0" smtClean="0">
                <a:solidFill>
                  <a:schemeClr val="accent5">
                    <a:lumMod val="75000"/>
                  </a:schemeClr>
                </a:solidFill>
                <a:latin typeface="Century Gothic" panose="020B0502020202020204" pitchFamily="34" charset="0"/>
              </a:rPr>
              <a:t>PLASTICISERS</a:t>
            </a:r>
            <a:r>
              <a:rPr lang="en-GB" sz="4000" dirty="0" smtClean="0">
                <a:solidFill>
                  <a:schemeClr val="tx1"/>
                </a:solidFill>
                <a:latin typeface="Century Gothic" panose="020B0502020202020204" pitchFamily="34" charset="0"/>
              </a:rPr>
              <a:t> are added to increase flexibility and </a:t>
            </a:r>
            <a:r>
              <a:rPr lang="en-GB" sz="4000" b="1" dirty="0" smtClean="0">
                <a:solidFill>
                  <a:schemeClr val="accent5">
                    <a:lumMod val="75000"/>
                  </a:schemeClr>
                </a:solidFill>
                <a:latin typeface="Century Gothic" panose="020B0502020202020204" pitchFamily="34" charset="0"/>
              </a:rPr>
              <a:t>FRAGRANCES</a:t>
            </a:r>
            <a:r>
              <a:rPr lang="en-GB" sz="4000" dirty="0" smtClean="0">
                <a:solidFill>
                  <a:schemeClr val="tx1"/>
                </a:solidFill>
                <a:latin typeface="Century Gothic" panose="020B0502020202020204" pitchFamily="34" charset="0"/>
              </a:rPr>
              <a:t> can be added, as seen in some children’s toys and air freshening products. </a:t>
            </a:r>
            <a:endParaRPr lang="en-GB" sz="4000" dirty="0">
              <a:solidFill>
                <a:schemeClr val="tx1"/>
              </a:solidFill>
              <a:latin typeface="Century Gothic" panose="020B0502020202020204" pitchFamily="34" charset="0"/>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0320" y="6059400"/>
            <a:ext cx="4125838" cy="412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plasticise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856" y="6527572"/>
            <a:ext cx="4824536" cy="302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41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5" name="Rounded Rectangle 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6" name="Rounded Rectangle 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sp>
        <p:nvSpPr>
          <p:cNvPr id="2" name="TextBox 1"/>
          <p:cNvSpPr txBox="1"/>
          <p:nvPr/>
        </p:nvSpPr>
        <p:spPr>
          <a:xfrm>
            <a:off x="640160" y="3216424"/>
            <a:ext cx="11881320" cy="477054"/>
          </a:xfrm>
          <a:prstGeom prst="rect">
            <a:avLst/>
          </a:prstGeom>
          <a:noFill/>
        </p:spPr>
        <p:txBody>
          <a:bodyPr wrap="square" rtlCol="0">
            <a:spAutoFit/>
          </a:bodyPr>
          <a:lstStyle/>
          <a:p>
            <a:r>
              <a:rPr lang="en-GB" dirty="0" smtClean="0"/>
              <a:t>The </a:t>
            </a:r>
            <a:endParaRPr lang="en-GB" dirty="0"/>
          </a:p>
        </p:txBody>
      </p:sp>
      <p:sp>
        <p:nvSpPr>
          <p:cNvPr id="8" name="Rounded Rectangle 7"/>
          <p:cNvSpPr/>
          <p:nvPr/>
        </p:nvSpPr>
        <p:spPr>
          <a:xfrm>
            <a:off x="208113" y="2136304"/>
            <a:ext cx="12442982" cy="5184576"/>
          </a:xfrm>
          <a:prstGeom prst="roundRect">
            <a:avLst>
              <a:gd name="adj" fmla="val 881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6600" b="1" dirty="0">
                <a:solidFill>
                  <a:schemeClr val="tx1"/>
                </a:solidFill>
                <a:latin typeface="Century Gothic" panose="020B0502020202020204" pitchFamily="34" charset="0"/>
              </a:rPr>
              <a:t>FILLERS</a:t>
            </a:r>
            <a:r>
              <a:rPr lang="en-GB" sz="6600" dirty="0">
                <a:solidFill>
                  <a:schemeClr val="tx1"/>
                </a:solidFill>
                <a:latin typeface="Century Gothic" panose="020B0502020202020204" pitchFamily="34" charset="0"/>
              </a:rPr>
              <a:t> - Reduce the bulk of the plastic (makes them cheaper, or can increase strength or </a:t>
            </a:r>
            <a:r>
              <a:rPr lang="en-GB" sz="6600" dirty="0" smtClean="0">
                <a:solidFill>
                  <a:schemeClr val="tx1"/>
                </a:solidFill>
                <a:latin typeface="Century Gothic" panose="020B0502020202020204" pitchFamily="34" charset="0"/>
              </a:rPr>
              <a:t>hardness.)</a:t>
            </a:r>
            <a:endParaRPr lang="en-GB" sz="6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5982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4856" y="655146"/>
            <a:ext cx="5746238" cy="818685"/>
          </a:xfrm>
          <a:prstGeom prst="rect">
            <a:avLst/>
          </a:prstGeom>
          <a:solidFill>
            <a:schemeClr val="accent5">
              <a:lumMod val="20000"/>
              <a:lumOff val="80000"/>
            </a:schemeClr>
          </a:solidFill>
        </p:spPr>
        <p:txBody>
          <a:bodyPr wrap="square" lIns="128016" tIns="64008" rIns="128016" bIns="64008" rtlCol="0">
            <a:spAutoFit/>
          </a:bodyPr>
          <a:lstStyle/>
          <a:p>
            <a:pPr algn="ctr"/>
            <a:r>
              <a:rPr lang="en-GB" sz="4500" b="1" dirty="0">
                <a:latin typeface="Century Gothic" panose="020B0502020202020204" pitchFamily="34" charset="0"/>
              </a:rPr>
              <a:t>Plastics &amp; Polymers</a:t>
            </a:r>
          </a:p>
        </p:txBody>
      </p:sp>
      <p:sp>
        <p:nvSpPr>
          <p:cNvPr id="5" name="Rounded Rectangle 4"/>
          <p:cNvSpPr/>
          <p:nvPr/>
        </p:nvSpPr>
        <p:spPr>
          <a:xfrm>
            <a:off x="3232448" y="325303"/>
            <a:ext cx="2376265" cy="946905"/>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LESSON 4 </a:t>
            </a:r>
            <a:endParaRPr lang="en-GB" sz="3400" b="1" dirty="0">
              <a:solidFill>
                <a:schemeClr val="tx1"/>
              </a:solidFill>
              <a:latin typeface="Century Gothic" panose="020B0502020202020204" pitchFamily="34" charset="0"/>
            </a:endParaRPr>
          </a:p>
        </p:txBody>
      </p:sp>
      <p:sp>
        <p:nvSpPr>
          <p:cNvPr id="6" name="Rounded Rectangle 5"/>
          <p:cNvSpPr/>
          <p:nvPr/>
        </p:nvSpPr>
        <p:spPr>
          <a:xfrm>
            <a:off x="208112" y="192088"/>
            <a:ext cx="2880320" cy="1224136"/>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n-GB" sz="3400" b="1" dirty="0" smtClean="0">
                <a:solidFill>
                  <a:schemeClr val="tx1"/>
                </a:solidFill>
                <a:latin typeface="Century Gothic" panose="020B0502020202020204" pitchFamily="34" charset="0"/>
              </a:rPr>
              <a:t>MATERIAL PROPERTIES</a:t>
            </a:r>
            <a:endParaRPr lang="en-GB" sz="3400" b="1" dirty="0">
              <a:solidFill>
                <a:schemeClr val="tx1"/>
              </a:solidFill>
              <a:latin typeface="Century Gothic" panose="020B0502020202020204" pitchFamily="34" charset="0"/>
            </a:endParaRPr>
          </a:p>
        </p:txBody>
      </p:sp>
      <p:sp>
        <p:nvSpPr>
          <p:cNvPr id="7" name="Title 1"/>
          <p:cNvSpPr>
            <a:spLocks noGrp="1"/>
          </p:cNvSpPr>
          <p:nvPr>
            <p:ph type="title"/>
          </p:nvPr>
        </p:nvSpPr>
        <p:spPr>
          <a:xfrm>
            <a:off x="1259429" y="-239960"/>
            <a:ext cx="11521440" cy="1096144"/>
          </a:xfrm>
        </p:spPr>
        <p:txBody>
          <a:bodyPr>
            <a:normAutofit/>
          </a:bodyPr>
          <a:lstStyle/>
          <a:p>
            <a:pPr algn="r"/>
            <a:r>
              <a:rPr lang="en-GB" sz="2500" b="1" dirty="0" smtClean="0">
                <a:latin typeface="Century Gothic" panose="020B0502020202020204" pitchFamily="34" charset="0"/>
              </a:rPr>
              <a:t>GCSE </a:t>
            </a:r>
            <a:r>
              <a:rPr lang="en-GB" sz="2500" b="1" dirty="0">
                <a:latin typeface="Century Gothic" panose="020B0502020202020204" pitchFamily="34" charset="0"/>
              </a:rPr>
              <a:t>Design Technology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632" y="6101728"/>
            <a:ext cx="3662824" cy="323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8112" y="1628467"/>
            <a:ext cx="12442982" cy="4585871"/>
          </a:xfrm>
          <a:prstGeom prst="rect">
            <a:avLst/>
          </a:prstGeom>
          <a:noFill/>
        </p:spPr>
        <p:txBody>
          <a:bodyPr wrap="square">
            <a:spAutoFit/>
          </a:bodyPr>
          <a:lstStyle/>
          <a:p>
            <a:pPr fontAlgn="base"/>
            <a:r>
              <a:rPr lang="en-GB" sz="4000" b="1" dirty="0" smtClean="0">
                <a:latin typeface="Century Gothic" panose="020B0502020202020204" pitchFamily="34" charset="0"/>
              </a:rPr>
              <a:t>Fillers</a:t>
            </a:r>
            <a:r>
              <a:rPr lang="en-GB" sz="4000" dirty="0">
                <a:latin typeface="Century Gothic" panose="020B0502020202020204" pitchFamily="34" charset="0"/>
              </a:rPr>
              <a:t> </a:t>
            </a:r>
            <a:r>
              <a:rPr lang="en-GB" sz="4000" dirty="0" smtClean="0">
                <a:latin typeface="Century Gothic" panose="020B0502020202020204" pitchFamily="34" charset="0"/>
              </a:rPr>
              <a:t>- </a:t>
            </a:r>
            <a:r>
              <a:rPr lang="en-GB" sz="2800" dirty="0" smtClean="0">
                <a:latin typeface="Century Gothic" panose="020B0502020202020204" pitchFamily="34" charset="0"/>
              </a:rPr>
              <a:t>Are added to polymers to increase </a:t>
            </a:r>
            <a:r>
              <a:rPr lang="en-GB" sz="2800" dirty="0">
                <a:latin typeface="Century Gothic" panose="020B0502020202020204" pitchFamily="34" charset="0"/>
              </a:rPr>
              <a:t>the stiffness and hardness of </a:t>
            </a:r>
            <a:r>
              <a:rPr lang="en-GB" sz="2800" dirty="0" smtClean="0">
                <a:latin typeface="Century Gothic" panose="020B0502020202020204" pitchFamily="34" charset="0"/>
              </a:rPr>
              <a:t>the material. The types of fillers applied to polymers are usually </a:t>
            </a:r>
            <a:r>
              <a:rPr lang="en-GB" sz="2800" dirty="0">
                <a:latin typeface="Century Gothic" panose="020B0502020202020204" pitchFamily="34" charset="0"/>
              </a:rPr>
              <a:t>calcium carbonate (chalk), talc and barium </a:t>
            </a:r>
            <a:r>
              <a:rPr lang="en-GB" sz="2800" dirty="0" smtClean="0">
                <a:latin typeface="Century Gothic" panose="020B0502020202020204" pitchFamily="34" charset="0"/>
              </a:rPr>
              <a:t>sulphate. </a:t>
            </a:r>
          </a:p>
          <a:p>
            <a:pPr fontAlgn="base"/>
            <a:endParaRPr lang="en-GB" sz="2800" dirty="0">
              <a:latin typeface="Century Gothic" panose="020B0502020202020204" pitchFamily="34" charset="0"/>
            </a:endParaRPr>
          </a:p>
          <a:p>
            <a:pPr fontAlgn="base"/>
            <a:r>
              <a:rPr lang="en-GB" sz="2800" dirty="0" smtClean="0">
                <a:latin typeface="Century Gothic" panose="020B0502020202020204" pitchFamily="34" charset="0"/>
              </a:rPr>
              <a:t>When adding the fillers the shape and size of the particles are important as the smaller these are increases the tensile strength and hardness. </a:t>
            </a:r>
          </a:p>
          <a:p>
            <a:pPr fontAlgn="base"/>
            <a:endParaRPr lang="en-GB" sz="2800" dirty="0" smtClean="0">
              <a:latin typeface="Century Gothic" panose="020B0502020202020204" pitchFamily="34" charset="0"/>
            </a:endParaRPr>
          </a:p>
          <a:p>
            <a:pPr fontAlgn="base"/>
            <a:r>
              <a:rPr lang="en-GB" sz="2800" dirty="0" smtClean="0">
                <a:latin typeface="Century Gothic" panose="020B0502020202020204" pitchFamily="34" charset="0"/>
              </a:rPr>
              <a:t>The </a:t>
            </a:r>
            <a:r>
              <a:rPr lang="en-GB" sz="2800" dirty="0">
                <a:latin typeface="Century Gothic" panose="020B0502020202020204" pitchFamily="34" charset="0"/>
              </a:rPr>
              <a:t>purpose of using </a:t>
            </a:r>
            <a:r>
              <a:rPr lang="en-GB" sz="2800" dirty="0" smtClean="0">
                <a:latin typeface="Century Gothic" panose="020B0502020202020204" pitchFamily="34" charset="0"/>
              </a:rPr>
              <a:t>fillers </a:t>
            </a:r>
            <a:r>
              <a:rPr lang="en-GB" sz="2800" dirty="0">
                <a:latin typeface="Century Gothic" panose="020B0502020202020204" pitchFamily="34" charset="0"/>
              </a:rPr>
              <a:t>is to improve the strength and heat resistance of a polymer.</a:t>
            </a:r>
          </a:p>
        </p:txBody>
      </p:sp>
    </p:spTree>
    <p:extLst>
      <p:ext uri="{BB962C8B-B14F-4D97-AF65-F5344CB8AC3E}">
        <p14:creationId xmlns:p14="http://schemas.microsoft.com/office/powerpoint/2010/main" val="2805441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1217</Words>
  <Application>Microsoft Office PowerPoint</Application>
  <PresentationFormat>A3 Paper (297x420 mm)</PresentationFormat>
  <Paragraphs>184</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GCSE Design Technology </vt:lpstr>
      <vt:lpstr>GCSE Design Technology </vt:lpstr>
      <vt:lpstr>GCSE Design Technology </vt:lpstr>
      <vt:lpstr>GCSE Design Technology </vt:lpstr>
      <vt:lpstr>PowerPoint Presentation</vt:lpstr>
      <vt:lpstr>GCSE Design Technology </vt:lpstr>
      <vt:lpstr>GCSE Design Technology </vt:lpstr>
      <vt:lpstr>GCSE Design Technology </vt:lpstr>
      <vt:lpstr>GCSE Design Technology </vt:lpstr>
      <vt:lpstr>GCSE Design Technology </vt:lpstr>
      <vt:lpstr>GCSE Design Technology </vt:lpstr>
      <vt:lpstr>GCSE Design Technology </vt:lpstr>
      <vt:lpstr>GCSE Design Technology </vt:lpstr>
      <vt:lpstr>GCSE Design Technology </vt:lpstr>
      <vt:lpstr>GCSE Design Technology </vt:lpstr>
      <vt:lpstr>GCSE Design Technology </vt:lpstr>
      <vt:lpstr>GCSE Design Technology </vt:lpstr>
      <vt:lpstr>GCSE Design Technology </vt:lpstr>
      <vt:lpstr>GCSE Design Technology </vt:lpstr>
      <vt:lpstr>GCSE Design Technology </vt:lpstr>
      <vt:lpstr>GCSE Design Technology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 level Design Technology.</dc:title>
  <dc:creator>Helen Dunn</dc:creator>
  <cp:lastModifiedBy>Helen Dunn</cp:lastModifiedBy>
  <cp:revision>37</cp:revision>
  <cp:lastPrinted>2017-09-13T06:42:54Z</cp:lastPrinted>
  <dcterms:created xsi:type="dcterms:W3CDTF">2017-08-29T16:11:46Z</dcterms:created>
  <dcterms:modified xsi:type="dcterms:W3CDTF">2018-07-24T11:43:59Z</dcterms:modified>
</cp:coreProperties>
</file>