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67" r:id="rId3"/>
    <p:sldId id="268" r:id="rId4"/>
    <p:sldId id="269" r:id="rId5"/>
    <p:sldId id="283" r:id="rId6"/>
    <p:sldId id="284" r:id="rId7"/>
    <p:sldId id="270" r:id="rId8"/>
    <p:sldId id="272" r:id="rId9"/>
    <p:sldId id="274" r:id="rId10"/>
    <p:sldId id="275" r:id="rId11"/>
  </p:sldIdLst>
  <p:sldSz cx="12801600" cy="9601200" type="A3"/>
  <p:notesSz cx="9929813" cy="14357350"/>
  <p:defaultTextStyle>
    <a:defPPr>
      <a:defRPr lang="en-U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422" y="-90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717868"/>
          </a:xfrm>
          <a:prstGeom prst="rect">
            <a:avLst/>
          </a:prstGeom>
        </p:spPr>
        <p:txBody>
          <a:bodyPr vert="horz" lIns="138778" tIns="69389" rIns="138778" bIns="69389" rtlCol="0"/>
          <a:lstStyle>
            <a:lvl1pPr algn="l">
              <a:defRPr sz="1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96" y="0"/>
            <a:ext cx="4302919" cy="717868"/>
          </a:xfrm>
          <a:prstGeom prst="rect">
            <a:avLst/>
          </a:prstGeom>
        </p:spPr>
        <p:txBody>
          <a:bodyPr vert="horz" lIns="138778" tIns="69389" rIns="138778" bIns="69389" rtlCol="0"/>
          <a:lstStyle>
            <a:lvl1pPr algn="r">
              <a:defRPr sz="1800"/>
            </a:lvl1pPr>
          </a:lstStyle>
          <a:p>
            <a:fld id="{80F6E2EF-70A8-4528-9C44-39F41AA32C2E}" type="datetimeFigureOut">
              <a:rPr lang="en-GB" smtClean="0"/>
              <a:t>14/07/2018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6363" y="1076325"/>
            <a:ext cx="7178675" cy="538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78" tIns="69389" rIns="138778" bIns="693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982" y="6819741"/>
            <a:ext cx="7943850" cy="6460808"/>
          </a:xfrm>
          <a:prstGeom prst="rect">
            <a:avLst/>
          </a:prstGeom>
        </p:spPr>
        <p:txBody>
          <a:bodyPr vert="horz" lIns="138778" tIns="69389" rIns="138778" bIns="693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6990"/>
            <a:ext cx="4302919" cy="717868"/>
          </a:xfrm>
          <a:prstGeom prst="rect">
            <a:avLst/>
          </a:prstGeom>
        </p:spPr>
        <p:txBody>
          <a:bodyPr vert="horz" lIns="138778" tIns="69389" rIns="138778" bIns="69389" rtlCol="0" anchor="b"/>
          <a:lstStyle>
            <a:lvl1pPr algn="l">
              <a:defRPr sz="1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96" y="13636990"/>
            <a:ext cx="4302919" cy="717868"/>
          </a:xfrm>
          <a:prstGeom prst="rect">
            <a:avLst/>
          </a:prstGeom>
        </p:spPr>
        <p:txBody>
          <a:bodyPr vert="horz" lIns="138778" tIns="69389" rIns="138778" bIns="69389" rtlCol="0" anchor="b"/>
          <a:lstStyle>
            <a:lvl1pPr algn="r">
              <a:defRPr sz="1800"/>
            </a:lvl1pPr>
          </a:lstStyle>
          <a:p>
            <a:fld id="{4E65FBE9-1F9C-401B-84DA-B51CC260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30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WORKSHEET TO PRINT (Per</a:t>
            </a:r>
            <a:r>
              <a:rPr lang="en-GB" baseline="0" dirty="0" smtClean="0"/>
              <a:t> student)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5FBE9-1F9C-401B-84DA-B51CC260F49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236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5FBE9-1F9C-401B-84DA-B51CC260F4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23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13644-7DDC-4C74-9629-C44E11D77B3E}" type="datetimeFigureOut">
              <a:rPr lang="en-GB" smtClean="0"/>
              <a:t>14/07/2018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7F1B-158B-43E5-9411-1C2EF7A54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7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13644-7DDC-4C74-9629-C44E11D77B3E}" type="datetimeFigureOut">
              <a:rPr lang="en-GB" smtClean="0"/>
              <a:t>14/07/2018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7F1B-158B-43E5-9411-1C2EF7A54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33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13644-7DDC-4C74-9629-C44E11D77B3E}" type="datetimeFigureOut">
              <a:rPr lang="en-GB" smtClean="0"/>
              <a:t>14/07/2018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7F1B-158B-43E5-9411-1C2EF7A54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6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13644-7DDC-4C74-9629-C44E11D77B3E}" type="datetimeFigureOut">
              <a:rPr lang="en-GB" smtClean="0"/>
              <a:t>14/07/2018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7F1B-158B-43E5-9411-1C2EF7A54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35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13644-7DDC-4C74-9629-C44E11D77B3E}" type="datetimeFigureOut">
              <a:rPr lang="en-GB" smtClean="0"/>
              <a:t>14/07/2018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7F1B-158B-43E5-9411-1C2EF7A54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93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13644-7DDC-4C74-9629-C44E11D77B3E}" type="datetimeFigureOut">
              <a:rPr lang="en-GB" smtClean="0"/>
              <a:t>14/07/2018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7F1B-158B-43E5-9411-1C2EF7A54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62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13644-7DDC-4C74-9629-C44E11D77B3E}" type="datetimeFigureOut">
              <a:rPr lang="en-GB" smtClean="0"/>
              <a:t>14/07/2018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7F1B-158B-43E5-9411-1C2EF7A54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8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13644-7DDC-4C74-9629-C44E11D77B3E}" type="datetimeFigureOut">
              <a:rPr lang="en-GB" smtClean="0"/>
              <a:t>14/07/2018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7F1B-158B-43E5-9411-1C2EF7A54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40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13644-7DDC-4C74-9629-C44E11D77B3E}" type="datetimeFigureOut">
              <a:rPr lang="en-GB" smtClean="0"/>
              <a:t>14/07/2018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7F1B-158B-43E5-9411-1C2EF7A54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63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13644-7DDC-4C74-9629-C44E11D77B3E}" type="datetimeFigureOut">
              <a:rPr lang="en-GB" smtClean="0"/>
              <a:t>14/07/2018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7F1B-158B-43E5-9411-1C2EF7A54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45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13644-7DDC-4C74-9629-C44E11D77B3E}" type="datetimeFigureOut">
              <a:rPr lang="en-GB" smtClean="0"/>
              <a:t>14/07/2018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7F1B-158B-43E5-9411-1C2EF7A54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9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13644-7DDC-4C74-9629-C44E11D77B3E}" type="datetimeFigureOut">
              <a:rPr lang="en-GB" smtClean="0"/>
              <a:t>14/07/2018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67F1B-158B-43E5-9411-1C2EF7A54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49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184" y="-25558"/>
            <a:ext cx="11521440" cy="1096144"/>
          </a:xfrm>
        </p:spPr>
        <p:txBody>
          <a:bodyPr>
            <a:normAutofit/>
          </a:bodyPr>
          <a:lstStyle/>
          <a:p>
            <a:r>
              <a:rPr lang="en-GB" sz="3400" b="1" dirty="0" smtClean="0">
                <a:latin typeface="Century Gothic" panose="020B0502020202020204" pitchFamily="34" charset="0"/>
              </a:rPr>
              <a:t>GCSE </a:t>
            </a:r>
            <a:r>
              <a:rPr lang="en-GB" sz="3400" b="1" dirty="0">
                <a:latin typeface="Century Gothic" panose="020B0502020202020204" pitchFamily="34" charset="0"/>
              </a:rPr>
              <a:t>Design Technology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713167" y="163285"/>
            <a:ext cx="2837115" cy="75608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en-GB" sz="3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LESSON </a:t>
            </a:r>
            <a:r>
              <a:rPr lang="en-GB" sz="3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0" r="6772"/>
          <a:stretch/>
        </p:blipFill>
        <p:spPr bwMode="auto">
          <a:xfrm>
            <a:off x="159178" y="1703400"/>
            <a:ext cx="12491916" cy="56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2768" y="3936504"/>
            <a:ext cx="6552728" cy="271458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GB" sz="8400" b="1" dirty="0">
                <a:latin typeface="Century Gothic" panose="020B0502020202020204" pitchFamily="34" charset="0"/>
              </a:rPr>
              <a:t>Plastics &amp; Polymers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0506" y="6744816"/>
            <a:ext cx="12500589" cy="269309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en-GB" sz="3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Todays learning objectives: </a:t>
            </a:r>
          </a:p>
          <a:p>
            <a:pPr marL="480060" indent="-480060" algn="ctr">
              <a:buFontTx/>
              <a:buChar char="-"/>
            </a:pP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Understand the classifications of plastics &amp; polymers. </a:t>
            </a:r>
          </a:p>
          <a:p>
            <a:pPr marL="480060" indent="-480060" algn="ctr">
              <a:buFontTx/>
              <a:buChar char="-"/>
            </a:pP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Develop familiarity of a range of </a:t>
            </a:r>
            <a:r>
              <a:rPr lang="en-GB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thermoforming polymers</a:t>
            </a:r>
            <a:r>
              <a:rPr lang="en-GB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marL="480060" indent="-480060" algn="ctr">
              <a:buFontTx/>
              <a:buChar char="-"/>
            </a:pPr>
            <a:r>
              <a:rPr lang="en-GB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Apply taught knowledge to a revision worksheet. </a:t>
            </a: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8112" y="192088"/>
            <a:ext cx="3528392" cy="12241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en-GB" sz="3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MATERIAL PROPERTIES</a:t>
            </a:r>
            <a:endParaRPr lang="en-GB" sz="3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59429" y="-239960"/>
            <a:ext cx="11521440" cy="1096144"/>
          </a:xfrm>
        </p:spPr>
        <p:txBody>
          <a:bodyPr>
            <a:normAutofit/>
          </a:bodyPr>
          <a:lstStyle/>
          <a:p>
            <a:pPr algn="r"/>
            <a:r>
              <a:rPr lang="en-GB" sz="2500" b="1" dirty="0" smtClean="0">
                <a:latin typeface="Century Gothic" panose="020B0502020202020204" pitchFamily="34" charset="0"/>
              </a:rPr>
              <a:t>GCSE </a:t>
            </a:r>
            <a:r>
              <a:rPr lang="en-GB" sz="2500" b="1" dirty="0">
                <a:latin typeface="Century Gothic" panose="020B0502020202020204" pitchFamily="34" charset="0"/>
              </a:rPr>
              <a:t>Design Technology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04856" y="655146"/>
            <a:ext cx="5746238" cy="818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GB" sz="4500" b="1" dirty="0">
                <a:latin typeface="Century Gothic" panose="020B0502020202020204" pitchFamily="34" charset="0"/>
              </a:rPr>
              <a:t>Plastics &amp; Polymers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317" y="1977887"/>
            <a:ext cx="8810194" cy="4007251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PLENARY:  What have you learnt so far this lesson?</a:t>
            </a:r>
          </a:p>
          <a:p>
            <a:endParaRPr lang="en-US" sz="3600" dirty="0">
              <a:latin typeface="Century Gothic" panose="020B0502020202020204" pitchFamily="34" charset="0"/>
            </a:endParaRPr>
          </a:p>
          <a:p>
            <a:r>
              <a:rPr lang="en-US" sz="3600" dirty="0">
                <a:latin typeface="Century Gothic" panose="020B0502020202020204" pitchFamily="34" charset="0"/>
              </a:rPr>
              <a:t>Write a paragraph, or use diagrams to describe, what we have learnt about polymers today. </a:t>
            </a:r>
          </a:p>
          <a:p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317" y="7938157"/>
            <a:ext cx="11999407" cy="1292662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  <a:latin typeface="Century Gothic" panose="020B0502020202020204" pitchFamily="34" charset="0"/>
              </a:rPr>
              <a:t>Key words</a:t>
            </a:r>
          </a:p>
          <a:p>
            <a:r>
              <a:rPr lang="en-US" dirty="0" smtClean="0">
                <a:solidFill>
                  <a:srgbClr val="000090"/>
                </a:solidFill>
                <a:latin typeface="Century Gothic" panose="020B0502020202020204" pitchFamily="34" charset="0"/>
              </a:rPr>
              <a:t>Thermosets  - Thermosetting – Elastomers – long chain molecules – polymers – plastics – rigid cross links – Packaging symbols </a:t>
            </a:r>
            <a:endParaRPr lang="en-US" dirty="0">
              <a:solidFill>
                <a:srgbClr val="00009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512" y="2784377"/>
            <a:ext cx="3308274" cy="2625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429" y="5588171"/>
            <a:ext cx="3556440" cy="251748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232448" y="325303"/>
            <a:ext cx="2376265" cy="9469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en-GB" sz="3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LESSON </a:t>
            </a:r>
            <a:r>
              <a:rPr lang="en-GB" sz="3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08112" y="192088"/>
            <a:ext cx="2880320" cy="12241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en-GB" sz="3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MATERIAL PROPERTIES</a:t>
            </a:r>
            <a:endParaRPr lang="en-GB" sz="3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59429" y="-239960"/>
            <a:ext cx="11521440" cy="1096144"/>
          </a:xfrm>
        </p:spPr>
        <p:txBody>
          <a:bodyPr>
            <a:normAutofit/>
          </a:bodyPr>
          <a:lstStyle/>
          <a:p>
            <a:pPr algn="r"/>
            <a:r>
              <a:rPr lang="en-GB" sz="2500" b="1" dirty="0" smtClean="0">
                <a:latin typeface="Century Gothic" panose="020B0502020202020204" pitchFamily="34" charset="0"/>
              </a:rPr>
              <a:t>GCSE </a:t>
            </a:r>
            <a:r>
              <a:rPr lang="en-GB" sz="2500" b="1" dirty="0">
                <a:latin typeface="Century Gothic" panose="020B0502020202020204" pitchFamily="34" charset="0"/>
              </a:rPr>
              <a:t>Design Technology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50506" y="7421691"/>
            <a:ext cx="12500589" cy="201622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en-GB" sz="3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Plastics &amp; polymers is an area which you will have some </a:t>
            </a:r>
            <a:r>
              <a:rPr lang="en-GB" sz="3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prior knowledge from key stage 3.</a:t>
            </a:r>
          </a:p>
          <a:p>
            <a:pPr algn="ctr"/>
            <a:r>
              <a:rPr lang="en-GB" sz="3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At GCSE you will recover this area </a:t>
            </a:r>
            <a:r>
              <a:rPr lang="en-GB" sz="3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in </a:t>
            </a:r>
            <a:r>
              <a:rPr lang="en-GB" sz="3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more </a:t>
            </a:r>
            <a:r>
              <a:rPr lang="en-GB" sz="3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detail.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04856" y="655146"/>
            <a:ext cx="5746238" cy="818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GB" sz="4500" b="1" dirty="0">
                <a:latin typeface="Century Gothic" panose="020B0502020202020204" pitchFamily="34" charset="0"/>
              </a:rPr>
              <a:t>Plastics &amp; Polymers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91067" y="2381132"/>
            <a:ext cx="7460029" cy="31454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3900" b="1" dirty="0">
                <a:latin typeface="Century Gothic"/>
                <a:cs typeface="Century Gothic"/>
              </a:rPr>
              <a:t>DO Now Starter: </a:t>
            </a:r>
          </a:p>
          <a:p>
            <a:r>
              <a:rPr lang="en-US" sz="3900" dirty="0">
                <a:latin typeface="Century Gothic"/>
                <a:cs typeface="Century Gothic"/>
              </a:rPr>
              <a:t>Discuss in pairs why this kettle is made from polymers? Write your response on the post it note provided.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673" y="1373019"/>
            <a:ext cx="5003393" cy="594514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563" y="4848505"/>
            <a:ext cx="3446038" cy="24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232448" y="325303"/>
            <a:ext cx="2376265" cy="9469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en-GB" sz="3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LESSON </a:t>
            </a:r>
            <a:r>
              <a:rPr lang="en-GB" sz="3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8112" y="192088"/>
            <a:ext cx="2880320" cy="12241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en-GB" sz="3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MATERIAL PROPERTIES</a:t>
            </a:r>
            <a:endParaRPr lang="en-GB" sz="3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59429" y="-239960"/>
            <a:ext cx="11521440" cy="1096144"/>
          </a:xfrm>
        </p:spPr>
        <p:txBody>
          <a:bodyPr>
            <a:normAutofit/>
          </a:bodyPr>
          <a:lstStyle/>
          <a:p>
            <a:pPr algn="r"/>
            <a:r>
              <a:rPr lang="en-GB" sz="2500" b="1" dirty="0" smtClean="0">
                <a:latin typeface="Century Gothic" panose="020B0502020202020204" pitchFamily="34" charset="0"/>
              </a:rPr>
              <a:t>GCSE </a:t>
            </a:r>
            <a:r>
              <a:rPr lang="en-GB" sz="2500" b="1" dirty="0">
                <a:latin typeface="Century Gothic" panose="020B0502020202020204" pitchFamily="34" charset="0"/>
              </a:rPr>
              <a:t>Design Technology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342" y="2534318"/>
            <a:ext cx="5003393" cy="59451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506" y="5110795"/>
            <a:ext cx="2664319" cy="646331"/>
          </a:xfrm>
          <a:prstGeom prst="rect">
            <a:avLst/>
          </a:prstGeom>
          <a:noFill/>
        </p:spPr>
        <p:txBody>
          <a:bodyPr wrap="none" lIns="128016" tIns="64008" rIns="128016" bIns="64008" rtlCol="0">
            <a:spAutoFit/>
          </a:bodyPr>
          <a:lstStyle/>
          <a:p>
            <a:r>
              <a:rPr lang="en-US" sz="3400" b="1" dirty="0">
                <a:latin typeface="Century Gothic" panose="020B0502020202020204" pitchFamily="34" charset="0"/>
              </a:rPr>
              <a:t>Lightweight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3654" y="8719229"/>
            <a:ext cx="5724772" cy="652486"/>
          </a:xfrm>
          <a:prstGeom prst="rect">
            <a:avLst/>
          </a:prstGeom>
          <a:noFill/>
        </p:spPr>
        <p:txBody>
          <a:bodyPr wrap="none" lIns="128016" tIns="64008" rIns="128016" bIns="64008" rtlCol="0">
            <a:spAutoFit/>
          </a:bodyPr>
          <a:lstStyle/>
          <a:p>
            <a:r>
              <a:rPr lang="en-US" sz="3400" b="1" dirty="0">
                <a:latin typeface="Century Gothic" panose="020B0502020202020204" pitchFamily="34" charset="0"/>
              </a:rPr>
              <a:t>Colorful, where necessary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08658" y="8202164"/>
            <a:ext cx="3807581" cy="652486"/>
          </a:xfrm>
          <a:prstGeom prst="rect">
            <a:avLst/>
          </a:prstGeom>
          <a:noFill/>
        </p:spPr>
        <p:txBody>
          <a:bodyPr wrap="none" lIns="128016" tIns="64008" rIns="128016" bIns="64008" rtlCol="0">
            <a:spAutoFit/>
          </a:bodyPr>
          <a:lstStyle/>
          <a:p>
            <a:r>
              <a:rPr lang="en-US" sz="3400" b="1" dirty="0">
                <a:latin typeface="Century Gothic" panose="020B0502020202020204" pitchFamily="34" charset="0"/>
              </a:rPr>
              <a:t>Thermal insulator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96493" y="5757326"/>
            <a:ext cx="4076885" cy="652486"/>
          </a:xfrm>
          <a:prstGeom prst="rect">
            <a:avLst/>
          </a:prstGeom>
          <a:noFill/>
        </p:spPr>
        <p:txBody>
          <a:bodyPr wrap="none" lIns="128016" tIns="64008" rIns="128016" bIns="64008" rtlCol="0">
            <a:spAutoFit/>
          </a:bodyPr>
          <a:lstStyle/>
          <a:p>
            <a:r>
              <a:rPr lang="en-US" sz="3400" b="1" dirty="0">
                <a:latin typeface="Century Gothic" panose="020B0502020202020204" pitchFamily="34" charset="0"/>
              </a:rPr>
              <a:t>Electrical insulator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09853" y="3455148"/>
            <a:ext cx="1348574" cy="652486"/>
          </a:xfrm>
          <a:prstGeom prst="rect">
            <a:avLst/>
          </a:prstGeom>
          <a:noFill/>
        </p:spPr>
        <p:txBody>
          <a:bodyPr wrap="none" lIns="128016" tIns="64008" rIns="128016" bIns="64008" rtlCol="0">
            <a:spAutoFit/>
          </a:bodyPr>
          <a:lstStyle/>
          <a:p>
            <a:r>
              <a:rPr lang="en-US" sz="3400" b="1" dirty="0">
                <a:latin typeface="Century Gothic" panose="020B0502020202020204" pitchFamily="34" charset="0"/>
              </a:rPr>
              <a:t>price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15797" y="2132899"/>
            <a:ext cx="4598824" cy="646331"/>
          </a:xfrm>
          <a:prstGeom prst="rect">
            <a:avLst/>
          </a:prstGeom>
          <a:noFill/>
        </p:spPr>
        <p:txBody>
          <a:bodyPr wrap="none" lIns="128016" tIns="64008" rIns="128016" bIns="64008" rtlCol="0">
            <a:spAutoFit/>
          </a:bodyPr>
          <a:lstStyle/>
          <a:p>
            <a:r>
              <a:rPr lang="en-US" sz="3400" b="1" dirty="0">
                <a:latin typeface="Century Gothic" panose="020B0502020202020204" pitchFamily="34" charset="0"/>
              </a:rPr>
              <a:t>Easy to manufacture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40512" y="1874367"/>
            <a:ext cx="5790496" cy="652486"/>
          </a:xfrm>
          <a:prstGeom prst="rect">
            <a:avLst/>
          </a:prstGeom>
          <a:noFill/>
        </p:spPr>
        <p:txBody>
          <a:bodyPr wrap="none" lIns="128016" tIns="64008" rIns="128016" bIns="64008" rtlCol="0">
            <a:spAutoFit/>
          </a:bodyPr>
          <a:lstStyle/>
          <a:p>
            <a:r>
              <a:rPr lang="en-US" sz="3400" b="1" dirty="0">
                <a:latin typeface="Century Gothic" panose="020B0502020202020204" pitchFamily="34" charset="0"/>
              </a:rPr>
              <a:t>Materials widely available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04856" y="655146"/>
            <a:ext cx="5746238" cy="818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GB" sz="4500" b="1" dirty="0">
                <a:latin typeface="Century Gothic" panose="020B0502020202020204" pitchFamily="34" charset="0"/>
              </a:rPr>
              <a:t>Plastics &amp; Polymers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232448" y="325303"/>
            <a:ext cx="2376265" cy="9469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en-GB" sz="3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LESSON </a:t>
            </a:r>
            <a:r>
              <a:rPr lang="en-GB" sz="3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08112" y="192088"/>
            <a:ext cx="2880320" cy="12241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en-GB" sz="3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MATERIAL PROPERTIES</a:t>
            </a:r>
            <a:endParaRPr lang="en-GB" sz="3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0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59429" y="-239960"/>
            <a:ext cx="11521440" cy="1096144"/>
          </a:xfrm>
        </p:spPr>
        <p:txBody>
          <a:bodyPr>
            <a:normAutofit/>
          </a:bodyPr>
          <a:lstStyle/>
          <a:p>
            <a:pPr algn="r"/>
            <a:r>
              <a:rPr lang="en-GB" sz="2500" b="1" dirty="0" smtClean="0">
                <a:latin typeface="Century Gothic" panose="020B0502020202020204" pitchFamily="34" charset="0"/>
              </a:rPr>
              <a:t>GCSE </a:t>
            </a:r>
            <a:r>
              <a:rPr lang="en-GB" sz="2500" b="1" dirty="0">
                <a:latin typeface="Century Gothic" panose="020B0502020202020204" pitchFamily="34" charset="0"/>
              </a:rPr>
              <a:t>Design Technology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04856" y="1574642"/>
            <a:ext cx="5746238" cy="7325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3900" b="1" dirty="0">
                <a:latin typeface="Century Gothic" panose="020B0502020202020204" pitchFamily="34" charset="0"/>
              </a:rPr>
              <a:t>What are polymers?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04856" y="655146"/>
            <a:ext cx="5746238" cy="818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GB" sz="4500" b="1" dirty="0">
                <a:latin typeface="Century Gothic" panose="020B0502020202020204" pitchFamily="34" charset="0"/>
              </a:rPr>
              <a:t>Plastics &amp; Polymers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50507" y="2467542"/>
            <a:ext cx="12226957" cy="57174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Polymers have become increasingly popular since their usage of consumer products back in the 1950s. As they are versatile and can be coloured, shaped, moulded; as well as being affordable they are used widely in all day to day products. 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Most polymers are manufactured using crude oil which is non-renewable. This means it is not sustainable. The increase of use means that chemical engineers are looking for alternatives. 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Polymers are split into two categories: 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Thermoforming 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Thermosetting </a:t>
            </a: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32448" y="325303"/>
            <a:ext cx="2376265" cy="9469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en-GB" sz="3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LESSON </a:t>
            </a:r>
            <a:r>
              <a:rPr lang="en-GB" sz="3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8112" y="192088"/>
            <a:ext cx="2880320" cy="12241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en-GB" sz="3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MATERIAL PROPERTIES</a:t>
            </a:r>
            <a:endParaRPr lang="en-GB" sz="3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00600" y="7104856"/>
            <a:ext cx="3456384" cy="57606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208112" y="8401000"/>
            <a:ext cx="12169352" cy="100811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Today we will be learning about the properties of thermoforming polymers &amp; named examples with principal uses. 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67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746477" y="2359984"/>
            <a:ext cx="258532" cy="517065"/>
          </a:xfrm>
          <a:prstGeom prst="rect">
            <a:avLst/>
          </a:prstGeom>
          <a:noFill/>
        </p:spPr>
        <p:txBody>
          <a:bodyPr wrap="none" lIns="128016" tIns="64008" rIns="128016" bIns="64008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778054" y="6239391"/>
            <a:ext cx="258532" cy="517065"/>
          </a:xfrm>
          <a:prstGeom prst="rect">
            <a:avLst/>
          </a:prstGeom>
          <a:noFill/>
        </p:spPr>
        <p:txBody>
          <a:bodyPr wrap="none" lIns="128016" tIns="64008" rIns="128016" bIns="64008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4" descr="C:\Program Files\Nelson Thornes\A Level Product Design\gallery1\1_plastics\003a_thermoplastic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3"/>
          <a:stretch/>
        </p:blipFill>
        <p:spPr bwMode="auto">
          <a:xfrm>
            <a:off x="7408913" y="5979831"/>
            <a:ext cx="1650565" cy="148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Program Files\Nelson Thornes\A Level Product Design\gallery1\1_plastics\003b_thermoset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3"/>
          <a:stretch/>
        </p:blipFill>
        <p:spPr bwMode="auto">
          <a:xfrm>
            <a:off x="9143803" y="5979831"/>
            <a:ext cx="1692691" cy="150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Program Files\Nelson Thornes\A Level Product Design\gallery1\1_plastics\003c_elastome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9"/>
          <a:stretch/>
        </p:blipFill>
        <p:spPr bwMode="auto">
          <a:xfrm>
            <a:off x="10921503" y="5979830"/>
            <a:ext cx="1628780" cy="148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336904" y="8725848"/>
            <a:ext cx="5392688" cy="683264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1200" b="1" dirty="0">
                <a:solidFill>
                  <a:srgbClr val="000090"/>
                </a:solidFill>
                <a:latin typeface="Century Gothic" panose="020B0502020202020204" pitchFamily="34" charset="0"/>
              </a:rPr>
              <a:t>Key words</a:t>
            </a:r>
          </a:p>
          <a:p>
            <a:r>
              <a:rPr lang="en-US" sz="1200" dirty="0">
                <a:solidFill>
                  <a:srgbClr val="000090"/>
                </a:solidFill>
                <a:latin typeface="Century Gothic" panose="020B0502020202020204" pitchFamily="34" charset="0"/>
              </a:rPr>
              <a:t>Thermosets  - Thermosetting – Elastomers – long chain molecules – polymers – plastics – rigid cross links – inorganic - synthetic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l="10929" t="20670" r="74102" b="19636"/>
          <a:stretch/>
        </p:blipFill>
        <p:spPr>
          <a:xfrm>
            <a:off x="7711346" y="148926"/>
            <a:ext cx="982331" cy="554124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647317"/>
              </p:ext>
            </p:extLst>
          </p:nvPr>
        </p:nvGraphicFramePr>
        <p:xfrm>
          <a:off x="251317" y="148926"/>
          <a:ext cx="6869563" cy="90881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69563"/>
              </a:tblGrid>
              <a:tr h="691234"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 marL="128016" marR="128016" marT="64008" marB="640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96112"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 marL="128016" marR="128016" marT="64008" marB="640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96112"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 marL="128016" marR="128016" marT="64008" marB="640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96112"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 marL="128016" marR="128016" marT="64008" marB="640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96112"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 marL="128016" marR="128016" marT="64008" marB="640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96112"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 marL="128016" marR="128016" marT="64008" marB="640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1199"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 marL="128016" marR="128016" marT="64008" marB="640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1199"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 marL="128016" marR="128016" marT="64008" marB="640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1199"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 marL="128016" marR="128016" marT="64008" marB="640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96299"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 marL="128016" marR="128016" marT="64008" marB="640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60779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28016" marR="128016" marT="64008" marB="640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551104"/>
              </p:ext>
            </p:extLst>
          </p:nvPr>
        </p:nvGraphicFramePr>
        <p:xfrm>
          <a:off x="8756165" y="517004"/>
          <a:ext cx="3916126" cy="5059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6126"/>
              </a:tblGrid>
              <a:tr h="807640"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128016" marR="128016" marT="64008" marB="64008"/>
                </a:tc>
              </a:tr>
              <a:tr h="926527">
                <a:tc>
                  <a:txBody>
                    <a:bodyPr/>
                    <a:lstStyle/>
                    <a:p>
                      <a:endParaRPr lang="en-GB" sz="2500"/>
                    </a:p>
                  </a:txBody>
                  <a:tcPr marL="128016" marR="128016" marT="64008" marB="64008"/>
                </a:tc>
              </a:tr>
              <a:tr h="752683">
                <a:tc>
                  <a:txBody>
                    <a:bodyPr/>
                    <a:lstStyle/>
                    <a:p>
                      <a:endParaRPr lang="en-GB" sz="2500"/>
                    </a:p>
                  </a:txBody>
                  <a:tcPr marL="128016" marR="128016" marT="64008" marB="64008"/>
                </a:tc>
              </a:tr>
              <a:tr h="663578">
                <a:tc>
                  <a:txBody>
                    <a:bodyPr/>
                    <a:lstStyle/>
                    <a:p>
                      <a:endParaRPr lang="en-GB" sz="2500"/>
                    </a:p>
                  </a:txBody>
                  <a:tcPr marL="128016" marR="128016" marT="64008" marB="64008"/>
                </a:tc>
              </a:tr>
              <a:tr h="573906">
                <a:tc>
                  <a:txBody>
                    <a:bodyPr/>
                    <a:lstStyle/>
                    <a:p>
                      <a:endParaRPr lang="en-GB" sz="2500"/>
                    </a:p>
                  </a:txBody>
                  <a:tcPr marL="128016" marR="128016" marT="64008" marB="64008"/>
                </a:tc>
              </a:tr>
              <a:tr h="582387"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128016" marR="128016" marT="64008" marB="64008"/>
                </a:tc>
              </a:tr>
              <a:tr h="752683"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128016" marR="128016" marT="64008" marB="64008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841958"/>
              </p:ext>
            </p:extLst>
          </p:nvPr>
        </p:nvGraphicFramePr>
        <p:xfrm>
          <a:off x="7408913" y="7522503"/>
          <a:ext cx="5094785" cy="11089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83"/>
                <a:gridCol w="1740340"/>
                <a:gridCol w="1698262"/>
              </a:tblGrid>
              <a:tr h="1108923"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128016" marR="128016" marT="64008" marB="6400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86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746477" y="2359984"/>
            <a:ext cx="258532" cy="517065"/>
          </a:xfrm>
          <a:prstGeom prst="rect">
            <a:avLst/>
          </a:prstGeom>
          <a:noFill/>
        </p:spPr>
        <p:txBody>
          <a:bodyPr wrap="none" lIns="128016" tIns="64008" rIns="128016" bIns="64008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778054" y="6239391"/>
            <a:ext cx="258532" cy="517065"/>
          </a:xfrm>
          <a:prstGeom prst="rect">
            <a:avLst/>
          </a:prstGeom>
          <a:noFill/>
        </p:spPr>
        <p:txBody>
          <a:bodyPr wrap="none" lIns="128016" tIns="64008" rIns="128016" bIns="64008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4" descr="C:\Program Files\Nelson Thornes\A Level Product Design\gallery1\1_plastics\003a_thermoplastic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3"/>
          <a:stretch/>
        </p:blipFill>
        <p:spPr bwMode="auto">
          <a:xfrm>
            <a:off x="7408913" y="5979831"/>
            <a:ext cx="1650565" cy="148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Program Files\Nelson Thornes\A Level Product Design\gallery1\1_plastics\003b_thermoset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3"/>
          <a:stretch/>
        </p:blipFill>
        <p:spPr bwMode="auto">
          <a:xfrm>
            <a:off x="9143803" y="5979831"/>
            <a:ext cx="1692691" cy="150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Program Files\Nelson Thornes\A Level Product Design\gallery1\1_plastics\003c_elastome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9"/>
          <a:stretch/>
        </p:blipFill>
        <p:spPr bwMode="auto">
          <a:xfrm>
            <a:off x="10921503" y="5979830"/>
            <a:ext cx="1628780" cy="148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336904" y="8725848"/>
            <a:ext cx="5392688" cy="683264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1200" b="1" dirty="0">
                <a:solidFill>
                  <a:srgbClr val="000090"/>
                </a:solidFill>
                <a:latin typeface="Century Gothic" panose="020B0502020202020204" pitchFamily="34" charset="0"/>
              </a:rPr>
              <a:t>Key words</a:t>
            </a:r>
          </a:p>
          <a:p>
            <a:r>
              <a:rPr lang="en-US" sz="1200" dirty="0">
                <a:solidFill>
                  <a:srgbClr val="000090"/>
                </a:solidFill>
                <a:latin typeface="Century Gothic" panose="020B0502020202020204" pitchFamily="34" charset="0"/>
              </a:rPr>
              <a:t>Thermosets  - Thermosetting – Elastomers – long chain molecules – polymers – plastics – rigid cross links – inorganic - synthetic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l="10929" t="20670" r="74102" b="19636"/>
          <a:stretch/>
        </p:blipFill>
        <p:spPr>
          <a:xfrm>
            <a:off x="7711346" y="148926"/>
            <a:ext cx="982331" cy="554124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615055"/>
              </p:ext>
            </p:extLst>
          </p:nvPr>
        </p:nvGraphicFramePr>
        <p:xfrm>
          <a:off x="251317" y="148926"/>
          <a:ext cx="6869563" cy="90881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69563"/>
              </a:tblGrid>
              <a:tr h="691234"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 marL="128016" marR="128016" marT="64008" marB="640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96112"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 marL="128016" marR="128016" marT="64008" marB="640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96112"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 marL="128016" marR="128016" marT="64008" marB="640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96112"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 marL="128016" marR="128016" marT="64008" marB="640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96112"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 marL="128016" marR="128016" marT="64008" marB="640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96112"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 marL="128016" marR="128016" marT="64008" marB="640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1199"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 marL="128016" marR="128016" marT="64008" marB="640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1199"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 marL="128016" marR="128016" marT="64008" marB="640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1199"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 marL="128016" marR="128016" marT="64008" marB="640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96299"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 marL="128016" marR="128016" marT="64008" marB="640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60779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28016" marR="128016" marT="64008" marB="6400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139544"/>
              </p:ext>
            </p:extLst>
          </p:nvPr>
        </p:nvGraphicFramePr>
        <p:xfrm>
          <a:off x="8756165" y="517004"/>
          <a:ext cx="3916126" cy="5059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6126"/>
              </a:tblGrid>
              <a:tr h="807640"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128016" marR="128016" marT="64008" marB="6400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26527"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128016" marR="128016" marT="64008" marB="6400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52683"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128016" marR="128016" marT="64008" marB="6400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63578"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128016" marR="128016" marT="64008" marB="64008"/>
                </a:tc>
              </a:tr>
              <a:tr h="573906">
                <a:tc>
                  <a:txBody>
                    <a:bodyPr/>
                    <a:lstStyle/>
                    <a:p>
                      <a:endParaRPr lang="en-GB" sz="2500"/>
                    </a:p>
                  </a:txBody>
                  <a:tcPr marL="128016" marR="128016" marT="64008" marB="64008"/>
                </a:tc>
              </a:tr>
              <a:tr h="582387"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128016" marR="128016" marT="64008" marB="64008"/>
                </a:tc>
              </a:tr>
              <a:tr h="752683"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128016" marR="128016" marT="64008" marB="64008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443665"/>
              </p:ext>
            </p:extLst>
          </p:nvPr>
        </p:nvGraphicFramePr>
        <p:xfrm>
          <a:off x="7408913" y="7522503"/>
          <a:ext cx="5094785" cy="11089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83"/>
                <a:gridCol w="1740340"/>
                <a:gridCol w="1698262"/>
              </a:tblGrid>
              <a:tr h="1108923"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128016" marR="128016" marT="64008" marB="64008"/>
                </a:tc>
              </a:tr>
            </a:tbl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150506" y="201623"/>
            <a:ext cx="7274648" cy="12146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Polymers Note sheet. Write personal notes during the lesson. </a:t>
            </a:r>
            <a:r>
              <a:rPr lang="en-GB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Purple indicates todays tasks</a:t>
            </a:r>
            <a:endParaRPr lang="en-GB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Left Arrow 1"/>
          <p:cNvSpPr/>
          <p:nvPr/>
        </p:nvSpPr>
        <p:spPr>
          <a:xfrm rot="20087296">
            <a:off x="5182279" y="1849791"/>
            <a:ext cx="3805372" cy="1584176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Arrow 15"/>
          <p:cNvSpPr/>
          <p:nvPr/>
        </p:nvSpPr>
        <p:spPr>
          <a:xfrm rot="12771697">
            <a:off x="6600662" y="7532309"/>
            <a:ext cx="1472483" cy="743063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66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59429" y="-239960"/>
            <a:ext cx="11521440" cy="1096144"/>
          </a:xfrm>
        </p:spPr>
        <p:txBody>
          <a:bodyPr>
            <a:normAutofit/>
          </a:bodyPr>
          <a:lstStyle/>
          <a:p>
            <a:pPr algn="r"/>
            <a:r>
              <a:rPr lang="en-GB" sz="2500" b="1" dirty="0" smtClean="0">
                <a:latin typeface="Century Gothic" panose="020B0502020202020204" pitchFamily="34" charset="0"/>
              </a:rPr>
              <a:t>GCSE </a:t>
            </a:r>
            <a:r>
              <a:rPr lang="en-GB" sz="2500" b="1" dirty="0">
                <a:latin typeface="Century Gothic" panose="020B0502020202020204" pitchFamily="34" charset="0"/>
              </a:rPr>
              <a:t>Design Technology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345" y="1951057"/>
            <a:ext cx="12257749" cy="732508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3900" b="1" dirty="0">
                <a:latin typeface="Century Gothic" panose="020B0502020202020204" pitchFamily="34" charset="0"/>
              </a:rPr>
              <a:t>Thermoforming polymers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04856" y="655146"/>
            <a:ext cx="5746238" cy="818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GB" sz="4500" b="1" dirty="0">
                <a:latin typeface="Century Gothic" panose="020B0502020202020204" pitchFamily="34" charset="0"/>
              </a:rPr>
              <a:t>Thermoforming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683560"/>
              </p:ext>
            </p:extLst>
          </p:nvPr>
        </p:nvGraphicFramePr>
        <p:xfrm>
          <a:off x="251317" y="1955800"/>
          <a:ext cx="12399777" cy="72804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20280"/>
                <a:gridCol w="5051603"/>
                <a:gridCol w="4827894"/>
              </a:tblGrid>
              <a:tr h="5191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entury Gothic" panose="020B0502020202020204" pitchFamily="34" charset="0"/>
                        </a:rPr>
                        <a:t>Name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entury Gothic" panose="020B0502020202020204" pitchFamily="34" charset="0"/>
                        </a:rPr>
                        <a:t>Properties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entury Gothic" panose="020B0502020202020204" pitchFamily="34" charset="0"/>
                        </a:rPr>
                        <a:t>Principal uses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3655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>
                          <a:effectLst/>
                          <a:latin typeface="Century Gothic" panose="020B0502020202020204" pitchFamily="34" charset="0"/>
                        </a:rPr>
                        <a:t>Polyamide (Nylon)</a:t>
                      </a:r>
                      <a:endParaRPr lang="en-GB" sz="2200" b="1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entury Gothic" panose="020B0502020202020204" pitchFamily="34" charset="0"/>
                        </a:rPr>
                        <a:t>Creamy colour, tough, fairly hard, resists wear, self-lubricating, good resistance to </a:t>
                      </a:r>
                      <a:r>
                        <a:rPr lang="en-GB" sz="2200" dirty="0" smtClean="0">
                          <a:effectLst/>
                          <a:latin typeface="Century Gothic" panose="020B0502020202020204" pitchFamily="34" charset="0"/>
                        </a:rPr>
                        <a:t>chemicals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entury Gothic" panose="020B0502020202020204" pitchFamily="34" charset="0"/>
                        </a:rPr>
                        <a:t>Bearings, gear wheels, casings for power tools, hinges for small cupboards, curtain rail fittings and clothing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3655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 err="1">
                          <a:effectLst/>
                          <a:latin typeface="Century Gothic" panose="020B0502020202020204" pitchFamily="34" charset="0"/>
                        </a:rPr>
                        <a:t>Polymethyl</a:t>
                      </a:r>
                      <a:r>
                        <a:rPr lang="en-GB" sz="2200" b="1" dirty="0">
                          <a:effectLst/>
                          <a:latin typeface="Century Gothic" panose="020B0502020202020204" pitchFamily="34" charset="0"/>
                        </a:rPr>
                        <a:t> methacrylate (Acrylic)</a:t>
                      </a:r>
                      <a:endParaRPr lang="en-GB" sz="22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entury Gothic" panose="020B0502020202020204" pitchFamily="34" charset="0"/>
                        </a:rPr>
                        <a:t>Stiff, hard but scratches easily, durable, brittle in small sections, good electrical insulator, machines and polishes well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entury Gothic" panose="020B0502020202020204" pitchFamily="34" charset="0"/>
                        </a:rPr>
                        <a:t>Signs, covers of storage boxes, aircraft canopies and windows, covers for car lights, wash basins and baths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24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>
                          <a:effectLst/>
                          <a:latin typeface="Century Gothic" panose="020B0502020202020204" pitchFamily="34" charset="0"/>
                        </a:rPr>
                        <a:t>Polypropylene</a:t>
                      </a:r>
                      <a:endParaRPr lang="en-GB" sz="2200" b="1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Century Gothic" panose="020B0502020202020204" pitchFamily="34" charset="0"/>
                        </a:rPr>
                        <a:t>Light, hard but scratches easily, tough, good resistance to chemicals, resists work fatigue</a:t>
                      </a:r>
                      <a:endParaRPr lang="en-GB" sz="22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entury Gothic" panose="020B0502020202020204" pitchFamily="34" charset="0"/>
                        </a:rPr>
                        <a:t>Medical equipment, </a:t>
                      </a:r>
                      <a:r>
                        <a:rPr lang="en-GB" sz="2200" dirty="0" smtClean="0">
                          <a:effectLst/>
                          <a:latin typeface="Century Gothic" panose="020B0502020202020204" pitchFamily="34" charset="0"/>
                        </a:rPr>
                        <a:t>containers </a:t>
                      </a:r>
                      <a:r>
                        <a:rPr lang="en-GB" sz="2200" dirty="0">
                          <a:effectLst/>
                          <a:latin typeface="Century Gothic" panose="020B0502020202020204" pitchFamily="34" charset="0"/>
                        </a:rPr>
                        <a:t>with built-in hinges, 'plastic' seats, string, rope, kitchen equipment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24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>
                          <a:effectLst/>
                          <a:latin typeface="Century Gothic" panose="020B0502020202020204" pitchFamily="34" charset="0"/>
                        </a:rPr>
                        <a:t>Polystyrene</a:t>
                      </a:r>
                      <a:endParaRPr lang="en-GB" sz="2200" b="1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Century Gothic" panose="020B0502020202020204" pitchFamily="34" charset="0"/>
                        </a:rPr>
                        <a:t>Light, hard, stiff, transparent, brittle, with good water resistance</a:t>
                      </a:r>
                      <a:endParaRPr lang="en-GB" sz="22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Century Gothic" panose="020B0502020202020204" pitchFamily="34" charset="0"/>
                        </a:rPr>
                        <a:t>Toys, especially model kits, packaging, 'plastic' boxes and containers</a:t>
                      </a:r>
                      <a:endParaRPr lang="en-GB" sz="22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24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>
                          <a:effectLst/>
                          <a:latin typeface="Century Gothic" panose="020B0502020202020204" pitchFamily="34" charset="0"/>
                        </a:rPr>
                        <a:t>Low density polythene (LDPE)</a:t>
                      </a:r>
                      <a:endParaRPr lang="en-GB" sz="2200" b="1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Century Gothic" panose="020B0502020202020204" pitchFamily="34" charset="0"/>
                        </a:rPr>
                        <a:t>Tough, good resistance to chemicals, flexible, fairly soft, good electrical insulator</a:t>
                      </a:r>
                      <a:endParaRPr lang="en-GB" sz="22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Century Gothic" panose="020B0502020202020204" pitchFamily="34" charset="0"/>
                        </a:rPr>
                        <a:t>Packaging, especially bottles, toys, packaging film and bags</a:t>
                      </a:r>
                      <a:endParaRPr lang="en-GB" sz="22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957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Century Gothic" panose="020B0502020202020204" pitchFamily="34" charset="0"/>
                        </a:rPr>
                        <a:t>High density polythene (HDPE)</a:t>
                      </a:r>
                      <a:endParaRPr lang="en-GB" sz="22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Century Gothic" panose="020B0502020202020204" pitchFamily="34" charset="0"/>
                        </a:rPr>
                        <a:t>Hard, stiff, able to be sterilised</a:t>
                      </a:r>
                      <a:endParaRPr lang="en-GB" sz="22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entury Gothic" panose="020B0502020202020204" pitchFamily="34" charset="0"/>
                        </a:rPr>
                        <a:t>Plastic bottles, tubing, household equipment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3232448" y="325303"/>
            <a:ext cx="2376265" cy="9469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en-GB" sz="3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LESSON </a:t>
            </a:r>
            <a:r>
              <a:rPr lang="en-GB" sz="3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8112" y="192088"/>
            <a:ext cx="2880320" cy="12241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en-GB" sz="3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MATERIAL PROPERTIES</a:t>
            </a:r>
            <a:endParaRPr lang="en-GB" sz="3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4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59429" y="-239960"/>
            <a:ext cx="11521440" cy="1096144"/>
          </a:xfrm>
        </p:spPr>
        <p:txBody>
          <a:bodyPr>
            <a:normAutofit/>
          </a:bodyPr>
          <a:lstStyle/>
          <a:p>
            <a:pPr algn="r"/>
            <a:r>
              <a:rPr lang="en-GB" sz="2500" b="1" dirty="0" smtClean="0">
                <a:latin typeface="Century Gothic" panose="020B0502020202020204" pitchFamily="34" charset="0"/>
              </a:rPr>
              <a:t>GCSE </a:t>
            </a:r>
            <a:r>
              <a:rPr lang="en-GB" sz="2500" b="1" dirty="0">
                <a:latin typeface="Century Gothic" panose="020B0502020202020204" pitchFamily="34" charset="0"/>
              </a:rPr>
              <a:t>Design Technology </a:t>
            </a:r>
          </a:p>
        </p:txBody>
      </p:sp>
      <p:pic>
        <p:nvPicPr>
          <p:cNvPr id="8" name="Picture 4" descr="C:\Program Files\Nelson Thornes\A Level Product Design\gallery1\1_plastics\003a_thermoplastic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3"/>
          <a:stretch/>
        </p:blipFill>
        <p:spPr bwMode="auto">
          <a:xfrm>
            <a:off x="3661753" y="1704256"/>
            <a:ext cx="5475351" cy="491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52128" y="6552248"/>
            <a:ext cx="12241360" cy="336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28016" tIns="64008" rIns="128016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 smtClean="0">
                <a:solidFill>
                  <a:srgbClr val="000090"/>
                </a:solidFill>
                <a:latin typeface="Century Gothic" panose="020B0502020202020204" pitchFamily="34" charset="0"/>
              </a:rPr>
              <a:t>Thermoforming </a:t>
            </a:r>
            <a:endParaRPr lang="en-GB" sz="2800" b="1" dirty="0">
              <a:solidFill>
                <a:srgbClr val="000090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sz="2800" dirty="0">
                <a:solidFill>
                  <a:srgbClr val="000090"/>
                </a:solidFill>
                <a:latin typeface="Century Gothic" panose="020B0502020202020204" pitchFamily="34" charset="0"/>
              </a:rPr>
              <a:t>Long chain molecules held together by strong electrostatic forces  called (van der Waals bonds).</a:t>
            </a:r>
          </a:p>
          <a:p>
            <a:pPr algn="ctr">
              <a:spcBef>
                <a:spcPct val="50000"/>
              </a:spcBef>
            </a:pPr>
            <a:r>
              <a:rPr lang="en-GB" sz="2800" dirty="0">
                <a:solidFill>
                  <a:srgbClr val="000090"/>
                </a:solidFill>
                <a:latin typeface="Century Gothic" panose="020B0502020202020204" pitchFamily="34" charset="0"/>
              </a:rPr>
              <a:t>These bonds can be released by applying heat allowing the material to be reshaped.</a:t>
            </a:r>
          </a:p>
          <a:p>
            <a:pPr>
              <a:spcBef>
                <a:spcPct val="50000"/>
              </a:spcBef>
            </a:pPr>
            <a:endParaRPr lang="en-GB" sz="2800" dirty="0">
              <a:solidFill>
                <a:srgbClr val="00009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04856" y="655146"/>
            <a:ext cx="5746238" cy="818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GB" sz="4500" b="1" dirty="0">
                <a:latin typeface="Century Gothic" panose="020B0502020202020204" pitchFamily="34" charset="0"/>
              </a:rPr>
              <a:t>Plastics &amp; Polymers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32448" y="325303"/>
            <a:ext cx="2376265" cy="9469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en-GB" sz="3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LESSON </a:t>
            </a:r>
            <a:r>
              <a:rPr lang="en-GB" sz="3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08112" y="192088"/>
            <a:ext cx="2880320" cy="12241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en-GB" sz="3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MATERIAL PROPERTIES</a:t>
            </a:r>
            <a:endParaRPr lang="en-GB" sz="3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8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59429" y="-239960"/>
            <a:ext cx="11521440" cy="1096144"/>
          </a:xfrm>
        </p:spPr>
        <p:txBody>
          <a:bodyPr>
            <a:normAutofit/>
          </a:bodyPr>
          <a:lstStyle/>
          <a:p>
            <a:pPr algn="r"/>
            <a:r>
              <a:rPr lang="en-GB" sz="2500" b="1" dirty="0" smtClean="0">
                <a:latin typeface="Century Gothic" panose="020B0502020202020204" pitchFamily="34" charset="0"/>
              </a:rPr>
              <a:t>GCSE </a:t>
            </a:r>
            <a:r>
              <a:rPr lang="en-GB" sz="2500" b="1" dirty="0">
                <a:latin typeface="Century Gothic" panose="020B0502020202020204" pitchFamily="34" charset="0"/>
              </a:rPr>
              <a:t>Design Technology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04856" y="655146"/>
            <a:ext cx="5746238" cy="818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GB" sz="4500" b="1" dirty="0">
                <a:latin typeface="Century Gothic" panose="020B0502020202020204" pitchFamily="34" charset="0"/>
              </a:rPr>
              <a:t>Plastics &amp; Polymers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7392888"/>
            <a:ext cx="12801600" cy="20990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How many of the polymer names do you know from the symbol alone?</a:t>
            </a: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Discuss in pairs.</a:t>
            </a:r>
          </a:p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P.S</a:t>
            </a:r>
            <a:r>
              <a:rPr lang="en-US" sz="2400" dirty="0">
                <a:latin typeface="Century Gothic" panose="020B0502020202020204" pitchFamily="34" charset="0"/>
              </a:rPr>
              <a:t>. These materials are the ones commonly found at home for packaging. There are more which we will use in the workshop.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20280" y="1632248"/>
            <a:ext cx="9317835" cy="5717435"/>
            <a:chOff x="3549304" y="647435"/>
            <a:chExt cx="5499730" cy="32994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10929" t="20670" r="74102" b="47858"/>
            <a:stretch/>
          </p:blipFill>
          <p:spPr>
            <a:xfrm>
              <a:off x="3549304" y="670112"/>
              <a:ext cx="1101820" cy="32767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5776" t="20532" r="16396" b="47818"/>
            <a:stretch/>
          </p:blipFill>
          <p:spPr>
            <a:xfrm>
              <a:off x="4787204" y="647435"/>
              <a:ext cx="4261830" cy="3299463"/>
            </a:xfrm>
            <a:prstGeom prst="rect">
              <a:avLst/>
            </a:prstGeom>
          </p:spPr>
        </p:pic>
      </p:grpSp>
      <p:sp>
        <p:nvSpPr>
          <p:cNvPr id="12" name="Rounded Rectangle 11"/>
          <p:cNvSpPr/>
          <p:nvPr/>
        </p:nvSpPr>
        <p:spPr>
          <a:xfrm>
            <a:off x="3232448" y="325303"/>
            <a:ext cx="2376265" cy="9469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en-GB" sz="3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LESSON </a:t>
            </a:r>
            <a:r>
              <a:rPr lang="en-GB" sz="3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8112" y="192088"/>
            <a:ext cx="2880320" cy="12241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en-GB" sz="3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MATERIAL PROPERTIES</a:t>
            </a:r>
            <a:endParaRPr lang="en-GB" sz="3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0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692</Words>
  <Application>Microsoft Office PowerPoint</Application>
  <PresentationFormat>A3 Paper (297x420 mm)</PresentationFormat>
  <Paragraphs>99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GCSE Design Technology </vt:lpstr>
      <vt:lpstr>GCSE Design Technology </vt:lpstr>
      <vt:lpstr>GCSE Design Technology </vt:lpstr>
      <vt:lpstr>GCSE Design Technology </vt:lpstr>
      <vt:lpstr>PowerPoint Presentation</vt:lpstr>
      <vt:lpstr>PowerPoint Presentation</vt:lpstr>
      <vt:lpstr>GCSE Design Technology </vt:lpstr>
      <vt:lpstr>GCSE Design Technology </vt:lpstr>
      <vt:lpstr>GCSE Design Technology </vt:lpstr>
      <vt:lpstr>GCSE Design Technology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 level Design Technology.</dc:title>
  <dc:creator>Helen Dunn</dc:creator>
  <cp:lastModifiedBy>Helen Dunn</cp:lastModifiedBy>
  <cp:revision>15</cp:revision>
  <cp:lastPrinted>2017-09-13T06:42:54Z</cp:lastPrinted>
  <dcterms:created xsi:type="dcterms:W3CDTF">2017-08-29T16:11:46Z</dcterms:created>
  <dcterms:modified xsi:type="dcterms:W3CDTF">2018-07-14T14:02:27Z</dcterms:modified>
</cp:coreProperties>
</file>