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2" r:id="rId5"/>
    <p:sldId id="278" r:id="rId6"/>
    <p:sldId id="275" r:id="rId7"/>
    <p:sldId id="279" r:id="rId8"/>
    <p:sldId id="280" r:id="rId9"/>
    <p:sldId id="28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p:cViewPr varScale="1">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A3E53-DA7A-478B-B957-E8BE30448922}" type="datetimeFigureOut">
              <a:rPr lang="en-GB" smtClean="0"/>
              <a:t>02/03/2018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D5E86-F61A-4AFE-96DA-4CA96717D681}" type="slidenum">
              <a:rPr lang="en-GB" smtClean="0"/>
              <a:t>‹#›</a:t>
            </a:fld>
            <a:endParaRPr lang="en-GB" dirty="0"/>
          </a:p>
        </p:txBody>
      </p:sp>
    </p:spTree>
    <p:extLst>
      <p:ext uri="{BB962C8B-B14F-4D97-AF65-F5344CB8AC3E}">
        <p14:creationId xmlns:p14="http://schemas.microsoft.com/office/powerpoint/2010/main" val="249853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410120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32661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110989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58482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419091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249824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220657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420679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235479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145533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8473-5FED-4425-8E1A-E0EA63913E5F}" type="datetimeFigureOut">
              <a:rPr lang="en-GB" smtClean="0"/>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67793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A8473-5FED-4425-8E1A-E0EA63913E5F}" type="datetimeFigureOut">
              <a:rPr lang="en-GB" smtClean="0"/>
              <a:t>02/03/2018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C4EC0-F83D-4BF0-9EC3-A73AF3586533}" type="slidenum">
              <a:rPr lang="en-GB" smtClean="0"/>
              <a:t>‹#›</a:t>
            </a:fld>
            <a:endParaRPr lang="en-GB" dirty="0"/>
          </a:p>
        </p:txBody>
      </p:sp>
    </p:spTree>
    <p:extLst>
      <p:ext uri="{BB962C8B-B14F-4D97-AF65-F5344CB8AC3E}">
        <p14:creationId xmlns:p14="http://schemas.microsoft.com/office/powerpoint/2010/main" val="2200942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3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2132856"/>
          </a:xfrm>
        </p:spPr>
        <p:txBody>
          <a:bodyPr>
            <a:normAutofit/>
          </a:bodyPr>
          <a:lstStyle/>
          <a:p>
            <a:r>
              <a:rPr lang="en-GB" sz="6600" dirty="0" smtClean="0"/>
              <a:t>Fusion 360</a:t>
            </a:r>
            <a:br>
              <a:rPr lang="en-GB" sz="6600" dirty="0" smtClean="0"/>
            </a:br>
            <a:r>
              <a:rPr lang="en-GB" sz="6600" dirty="0" smtClean="0"/>
              <a:t>Pac Man Tutorial</a:t>
            </a:r>
            <a:endParaRPr lang="en-GB" sz="6600" dirty="0"/>
          </a:p>
        </p:txBody>
      </p:sp>
      <p:pic>
        <p:nvPicPr>
          <p:cNvPr id="3" name="Picture 2"/>
          <p:cNvPicPr>
            <a:picLocks noChangeAspect="1"/>
          </p:cNvPicPr>
          <p:nvPr/>
        </p:nvPicPr>
        <p:blipFill>
          <a:blip r:embed="rId2"/>
          <a:stretch>
            <a:fillRect/>
          </a:stretch>
        </p:blipFill>
        <p:spPr>
          <a:xfrm>
            <a:off x="1237532" y="2132856"/>
            <a:ext cx="6668933" cy="4536504"/>
          </a:xfrm>
          <a:prstGeom prst="rect">
            <a:avLst/>
          </a:prstGeom>
        </p:spPr>
      </p:pic>
    </p:spTree>
    <p:extLst>
      <p:ext uri="{BB962C8B-B14F-4D97-AF65-F5344CB8AC3E}">
        <p14:creationId xmlns:p14="http://schemas.microsoft.com/office/powerpoint/2010/main" val="117397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29292"/>
            <a:ext cx="3296559" cy="1815882"/>
          </a:xfrm>
          <a:prstGeom prst="rect">
            <a:avLst/>
          </a:prstGeom>
          <a:noFill/>
        </p:spPr>
        <p:txBody>
          <a:bodyPr wrap="square" rtlCol="0">
            <a:spAutoFit/>
          </a:bodyPr>
          <a:lstStyle/>
          <a:p>
            <a:pPr algn="ctr"/>
            <a:r>
              <a:rPr lang="en-GB" sz="1400" dirty="0" smtClean="0"/>
              <a:t>Welcome to Fusion 360, lets just quickly take a tour around the workspace. </a:t>
            </a:r>
          </a:p>
          <a:p>
            <a:pPr algn="ctr"/>
            <a:endParaRPr lang="en-GB" sz="1400" dirty="0"/>
          </a:p>
          <a:p>
            <a:pPr algn="ctr"/>
            <a:r>
              <a:rPr lang="en-GB" sz="1400" dirty="0" smtClean="0"/>
              <a:t>Top left are your general options, you can find any work you have saved previously under top left icon. You can create a new document, save and when you’re working on a model, undo/redo any steps.</a:t>
            </a:r>
            <a:endParaRPr lang="en-GB" sz="14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1708" b="89181"/>
          <a:stretch/>
        </p:blipFill>
        <p:spPr bwMode="auto">
          <a:xfrm>
            <a:off x="699535" y="2162632"/>
            <a:ext cx="2776693" cy="92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5536" y="264654"/>
            <a:ext cx="8496944" cy="3020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95536" y="3284984"/>
            <a:ext cx="3080692"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539552" y="3356992"/>
            <a:ext cx="2736304" cy="2031325"/>
          </a:xfrm>
          <a:prstGeom prst="rect">
            <a:avLst/>
          </a:prstGeom>
          <a:noFill/>
        </p:spPr>
        <p:txBody>
          <a:bodyPr wrap="square" rtlCol="0">
            <a:spAutoFit/>
          </a:bodyPr>
          <a:lstStyle/>
          <a:p>
            <a:pPr algn="ctr"/>
            <a:r>
              <a:rPr lang="en-GB" sz="1400" dirty="0" smtClean="0"/>
              <a:t>Top right you can find notifications and messages from users/admin as well as find your account details.</a:t>
            </a:r>
          </a:p>
          <a:p>
            <a:pPr algn="ctr"/>
            <a:endParaRPr lang="en-GB" sz="1400" dirty="0"/>
          </a:p>
          <a:p>
            <a:pPr algn="ctr"/>
            <a:r>
              <a:rPr lang="en-GB" sz="1400" dirty="0" smtClean="0"/>
              <a:t>If you select your name you can also see the preferences for the program where you can customise the program to your personal style.</a:t>
            </a:r>
          </a:p>
          <a:p>
            <a:pPr algn="ctr"/>
            <a:r>
              <a:rPr lang="en-GB" sz="1400" dirty="0" smtClean="0"/>
              <a:t> </a:t>
            </a:r>
            <a:endParaRPr lang="en-GB" sz="1400" dirty="0"/>
          </a:p>
        </p:txBody>
      </p:sp>
      <p:sp>
        <p:nvSpPr>
          <p:cNvPr id="10" name="TextBox 9"/>
          <p:cNvSpPr txBox="1"/>
          <p:nvPr/>
        </p:nvSpPr>
        <p:spPr>
          <a:xfrm>
            <a:off x="3523201" y="3386896"/>
            <a:ext cx="1186339" cy="3108543"/>
          </a:xfrm>
          <a:prstGeom prst="rect">
            <a:avLst/>
          </a:prstGeom>
          <a:noFill/>
        </p:spPr>
        <p:txBody>
          <a:bodyPr wrap="square" rtlCol="0">
            <a:spAutoFit/>
          </a:bodyPr>
          <a:lstStyle/>
          <a:p>
            <a:pPr algn="ctr"/>
            <a:r>
              <a:rPr lang="en-GB" sz="1400" dirty="0" smtClean="0"/>
              <a:t>If you select preferences, the following box will open, select the drawing tab and change the following settings to they replicate the settings in the picture.</a:t>
            </a:r>
            <a:endParaRPr lang="en-GB" sz="1400" dirty="0"/>
          </a:p>
        </p:txBody>
      </p:sp>
      <p:sp>
        <p:nvSpPr>
          <p:cNvPr id="11" name="Rectangle 10"/>
          <p:cNvSpPr/>
          <p:nvPr/>
        </p:nvSpPr>
        <p:spPr>
          <a:xfrm>
            <a:off x="3476228" y="3284984"/>
            <a:ext cx="5416253"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a:stretch>
            <a:fillRect/>
          </a:stretch>
        </p:blipFill>
        <p:spPr>
          <a:xfrm>
            <a:off x="619669" y="5306716"/>
            <a:ext cx="2656187" cy="847232"/>
          </a:xfrm>
          <a:prstGeom prst="rect">
            <a:avLst/>
          </a:prstGeom>
        </p:spPr>
      </p:pic>
      <p:pic>
        <p:nvPicPr>
          <p:cNvPr id="13" name="Picture 12"/>
          <p:cNvPicPr>
            <a:picLocks noChangeAspect="1"/>
          </p:cNvPicPr>
          <p:nvPr/>
        </p:nvPicPr>
        <p:blipFill rotWithShape="1">
          <a:blip r:embed="rId4"/>
          <a:srcRect b="5928"/>
          <a:stretch/>
        </p:blipFill>
        <p:spPr>
          <a:xfrm>
            <a:off x="3716658" y="403018"/>
            <a:ext cx="5040000" cy="2665637"/>
          </a:xfrm>
          <a:prstGeom prst="rect">
            <a:avLst/>
          </a:prstGeom>
        </p:spPr>
      </p:pic>
      <p:pic>
        <p:nvPicPr>
          <p:cNvPr id="14" name="Picture 13"/>
          <p:cNvPicPr>
            <a:picLocks noChangeAspect="1"/>
          </p:cNvPicPr>
          <p:nvPr/>
        </p:nvPicPr>
        <p:blipFill>
          <a:blip r:embed="rId5"/>
          <a:stretch>
            <a:fillRect/>
          </a:stretch>
        </p:blipFill>
        <p:spPr>
          <a:xfrm>
            <a:off x="4680047" y="3515960"/>
            <a:ext cx="4127860" cy="2850416"/>
          </a:xfrm>
          <a:prstGeom prst="rect">
            <a:avLst/>
          </a:prstGeom>
        </p:spPr>
      </p:pic>
    </p:spTree>
    <p:extLst>
      <p:ext uri="{BB962C8B-B14F-4D97-AF65-F5344CB8AC3E}">
        <p14:creationId xmlns:p14="http://schemas.microsoft.com/office/powerpoint/2010/main" val="103784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647" y="370085"/>
            <a:ext cx="1930129" cy="1938992"/>
          </a:xfrm>
          <a:prstGeom prst="rect">
            <a:avLst/>
          </a:prstGeom>
          <a:noFill/>
        </p:spPr>
        <p:txBody>
          <a:bodyPr wrap="square" rtlCol="0">
            <a:spAutoFit/>
          </a:bodyPr>
          <a:lstStyle/>
          <a:p>
            <a:pPr algn="ctr"/>
            <a:r>
              <a:rPr lang="en-GB" sz="1500" dirty="0" smtClean="0"/>
              <a:t>1. Lets get started, create a new design. You can do this either two ways. You can click on File and then New Design or you can click on the + symbol.</a:t>
            </a:r>
            <a:endParaRPr lang="en-GB" sz="1500" dirty="0"/>
          </a:p>
        </p:txBody>
      </p:sp>
      <p:sp>
        <p:nvSpPr>
          <p:cNvPr id="6" name="Rectangle 5"/>
          <p:cNvSpPr/>
          <p:nvPr/>
        </p:nvSpPr>
        <p:spPr>
          <a:xfrm>
            <a:off x="234497" y="231273"/>
            <a:ext cx="5129591" cy="2462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364088" y="231271"/>
            <a:ext cx="3600400" cy="4996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5364088" y="209961"/>
            <a:ext cx="3624957" cy="2062103"/>
          </a:xfrm>
          <a:prstGeom prst="rect">
            <a:avLst/>
          </a:prstGeom>
          <a:noFill/>
        </p:spPr>
        <p:txBody>
          <a:bodyPr wrap="square" rtlCol="0">
            <a:spAutoFit/>
          </a:bodyPr>
          <a:lstStyle/>
          <a:p>
            <a:pPr algn="ctr"/>
            <a:r>
              <a:rPr lang="en-GB" sz="1600" dirty="0"/>
              <a:t>3</a:t>
            </a:r>
            <a:r>
              <a:rPr lang="en-GB" sz="1600" dirty="0" smtClean="0"/>
              <a:t>. </a:t>
            </a:r>
            <a:r>
              <a:rPr lang="en-GB" sz="1600" dirty="0"/>
              <a:t>Click Sketch and then Create Sketch. 3 orange squares will appear, these are the planes that we can draw on</a:t>
            </a:r>
            <a:r>
              <a:rPr lang="en-GB" sz="1600" dirty="0" smtClean="0"/>
              <a:t>. </a:t>
            </a:r>
            <a:r>
              <a:rPr lang="en-GB" sz="1600" dirty="0"/>
              <a:t>Click on the plane between the blue and </a:t>
            </a:r>
            <a:r>
              <a:rPr lang="en-GB" sz="1600" dirty="0" smtClean="0"/>
              <a:t>red </a:t>
            </a:r>
            <a:r>
              <a:rPr lang="en-GB" sz="1600" dirty="0"/>
              <a:t>axis, it will turn grey when your mouse is over it. When you click on the plane, the view will change to a birds eye view of the work space.</a:t>
            </a:r>
          </a:p>
        </p:txBody>
      </p:sp>
      <p:sp>
        <p:nvSpPr>
          <p:cNvPr id="10" name="Rectangle 9"/>
          <p:cNvSpPr/>
          <p:nvPr/>
        </p:nvSpPr>
        <p:spPr>
          <a:xfrm>
            <a:off x="234497" y="2693484"/>
            <a:ext cx="5129591" cy="2533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234497" y="2708920"/>
            <a:ext cx="5129591" cy="584775"/>
          </a:xfrm>
          <a:prstGeom prst="rect">
            <a:avLst/>
          </a:prstGeom>
          <a:noFill/>
        </p:spPr>
        <p:txBody>
          <a:bodyPr wrap="square" rtlCol="0">
            <a:spAutoFit/>
          </a:bodyPr>
          <a:lstStyle/>
          <a:p>
            <a:pPr algn="ctr"/>
            <a:r>
              <a:rPr lang="en-GB" sz="1600" dirty="0"/>
              <a:t>2. </a:t>
            </a:r>
            <a:r>
              <a:rPr lang="en-GB" sz="1600" dirty="0" smtClean="0"/>
              <a:t>Save your new design straight away. Give is a suitable name and save it in a suitable location.</a:t>
            </a:r>
            <a:endParaRPr lang="en-GB" sz="1600" dirty="0"/>
          </a:p>
        </p:txBody>
      </p:sp>
      <p:sp>
        <p:nvSpPr>
          <p:cNvPr id="20" name="Rectangle 19"/>
          <p:cNvSpPr/>
          <p:nvPr/>
        </p:nvSpPr>
        <p:spPr>
          <a:xfrm>
            <a:off x="234497" y="5222681"/>
            <a:ext cx="8729991" cy="1424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66" t="8725" r="80338" b="75498"/>
          <a:stretch/>
        </p:blipFill>
        <p:spPr bwMode="auto">
          <a:xfrm>
            <a:off x="5452341" y="2308972"/>
            <a:ext cx="1446639" cy="110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3"/>
          <a:srcRect r="82099" b="89374"/>
          <a:stretch/>
        </p:blipFill>
        <p:spPr>
          <a:xfrm>
            <a:off x="2204926" y="332656"/>
            <a:ext cx="2943138" cy="982195"/>
          </a:xfrm>
          <a:prstGeom prst="rect">
            <a:avLst/>
          </a:prstGeom>
        </p:spPr>
      </p:pic>
      <p:pic>
        <p:nvPicPr>
          <p:cNvPr id="4" name="Picture 3"/>
          <p:cNvPicPr>
            <a:picLocks noChangeAspect="1"/>
          </p:cNvPicPr>
          <p:nvPr/>
        </p:nvPicPr>
        <p:blipFill rotWithShape="1">
          <a:blip r:embed="rId4"/>
          <a:srcRect r="80992" b="86421"/>
          <a:stretch/>
        </p:blipFill>
        <p:spPr>
          <a:xfrm>
            <a:off x="2204926" y="1382825"/>
            <a:ext cx="2943138" cy="1182079"/>
          </a:xfrm>
          <a:prstGeom prst="rect">
            <a:avLst/>
          </a:prstGeom>
        </p:spPr>
      </p:pic>
      <p:pic>
        <p:nvPicPr>
          <p:cNvPr id="18" name="Picture 17"/>
          <p:cNvPicPr>
            <a:picLocks noChangeAspect="1"/>
          </p:cNvPicPr>
          <p:nvPr/>
        </p:nvPicPr>
        <p:blipFill>
          <a:blip r:embed="rId5"/>
          <a:stretch>
            <a:fillRect/>
          </a:stretch>
        </p:blipFill>
        <p:spPr>
          <a:xfrm>
            <a:off x="5452341" y="3448162"/>
            <a:ext cx="1656993" cy="1668189"/>
          </a:xfrm>
          <a:prstGeom prst="rect">
            <a:avLst/>
          </a:prstGeom>
        </p:spPr>
      </p:pic>
      <p:sp>
        <p:nvSpPr>
          <p:cNvPr id="19" name="TextBox 18"/>
          <p:cNvSpPr txBox="1"/>
          <p:nvPr/>
        </p:nvSpPr>
        <p:spPr>
          <a:xfrm>
            <a:off x="295730" y="5519400"/>
            <a:ext cx="4431061" cy="830997"/>
          </a:xfrm>
          <a:prstGeom prst="rect">
            <a:avLst/>
          </a:prstGeom>
          <a:noFill/>
        </p:spPr>
        <p:txBody>
          <a:bodyPr wrap="square" rtlCol="0">
            <a:spAutoFit/>
          </a:bodyPr>
          <a:lstStyle/>
          <a:p>
            <a:pPr algn="ctr"/>
            <a:r>
              <a:rPr lang="en-GB" sz="1600" dirty="0" smtClean="0"/>
              <a:t>4. Click on Sketch, Circle and then Center-Diameter Circle or click C on your keyboard. From the origin point draw a circle </a:t>
            </a:r>
            <a:r>
              <a:rPr lang="en-GB" sz="1600" dirty="0"/>
              <a:t>m</a:t>
            </a:r>
            <a:r>
              <a:rPr lang="en-GB" sz="1600" dirty="0" smtClean="0"/>
              <a:t>easuring 80mm.</a:t>
            </a:r>
            <a:endParaRPr lang="en-GB" sz="1600" dirty="0"/>
          </a:p>
        </p:txBody>
      </p:sp>
      <p:pic>
        <p:nvPicPr>
          <p:cNvPr id="2" name="Picture 1"/>
          <p:cNvPicPr>
            <a:picLocks noChangeAspect="1"/>
          </p:cNvPicPr>
          <p:nvPr/>
        </p:nvPicPr>
        <p:blipFill>
          <a:blip r:embed="rId6"/>
          <a:stretch>
            <a:fillRect/>
          </a:stretch>
        </p:blipFill>
        <p:spPr>
          <a:xfrm>
            <a:off x="1242608" y="3337442"/>
            <a:ext cx="3113368" cy="1691316"/>
          </a:xfrm>
          <a:prstGeom prst="rect">
            <a:avLst/>
          </a:prstGeom>
        </p:spPr>
      </p:pic>
      <p:pic>
        <p:nvPicPr>
          <p:cNvPr id="7" name="Picture 6"/>
          <p:cNvPicPr>
            <a:picLocks noChangeAspect="1"/>
          </p:cNvPicPr>
          <p:nvPr/>
        </p:nvPicPr>
        <p:blipFill rotWithShape="1">
          <a:blip r:embed="rId7"/>
          <a:srcRect l="42805" t="36219" r="38378" b="39172"/>
          <a:stretch/>
        </p:blipFill>
        <p:spPr>
          <a:xfrm>
            <a:off x="7129135" y="2313323"/>
            <a:ext cx="1763345" cy="1296577"/>
          </a:xfrm>
          <a:prstGeom prst="rect">
            <a:avLst/>
          </a:prstGeom>
        </p:spPr>
      </p:pic>
      <p:pic>
        <p:nvPicPr>
          <p:cNvPr id="11" name="Picture 10"/>
          <p:cNvPicPr>
            <a:picLocks noChangeAspect="1"/>
          </p:cNvPicPr>
          <p:nvPr/>
        </p:nvPicPr>
        <p:blipFill rotWithShape="1">
          <a:blip r:embed="rId8"/>
          <a:srcRect l="7939" t="10625" r="67711" b="56891"/>
          <a:stretch/>
        </p:blipFill>
        <p:spPr>
          <a:xfrm>
            <a:off x="4788024" y="5309260"/>
            <a:ext cx="1674607" cy="1255955"/>
          </a:xfrm>
          <a:prstGeom prst="rect">
            <a:avLst/>
          </a:prstGeom>
        </p:spPr>
      </p:pic>
      <p:pic>
        <p:nvPicPr>
          <p:cNvPr id="15" name="Picture 14"/>
          <p:cNvPicPr>
            <a:picLocks noChangeAspect="1"/>
          </p:cNvPicPr>
          <p:nvPr/>
        </p:nvPicPr>
        <p:blipFill rotWithShape="1">
          <a:blip r:embed="rId9"/>
          <a:srcRect l="33397" t="26375" r="42806" b="35235"/>
          <a:stretch/>
        </p:blipFill>
        <p:spPr>
          <a:xfrm>
            <a:off x="7025009" y="5310400"/>
            <a:ext cx="1377101" cy="1248998"/>
          </a:xfrm>
          <a:prstGeom prst="rect">
            <a:avLst/>
          </a:prstGeom>
        </p:spPr>
      </p:pic>
    </p:spTree>
    <p:extLst>
      <p:ext uri="{BB962C8B-B14F-4D97-AF65-F5344CB8AC3E}">
        <p14:creationId xmlns:p14="http://schemas.microsoft.com/office/powerpoint/2010/main" val="59828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104" y="116632"/>
            <a:ext cx="4854951"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076056" y="116632"/>
            <a:ext cx="3888432"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221103" y="3933056"/>
            <a:ext cx="3198769" cy="2794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419872" y="3933056"/>
            <a:ext cx="5544617" cy="2794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3" name="TextBox 12"/>
          <p:cNvSpPr txBox="1"/>
          <p:nvPr/>
        </p:nvSpPr>
        <p:spPr>
          <a:xfrm>
            <a:off x="5076055" y="116632"/>
            <a:ext cx="3888432" cy="1569660"/>
          </a:xfrm>
          <a:prstGeom prst="rect">
            <a:avLst/>
          </a:prstGeom>
          <a:noFill/>
        </p:spPr>
        <p:txBody>
          <a:bodyPr wrap="square" rtlCol="0">
            <a:spAutoFit/>
          </a:bodyPr>
          <a:lstStyle/>
          <a:p>
            <a:pPr algn="ctr"/>
            <a:r>
              <a:rPr lang="en-GB" sz="1600" dirty="0" smtClean="0"/>
              <a:t>6. Use the line tool again or L on your keyboard, click on the origin point and drag down and out to the right. In </a:t>
            </a:r>
            <a:r>
              <a:rPr lang="en-GB" sz="1600" dirty="0"/>
              <a:t>the </a:t>
            </a:r>
            <a:r>
              <a:rPr lang="en-GB" sz="1600" dirty="0" smtClean="0"/>
              <a:t>distance text box </a:t>
            </a:r>
            <a:r>
              <a:rPr lang="en-GB" sz="1600" dirty="0"/>
              <a:t>type in 40mm and in the angle </a:t>
            </a:r>
            <a:r>
              <a:rPr lang="en-GB" sz="1600" dirty="0" smtClean="0"/>
              <a:t>text box </a:t>
            </a:r>
            <a:r>
              <a:rPr lang="en-GB" sz="1600" dirty="0"/>
              <a:t>type in 45deg</a:t>
            </a:r>
            <a:r>
              <a:rPr lang="en-GB" sz="1600" dirty="0" smtClean="0"/>
              <a:t>. Click enter on your keyboard.</a:t>
            </a:r>
            <a:endParaRPr lang="en-GB" sz="1600" dirty="0"/>
          </a:p>
        </p:txBody>
      </p:sp>
      <p:sp>
        <p:nvSpPr>
          <p:cNvPr id="16" name="TextBox 15"/>
          <p:cNvSpPr txBox="1"/>
          <p:nvPr/>
        </p:nvSpPr>
        <p:spPr>
          <a:xfrm>
            <a:off x="395591" y="4463240"/>
            <a:ext cx="1254554" cy="1815882"/>
          </a:xfrm>
          <a:prstGeom prst="rect">
            <a:avLst/>
          </a:prstGeom>
          <a:noFill/>
        </p:spPr>
        <p:txBody>
          <a:bodyPr wrap="square" rtlCol="0">
            <a:spAutoFit/>
          </a:bodyPr>
          <a:lstStyle/>
          <a:p>
            <a:pPr algn="ctr"/>
            <a:r>
              <a:rPr lang="en-GB" sz="1600" dirty="0"/>
              <a:t>7</a:t>
            </a:r>
            <a:r>
              <a:rPr lang="en-GB" sz="1600" dirty="0" smtClean="0"/>
              <a:t>. Click on Sketch and select Trim or by clicking T on your keyboard.</a:t>
            </a:r>
            <a:endParaRPr lang="en-GB" sz="1600" dirty="0"/>
          </a:p>
        </p:txBody>
      </p:sp>
      <p:sp>
        <p:nvSpPr>
          <p:cNvPr id="17" name="TextBox 16"/>
          <p:cNvSpPr txBox="1"/>
          <p:nvPr/>
        </p:nvSpPr>
        <p:spPr>
          <a:xfrm>
            <a:off x="3419872" y="3933056"/>
            <a:ext cx="5544615" cy="338554"/>
          </a:xfrm>
          <a:prstGeom prst="rect">
            <a:avLst/>
          </a:prstGeom>
          <a:noFill/>
        </p:spPr>
        <p:txBody>
          <a:bodyPr wrap="square" rtlCol="0">
            <a:spAutoFit/>
          </a:bodyPr>
          <a:lstStyle/>
          <a:p>
            <a:pPr algn="ctr"/>
            <a:r>
              <a:rPr lang="en-GB" sz="1600" dirty="0" smtClean="0"/>
              <a:t>8. Click on the red lines highlighted in the pictures.</a:t>
            </a:r>
            <a:endParaRPr lang="en-GB" sz="1600" dirty="0"/>
          </a:p>
        </p:txBody>
      </p:sp>
      <p:sp>
        <p:nvSpPr>
          <p:cNvPr id="20" name="TextBox 19"/>
          <p:cNvSpPr txBox="1"/>
          <p:nvPr/>
        </p:nvSpPr>
        <p:spPr>
          <a:xfrm>
            <a:off x="221102" y="116632"/>
            <a:ext cx="4854953" cy="1815882"/>
          </a:xfrm>
          <a:prstGeom prst="rect">
            <a:avLst/>
          </a:prstGeom>
          <a:noFill/>
        </p:spPr>
        <p:txBody>
          <a:bodyPr wrap="square" rtlCol="0">
            <a:spAutoFit/>
          </a:bodyPr>
          <a:lstStyle/>
          <a:p>
            <a:pPr algn="ctr"/>
            <a:r>
              <a:rPr lang="en-GB" sz="1600" dirty="0" smtClean="0"/>
              <a:t>5. Click on Sketch and then Line or L on your keyboard. This will bring up the Line tool, click on the origin and drag up and out to the right. Two text boxes will appear, in the distance one type in 40mm and in the angle one type in 45deg. By clicking tab on your keyboard it will alternate between each text box. Finally click enter on your keyboard to fix those measurements.</a:t>
            </a:r>
          </a:p>
        </p:txBody>
      </p:sp>
      <p:pic>
        <p:nvPicPr>
          <p:cNvPr id="8" name="Picture 7"/>
          <p:cNvPicPr>
            <a:picLocks noChangeAspect="1"/>
          </p:cNvPicPr>
          <p:nvPr/>
        </p:nvPicPr>
        <p:blipFill rotWithShape="1">
          <a:blip r:embed="rId2"/>
          <a:srcRect l="7939" t="10625" r="80439" b="71656"/>
          <a:stretch/>
        </p:blipFill>
        <p:spPr>
          <a:xfrm>
            <a:off x="484467" y="2024844"/>
            <a:ext cx="1855285" cy="1590244"/>
          </a:xfrm>
          <a:prstGeom prst="rect">
            <a:avLst/>
          </a:prstGeom>
        </p:spPr>
      </p:pic>
      <p:pic>
        <p:nvPicPr>
          <p:cNvPr id="9" name="Picture 8"/>
          <p:cNvPicPr>
            <a:picLocks noChangeAspect="1"/>
          </p:cNvPicPr>
          <p:nvPr/>
        </p:nvPicPr>
        <p:blipFill rotWithShape="1">
          <a:blip r:embed="rId3"/>
          <a:srcRect l="33398" t="24406" r="41698" b="33266"/>
          <a:stretch/>
        </p:blipFill>
        <p:spPr>
          <a:xfrm>
            <a:off x="2663410" y="1905885"/>
            <a:ext cx="1908590" cy="1823764"/>
          </a:xfrm>
          <a:prstGeom prst="rect">
            <a:avLst/>
          </a:prstGeom>
        </p:spPr>
      </p:pic>
      <p:pic>
        <p:nvPicPr>
          <p:cNvPr id="11" name="Picture 10"/>
          <p:cNvPicPr>
            <a:picLocks noChangeAspect="1"/>
          </p:cNvPicPr>
          <p:nvPr/>
        </p:nvPicPr>
        <p:blipFill rotWithShape="1">
          <a:blip r:embed="rId4"/>
          <a:srcRect l="34504" t="24406" r="40591" b="32282"/>
          <a:stretch/>
        </p:blipFill>
        <p:spPr>
          <a:xfrm>
            <a:off x="5924834" y="1679235"/>
            <a:ext cx="2178943" cy="2130522"/>
          </a:xfrm>
          <a:prstGeom prst="rect">
            <a:avLst/>
          </a:prstGeom>
        </p:spPr>
      </p:pic>
      <p:pic>
        <p:nvPicPr>
          <p:cNvPr id="12" name="Picture 11"/>
          <p:cNvPicPr>
            <a:picLocks noChangeAspect="1"/>
          </p:cNvPicPr>
          <p:nvPr/>
        </p:nvPicPr>
        <p:blipFill rotWithShape="1">
          <a:blip r:embed="rId5"/>
          <a:srcRect l="7939" t="10625" r="80439" b="38188"/>
          <a:stretch/>
        </p:blipFill>
        <p:spPr>
          <a:xfrm>
            <a:off x="1824633" y="4177576"/>
            <a:ext cx="964066" cy="2387211"/>
          </a:xfrm>
          <a:prstGeom prst="rect">
            <a:avLst/>
          </a:prstGeom>
        </p:spPr>
      </p:pic>
      <p:pic>
        <p:nvPicPr>
          <p:cNvPr id="14" name="Picture 13"/>
          <p:cNvPicPr>
            <a:picLocks noChangeAspect="1"/>
          </p:cNvPicPr>
          <p:nvPr/>
        </p:nvPicPr>
        <p:blipFill rotWithShape="1">
          <a:blip r:embed="rId6"/>
          <a:srcRect l="33950" t="24406" r="43912" b="32282"/>
          <a:stretch/>
        </p:blipFill>
        <p:spPr>
          <a:xfrm>
            <a:off x="3954728" y="4327064"/>
            <a:ext cx="2057432" cy="2263175"/>
          </a:xfrm>
          <a:prstGeom prst="rect">
            <a:avLst/>
          </a:prstGeom>
        </p:spPr>
      </p:pic>
      <p:pic>
        <p:nvPicPr>
          <p:cNvPr id="15" name="Picture 14"/>
          <p:cNvPicPr>
            <a:picLocks noChangeAspect="1"/>
          </p:cNvPicPr>
          <p:nvPr/>
        </p:nvPicPr>
        <p:blipFill rotWithShape="1">
          <a:blip r:embed="rId7"/>
          <a:srcRect l="33951" t="24406" r="43359" b="33266"/>
          <a:stretch/>
        </p:blipFill>
        <p:spPr>
          <a:xfrm>
            <a:off x="6213750" y="4331121"/>
            <a:ext cx="2157911" cy="2263175"/>
          </a:xfrm>
          <a:prstGeom prst="rect">
            <a:avLst/>
          </a:prstGeom>
        </p:spPr>
      </p:pic>
    </p:spTree>
    <p:extLst>
      <p:ext uri="{BB962C8B-B14F-4D97-AF65-F5344CB8AC3E}">
        <p14:creationId xmlns:p14="http://schemas.microsoft.com/office/powerpoint/2010/main" val="422323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19" y="116632"/>
            <a:ext cx="4355917" cy="2124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304316" y="233910"/>
            <a:ext cx="2303120" cy="1815882"/>
          </a:xfrm>
          <a:prstGeom prst="rect">
            <a:avLst/>
          </a:prstGeom>
          <a:noFill/>
        </p:spPr>
        <p:txBody>
          <a:bodyPr wrap="square" rtlCol="0">
            <a:spAutoFit/>
          </a:bodyPr>
          <a:lstStyle/>
          <a:p>
            <a:pPr algn="ctr"/>
            <a:r>
              <a:rPr lang="en-GB" sz="1600" dirty="0"/>
              <a:t>9</a:t>
            </a:r>
            <a:r>
              <a:rPr lang="en-GB" sz="1600" dirty="0" smtClean="0"/>
              <a:t>. Using the Center Diameter Circle tool draw a circle somewhere along the green centre line above the origin point. Set the diameter as 6mm.</a:t>
            </a:r>
            <a:endParaRPr lang="en-GB" sz="1600" dirty="0"/>
          </a:p>
        </p:txBody>
      </p:sp>
      <p:sp>
        <p:nvSpPr>
          <p:cNvPr id="7" name="Rectangle 6"/>
          <p:cNvSpPr/>
          <p:nvPr/>
        </p:nvSpPr>
        <p:spPr>
          <a:xfrm>
            <a:off x="4615246" y="116632"/>
            <a:ext cx="4277234" cy="6588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339893" y="116632"/>
            <a:ext cx="2552587" cy="2308324"/>
          </a:xfrm>
          <a:prstGeom prst="rect">
            <a:avLst/>
          </a:prstGeom>
          <a:noFill/>
        </p:spPr>
        <p:txBody>
          <a:bodyPr wrap="square" rtlCol="0">
            <a:spAutoFit/>
          </a:bodyPr>
          <a:lstStyle/>
          <a:p>
            <a:pPr algn="ctr"/>
            <a:r>
              <a:rPr lang="en-GB" sz="1600" dirty="0" smtClean="0"/>
              <a:t>10. Click Create and select Extrude. Your PacMan shape will change to a Isometric view and an Extrude menu will appear. For the profile click within the Pacman shape, it should turn blue. For the distance enter 3mm and click Enter.</a:t>
            </a:r>
          </a:p>
        </p:txBody>
      </p:sp>
      <p:sp>
        <p:nvSpPr>
          <p:cNvPr id="13" name="Rectangle 12"/>
          <p:cNvSpPr/>
          <p:nvPr/>
        </p:nvSpPr>
        <p:spPr>
          <a:xfrm>
            <a:off x="251519" y="2240687"/>
            <a:ext cx="4355918" cy="4464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251518" y="2276872"/>
            <a:ext cx="4355918" cy="1569660"/>
          </a:xfrm>
          <a:prstGeom prst="rect">
            <a:avLst/>
          </a:prstGeom>
          <a:noFill/>
        </p:spPr>
        <p:txBody>
          <a:bodyPr wrap="square" rtlCol="0">
            <a:spAutoFit/>
          </a:bodyPr>
          <a:lstStyle/>
          <a:p>
            <a:pPr algn="ctr"/>
            <a:r>
              <a:rPr lang="en-GB" sz="1600" dirty="0" smtClean="0"/>
              <a:t>11. </a:t>
            </a:r>
            <a:r>
              <a:rPr lang="en-GB" sz="1600" dirty="0"/>
              <a:t>Click on Model and select Render</a:t>
            </a:r>
            <a:r>
              <a:rPr lang="en-GB" sz="1600" dirty="0" smtClean="0"/>
              <a:t>. </a:t>
            </a:r>
            <a:r>
              <a:rPr lang="en-GB" sz="1600" dirty="0"/>
              <a:t>Click on the Appearance option. Click on the Wood folder to open it up, then open the Unfinished folder and find a Pine. Click and drag the appearance onto the PacMan</a:t>
            </a:r>
            <a:r>
              <a:rPr lang="en-GB" sz="1600" dirty="0" smtClean="0"/>
              <a:t>. Click Close.</a:t>
            </a:r>
            <a:endParaRPr lang="en-GB" sz="1600" dirty="0"/>
          </a:p>
          <a:p>
            <a:pPr algn="ctr"/>
            <a:endParaRPr lang="en-GB" sz="1600" dirty="0"/>
          </a:p>
        </p:txBody>
      </p:sp>
      <p:pic>
        <p:nvPicPr>
          <p:cNvPr id="16" name="Picture 15"/>
          <p:cNvPicPr>
            <a:picLocks noChangeAspect="1"/>
          </p:cNvPicPr>
          <p:nvPr/>
        </p:nvPicPr>
        <p:blipFill rotWithShape="1">
          <a:blip r:embed="rId2"/>
          <a:srcRect l="17901" t="10626" r="69924" b="74609"/>
          <a:stretch/>
        </p:blipFill>
        <p:spPr>
          <a:xfrm>
            <a:off x="4745325" y="719462"/>
            <a:ext cx="1656183" cy="1129216"/>
          </a:xfrm>
          <a:prstGeom prst="rect">
            <a:avLst/>
          </a:prstGeom>
        </p:spPr>
      </p:pic>
      <p:pic>
        <p:nvPicPr>
          <p:cNvPr id="2" name="Picture 1"/>
          <p:cNvPicPr>
            <a:picLocks noChangeAspect="1"/>
          </p:cNvPicPr>
          <p:nvPr/>
        </p:nvPicPr>
        <p:blipFill rotWithShape="1">
          <a:blip r:embed="rId3"/>
          <a:srcRect l="33951" t="23422" r="41698" b="32281"/>
          <a:stretch/>
        </p:blipFill>
        <p:spPr>
          <a:xfrm>
            <a:off x="450243" y="240729"/>
            <a:ext cx="1854072" cy="1896211"/>
          </a:xfrm>
          <a:prstGeom prst="rect">
            <a:avLst/>
          </a:prstGeom>
        </p:spPr>
      </p:pic>
      <p:pic>
        <p:nvPicPr>
          <p:cNvPr id="3" name="Picture 2"/>
          <p:cNvPicPr>
            <a:picLocks noChangeAspect="1"/>
          </p:cNvPicPr>
          <p:nvPr/>
        </p:nvPicPr>
        <p:blipFill rotWithShape="1">
          <a:blip r:embed="rId4"/>
          <a:srcRect l="38931" t="27361" r="16794" b="35234"/>
          <a:stretch/>
        </p:blipFill>
        <p:spPr>
          <a:xfrm>
            <a:off x="4756116" y="2492896"/>
            <a:ext cx="4064356" cy="1930569"/>
          </a:xfrm>
          <a:prstGeom prst="rect">
            <a:avLst/>
          </a:prstGeom>
        </p:spPr>
      </p:pic>
      <p:pic>
        <p:nvPicPr>
          <p:cNvPr id="11" name="Picture 10"/>
          <p:cNvPicPr>
            <a:picLocks noChangeAspect="1"/>
          </p:cNvPicPr>
          <p:nvPr/>
        </p:nvPicPr>
        <p:blipFill rotWithShape="1">
          <a:blip r:embed="rId5"/>
          <a:srcRect l="34504" t="33266" r="35057" b="32282"/>
          <a:stretch/>
        </p:blipFill>
        <p:spPr>
          <a:xfrm>
            <a:off x="5245576" y="4582685"/>
            <a:ext cx="3085435" cy="1963459"/>
          </a:xfrm>
          <a:prstGeom prst="rect">
            <a:avLst/>
          </a:prstGeom>
        </p:spPr>
      </p:pic>
      <p:pic>
        <p:nvPicPr>
          <p:cNvPr id="17" name="Picture 16"/>
          <p:cNvPicPr>
            <a:picLocks noChangeAspect="1"/>
          </p:cNvPicPr>
          <p:nvPr/>
        </p:nvPicPr>
        <p:blipFill rotWithShape="1">
          <a:blip r:embed="rId6"/>
          <a:srcRect l="745" t="10625" r="92061" b="46063"/>
          <a:stretch/>
        </p:blipFill>
        <p:spPr>
          <a:xfrm>
            <a:off x="392491" y="3642969"/>
            <a:ext cx="838323" cy="2837401"/>
          </a:xfrm>
          <a:prstGeom prst="rect">
            <a:avLst/>
          </a:prstGeom>
        </p:spPr>
      </p:pic>
      <p:grpSp>
        <p:nvGrpSpPr>
          <p:cNvPr id="22" name="Group 21"/>
          <p:cNvGrpSpPr/>
          <p:nvPr/>
        </p:nvGrpSpPr>
        <p:grpSpPr>
          <a:xfrm>
            <a:off x="1371786" y="3645943"/>
            <a:ext cx="2806278" cy="927937"/>
            <a:chOff x="1462264" y="4759598"/>
            <a:chExt cx="2806278" cy="927937"/>
          </a:xfrm>
        </p:grpSpPr>
        <p:pic>
          <p:nvPicPr>
            <p:cNvPr id="19" name="Picture 18"/>
            <p:cNvPicPr>
              <a:picLocks noChangeAspect="1"/>
            </p:cNvPicPr>
            <p:nvPr/>
          </p:nvPicPr>
          <p:blipFill rotWithShape="1">
            <a:blip r:embed="rId7"/>
            <a:srcRect l="68263" t="64765" r="3474" b="18613"/>
            <a:stretch/>
          </p:blipFill>
          <p:spPr>
            <a:xfrm>
              <a:off x="1462264" y="4759598"/>
              <a:ext cx="2806278" cy="927937"/>
            </a:xfrm>
            <a:prstGeom prst="rect">
              <a:avLst/>
            </a:prstGeom>
          </p:spPr>
        </p:pic>
        <p:pic>
          <p:nvPicPr>
            <p:cNvPr id="20" name="Picture 19"/>
            <p:cNvPicPr>
              <a:picLocks noChangeAspect="1"/>
            </p:cNvPicPr>
            <p:nvPr/>
          </p:nvPicPr>
          <p:blipFill rotWithShape="1">
            <a:blip r:embed="rId8"/>
            <a:srcRect l="69924" t="66734" r="3602" b="26136"/>
            <a:stretch/>
          </p:blipFill>
          <p:spPr>
            <a:xfrm>
              <a:off x="1564914" y="5278170"/>
              <a:ext cx="2703627" cy="409365"/>
            </a:xfrm>
            <a:prstGeom prst="rect">
              <a:avLst/>
            </a:prstGeom>
          </p:spPr>
        </p:pic>
      </p:grpSp>
      <p:pic>
        <p:nvPicPr>
          <p:cNvPr id="1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8156" t="10466" r="88374" b="83365"/>
          <a:stretch/>
        </p:blipFill>
        <p:spPr bwMode="auto">
          <a:xfrm>
            <a:off x="3635896" y="3356992"/>
            <a:ext cx="720080" cy="71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rotWithShape="1">
          <a:blip r:embed="rId10"/>
          <a:srcRect l="33951" t="32281" r="33950" b="29328"/>
          <a:stretch/>
        </p:blipFill>
        <p:spPr>
          <a:xfrm>
            <a:off x="1309061" y="4649641"/>
            <a:ext cx="1825708" cy="1227631"/>
          </a:xfrm>
          <a:prstGeom prst="rect">
            <a:avLst/>
          </a:prstGeom>
        </p:spPr>
      </p:pic>
      <p:pic>
        <p:nvPicPr>
          <p:cNvPr id="24" name="Picture 23"/>
          <p:cNvPicPr>
            <a:picLocks noChangeAspect="1"/>
          </p:cNvPicPr>
          <p:nvPr/>
        </p:nvPicPr>
        <p:blipFill rotWithShape="1">
          <a:blip r:embed="rId11"/>
          <a:srcRect l="34504" t="33266" r="33950" b="29866"/>
          <a:stretch/>
        </p:blipFill>
        <p:spPr>
          <a:xfrm>
            <a:off x="2547948" y="5376988"/>
            <a:ext cx="1857203" cy="1220363"/>
          </a:xfrm>
          <a:prstGeom prst="rect">
            <a:avLst/>
          </a:prstGeom>
        </p:spPr>
      </p:pic>
    </p:spTree>
    <p:extLst>
      <p:ext uri="{BB962C8B-B14F-4D97-AF65-F5344CB8AC3E}">
        <p14:creationId xmlns:p14="http://schemas.microsoft.com/office/powerpoint/2010/main" val="65030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116632"/>
            <a:ext cx="8928991" cy="6624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6518119" y="5157192"/>
            <a:ext cx="2518376"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107504" y="116632"/>
            <a:ext cx="8928991" cy="830997"/>
          </a:xfrm>
          <a:prstGeom prst="rect">
            <a:avLst/>
          </a:prstGeom>
          <a:noFill/>
        </p:spPr>
        <p:txBody>
          <a:bodyPr wrap="square" rtlCol="0">
            <a:spAutoFit/>
          </a:bodyPr>
          <a:lstStyle/>
          <a:p>
            <a:pPr algn="ctr"/>
            <a:r>
              <a:rPr lang="en-GB" sz="1600" dirty="0" smtClean="0"/>
              <a:t>12.  Click on Render and then click on Model so we go back to the Model environment. Click on Modify and Physical Material</a:t>
            </a:r>
            <a:r>
              <a:rPr lang="en-GB" sz="1600" dirty="0"/>
              <a:t>. Open up the Wood folder and drag Plywood, Finish onto the model. Click close at the bottom of the Physical Material menu window</a:t>
            </a:r>
            <a:r>
              <a:rPr lang="en-GB" sz="1600" dirty="0" smtClean="0"/>
              <a:t>.</a:t>
            </a:r>
            <a:endParaRPr lang="en-GB" sz="1600" dirty="0"/>
          </a:p>
        </p:txBody>
      </p:sp>
      <p:pic>
        <p:nvPicPr>
          <p:cNvPr id="21" name="Picture 20"/>
          <p:cNvPicPr>
            <a:picLocks noChangeAspect="1"/>
          </p:cNvPicPr>
          <p:nvPr/>
        </p:nvPicPr>
        <p:blipFill rotWithShape="1">
          <a:blip r:embed="rId2"/>
          <a:srcRect l="24542" t="10625" r="62176" b="28344"/>
          <a:stretch/>
        </p:blipFill>
        <p:spPr>
          <a:xfrm>
            <a:off x="248753" y="844239"/>
            <a:ext cx="1814501" cy="4687460"/>
          </a:xfrm>
          <a:prstGeom prst="rect">
            <a:avLst/>
          </a:prstGeom>
        </p:spPr>
      </p:pic>
      <p:sp>
        <p:nvSpPr>
          <p:cNvPr id="18" name="TextBox 17"/>
          <p:cNvSpPr txBox="1"/>
          <p:nvPr/>
        </p:nvSpPr>
        <p:spPr>
          <a:xfrm>
            <a:off x="6477116" y="5158432"/>
            <a:ext cx="2518378" cy="369332"/>
          </a:xfrm>
          <a:prstGeom prst="rect">
            <a:avLst/>
          </a:prstGeom>
          <a:noFill/>
        </p:spPr>
        <p:txBody>
          <a:bodyPr wrap="square" rtlCol="0">
            <a:spAutoFit/>
          </a:bodyPr>
          <a:lstStyle/>
          <a:p>
            <a:pPr algn="ctr"/>
            <a:r>
              <a:rPr lang="en-GB" dirty="0" smtClean="0"/>
              <a:t>13. Click Save.</a:t>
            </a:r>
            <a:endParaRPr lang="en-GB" dirty="0"/>
          </a:p>
        </p:txBody>
      </p:sp>
      <p:pic>
        <p:nvPicPr>
          <p:cNvPr id="19" name="Picture 18"/>
          <p:cNvPicPr>
            <a:picLocks noChangeAspect="1"/>
          </p:cNvPicPr>
          <p:nvPr/>
        </p:nvPicPr>
        <p:blipFill>
          <a:blip r:embed="rId3"/>
          <a:stretch>
            <a:fillRect/>
          </a:stretch>
        </p:blipFill>
        <p:spPr>
          <a:xfrm>
            <a:off x="7308304" y="5527764"/>
            <a:ext cx="954288" cy="1078760"/>
          </a:xfrm>
          <a:prstGeom prst="rect">
            <a:avLst/>
          </a:prstGeom>
        </p:spPr>
      </p:pic>
      <p:pic>
        <p:nvPicPr>
          <p:cNvPr id="3" name="Picture 2"/>
          <p:cNvPicPr>
            <a:picLocks noChangeAspect="1"/>
          </p:cNvPicPr>
          <p:nvPr/>
        </p:nvPicPr>
        <p:blipFill rotWithShape="1">
          <a:blip r:embed="rId4"/>
          <a:srcRect l="35057" t="33266" r="34504" b="32282"/>
          <a:stretch/>
        </p:blipFill>
        <p:spPr>
          <a:xfrm>
            <a:off x="2224561" y="3981257"/>
            <a:ext cx="3647989" cy="2321447"/>
          </a:xfrm>
          <a:prstGeom prst="rect">
            <a:avLst/>
          </a:prstGeom>
        </p:spPr>
      </p:pic>
      <p:pic>
        <p:nvPicPr>
          <p:cNvPr id="7" name="Picture 6"/>
          <p:cNvPicPr>
            <a:picLocks noChangeAspect="1"/>
          </p:cNvPicPr>
          <p:nvPr/>
        </p:nvPicPr>
        <p:blipFill rotWithShape="1">
          <a:blip r:embed="rId5"/>
          <a:srcRect l="71030" t="2750" r="6279" b="45078"/>
          <a:stretch/>
        </p:blipFill>
        <p:spPr>
          <a:xfrm>
            <a:off x="5968856" y="980728"/>
            <a:ext cx="2952329" cy="3816424"/>
          </a:xfrm>
          <a:prstGeom prst="rect">
            <a:avLst/>
          </a:prstGeom>
        </p:spPr>
      </p:pic>
      <p:pic>
        <p:nvPicPr>
          <p:cNvPr id="2" name="Picture 1"/>
          <p:cNvPicPr>
            <a:picLocks noChangeAspect="1"/>
          </p:cNvPicPr>
          <p:nvPr/>
        </p:nvPicPr>
        <p:blipFill rotWithShape="1">
          <a:blip r:embed="rId6"/>
          <a:srcRect l="72137" t="49015" r="8493" b="44094"/>
          <a:stretch/>
        </p:blipFill>
        <p:spPr>
          <a:xfrm>
            <a:off x="6156176" y="4264511"/>
            <a:ext cx="2520281" cy="504056"/>
          </a:xfrm>
          <a:prstGeom prst="rect">
            <a:avLst/>
          </a:prstGeom>
        </p:spPr>
      </p:pic>
      <p:pic>
        <p:nvPicPr>
          <p:cNvPr id="9" name="Picture 8"/>
          <p:cNvPicPr>
            <a:picLocks noChangeAspect="1"/>
          </p:cNvPicPr>
          <p:nvPr/>
        </p:nvPicPr>
        <p:blipFill rotWithShape="1">
          <a:blip r:embed="rId7"/>
          <a:srcRect l="34503" t="34250" r="34505" b="31297"/>
          <a:stretch/>
        </p:blipFill>
        <p:spPr>
          <a:xfrm>
            <a:off x="2219270" y="1328769"/>
            <a:ext cx="3623342" cy="2264589"/>
          </a:xfrm>
          <a:prstGeom prst="rect">
            <a:avLst/>
          </a:prstGeom>
        </p:spPr>
      </p:pic>
    </p:spTree>
    <p:extLst>
      <p:ext uri="{BB962C8B-B14F-4D97-AF65-F5344CB8AC3E}">
        <p14:creationId xmlns:p14="http://schemas.microsoft.com/office/powerpoint/2010/main" val="37890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105" y="116632"/>
            <a:ext cx="3702824" cy="6611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923929" y="116632"/>
            <a:ext cx="5040559" cy="3706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923929" y="3823045"/>
            <a:ext cx="5040560" cy="2904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3" name="TextBox 12"/>
          <p:cNvSpPr txBox="1"/>
          <p:nvPr/>
        </p:nvSpPr>
        <p:spPr>
          <a:xfrm>
            <a:off x="3923928" y="116632"/>
            <a:ext cx="5040559" cy="830997"/>
          </a:xfrm>
          <a:prstGeom prst="rect">
            <a:avLst/>
          </a:prstGeom>
          <a:noFill/>
        </p:spPr>
        <p:txBody>
          <a:bodyPr wrap="square" rtlCol="0">
            <a:spAutoFit/>
          </a:bodyPr>
          <a:lstStyle/>
          <a:p>
            <a:pPr algn="ctr"/>
            <a:r>
              <a:rPr lang="en-GB" sz="1600" dirty="0" smtClean="0"/>
              <a:t>15. </a:t>
            </a:r>
            <a:r>
              <a:rPr lang="en-GB" sz="1600" dirty="0" smtClean="0"/>
              <a:t>Your screen will now look something like the one in the picture. In the Drawing View menu change the orientation from Front to Top.</a:t>
            </a:r>
            <a:endParaRPr lang="en-GB" sz="1600" dirty="0"/>
          </a:p>
        </p:txBody>
      </p:sp>
      <p:sp>
        <p:nvSpPr>
          <p:cNvPr id="16" name="TextBox 15"/>
          <p:cNvSpPr txBox="1"/>
          <p:nvPr/>
        </p:nvSpPr>
        <p:spPr>
          <a:xfrm>
            <a:off x="3923929" y="3852337"/>
            <a:ext cx="5040558" cy="1077218"/>
          </a:xfrm>
          <a:prstGeom prst="rect">
            <a:avLst/>
          </a:prstGeom>
          <a:noFill/>
        </p:spPr>
        <p:txBody>
          <a:bodyPr wrap="square" rtlCol="0">
            <a:spAutoFit/>
          </a:bodyPr>
          <a:lstStyle/>
          <a:p>
            <a:pPr algn="ctr"/>
            <a:r>
              <a:rPr lang="en-GB" sz="1600" dirty="0" smtClean="0"/>
              <a:t>16. Move your mouse so that the PacMan moves to the position in the below picture and click once. A blue box will appear around your PacMan. Click ok in the Drawing View Menu box.</a:t>
            </a:r>
            <a:endParaRPr lang="en-GB" sz="1600" dirty="0"/>
          </a:p>
        </p:txBody>
      </p:sp>
      <p:sp>
        <p:nvSpPr>
          <p:cNvPr id="20" name="TextBox 19"/>
          <p:cNvSpPr txBox="1"/>
          <p:nvPr/>
        </p:nvSpPr>
        <p:spPr>
          <a:xfrm>
            <a:off x="471247" y="307818"/>
            <a:ext cx="3054753" cy="2554545"/>
          </a:xfrm>
          <a:prstGeom prst="rect">
            <a:avLst/>
          </a:prstGeom>
          <a:noFill/>
        </p:spPr>
        <p:txBody>
          <a:bodyPr wrap="square" rtlCol="0">
            <a:spAutoFit/>
          </a:bodyPr>
          <a:lstStyle/>
          <a:p>
            <a:pPr algn="ctr"/>
            <a:r>
              <a:rPr lang="en-GB" sz="1600" dirty="0" smtClean="0"/>
              <a:t>14</a:t>
            </a:r>
            <a:r>
              <a:rPr lang="en-GB" sz="1600" dirty="0" smtClean="0"/>
              <a:t>. You are now going to create an engineering drawing that shows your PacMan from different angles and its measurements. Click on File, New Drawing and From Design, your Pacman will go a light blue colour and a menu box will appear. Ensure your menu box settings are the same as the picture below. Click ok.</a:t>
            </a:r>
            <a:endParaRPr lang="en-GB" sz="1600" dirty="0" smtClean="0"/>
          </a:p>
        </p:txBody>
      </p:sp>
      <p:pic>
        <p:nvPicPr>
          <p:cNvPr id="2" name="Picture 1"/>
          <p:cNvPicPr>
            <a:picLocks noChangeAspect="1"/>
          </p:cNvPicPr>
          <p:nvPr/>
        </p:nvPicPr>
        <p:blipFill rotWithShape="1">
          <a:blip r:embed="rId2"/>
          <a:srcRect r="74351" b="78546"/>
          <a:stretch/>
        </p:blipFill>
        <p:spPr>
          <a:xfrm>
            <a:off x="376766" y="3219261"/>
            <a:ext cx="3337223" cy="1569368"/>
          </a:xfrm>
          <a:prstGeom prst="rect">
            <a:avLst/>
          </a:prstGeom>
        </p:spPr>
      </p:pic>
      <p:pic>
        <p:nvPicPr>
          <p:cNvPr id="3" name="Picture 2"/>
          <p:cNvPicPr>
            <a:picLocks noChangeAspect="1"/>
          </p:cNvPicPr>
          <p:nvPr/>
        </p:nvPicPr>
        <p:blipFill rotWithShape="1">
          <a:blip r:embed="rId3"/>
          <a:srcRect l="34505" t="33266" r="18453" b="28344"/>
          <a:stretch/>
        </p:blipFill>
        <p:spPr>
          <a:xfrm>
            <a:off x="376766" y="5013176"/>
            <a:ext cx="3337223" cy="1531196"/>
          </a:xfrm>
          <a:prstGeom prst="rect">
            <a:avLst/>
          </a:prstGeom>
        </p:spPr>
      </p:pic>
      <p:pic>
        <p:nvPicPr>
          <p:cNvPr id="10" name="Picture 9"/>
          <p:cNvPicPr>
            <a:picLocks noChangeAspect="1"/>
          </p:cNvPicPr>
          <p:nvPr/>
        </p:nvPicPr>
        <p:blipFill rotWithShape="1">
          <a:blip r:embed="rId4"/>
          <a:srcRect b="5833"/>
          <a:stretch/>
        </p:blipFill>
        <p:spPr>
          <a:xfrm>
            <a:off x="3995936" y="947629"/>
            <a:ext cx="3240360" cy="1715554"/>
          </a:xfrm>
          <a:prstGeom prst="rect">
            <a:avLst/>
          </a:prstGeom>
        </p:spPr>
      </p:pic>
      <p:pic>
        <p:nvPicPr>
          <p:cNvPr id="21" name="Picture 20"/>
          <p:cNvPicPr>
            <a:picLocks noChangeAspect="1"/>
          </p:cNvPicPr>
          <p:nvPr/>
        </p:nvPicPr>
        <p:blipFill rotWithShape="1">
          <a:blip r:embed="rId5"/>
          <a:srcRect l="78225" t="19485" r="4065" b="20469"/>
          <a:stretch/>
        </p:blipFill>
        <p:spPr>
          <a:xfrm>
            <a:off x="7380594" y="947629"/>
            <a:ext cx="1432122" cy="2729985"/>
          </a:xfrm>
          <a:prstGeom prst="rect">
            <a:avLst/>
          </a:prstGeom>
        </p:spPr>
      </p:pic>
      <p:pic>
        <p:nvPicPr>
          <p:cNvPr id="22" name="Picture 21"/>
          <p:cNvPicPr>
            <a:picLocks noChangeAspect="1"/>
          </p:cNvPicPr>
          <p:nvPr/>
        </p:nvPicPr>
        <p:blipFill rotWithShape="1">
          <a:blip r:embed="rId6"/>
          <a:srcRect b="5703"/>
          <a:stretch/>
        </p:blipFill>
        <p:spPr>
          <a:xfrm>
            <a:off x="4860030" y="4917626"/>
            <a:ext cx="3168354" cy="1679726"/>
          </a:xfrm>
          <a:prstGeom prst="rect">
            <a:avLst/>
          </a:prstGeom>
        </p:spPr>
      </p:pic>
    </p:spTree>
    <p:extLst>
      <p:ext uri="{BB962C8B-B14F-4D97-AF65-F5344CB8AC3E}">
        <p14:creationId xmlns:p14="http://schemas.microsoft.com/office/powerpoint/2010/main" val="397230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21106" y="116632"/>
            <a:ext cx="3702822" cy="584775"/>
          </a:xfrm>
          <a:prstGeom prst="rect">
            <a:avLst/>
          </a:prstGeom>
          <a:noFill/>
        </p:spPr>
        <p:txBody>
          <a:bodyPr wrap="square" rtlCol="0">
            <a:spAutoFit/>
          </a:bodyPr>
          <a:lstStyle/>
          <a:p>
            <a:pPr algn="ctr"/>
            <a:r>
              <a:rPr lang="en-GB" sz="1600" dirty="0" smtClean="0"/>
              <a:t>17. Click on Projected View and then click once on the PacMan you have just placed.</a:t>
            </a:r>
          </a:p>
        </p:txBody>
      </p:sp>
      <p:sp>
        <p:nvSpPr>
          <p:cNvPr id="4" name="Rectangle 3"/>
          <p:cNvSpPr/>
          <p:nvPr/>
        </p:nvSpPr>
        <p:spPr>
          <a:xfrm>
            <a:off x="221105" y="116633"/>
            <a:ext cx="3702824" cy="1772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923929" y="116632"/>
            <a:ext cx="5040559" cy="1772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flipH="1">
            <a:off x="221105" y="4365104"/>
            <a:ext cx="3702824" cy="2362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3" name="TextBox 12"/>
          <p:cNvSpPr txBox="1"/>
          <p:nvPr/>
        </p:nvSpPr>
        <p:spPr>
          <a:xfrm>
            <a:off x="221105" y="1888766"/>
            <a:ext cx="3702824" cy="830997"/>
          </a:xfrm>
          <a:prstGeom prst="rect">
            <a:avLst/>
          </a:prstGeom>
          <a:noFill/>
        </p:spPr>
        <p:txBody>
          <a:bodyPr wrap="square" rtlCol="0">
            <a:spAutoFit/>
          </a:bodyPr>
          <a:lstStyle/>
          <a:p>
            <a:pPr algn="ctr"/>
            <a:r>
              <a:rPr lang="en-GB" sz="1600" dirty="0"/>
              <a:t>18. Move your mouse above the front view of your PacMan and in the space above click, this will show the top view.</a:t>
            </a:r>
          </a:p>
        </p:txBody>
      </p:sp>
      <p:sp>
        <p:nvSpPr>
          <p:cNvPr id="16" name="TextBox 15"/>
          <p:cNvSpPr txBox="1"/>
          <p:nvPr/>
        </p:nvSpPr>
        <p:spPr>
          <a:xfrm>
            <a:off x="6947943" y="116632"/>
            <a:ext cx="2016544" cy="1815882"/>
          </a:xfrm>
          <a:prstGeom prst="rect">
            <a:avLst/>
          </a:prstGeom>
          <a:noFill/>
        </p:spPr>
        <p:txBody>
          <a:bodyPr wrap="square" rtlCol="0">
            <a:spAutoFit/>
          </a:bodyPr>
          <a:lstStyle/>
          <a:p>
            <a:pPr algn="ctr"/>
            <a:r>
              <a:rPr lang="en-GB" sz="1600" dirty="0" smtClean="0"/>
              <a:t>20. </a:t>
            </a:r>
            <a:r>
              <a:rPr lang="en-GB" sz="1600" dirty="0" smtClean="0"/>
              <a:t>Now move your mouse above the side view you have just created and click once, this will give you an isometric view.</a:t>
            </a:r>
            <a:endParaRPr lang="en-GB" sz="1600" dirty="0"/>
          </a:p>
        </p:txBody>
      </p:sp>
      <p:pic>
        <p:nvPicPr>
          <p:cNvPr id="6" name="Picture 5"/>
          <p:cNvPicPr>
            <a:picLocks noChangeAspect="1"/>
          </p:cNvPicPr>
          <p:nvPr/>
        </p:nvPicPr>
        <p:blipFill rotWithShape="1">
          <a:blip r:embed="rId2"/>
          <a:srcRect l="1661" t="9844" r="85610" b="78344"/>
          <a:stretch/>
        </p:blipFill>
        <p:spPr>
          <a:xfrm>
            <a:off x="1008462" y="692696"/>
            <a:ext cx="2128108" cy="1110317"/>
          </a:xfrm>
          <a:prstGeom prst="rect">
            <a:avLst/>
          </a:prstGeom>
        </p:spPr>
      </p:pic>
      <p:pic>
        <p:nvPicPr>
          <p:cNvPr id="8" name="Picture 7"/>
          <p:cNvPicPr>
            <a:picLocks noChangeAspect="1"/>
          </p:cNvPicPr>
          <p:nvPr/>
        </p:nvPicPr>
        <p:blipFill rotWithShape="1">
          <a:blip r:embed="rId3"/>
          <a:srcRect b="5703"/>
          <a:stretch/>
        </p:blipFill>
        <p:spPr>
          <a:xfrm>
            <a:off x="632516" y="2738176"/>
            <a:ext cx="2880000" cy="1526854"/>
          </a:xfrm>
          <a:prstGeom prst="rect">
            <a:avLst/>
          </a:prstGeom>
        </p:spPr>
      </p:pic>
      <p:pic>
        <p:nvPicPr>
          <p:cNvPr id="9" name="Picture 8"/>
          <p:cNvPicPr>
            <a:picLocks noChangeAspect="1"/>
          </p:cNvPicPr>
          <p:nvPr/>
        </p:nvPicPr>
        <p:blipFill rotWithShape="1">
          <a:blip r:embed="rId4"/>
          <a:srcRect b="5703"/>
          <a:stretch/>
        </p:blipFill>
        <p:spPr>
          <a:xfrm>
            <a:off x="632516" y="5142506"/>
            <a:ext cx="2880000" cy="1526854"/>
          </a:xfrm>
          <a:prstGeom prst="rect">
            <a:avLst/>
          </a:prstGeom>
        </p:spPr>
      </p:pic>
      <p:sp>
        <p:nvSpPr>
          <p:cNvPr id="17" name="Rectangle 16"/>
          <p:cNvSpPr/>
          <p:nvPr/>
        </p:nvSpPr>
        <p:spPr>
          <a:xfrm flipV="1">
            <a:off x="221105" y="1888765"/>
            <a:ext cx="3702824" cy="2476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21104" y="4326195"/>
            <a:ext cx="3702824" cy="830997"/>
          </a:xfrm>
          <a:prstGeom prst="rect">
            <a:avLst/>
          </a:prstGeom>
        </p:spPr>
        <p:txBody>
          <a:bodyPr wrap="square">
            <a:spAutoFit/>
          </a:bodyPr>
          <a:lstStyle/>
          <a:p>
            <a:pPr algn="ctr"/>
            <a:r>
              <a:rPr lang="en-GB" sz="1600" dirty="0"/>
              <a:t>19. Now move your mouse to the right of the front view and click </a:t>
            </a:r>
            <a:r>
              <a:rPr lang="en-GB" sz="1600" dirty="0" smtClean="0"/>
              <a:t>once, this will show the side view.</a:t>
            </a:r>
            <a:endParaRPr lang="en-GB" sz="1600" dirty="0"/>
          </a:p>
        </p:txBody>
      </p:sp>
      <p:pic>
        <p:nvPicPr>
          <p:cNvPr id="12" name="Picture 11"/>
          <p:cNvPicPr>
            <a:picLocks noChangeAspect="1"/>
          </p:cNvPicPr>
          <p:nvPr/>
        </p:nvPicPr>
        <p:blipFill rotWithShape="1">
          <a:blip r:embed="rId5"/>
          <a:srcRect b="5703"/>
          <a:stretch/>
        </p:blipFill>
        <p:spPr>
          <a:xfrm>
            <a:off x="4068264" y="245962"/>
            <a:ext cx="2880000" cy="1526854"/>
          </a:xfrm>
          <a:prstGeom prst="rect">
            <a:avLst/>
          </a:prstGeom>
        </p:spPr>
      </p:pic>
      <p:sp>
        <p:nvSpPr>
          <p:cNvPr id="19" name="Rectangle 18"/>
          <p:cNvSpPr/>
          <p:nvPr/>
        </p:nvSpPr>
        <p:spPr>
          <a:xfrm>
            <a:off x="3923927" y="1889295"/>
            <a:ext cx="2520000" cy="19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p:nvPicPr>
        <p:blipFill rotWithShape="1">
          <a:blip r:embed="rId2"/>
          <a:srcRect l="4431" t="9771" r="91693" b="83335"/>
          <a:stretch/>
        </p:blipFill>
        <p:spPr>
          <a:xfrm>
            <a:off x="4974249" y="2528900"/>
            <a:ext cx="1152128" cy="1152128"/>
          </a:xfrm>
          <a:prstGeom prst="rect">
            <a:avLst/>
          </a:prstGeom>
        </p:spPr>
      </p:pic>
      <p:sp>
        <p:nvSpPr>
          <p:cNvPr id="14" name="Rectangle 13"/>
          <p:cNvSpPr/>
          <p:nvPr/>
        </p:nvSpPr>
        <p:spPr>
          <a:xfrm>
            <a:off x="3923926" y="1916832"/>
            <a:ext cx="2520002" cy="830997"/>
          </a:xfrm>
          <a:prstGeom prst="rect">
            <a:avLst/>
          </a:prstGeom>
        </p:spPr>
        <p:txBody>
          <a:bodyPr wrap="square">
            <a:spAutoFit/>
          </a:bodyPr>
          <a:lstStyle/>
          <a:p>
            <a:r>
              <a:rPr lang="en-GB" sz="1600" dirty="0" smtClean="0"/>
              <a:t>21. </a:t>
            </a:r>
            <a:r>
              <a:rPr lang="en-GB" sz="1600" dirty="0"/>
              <a:t>Click on Projected View </a:t>
            </a:r>
            <a:r>
              <a:rPr lang="en-GB" sz="1600" dirty="0" smtClean="0"/>
              <a:t>button to save those views in place.</a:t>
            </a:r>
            <a:endParaRPr lang="en-GB" sz="1600" dirty="0"/>
          </a:p>
        </p:txBody>
      </p:sp>
      <p:pic>
        <p:nvPicPr>
          <p:cNvPr id="24" name="Picture 23"/>
          <p:cNvPicPr>
            <a:picLocks noChangeAspect="1"/>
          </p:cNvPicPr>
          <p:nvPr/>
        </p:nvPicPr>
        <p:blipFill rotWithShape="1">
          <a:blip r:embed="rId6"/>
          <a:srcRect l="34462" t="10552" r="61732" b="83492"/>
          <a:stretch/>
        </p:blipFill>
        <p:spPr>
          <a:xfrm>
            <a:off x="7465251" y="2738176"/>
            <a:ext cx="981927" cy="864096"/>
          </a:xfrm>
          <a:prstGeom prst="rect">
            <a:avLst/>
          </a:prstGeom>
        </p:spPr>
      </p:pic>
      <p:sp>
        <p:nvSpPr>
          <p:cNvPr id="25" name="Rectangle 24"/>
          <p:cNvSpPr/>
          <p:nvPr/>
        </p:nvSpPr>
        <p:spPr>
          <a:xfrm>
            <a:off x="6444208" y="1888765"/>
            <a:ext cx="2520000" cy="19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6444207" y="1919734"/>
            <a:ext cx="2519999" cy="1077218"/>
          </a:xfrm>
          <a:prstGeom prst="rect">
            <a:avLst/>
          </a:prstGeom>
        </p:spPr>
        <p:txBody>
          <a:bodyPr wrap="square">
            <a:spAutoFit/>
          </a:bodyPr>
          <a:lstStyle/>
          <a:p>
            <a:r>
              <a:rPr lang="en-GB" sz="1600" dirty="0" smtClean="0"/>
              <a:t>22. You are now going to add some measurements. Click </a:t>
            </a:r>
            <a:r>
              <a:rPr lang="en-GB" sz="1600" dirty="0"/>
              <a:t>on </a:t>
            </a:r>
            <a:r>
              <a:rPr lang="en-GB" sz="1600" dirty="0" smtClean="0"/>
              <a:t>the Dimension button</a:t>
            </a:r>
            <a:endParaRPr lang="en-GB" sz="1600" dirty="0"/>
          </a:p>
        </p:txBody>
      </p:sp>
      <p:sp>
        <p:nvSpPr>
          <p:cNvPr id="27" name="Rectangle 26"/>
          <p:cNvSpPr/>
          <p:nvPr/>
        </p:nvSpPr>
        <p:spPr>
          <a:xfrm>
            <a:off x="3923926" y="3796766"/>
            <a:ext cx="5040561" cy="2931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3923925" y="3789040"/>
            <a:ext cx="5040561" cy="1569660"/>
          </a:xfrm>
          <a:prstGeom prst="rect">
            <a:avLst/>
          </a:prstGeom>
        </p:spPr>
        <p:txBody>
          <a:bodyPr wrap="square">
            <a:spAutoFit/>
          </a:bodyPr>
          <a:lstStyle/>
          <a:p>
            <a:pPr algn="ctr"/>
            <a:r>
              <a:rPr lang="en-GB" sz="1600" dirty="0" smtClean="0"/>
              <a:t>23. Zoom in on the top view and when you hover your mouse over the top view some green squares will appear. Click on the top left green square, then click on the bottom left green square and drag out to the left and click. This will add a dimension onto the drawing. Click Fit and the whole page will be in view now.</a:t>
            </a:r>
            <a:endParaRPr lang="en-GB" sz="1600" dirty="0"/>
          </a:p>
        </p:txBody>
      </p:sp>
      <p:pic>
        <p:nvPicPr>
          <p:cNvPr id="29" name="Picture 28"/>
          <p:cNvPicPr>
            <a:picLocks noChangeAspect="1"/>
          </p:cNvPicPr>
          <p:nvPr/>
        </p:nvPicPr>
        <p:blipFill rotWithShape="1">
          <a:blip r:embed="rId7"/>
          <a:srcRect l="29522" t="40921" r="42806" b="52603"/>
          <a:stretch/>
        </p:blipFill>
        <p:spPr>
          <a:xfrm>
            <a:off x="4067944" y="5445224"/>
            <a:ext cx="2478830" cy="326162"/>
          </a:xfrm>
          <a:prstGeom prst="rect">
            <a:avLst/>
          </a:prstGeom>
        </p:spPr>
      </p:pic>
      <p:pic>
        <p:nvPicPr>
          <p:cNvPr id="30" name="Picture 29"/>
          <p:cNvPicPr>
            <a:picLocks noChangeAspect="1"/>
          </p:cNvPicPr>
          <p:nvPr/>
        </p:nvPicPr>
        <p:blipFill rotWithShape="1">
          <a:blip r:embed="rId8"/>
          <a:srcRect l="29523" t="37203" r="43359" b="47047"/>
          <a:stretch/>
        </p:blipFill>
        <p:spPr>
          <a:xfrm>
            <a:off x="4067945" y="5796141"/>
            <a:ext cx="2474459" cy="807987"/>
          </a:xfrm>
          <a:prstGeom prst="rect">
            <a:avLst/>
          </a:prstGeom>
        </p:spPr>
      </p:pic>
      <p:pic>
        <p:nvPicPr>
          <p:cNvPr id="32" name="Picture 31"/>
          <p:cNvPicPr>
            <a:picLocks noChangeAspect="1"/>
          </p:cNvPicPr>
          <p:nvPr/>
        </p:nvPicPr>
        <p:blipFill rotWithShape="1">
          <a:blip r:embed="rId9"/>
          <a:srcRect l="43359" t="83468" r="43912" b="6688"/>
          <a:stretch/>
        </p:blipFill>
        <p:spPr>
          <a:xfrm>
            <a:off x="6625746" y="5435505"/>
            <a:ext cx="2174536" cy="945450"/>
          </a:xfrm>
          <a:prstGeom prst="rect">
            <a:avLst/>
          </a:prstGeom>
        </p:spPr>
      </p:pic>
    </p:spTree>
    <p:extLst>
      <p:ext uri="{BB962C8B-B14F-4D97-AF65-F5344CB8AC3E}">
        <p14:creationId xmlns:p14="http://schemas.microsoft.com/office/powerpoint/2010/main" val="232431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2291" t="47047" r="54427" b="33266"/>
          <a:stretch/>
        </p:blipFill>
        <p:spPr>
          <a:xfrm>
            <a:off x="1475656" y="4746157"/>
            <a:ext cx="2307846" cy="1923204"/>
          </a:xfrm>
          <a:prstGeom prst="rect">
            <a:avLst/>
          </a:prstGeom>
        </p:spPr>
      </p:pic>
      <p:pic>
        <p:nvPicPr>
          <p:cNvPr id="8" name="Picture 7"/>
          <p:cNvPicPr>
            <a:picLocks noChangeAspect="1"/>
          </p:cNvPicPr>
          <p:nvPr/>
        </p:nvPicPr>
        <p:blipFill rotWithShape="1">
          <a:blip r:embed="rId3"/>
          <a:srcRect l="31737" t="47047" r="54427" b="33266"/>
          <a:stretch/>
        </p:blipFill>
        <p:spPr>
          <a:xfrm>
            <a:off x="1373384" y="2822478"/>
            <a:ext cx="2501416" cy="2001133"/>
          </a:xfrm>
          <a:prstGeom prst="rect">
            <a:avLst/>
          </a:prstGeom>
        </p:spPr>
      </p:pic>
      <p:sp>
        <p:nvSpPr>
          <p:cNvPr id="20" name="TextBox 19"/>
          <p:cNvSpPr txBox="1"/>
          <p:nvPr/>
        </p:nvSpPr>
        <p:spPr>
          <a:xfrm>
            <a:off x="221105" y="116632"/>
            <a:ext cx="3702822" cy="584775"/>
          </a:xfrm>
          <a:prstGeom prst="rect">
            <a:avLst/>
          </a:prstGeom>
          <a:noFill/>
        </p:spPr>
        <p:txBody>
          <a:bodyPr wrap="square" rtlCol="0">
            <a:spAutoFit/>
          </a:bodyPr>
          <a:lstStyle/>
          <a:p>
            <a:pPr algn="ctr"/>
            <a:r>
              <a:rPr lang="en-GB" sz="1600" dirty="0" smtClean="0"/>
              <a:t>24. Hover over the circle of your front view. </a:t>
            </a:r>
          </a:p>
        </p:txBody>
      </p:sp>
      <p:sp>
        <p:nvSpPr>
          <p:cNvPr id="4" name="Rectangle 3"/>
          <p:cNvSpPr/>
          <p:nvPr/>
        </p:nvSpPr>
        <p:spPr>
          <a:xfrm>
            <a:off x="221105" y="116632"/>
            <a:ext cx="3702824" cy="6611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923929" y="116632"/>
            <a:ext cx="5040559" cy="6611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923928" y="116632"/>
            <a:ext cx="5040559" cy="1077218"/>
          </a:xfrm>
          <a:prstGeom prst="rect">
            <a:avLst/>
          </a:prstGeom>
          <a:noFill/>
        </p:spPr>
        <p:txBody>
          <a:bodyPr wrap="square" rtlCol="0">
            <a:spAutoFit/>
          </a:bodyPr>
          <a:lstStyle/>
          <a:p>
            <a:pPr algn="ctr"/>
            <a:r>
              <a:rPr lang="en-GB" sz="1600" dirty="0" smtClean="0"/>
              <a:t>25. Repeat Step 24 to add a dimension for the eye of the PacMan. You may need to zoom in a little to select the right parts. Remember to click Fit afterwards to see the whole engineering drawing.</a:t>
            </a:r>
            <a:endParaRPr lang="en-GB" sz="1600" dirty="0"/>
          </a:p>
        </p:txBody>
      </p:sp>
      <p:pic>
        <p:nvPicPr>
          <p:cNvPr id="6" name="Picture 5"/>
          <p:cNvPicPr>
            <a:picLocks noChangeAspect="1"/>
          </p:cNvPicPr>
          <p:nvPr/>
        </p:nvPicPr>
        <p:blipFill rotWithShape="1">
          <a:blip r:embed="rId4"/>
          <a:srcRect l="33974" t="46063" r="53968" b="33049"/>
          <a:stretch/>
        </p:blipFill>
        <p:spPr>
          <a:xfrm>
            <a:off x="323528" y="613458"/>
            <a:ext cx="2304256" cy="2244151"/>
          </a:xfrm>
          <a:prstGeom prst="rect">
            <a:avLst/>
          </a:prstGeom>
        </p:spPr>
      </p:pic>
      <p:sp>
        <p:nvSpPr>
          <p:cNvPr id="11" name="Rectangle 10"/>
          <p:cNvSpPr/>
          <p:nvPr/>
        </p:nvSpPr>
        <p:spPr>
          <a:xfrm>
            <a:off x="326068" y="5563455"/>
            <a:ext cx="1728192" cy="830997"/>
          </a:xfrm>
          <a:prstGeom prst="rect">
            <a:avLst/>
          </a:prstGeom>
        </p:spPr>
        <p:txBody>
          <a:bodyPr wrap="square">
            <a:spAutoFit/>
          </a:bodyPr>
          <a:lstStyle/>
          <a:p>
            <a:pPr algn="ctr"/>
            <a:r>
              <a:rPr lang="en-GB" sz="1600" dirty="0"/>
              <a:t>Drag out and click to place the dimension.</a:t>
            </a:r>
          </a:p>
        </p:txBody>
      </p:sp>
      <p:sp>
        <p:nvSpPr>
          <p:cNvPr id="12" name="Rectangle 11"/>
          <p:cNvSpPr/>
          <p:nvPr/>
        </p:nvSpPr>
        <p:spPr>
          <a:xfrm>
            <a:off x="414091" y="3791460"/>
            <a:ext cx="1277589" cy="584775"/>
          </a:xfrm>
          <a:prstGeom prst="rect">
            <a:avLst/>
          </a:prstGeom>
        </p:spPr>
        <p:txBody>
          <a:bodyPr wrap="square">
            <a:spAutoFit/>
          </a:bodyPr>
          <a:lstStyle/>
          <a:p>
            <a:pPr algn="ctr"/>
            <a:r>
              <a:rPr lang="en-GB" sz="1600" dirty="0"/>
              <a:t>Click on the edge.</a:t>
            </a:r>
          </a:p>
        </p:txBody>
      </p:sp>
      <p:pic>
        <p:nvPicPr>
          <p:cNvPr id="14" name="Picture 13"/>
          <p:cNvPicPr>
            <a:picLocks noChangeAspect="1"/>
          </p:cNvPicPr>
          <p:nvPr/>
        </p:nvPicPr>
        <p:blipFill rotWithShape="1">
          <a:blip r:embed="rId5"/>
          <a:srcRect l="20668" t="30313" r="47233" b="23422"/>
          <a:stretch/>
        </p:blipFill>
        <p:spPr>
          <a:xfrm>
            <a:off x="6660232" y="1172308"/>
            <a:ext cx="2085122" cy="1689668"/>
          </a:xfrm>
          <a:prstGeom prst="rect">
            <a:avLst/>
          </a:prstGeom>
        </p:spPr>
      </p:pic>
      <p:pic>
        <p:nvPicPr>
          <p:cNvPr id="15" name="Picture 14"/>
          <p:cNvPicPr>
            <a:picLocks noChangeAspect="1"/>
          </p:cNvPicPr>
          <p:nvPr/>
        </p:nvPicPr>
        <p:blipFill rotWithShape="1">
          <a:blip r:embed="rId6"/>
          <a:srcRect b="5703"/>
          <a:stretch/>
        </p:blipFill>
        <p:spPr>
          <a:xfrm>
            <a:off x="4108833" y="1806698"/>
            <a:ext cx="3047373" cy="1615588"/>
          </a:xfrm>
          <a:prstGeom prst="rect">
            <a:avLst/>
          </a:prstGeom>
        </p:spPr>
      </p:pic>
      <p:sp>
        <p:nvSpPr>
          <p:cNvPr id="23" name="TextBox 22"/>
          <p:cNvSpPr txBox="1"/>
          <p:nvPr/>
        </p:nvSpPr>
        <p:spPr>
          <a:xfrm>
            <a:off x="3923928" y="3501008"/>
            <a:ext cx="3992724" cy="830997"/>
          </a:xfrm>
          <a:prstGeom prst="rect">
            <a:avLst/>
          </a:prstGeom>
          <a:noFill/>
        </p:spPr>
        <p:txBody>
          <a:bodyPr wrap="square" rtlCol="0">
            <a:spAutoFit/>
          </a:bodyPr>
          <a:lstStyle/>
          <a:p>
            <a:pPr algn="ctr"/>
            <a:r>
              <a:rPr lang="en-GB" sz="1600" dirty="0" smtClean="0"/>
              <a:t>Click Save. It will automatically put the work drawing after PacMan. Make sure you save it in a suitable place and click Save.</a:t>
            </a:r>
            <a:endParaRPr lang="en-GB" sz="1600" dirty="0"/>
          </a:p>
        </p:txBody>
      </p:sp>
      <p:pic>
        <p:nvPicPr>
          <p:cNvPr id="24" name="Picture 23"/>
          <p:cNvPicPr>
            <a:picLocks noChangeAspect="1"/>
          </p:cNvPicPr>
          <p:nvPr/>
        </p:nvPicPr>
        <p:blipFill>
          <a:blip r:embed="rId7"/>
          <a:stretch>
            <a:fillRect/>
          </a:stretch>
        </p:blipFill>
        <p:spPr>
          <a:xfrm>
            <a:off x="7916652" y="3553409"/>
            <a:ext cx="708807" cy="801260"/>
          </a:xfrm>
          <a:prstGeom prst="rect">
            <a:avLst/>
          </a:prstGeom>
        </p:spPr>
      </p:pic>
      <p:pic>
        <p:nvPicPr>
          <p:cNvPr id="17" name="Picture 16"/>
          <p:cNvPicPr>
            <a:picLocks noChangeAspect="1"/>
          </p:cNvPicPr>
          <p:nvPr/>
        </p:nvPicPr>
        <p:blipFill rotWithShape="1">
          <a:blip r:embed="rId8"/>
          <a:srcRect l="22881" t="7672" r="22882" b="43109"/>
          <a:stretch/>
        </p:blipFill>
        <p:spPr>
          <a:xfrm>
            <a:off x="4336643" y="4417683"/>
            <a:ext cx="4288816" cy="2188172"/>
          </a:xfrm>
          <a:prstGeom prst="rect">
            <a:avLst/>
          </a:prstGeom>
        </p:spPr>
      </p:pic>
    </p:spTree>
    <p:extLst>
      <p:ext uri="{BB962C8B-B14F-4D97-AF65-F5344CB8AC3E}">
        <p14:creationId xmlns:p14="http://schemas.microsoft.com/office/powerpoint/2010/main" val="2320147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3804</TotalTime>
  <Words>1043</Words>
  <Application>Microsoft Office PowerPoint</Application>
  <PresentationFormat>On-screen Show (4:3)</PresentationFormat>
  <Paragraphs>37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Fusion 360 Pac Man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Fusion 360 beginner tutorial</dc:title>
  <dc:creator>Windows User</dc:creator>
  <cp:lastModifiedBy>Holly Marriott</cp:lastModifiedBy>
  <cp:revision>172</cp:revision>
  <dcterms:created xsi:type="dcterms:W3CDTF">2017-12-08T19:31:12Z</dcterms:created>
  <dcterms:modified xsi:type="dcterms:W3CDTF">2018-03-02T16:48:57Z</dcterms:modified>
</cp:coreProperties>
</file>