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72" r:id="rId5"/>
    <p:sldId id="278" r:id="rId6"/>
    <p:sldId id="273" r:id="rId7"/>
    <p:sldId id="260" r:id="rId8"/>
    <p:sldId id="259" r:id="rId9"/>
    <p:sldId id="261" r:id="rId10"/>
    <p:sldId id="262" r:id="rId11"/>
    <p:sldId id="264" r:id="rId12"/>
    <p:sldId id="266" r:id="rId13"/>
    <p:sldId id="267" r:id="rId14"/>
    <p:sldId id="274" r:id="rId15"/>
    <p:sldId id="270" r:id="rId16"/>
    <p:sldId id="275" r:id="rId17"/>
    <p:sldId id="279"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43" autoAdjust="0"/>
  </p:normalViewPr>
  <p:slideViewPr>
    <p:cSldViewPr>
      <p:cViewPr varScale="1">
        <p:scale>
          <a:sx n="73" d="100"/>
          <a:sy n="73" d="100"/>
        </p:scale>
        <p:origin x="129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A3E53-DA7A-478B-B957-E8BE30448922}" type="datetimeFigureOut">
              <a:rPr lang="en-GB" smtClean="0"/>
              <a:t>02/03/2018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1D5E86-F61A-4AFE-96DA-4CA96717D681}" type="slidenum">
              <a:rPr lang="en-GB" smtClean="0"/>
              <a:t>‹#›</a:t>
            </a:fld>
            <a:endParaRPr lang="en-GB" dirty="0"/>
          </a:p>
        </p:txBody>
      </p:sp>
    </p:spTree>
    <p:extLst>
      <p:ext uri="{BB962C8B-B14F-4D97-AF65-F5344CB8AC3E}">
        <p14:creationId xmlns:p14="http://schemas.microsoft.com/office/powerpoint/2010/main" val="249853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13</a:t>
            </a:fld>
            <a:endParaRPr lang="en-GB" dirty="0"/>
          </a:p>
        </p:txBody>
      </p:sp>
    </p:spTree>
    <p:extLst>
      <p:ext uri="{BB962C8B-B14F-4D97-AF65-F5344CB8AC3E}">
        <p14:creationId xmlns:p14="http://schemas.microsoft.com/office/powerpoint/2010/main" val="118030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14</a:t>
            </a:fld>
            <a:endParaRPr lang="en-GB" dirty="0"/>
          </a:p>
        </p:txBody>
      </p:sp>
    </p:spTree>
    <p:extLst>
      <p:ext uri="{BB962C8B-B14F-4D97-AF65-F5344CB8AC3E}">
        <p14:creationId xmlns:p14="http://schemas.microsoft.com/office/powerpoint/2010/main" val="98722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0120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32661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10989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58482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9091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49824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20657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20679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35479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45533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02/03/2018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67793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A8473-5FED-4425-8E1A-E0EA63913E5F}" type="datetimeFigureOut">
              <a:rPr lang="en-GB" smtClean="0"/>
              <a:t>02/03/2018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C4EC0-F83D-4BF0-9EC3-A73AF3586533}" type="slidenum">
              <a:rPr lang="en-GB" smtClean="0"/>
              <a:t>‹#›</a:t>
            </a:fld>
            <a:endParaRPr lang="en-GB" dirty="0"/>
          </a:p>
        </p:txBody>
      </p:sp>
    </p:spTree>
    <p:extLst>
      <p:ext uri="{BB962C8B-B14F-4D97-AF65-F5344CB8AC3E}">
        <p14:creationId xmlns:p14="http://schemas.microsoft.com/office/powerpoint/2010/main" val="2200942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2132856"/>
          </a:xfrm>
        </p:spPr>
        <p:txBody>
          <a:bodyPr>
            <a:normAutofit/>
          </a:bodyPr>
          <a:lstStyle/>
          <a:p>
            <a:r>
              <a:rPr lang="en-GB" sz="6600" dirty="0" smtClean="0"/>
              <a:t>Fusion 360</a:t>
            </a:r>
            <a:br>
              <a:rPr lang="en-GB" sz="6600" dirty="0" smtClean="0"/>
            </a:br>
            <a:r>
              <a:rPr lang="en-GB" sz="6600" dirty="0" smtClean="0"/>
              <a:t>Lego Brick Tutorial</a:t>
            </a:r>
            <a:endParaRPr lang="en-GB" sz="6600" dirty="0"/>
          </a:p>
        </p:txBody>
      </p:sp>
      <p:pic>
        <p:nvPicPr>
          <p:cNvPr id="4" name="Picture 3"/>
          <p:cNvPicPr>
            <a:picLocks noChangeAspect="1"/>
          </p:cNvPicPr>
          <p:nvPr/>
        </p:nvPicPr>
        <p:blipFill rotWithShape="1">
          <a:blip r:embed="rId2"/>
          <a:srcRect l="27309" t="19485" r="27862" b="18500"/>
          <a:stretch/>
        </p:blipFill>
        <p:spPr>
          <a:xfrm>
            <a:off x="1655675" y="2118333"/>
            <a:ext cx="5832648" cy="4536504"/>
          </a:xfrm>
          <a:prstGeom prst="rect">
            <a:avLst/>
          </a:prstGeom>
        </p:spPr>
      </p:pic>
    </p:spTree>
    <p:extLst>
      <p:ext uri="{BB962C8B-B14F-4D97-AF65-F5344CB8AC3E}">
        <p14:creationId xmlns:p14="http://schemas.microsoft.com/office/powerpoint/2010/main" val="117397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1" y="116632"/>
            <a:ext cx="8856984"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79512" y="116632"/>
            <a:ext cx="8856983" cy="338554"/>
          </a:xfrm>
          <a:prstGeom prst="rect">
            <a:avLst/>
          </a:prstGeom>
          <a:noFill/>
        </p:spPr>
        <p:txBody>
          <a:bodyPr wrap="square" rtlCol="0">
            <a:spAutoFit/>
          </a:bodyPr>
          <a:lstStyle/>
          <a:p>
            <a:pPr algn="ctr"/>
            <a:r>
              <a:rPr lang="en-GB" sz="1600" dirty="0" smtClean="0"/>
              <a:t>26. Repeat steps 23-25 on the left side.  </a:t>
            </a:r>
          </a:p>
        </p:txBody>
      </p:sp>
      <p:sp>
        <p:nvSpPr>
          <p:cNvPr id="10" name="TextBox 9"/>
          <p:cNvSpPr txBox="1"/>
          <p:nvPr/>
        </p:nvSpPr>
        <p:spPr>
          <a:xfrm>
            <a:off x="179511" y="2276872"/>
            <a:ext cx="5012829" cy="1323439"/>
          </a:xfrm>
          <a:prstGeom prst="rect">
            <a:avLst/>
          </a:prstGeom>
          <a:noFill/>
        </p:spPr>
        <p:txBody>
          <a:bodyPr wrap="square" rtlCol="0">
            <a:spAutoFit/>
          </a:bodyPr>
          <a:lstStyle/>
          <a:p>
            <a:pPr algn="ctr"/>
            <a:r>
              <a:rPr lang="en-GB" sz="1600" dirty="0" smtClean="0"/>
              <a:t>27. Click Sketch and Rectangular Pattern. Select on all three lines on the left hand side and click on the blue arrow shown in the picture. In the menu box find the 2</a:t>
            </a:r>
            <a:r>
              <a:rPr lang="en-GB" sz="1600" baseline="30000" dirty="0" smtClean="0"/>
              <a:t>nd</a:t>
            </a:r>
            <a:r>
              <a:rPr lang="en-GB" sz="1600" dirty="0" smtClean="0"/>
              <a:t> Quantity and type in 4 and in the 2</a:t>
            </a:r>
            <a:r>
              <a:rPr lang="en-GB" sz="1600" baseline="30000" dirty="0" smtClean="0"/>
              <a:t>nd</a:t>
            </a:r>
            <a:r>
              <a:rPr lang="en-GB" sz="1600" dirty="0" smtClean="0"/>
              <a:t> Distance box type in -8mm and click ok. </a:t>
            </a:r>
            <a:endParaRPr lang="en-GB" sz="1600" dirty="0"/>
          </a:p>
        </p:txBody>
      </p:sp>
      <p:sp>
        <p:nvSpPr>
          <p:cNvPr id="11" name="Rectangle 10"/>
          <p:cNvSpPr/>
          <p:nvPr/>
        </p:nvSpPr>
        <p:spPr>
          <a:xfrm>
            <a:off x="5192342" y="2276872"/>
            <a:ext cx="3844153" cy="4464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578421" y="3106719"/>
            <a:ext cx="1296143" cy="2800767"/>
          </a:xfrm>
          <a:prstGeom prst="rect">
            <a:avLst/>
          </a:prstGeom>
          <a:noFill/>
        </p:spPr>
        <p:txBody>
          <a:bodyPr wrap="square" rtlCol="0">
            <a:spAutoFit/>
          </a:bodyPr>
          <a:lstStyle/>
          <a:p>
            <a:pPr algn="ctr"/>
            <a:r>
              <a:rPr lang="en-GB" sz="1600" dirty="0" smtClean="0"/>
              <a:t>28. Click Sketch and Line, draw a vertical line from top to bottom in the middle. Right click and select Normal/ Construction</a:t>
            </a:r>
            <a:r>
              <a:rPr lang="en-GB" sz="1600" dirty="0"/>
              <a:t>.</a:t>
            </a:r>
            <a:endParaRPr lang="en-GB" sz="1600" dirty="0" smtClean="0"/>
          </a:p>
        </p:txBody>
      </p:sp>
      <p:sp>
        <p:nvSpPr>
          <p:cNvPr id="16" name="Rectangle 15"/>
          <p:cNvSpPr/>
          <p:nvPr/>
        </p:nvSpPr>
        <p:spPr>
          <a:xfrm>
            <a:off x="179512" y="2276872"/>
            <a:ext cx="5012830" cy="4464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2"/>
          <a:srcRect l="17901" t="22438" r="53874" b="26375"/>
          <a:stretch/>
        </p:blipFill>
        <p:spPr>
          <a:xfrm>
            <a:off x="2599470" y="512856"/>
            <a:ext cx="1588847" cy="1620000"/>
          </a:xfrm>
          <a:prstGeom prst="rect">
            <a:avLst/>
          </a:prstGeom>
        </p:spPr>
      </p:pic>
      <p:pic>
        <p:nvPicPr>
          <p:cNvPr id="8" name="Picture 7"/>
          <p:cNvPicPr>
            <a:picLocks noChangeAspect="1"/>
          </p:cNvPicPr>
          <p:nvPr/>
        </p:nvPicPr>
        <p:blipFill rotWithShape="1">
          <a:blip r:embed="rId3"/>
          <a:srcRect l="17901" t="22438" r="53874" b="24406"/>
          <a:stretch/>
        </p:blipFill>
        <p:spPr>
          <a:xfrm>
            <a:off x="337389" y="512856"/>
            <a:ext cx="1530000" cy="1620000"/>
          </a:xfrm>
          <a:prstGeom prst="rect">
            <a:avLst/>
          </a:prstGeom>
        </p:spPr>
      </p:pic>
      <p:pic>
        <p:nvPicPr>
          <p:cNvPr id="9" name="Picture 8"/>
          <p:cNvPicPr>
            <a:picLocks noChangeAspect="1"/>
          </p:cNvPicPr>
          <p:nvPr/>
        </p:nvPicPr>
        <p:blipFill rotWithShape="1">
          <a:blip r:embed="rId4"/>
          <a:srcRect l="17900" t="21453" r="53321" b="27360"/>
          <a:stretch/>
        </p:blipFill>
        <p:spPr>
          <a:xfrm>
            <a:off x="4920398" y="512856"/>
            <a:ext cx="1620000" cy="1620000"/>
          </a:xfrm>
          <a:prstGeom prst="rect">
            <a:avLst/>
          </a:prstGeom>
        </p:spPr>
      </p:pic>
      <p:pic>
        <p:nvPicPr>
          <p:cNvPr id="13" name="Picture 12"/>
          <p:cNvPicPr>
            <a:picLocks noChangeAspect="1"/>
          </p:cNvPicPr>
          <p:nvPr/>
        </p:nvPicPr>
        <p:blipFill rotWithShape="1">
          <a:blip r:embed="rId5"/>
          <a:srcRect l="17901" t="21453" r="53874" b="28344"/>
          <a:stretch/>
        </p:blipFill>
        <p:spPr>
          <a:xfrm>
            <a:off x="7272480" y="512856"/>
            <a:ext cx="1620000" cy="1620000"/>
          </a:xfrm>
          <a:prstGeom prst="rect">
            <a:avLst/>
          </a:prstGeom>
        </p:spPr>
      </p:pic>
      <p:pic>
        <p:nvPicPr>
          <p:cNvPr id="20" name="Picture 19"/>
          <p:cNvPicPr>
            <a:picLocks noChangeAspect="1"/>
          </p:cNvPicPr>
          <p:nvPr/>
        </p:nvPicPr>
        <p:blipFill rotWithShape="1">
          <a:blip r:embed="rId6"/>
          <a:srcRect l="38378" t="18500" r="25096" b="15547"/>
          <a:stretch/>
        </p:blipFill>
        <p:spPr>
          <a:xfrm>
            <a:off x="2203580" y="3746885"/>
            <a:ext cx="2820846" cy="2863586"/>
          </a:xfrm>
          <a:prstGeom prst="rect">
            <a:avLst/>
          </a:prstGeom>
        </p:spPr>
      </p:pic>
      <p:pic>
        <p:nvPicPr>
          <p:cNvPr id="23" name="Picture 22"/>
          <p:cNvPicPr>
            <a:picLocks noChangeAspect="1"/>
          </p:cNvPicPr>
          <p:nvPr/>
        </p:nvPicPr>
        <p:blipFill rotWithShape="1">
          <a:blip r:embed="rId7"/>
          <a:srcRect l="33397" t="24406" r="43912" b="34250"/>
          <a:stretch/>
        </p:blipFill>
        <p:spPr>
          <a:xfrm>
            <a:off x="274984" y="3670285"/>
            <a:ext cx="1833124" cy="1877834"/>
          </a:xfrm>
          <a:prstGeom prst="rect">
            <a:avLst/>
          </a:prstGeom>
        </p:spPr>
      </p:pic>
      <p:pic>
        <p:nvPicPr>
          <p:cNvPr id="24" name="Picture 23"/>
          <p:cNvPicPr>
            <a:picLocks noChangeAspect="1"/>
          </p:cNvPicPr>
          <p:nvPr/>
        </p:nvPicPr>
        <p:blipFill rotWithShape="1">
          <a:blip r:embed="rId8"/>
          <a:srcRect l="40592" t="18500" r="40591" b="20469"/>
          <a:stretch/>
        </p:blipFill>
        <p:spPr>
          <a:xfrm>
            <a:off x="5360256" y="2564904"/>
            <a:ext cx="2130154" cy="3884398"/>
          </a:xfrm>
          <a:prstGeom prst="rect">
            <a:avLst/>
          </a:prstGeom>
        </p:spPr>
      </p:pic>
      <p:sp>
        <p:nvSpPr>
          <p:cNvPr id="25" name="Right Arrow 24"/>
          <p:cNvSpPr/>
          <p:nvPr/>
        </p:nvSpPr>
        <p:spPr>
          <a:xfrm>
            <a:off x="2089413" y="1222013"/>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a:off x="4410341" y="1222013"/>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a:off x="6775124" y="1222013"/>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215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3519922" cy="4464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3699434" y="188640"/>
            <a:ext cx="5337062" cy="65643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179511" y="4653136"/>
            <a:ext cx="3519921" cy="209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179512" y="188640"/>
            <a:ext cx="3519922" cy="1323439"/>
          </a:xfrm>
          <a:prstGeom prst="rect">
            <a:avLst/>
          </a:prstGeom>
          <a:noFill/>
        </p:spPr>
        <p:txBody>
          <a:bodyPr wrap="square" rtlCol="0">
            <a:spAutoFit/>
          </a:bodyPr>
          <a:lstStyle/>
          <a:p>
            <a:pPr algn="ctr"/>
            <a:r>
              <a:rPr lang="en-GB" sz="1600" dirty="0" smtClean="0"/>
              <a:t>29</a:t>
            </a:r>
            <a:r>
              <a:rPr lang="en-GB" sz="1600" dirty="0"/>
              <a:t>. </a:t>
            </a:r>
            <a:r>
              <a:rPr lang="en-GB" sz="1600" dirty="0" smtClean="0"/>
              <a:t>Click </a:t>
            </a:r>
            <a:r>
              <a:rPr lang="en-GB" sz="1600" dirty="0"/>
              <a:t>on Sketch and </a:t>
            </a:r>
            <a:r>
              <a:rPr lang="en-GB" sz="1600" dirty="0" smtClean="0"/>
              <a:t>Mirror and then click on the three connected lines at the top. Then click on the centre construction line as the mirror line and then click ok.</a:t>
            </a:r>
            <a:endParaRPr lang="en-GB" sz="1600" dirty="0"/>
          </a:p>
        </p:txBody>
      </p:sp>
      <p:sp>
        <p:nvSpPr>
          <p:cNvPr id="20" name="TextBox 19"/>
          <p:cNvSpPr txBox="1"/>
          <p:nvPr/>
        </p:nvSpPr>
        <p:spPr>
          <a:xfrm>
            <a:off x="3699432" y="188640"/>
            <a:ext cx="5337063" cy="1569660"/>
          </a:xfrm>
          <a:prstGeom prst="rect">
            <a:avLst/>
          </a:prstGeom>
          <a:noFill/>
        </p:spPr>
        <p:txBody>
          <a:bodyPr wrap="square" rtlCol="0">
            <a:spAutoFit/>
          </a:bodyPr>
          <a:lstStyle/>
          <a:p>
            <a:pPr algn="ctr"/>
            <a:r>
              <a:rPr lang="en-GB" sz="1600" dirty="0" smtClean="0"/>
              <a:t>30. Click on Sketch and Mirror. In the Mirror menu you need to select the objects that are going to be mirrored, these are all the connected lines we have been working on. To make it easier to select them you can drag a box around them individually to select them. Select the mirror line as the centre construction line and click ok.</a:t>
            </a:r>
            <a:endParaRPr lang="en-GB" sz="1600" dirty="0"/>
          </a:p>
        </p:txBody>
      </p:sp>
      <p:sp>
        <p:nvSpPr>
          <p:cNvPr id="29" name="TextBox 28"/>
          <p:cNvSpPr txBox="1"/>
          <p:nvPr/>
        </p:nvSpPr>
        <p:spPr>
          <a:xfrm>
            <a:off x="179508" y="4818638"/>
            <a:ext cx="3519923" cy="338554"/>
          </a:xfrm>
          <a:prstGeom prst="rect">
            <a:avLst/>
          </a:prstGeom>
          <a:noFill/>
        </p:spPr>
        <p:txBody>
          <a:bodyPr wrap="square" rtlCol="0">
            <a:spAutoFit/>
          </a:bodyPr>
          <a:lstStyle/>
          <a:p>
            <a:pPr algn="ctr"/>
            <a:r>
              <a:rPr lang="en-GB" sz="1600" dirty="0" smtClean="0"/>
              <a:t>31. Click stop sketch.</a:t>
            </a:r>
            <a:endParaRPr lang="en-GB" sz="1600" dirty="0"/>
          </a:p>
        </p:txBody>
      </p:sp>
      <p:pic>
        <p:nvPicPr>
          <p:cNvPr id="3" name="Picture 2"/>
          <p:cNvPicPr>
            <a:picLocks noChangeAspect="1"/>
          </p:cNvPicPr>
          <p:nvPr/>
        </p:nvPicPr>
        <p:blipFill rotWithShape="1">
          <a:blip r:embed="rId2"/>
          <a:srcRect l="36718" t="19485" r="23435" b="16531"/>
          <a:stretch/>
        </p:blipFill>
        <p:spPr>
          <a:xfrm>
            <a:off x="283782" y="1547913"/>
            <a:ext cx="3280106" cy="2961207"/>
          </a:xfrm>
          <a:prstGeom prst="rect">
            <a:avLst/>
          </a:prstGeom>
        </p:spPr>
      </p:pic>
      <p:pic>
        <p:nvPicPr>
          <p:cNvPr id="5" name="Picture 4"/>
          <p:cNvPicPr>
            <a:picLocks noChangeAspect="1"/>
          </p:cNvPicPr>
          <p:nvPr/>
        </p:nvPicPr>
        <p:blipFill rotWithShape="1">
          <a:blip r:embed="rId3"/>
          <a:srcRect l="36717" t="18500" r="22882" b="16532"/>
          <a:stretch/>
        </p:blipFill>
        <p:spPr>
          <a:xfrm>
            <a:off x="3823580" y="1830308"/>
            <a:ext cx="5113349" cy="4623028"/>
          </a:xfrm>
          <a:prstGeom prst="rect">
            <a:avLst/>
          </a:prstGeom>
        </p:spPr>
      </p:pic>
      <p:pic>
        <p:nvPicPr>
          <p:cNvPr id="11" name="Picture 10"/>
          <p:cNvPicPr>
            <a:picLocks noChangeAspect="1"/>
          </p:cNvPicPr>
          <p:nvPr/>
        </p:nvPicPr>
        <p:blipFill>
          <a:blip r:embed="rId4"/>
          <a:stretch>
            <a:fillRect/>
          </a:stretch>
        </p:blipFill>
        <p:spPr>
          <a:xfrm>
            <a:off x="971600" y="5301208"/>
            <a:ext cx="1868785" cy="1245857"/>
          </a:xfrm>
          <a:prstGeom prst="rect">
            <a:avLst/>
          </a:prstGeom>
        </p:spPr>
      </p:pic>
    </p:spTree>
    <p:extLst>
      <p:ext uri="{BB962C8B-B14F-4D97-AF65-F5344CB8AC3E}">
        <p14:creationId xmlns:p14="http://schemas.microsoft.com/office/powerpoint/2010/main" val="127579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1"/>
            <a:ext cx="3600400" cy="66247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3706759" y="116630"/>
            <a:ext cx="5257729" cy="3450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106361" y="116632"/>
            <a:ext cx="3601543" cy="4401205"/>
          </a:xfrm>
          <a:prstGeom prst="rect">
            <a:avLst/>
          </a:prstGeom>
          <a:noFill/>
        </p:spPr>
        <p:txBody>
          <a:bodyPr wrap="square" rtlCol="0">
            <a:spAutoFit/>
          </a:bodyPr>
          <a:lstStyle/>
          <a:p>
            <a:pPr algn="ctr"/>
            <a:r>
              <a:rPr lang="en-GB" sz="1400" dirty="0" smtClean="0"/>
              <a:t>32. Click on Create and Extrude or you can click E on your keyboard. Click on the 3 circles like shown below and then click on the small rectangle areas also shown below.</a:t>
            </a:r>
          </a:p>
          <a:p>
            <a:pPr algn="ctr"/>
            <a:endParaRPr lang="en-GB" sz="1400" dirty="0"/>
          </a:p>
          <a:p>
            <a:pPr algn="ctr"/>
            <a:endParaRPr lang="en-GB" sz="1400" dirty="0" smtClean="0"/>
          </a:p>
          <a:p>
            <a:pPr algn="ctr"/>
            <a:endParaRPr lang="en-GB" sz="1400" dirty="0"/>
          </a:p>
          <a:p>
            <a:pPr algn="ctr"/>
            <a:endParaRPr lang="en-GB" sz="1400" dirty="0" smtClean="0"/>
          </a:p>
          <a:p>
            <a:pPr algn="ctr"/>
            <a:endParaRPr lang="en-GB" sz="1400" dirty="0"/>
          </a:p>
          <a:p>
            <a:pPr algn="ctr"/>
            <a:endParaRPr lang="en-GB" sz="1400" dirty="0" smtClean="0"/>
          </a:p>
          <a:p>
            <a:pPr algn="ctr"/>
            <a:endParaRPr lang="en-GB" sz="1400" dirty="0"/>
          </a:p>
          <a:p>
            <a:pPr algn="ctr"/>
            <a:endParaRPr lang="en-GB" sz="1400" dirty="0" smtClean="0"/>
          </a:p>
          <a:p>
            <a:pPr algn="ctr"/>
            <a:endParaRPr lang="en-GB" sz="1400" dirty="0"/>
          </a:p>
          <a:p>
            <a:pPr algn="ctr"/>
            <a:endParaRPr lang="en-GB" sz="1400" dirty="0" smtClean="0"/>
          </a:p>
          <a:p>
            <a:pPr algn="ctr"/>
            <a:endParaRPr lang="en-GB" sz="1400" dirty="0" smtClean="0"/>
          </a:p>
          <a:p>
            <a:pPr algn="ctr"/>
            <a:endParaRPr lang="en-GB" sz="1400" dirty="0" smtClean="0"/>
          </a:p>
          <a:p>
            <a:pPr algn="ctr"/>
            <a:r>
              <a:rPr lang="en-GB" sz="1400" dirty="0" smtClean="0"/>
              <a:t>Then in the Extrude menu change the Extent to </a:t>
            </a:r>
            <a:r>
              <a:rPr lang="en-GB" sz="1400" dirty="0" err="1" smtClean="0"/>
              <a:t>To</a:t>
            </a:r>
            <a:r>
              <a:rPr lang="en-GB" sz="1400" dirty="0" smtClean="0"/>
              <a:t> Object and click on the outer rectangle. This area appears a lighter grey when the cursor is hovered over it.</a:t>
            </a:r>
            <a:endParaRPr lang="en-GB" sz="1400" dirty="0"/>
          </a:p>
        </p:txBody>
      </p:sp>
      <p:sp>
        <p:nvSpPr>
          <p:cNvPr id="27" name="TextBox 26"/>
          <p:cNvSpPr txBox="1"/>
          <p:nvPr/>
        </p:nvSpPr>
        <p:spPr>
          <a:xfrm>
            <a:off x="7585380" y="1081464"/>
            <a:ext cx="1211324" cy="1200329"/>
          </a:xfrm>
          <a:prstGeom prst="rect">
            <a:avLst/>
          </a:prstGeom>
          <a:noFill/>
        </p:spPr>
        <p:txBody>
          <a:bodyPr wrap="square" rtlCol="0">
            <a:spAutoFit/>
          </a:bodyPr>
          <a:lstStyle/>
          <a:p>
            <a:pPr algn="ctr"/>
            <a:r>
              <a:rPr lang="en-GB" dirty="0" smtClean="0"/>
              <a:t>33. Click on Extend Faces and click ok.</a:t>
            </a:r>
          </a:p>
        </p:txBody>
      </p:sp>
      <p:sp>
        <p:nvSpPr>
          <p:cNvPr id="20" name="Rectangle 19"/>
          <p:cNvSpPr/>
          <p:nvPr/>
        </p:nvSpPr>
        <p:spPr>
          <a:xfrm>
            <a:off x="3706758" y="3567102"/>
            <a:ext cx="5257730" cy="3174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706756" y="3699029"/>
            <a:ext cx="2233396" cy="1077218"/>
          </a:xfrm>
          <a:prstGeom prst="rect">
            <a:avLst/>
          </a:prstGeom>
          <a:noFill/>
        </p:spPr>
        <p:txBody>
          <a:bodyPr wrap="square" rtlCol="0">
            <a:spAutoFit/>
          </a:bodyPr>
          <a:lstStyle/>
          <a:p>
            <a:pPr algn="ctr"/>
            <a:r>
              <a:rPr lang="en-GB" sz="1600" dirty="0" smtClean="0"/>
              <a:t>34. If you drag your view cube around you can see your Lego brick from all different angles. </a:t>
            </a:r>
            <a:endParaRPr lang="en-GB" sz="1600" dirty="0"/>
          </a:p>
        </p:txBody>
      </p:sp>
      <p:pic>
        <p:nvPicPr>
          <p:cNvPr id="2" name="Picture 1"/>
          <p:cNvPicPr>
            <a:picLocks noChangeAspect="1"/>
          </p:cNvPicPr>
          <p:nvPr/>
        </p:nvPicPr>
        <p:blipFill rotWithShape="1">
          <a:blip r:embed="rId2"/>
          <a:srcRect l="37824" t="19485" r="43359" b="15547"/>
          <a:stretch/>
        </p:blipFill>
        <p:spPr>
          <a:xfrm>
            <a:off x="581716" y="1134586"/>
            <a:ext cx="1181972" cy="2294414"/>
          </a:xfrm>
          <a:prstGeom prst="rect">
            <a:avLst/>
          </a:prstGeom>
        </p:spPr>
      </p:pic>
      <p:pic>
        <p:nvPicPr>
          <p:cNvPr id="5" name="Picture 4"/>
          <p:cNvPicPr>
            <a:picLocks noChangeAspect="1"/>
          </p:cNvPicPr>
          <p:nvPr/>
        </p:nvPicPr>
        <p:blipFill rotWithShape="1">
          <a:blip r:embed="rId3"/>
          <a:srcRect l="37825" t="19485" r="43359" b="15547"/>
          <a:stretch/>
        </p:blipFill>
        <p:spPr>
          <a:xfrm>
            <a:off x="1978236" y="1134586"/>
            <a:ext cx="1181971" cy="2294414"/>
          </a:xfrm>
          <a:prstGeom prst="rect">
            <a:avLst/>
          </a:prstGeom>
        </p:spPr>
      </p:pic>
      <p:pic>
        <p:nvPicPr>
          <p:cNvPr id="10" name="Picture 9"/>
          <p:cNvPicPr>
            <a:picLocks noChangeAspect="1"/>
          </p:cNvPicPr>
          <p:nvPr/>
        </p:nvPicPr>
        <p:blipFill rotWithShape="1">
          <a:blip r:embed="rId4"/>
          <a:srcRect l="37824" t="19485" r="23989" b="15547"/>
          <a:stretch/>
        </p:blipFill>
        <p:spPr>
          <a:xfrm>
            <a:off x="816666" y="4517837"/>
            <a:ext cx="2180931" cy="2086107"/>
          </a:xfrm>
          <a:prstGeom prst="rect">
            <a:avLst/>
          </a:prstGeom>
        </p:spPr>
      </p:pic>
      <p:pic>
        <p:nvPicPr>
          <p:cNvPr id="15" name="Picture 14"/>
          <p:cNvPicPr>
            <a:picLocks noChangeAspect="1"/>
          </p:cNvPicPr>
          <p:nvPr/>
        </p:nvPicPr>
        <p:blipFill rotWithShape="1">
          <a:blip r:embed="rId5"/>
          <a:srcRect l="37825" t="19485" r="23435" b="15547"/>
          <a:stretch/>
        </p:blipFill>
        <p:spPr>
          <a:xfrm>
            <a:off x="3922453" y="191659"/>
            <a:ext cx="3529868" cy="3328161"/>
          </a:xfrm>
          <a:prstGeom prst="rect">
            <a:avLst/>
          </a:prstGeom>
        </p:spPr>
      </p:pic>
      <p:pic>
        <p:nvPicPr>
          <p:cNvPr id="16" name="Picture 15"/>
          <p:cNvPicPr>
            <a:picLocks noChangeAspect="1"/>
          </p:cNvPicPr>
          <p:nvPr/>
        </p:nvPicPr>
        <p:blipFill rotWithShape="1">
          <a:blip r:embed="rId6"/>
          <a:srcRect l="30077" t="18500" r="29523" b="21453"/>
          <a:stretch/>
        </p:blipFill>
        <p:spPr>
          <a:xfrm>
            <a:off x="5904031" y="3923538"/>
            <a:ext cx="2945604" cy="2461395"/>
          </a:xfrm>
          <a:prstGeom prst="rect">
            <a:avLst/>
          </a:prstGeom>
        </p:spPr>
      </p:pic>
      <p:pic>
        <p:nvPicPr>
          <p:cNvPr id="17" name="Picture 16"/>
          <p:cNvPicPr>
            <a:picLocks noChangeAspect="1"/>
          </p:cNvPicPr>
          <p:nvPr/>
        </p:nvPicPr>
        <p:blipFill>
          <a:blip r:embed="rId7"/>
          <a:stretch>
            <a:fillRect/>
          </a:stretch>
        </p:blipFill>
        <p:spPr>
          <a:xfrm>
            <a:off x="4068595" y="4840308"/>
            <a:ext cx="1511734" cy="1480564"/>
          </a:xfrm>
          <a:prstGeom prst="rect">
            <a:avLst/>
          </a:prstGeom>
        </p:spPr>
      </p:pic>
    </p:spTree>
    <p:extLst>
      <p:ext uri="{BB962C8B-B14F-4D97-AF65-F5344CB8AC3E}">
        <p14:creationId xmlns:p14="http://schemas.microsoft.com/office/powerpoint/2010/main" val="104621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2880320"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TextBox 5"/>
          <p:cNvSpPr txBox="1"/>
          <p:nvPr/>
        </p:nvSpPr>
        <p:spPr>
          <a:xfrm>
            <a:off x="106272" y="116632"/>
            <a:ext cx="2881552" cy="1323439"/>
          </a:xfrm>
          <a:prstGeom prst="rect">
            <a:avLst/>
          </a:prstGeom>
          <a:noFill/>
        </p:spPr>
        <p:txBody>
          <a:bodyPr wrap="square" rtlCol="0">
            <a:spAutoFit/>
          </a:bodyPr>
          <a:lstStyle/>
          <a:p>
            <a:pPr algn="ctr"/>
            <a:r>
              <a:rPr lang="en-GB" sz="1600" dirty="0" smtClean="0"/>
              <a:t>35. In the Browser click on the arrow next to Sketches and click on the lightbulb next to Sketch 3. This will turn the last sketch you were working on.</a:t>
            </a:r>
            <a:endParaRPr lang="en-GB" sz="1600" dirty="0"/>
          </a:p>
        </p:txBody>
      </p:sp>
      <p:sp>
        <p:nvSpPr>
          <p:cNvPr id="7" name="TextBox 6"/>
          <p:cNvSpPr txBox="1"/>
          <p:nvPr/>
        </p:nvSpPr>
        <p:spPr>
          <a:xfrm>
            <a:off x="105040" y="3501008"/>
            <a:ext cx="2881552" cy="584775"/>
          </a:xfrm>
          <a:prstGeom prst="rect">
            <a:avLst/>
          </a:prstGeom>
          <a:noFill/>
        </p:spPr>
        <p:txBody>
          <a:bodyPr wrap="square" rtlCol="0">
            <a:spAutoFit/>
          </a:bodyPr>
          <a:lstStyle/>
          <a:p>
            <a:pPr algn="ctr"/>
            <a:r>
              <a:rPr lang="en-GB" sz="1600" dirty="0" smtClean="0"/>
              <a:t>37. Turn off the sketch by click the lightbulb again.</a:t>
            </a:r>
          </a:p>
        </p:txBody>
      </p:sp>
      <p:sp>
        <p:nvSpPr>
          <p:cNvPr id="11" name="Rectangle 10"/>
          <p:cNvSpPr/>
          <p:nvPr/>
        </p:nvSpPr>
        <p:spPr>
          <a:xfrm>
            <a:off x="2986592" y="117150"/>
            <a:ext cx="5977896" cy="3311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3" name="Rectangle 22"/>
          <p:cNvSpPr/>
          <p:nvPr/>
        </p:nvSpPr>
        <p:spPr>
          <a:xfrm>
            <a:off x="106272" y="3429000"/>
            <a:ext cx="2880320"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4" name="TextBox 23"/>
          <p:cNvSpPr txBox="1"/>
          <p:nvPr/>
        </p:nvSpPr>
        <p:spPr>
          <a:xfrm>
            <a:off x="6776281" y="618654"/>
            <a:ext cx="1800199" cy="2308324"/>
          </a:xfrm>
          <a:prstGeom prst="rect">
            <a:avLst/>
          </a:prstGeom>
          <a:noFill/>
        </p:spPr>
        <p:txBody>
          <a:bodyPr wrap="square" rtlCol="0">
            <a:spAutoFit/>
          </a:bodyPr>
          <a:lstStyle/>
          <a:p>
            <a:pPr algn="ctr"/>
            <a:r>
              <a:rPr lang="en-GB" sz="1600" dirty="0" smtClean="0"/>
              <a:t>36. Click Create and Extrude, select the two sections either side of the middle circle (shown in red) and in the distance box type in 7mm and click ok.</a:t>
            </a:r>
          </a:p>
        </p:txBody>
      </p:sp>
      <p:pic>
        <p:nvPicPr>
          <p:cNvPr id="4" name="Picture 3"/>
          <p:cNvPicPr>
            <a:picLocks noChangeAspect="1"/>
          </p:cNvPicPr>
          <p:nvPr/>
        </p:nvPicPr>
        <p:blipFill rotWithShape="1">
          <a:blip r:embed="rId3"/>
          <a:srcRect l="1298" t="22438" r="84866" b="49015"/>
          <a:stretch/>
        </p:blipFill>
        <p:spPr>
          <a:xfrm>
            <a:off x="740062" y="1475266"/>
            <a:ext cx="1613972" cy="1872208"/>
          </a:xfrm>
          <a:prstGeom prst="rect">
            <a:avLst/>
          </a:prstGeom>
        </p:spPr>
      </p:pic>
      <p:pic>
        <p:nvPicPr>
          <p:cNvPr id="12" name="Picture 11"/>
          <p:cNvPicPr>
            <a:picLocks noChangeAspect="1"/>
          </p:cNvPicPr>
          <p:nvPr/>
        </p:nvPicPr>
        <p:blipFill rotWithShape="1">
          <a:blip r:embed="rId4"/>
          <a:srcRect l="40591" t="18500" r="22882" b="20469"/>
          <a:stretch/>
        </p:blipFill>
        <p:spPr>
          <a:xfrm>
            <a:off x="3119266" y="260648"/>
            <a:ext cx="3285977" cy="3086826"/>
          </a:xfrm>
          <a:prstGeom prst="rect">
            <a:avLst/>
          </a:prstGeom>
        </p:spPr>
      </p:pic>
      <p:pic>
        <p:nvPicPr>
          <p:cNvPr id="15" name="Picture 14"/>
          <p:cNvPicPr>
            <a:picLocks noChangeAspect="1"/>
          </p:cNvPicPr>
          <p:nvPr/>
        </p:nvPicPr>
        <p:blipFill rotWithShape="1">
          <a:blip r:embed="rId5"/>
          <a:srcRect l="1298" t="22438" r="84313" b="48031"/>
          <a:stretch/>
        </p:blipFill>
        <p:spPr>
          <a:xfrm>
            <a:off x="467544" y="4158166"/>
            <a:ext cx="2167091" cy="2500489"/>
          </a:xfrm>
          <a:prstGeom prst="rect">
            <a:avLst/>
          </a:prstGeom>
        </p:spPr>
      </p:pic>
      <p:sp>
        <p:nvSpPr>
          <p:cNvPr id="19" name="Rectangle 18"/>
          <p:cNvSpPr/>
          <p:nvPr/>
        </p:nvSpPr>
        <p:spPr>
          <a:xfrm>
            <a:off x="2995906" y="3429000"/>
            <a:ext cx="5968581"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17" name="Picture 16"/>
          <p:cNvPicPr>
            <a:picLocks noChangeAspect="1"/>
          </p:cNvPicPr>
          <p:nvPr/>
        </p:nvPicPr>
        <p:blipFill rotWithShape="1">
          <a:blip r:embed="rId6"/>
          <a:srcRect l="7939" t="9641" r="80439" b="45078"/>
          <a:stretch/>
        </p:blipFill>
        <p:spPr>
          <a:xfrm>
            <a:off x="3119266" y="3572498"/>
            <a:ext cx="1348038" cy="2952846"/>
          </a:xfrm>
          <a:prstGeom prst="rect">
            <a:avLst/>
          </a:prstGeom>
        </p:spPr>
      </p:pic>
      <p:sp>
        <p:nvSpPr>
          <p:cNvPr id="21" name="TextBox 20"/>
          <p:cNvSpPr txBox="1"/>
          <p:nvPr/>
        </p:nvSpPr>
        <p:spPr>
          <a:xfrm>
            <a:off x="4467305" y="3573016"/>
            <a:ext cx="4497182" cy="1077218"/>
          </a:xfrm>
          <a:prstGeom prst="rect">
            <a:avLst/>
          </a:prstGeom>
          <a:noFill/>
        </p:spPr>
        <p:txBody>
          <a:bodyPr wrap="square" rtlCol="0">
            <a:spAutoFit/>
          </a:bodyPr>
          <a:lstStyle/>
          <a:p>
            <a:pPr algn="ctr"/>
            <a:r>
              <a:rPr lang="en-GB" sz="1600" dirty="0" smtClean="0"/>
              <a:t>38. You are now going to create the Lego words that go on each cylinder on the top of each Lego Brick. Click on Sketch and Text. Click on one of the top faces of the cylinders.</a:t>
            </a:r>
          </a:p>
        </p:txBody>
      </p:sp>
      <p:pic>
        <p:nvPicPr>
          <p:cNvPr id="18" name="Picture 17"/>
          <p:cNvPicPr>
            <a:picLocks noChangeAspect="1"/>
          </p:cNvPicPr>
          <p:nvPr/>
        </p:nvPicPr>
        <p:blipFill rotWithShape="1">
          <a:blip r:embed="rId7"/>
          <a:srcRect l="24542" t="17516" r="25649" b="14563"/>
          <a:stretch/>
        </p:blipFill>
        <p:spPr>
          <a:xfrm>
            <a:off x="5476409" y="4673723"/>
            <a:ext cx="2524572" cy="1935505"/>
          </a:xfrm>
          <a:prstGeom prst="rect">
            <a:avLst/>
          </a:prstGeom>
        </p:spPr>
      </p:pic>
    </p:spTree>
    <p:extLst>
      <p:ext uri="{BB962C8B-B14F-4D97-AF65-F5344CB8AC3E}">
        <p14:creationId xmlns:p14="http://schemas.microsoft.com/office/powerpoint/2010/main" val="365690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1"/>
            <a:ext cx="6048670" cy="38884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06272" y="116632"/>
            <a:ext cx="5905888" cy="954107"/>
          </a:xfrm>
          <a:prstGeom prst="rect">
            <a:avLst/>
          </a:prstGeom>
          <a:noFill/>
        </p:spPr>
        <p:txBody>
          <a:bodyPr wrap="square" rtlCol="0">
            <a:spAutoFit/>
          </a:bodyPr>
          <a:lstStyle/>
          <a:p>
            <a:pPr algn="ctr"/>
            <a:r>
              <a:rPr lang="en-GB" sz="1400" dirty="0" smtClean="0"/>
              <a:t>39. Click somewhere in the circle and type in LEGO in capital letters. In the Height box type in 2.3mm, in the Angle box type in 180 </a:t>
            </a:r>
            <a:r>
              <a:rPr lang="en-GB" sz="1400" dirty="0" err="1" smtClean="0"/>
              <a:t>deg</a:t>
            </a:r>
            <a:r>
              <a:rPr lang="en-GB" sz="1400" dirty="0" smtClean="0"/>
              <a:t>, change the Font to Agency FB and click the bold button. If you need to move the text to make it central in the circle then you can do using the blue circle shown in the picture.</a:t>
            </a:r>
            <a:endParaRPr lang="en-GB" sz="1400" dirty="0"/>
          </a:p>
        </p:txBody>
      </p:sp>
      <p:sp>
        <p:nvSpPr>
          <p:cNvPr id="7" name="TextBox 6"/>
          <p:cNvSpPr txBox="1"/>
          <p:nvPr/>
        </p:nvSpPr>
        <p:spPr>
          <a:xfrm>
            <a:off x="6156174" y="116632"/>
            <a:ext cx="2808312" cy="738664"/>
          </a:xfrm>
          <a:prstGeom prst="rect">
            <a:avLst/>
          </a:prstGeom>
          <a:noFill/>
        </p:spPr>
        <p:txBody>
          <a:bodyPr wrap="square" rtlCol="0">
            <a:spAutoFit/>
          </a:bodyPr>
          <a:lstStyle/>
          <a:p>
            <a:pPr algn="ctr"/>
            <a:r>
              <a:rPr lang="en-GB" sz="1400" dirty="0" smtClean="0"/>
              <a:t>40. Click on the text, then Right click and select explode text. This will make the text into an outline.</a:t>
            </a:r>
          </a:p>
        </p:txBody>
      </p:sp>
      <p:sp>
        <p:nvSpPr>
          <p:cNvPr id="11" name="Rectangle 10"/>
          <p:cNvSpPr/>
          <p:nvPr/>
        </p:nvSpPr>
        <p:spPr>
          <a:xfrm>
            <a:off x="6156176" y="117149"/>
            <a:ext cx="2808312" cy="66242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06271" y="4005064"/>
            <a:ext cx="6049899" cy="27363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4577333" y="4433009"/>
            <a:ext cx="1304526" cy="1815882"/>
          </a:xfrm>
          <a:prstGeom prst="rect">
            <a:avLst/>
          </a:prstGeom>
          <a:noFill/>
        </p:spPr>
        <p:txBody>
          <a:bodyPr wrap="square" rtlCol="0">
            <a:spAutoFit/>
          </a:bodyPr>
          <a:lstStyle/>
          <a:p>
            <a:pPr algn="ctr"/>
            <a:r>
              <a:rPr lang="en-GB" sz="1400" dirty="0" smtClean="0"/>
              <a:t>41. Click Create and then Extrude, select all the letters and enter 0.1mm in the distance box then click ok.</a:t>
            </a:r>
            <a:endParaRPr lang="en-GB" sz="1400" dirty="0"/>
          </a:p>
        </p:txBody>
      </p:sp>
      <p:pic>
        <p:nvPicPr>
          <p:cNvPr id="16" name="Picture 15"/>
          <p:cNvPicPr>
            <a:picLocks noChangeAspect="1"/>
          </p:cNvPicPr>
          <p:nvPr/>
        </p:nvPicPr>
        <p:blipFill rotWithShape="1">
          <a:blip r:embed="rId3"/>
          <a:srcRect l="7939" t="21454" r="21221" b="22438"/>
          <a:stretch/>
        </p:blipFill>
        <p:spPr>
          <a:xfrm>
            <a:off x="251520" y="1100741"/>
            <a:ext cx="3446211" cy="1534641"/>
          </a:xfrm>
          <a:prstGeom prst="rect">
            <a:avLst/>
          </a:prstGeom>
        </p:spPr>
      </p:pic>
      <p:pic>
        <p:nvPicPr>
          <p:cNvPr id="21" name="Picture 20"/>
          <p:cNvPicPr>
            <a:picLocks noChangeAspect="1"/>
          </p:cNvPicPr>
          <p:nvPr/>
        </p:nvPicPr>
        <p:blipFill rotWithShape="1">
          <a:blip r:embed="rId4"/>
          <a:srcRect l="39847" t="20396" r="23073" b="39245"/>
          <a:stretch/>
        </p:blipFill>
        <p:spPr>
          <a:xfrm>
            <a:off x="2987824" y="2054399"/>
            <a:ext cx="2952328" cy="1806649"/>
          </a:xfrm>
          <a:prstGeom prst="rect">
            <a:avLst/>
          </a:prstGeom>
        </p:spPr>
      </p:pic>
      <p:sp>
        <p:nvSpPr>
          <p:cNvPr id="24" name="TextBox 23"/>
          <p:cNvSpPr txBox="1"/>
          <p:nvPr/>
        </p:nvSpPr>
        <p:spPr>
          <a:xfrm>
            <a:off x="3697730" y="980728"/>
            <a:ext cx="2466829" cy="307777"/>
          </a:xfrm>
          <a:prstGeom prst="rect">
            <a:avLst/>
          </a:prstGeom>
          <a:noFill/>
        </p:spPr>
        <p:txBody>
          <a:bodyPr wrap="square" rtlCol="0">
            <a:spAutoFit/>
          </a:bodyPr>
          <a:lstStyle/>
          <a:p>
            <a:r>
              <a:rPr lang="en-GB" sz="1400" dirty="0" smtClean="0"/>
              <a:t>The Click ok.</a:t>
            </a:r>
            <a:endParaRPr lang="en-GB" sz="1400" dirty="0"/>
          </a:p>
        </p:txBody>
      </p:sp>
      <p:pic>
        <p:nvPicPr>
          <p:cNvPr id="22" name="Picture 21"/>
          <p:cNvPicPr>
            <a:picLocks noChangeAspect="1"/>
          </p:cNvPicPr>
          <p:nvPr/>
        </p:nvPicPr>
        <p:blipFill rotWithShape="1">
          <a:blip r:embed="rId5"/>
          <a:srcRect l="37271" t="37204" r="43359" b="18500"/>
          <a:stretch/>
        </p:blipFill>
        <p:spPr>
          <a:xfrm>
            <a:off x="6300189" y="924970"/>
            <a:ext cx="2520281" cy="3240360"/>
          </a:xfrm>
          <a:prstGeom prst="rect">
            <a:avLst/>
          </a:prstGeom>
        </p:spPr>
      </p:pic>
      <p:pic>
        <p:nvPicPr>
          <p:cNvPr id="25" name="Picture 24"/>
          <p:cNvPicPr>
            <a:picLocks noChangeAspect="1"/>
          </p:cNvPicPr>
          <p:nvPr/>
        </p:nvPicPr>
        <p:blipFill rotWithShape="1">
          <a:blip r:embed="rId6"/>
          <a:srcRect l="40592" t="40156" r="46679" b="39172"/>
          <a:stretch/>
        </p:blipFill>
        <p:spPr>
          <a:xfrm>
            <a:off x="6372200" y="4349447"/>
            <a:ext cx="2304259" cy="2103889"/>
          </a:xfrm>
          <a:prstGeom prst="rect">
            <a:avLst/>
          </a:prstGeom>
        </p:spPr>
      </p:pic>
      <p:pic>
        <p:nvPicPr>
          <p:cNvPr id="26" name="Picture 25"/>
          <p:cNvPicPr>
            <a:picLocks noChangeAspect="1"/>
          </p:cNvPicPr>
          <p:nvPr/>
        </p:nvPicPr>
        <p:blipFill rotWithShape="1">
          <a:blip r:embed="rId7"/>
          <a:srcRect l="31737" t="23422" r="26756" b="38188"/>
          <a:stretch/>
        </p:blipFill>
        <p:spPr>
          <a:xfrm>
            <a:off x="251520" y="4311617"/>
            <a:ext cx="4088957" cy="2126257"/>
          </a:xfrm>
          <a:prstGeom prst="rect">
            <a:avLst/>
          </a:prstGeom>
        </p:spPr>
      </p:pic>
    </p:spTree>
    <p:extLst>
      <p:ext uri="{BB962C8B-B14F-4D97-AF65-F5344CB8AC3E}">
        <p14:creationId xmlns:p14="http://schemas.microsoft.com/office/powerpoint/2010/main" val="181186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3" y="116632"/>
            <a:ext cx="6356109"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107503" y="3140968"/>
            <a:ext cx="6687504"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6795008" y="3429000"/>
            <a:ext cx="2241487"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256006" y="438634"/>
            <a:ext cx="2232248" cy="2308324"/>
          </a:xfrm>
          <a:prstGeom prst="rect">
            <a:avLst/>
          </a:prstGeom>
          <a:noFill/>
        </p:spPr>
        <p:txBody>
          <a:bodyPr wrap="square" rtlCol="0">
            <a:spAutoFit/>
          </a:bodyPr>
          <a:lstStyle/>
          <a:p>
            <a:pPr algn="ctr"/>
            <a:r>
              <a:rPr lang="en-GB" sz="1600" dirty="0" smtClean="0"/>
              <a:t>42. Click on Create, Pattern and Rectangular Pattern. In the menu change Pattern type to features, click on the extrusion located in the timeline at the bottom (the extrusion is the last picture in the timeline).</a:t>
            </a:r>
            <a:endParaRPr lang="en-GB" sz="1600" dirty="0"/>
          </a:p>
        </p:txBody>
      </p:sp>
      <p:pic>
        <p:nvPicPr>
          <p:cNvPr id="2" name="Picture 1"/>
          <p:cNvPicPr>
            <a:picLocks noChangeAspect="1"/>
          </p:cNvPicPr>
          <p:nvPr/>
        </p:nvPicPr>
        <p:blipFill rotWithShape="1">
          <a:blip r:embed="rId2"/>
          <a:srcRect l="23989" t="27360" r="26202" b="5704"/>
          <a:stretch/>
        </p:blipFill>
        <p:spPr>
          <a:xfrm>
            <a:off x="2655316" y="188640"/>
            <a:ext cx="3716884" cy="2808312"/>
          </a:xfrm>
          <a:prstGeom prst="rect">
            <a:avLst/>
          </a:prstGeom>
        </p:spPr>
      </p:pic>
      <p:sp>
        <p:nvSpPr>
          <p:cNvPr id="20" name="TextBox 19"/>
          <p:cNvSpPr txBox="1"/>
          <p:nvPr/>
        </p:nvSpPr>
        <p:spPr>
          <a:xfrm>
            <a:off x="3890400" y="3494618"/>
            <a:ext cx="2766449" cy="2893100"/>
          </a:xfrm>
          <a:prstGeom prst="rect">
            <a:avLst/>
          </a:prstGeom>
          <a:noFill/>
        </p:spPr>
        <p:txBody>
          <a:bodyPr wrap="square" rtlCol="0">
            <a:spAutoFit/>
          </a:bodyPr>
          <a:lstStyle/>
          <a:p>
            <a:pPr algn="ctr"/>
            <a:r>
              <a:rPr lang="en-GB" sz="1400" dirty="0" smtClean="0"/>
              <a:t>43. For the directions select the vertical line on the left and the horizontal line at the bottom (both highlighted in blue in the picture). Change Distance Type to Spacing. In the 1</a:t>
            </a:r>
            <a:r>
              <a:rPr lang="en-GB" sz="1400" baseline="30000" dirty="0" smtClean="0"/>
              <a:t>st</a:t>
            </a:r>
            <a:r>
              <a:rPr lang="en-GB" sz="1400" dirty="0" smtClean="0"/>
              <a:t> Quantity box type in 4, in the 1</a:t>
            </a:r>
            <a:r>
              <a:rPr lang="en-GB" sz="1400" baseline="30000" dirty="0" smtClean="0"/>
              <a:t>st</a:t>
            </a:r>
            <a:r>
              <a:rPr lang="en-GB" sz="1400" dirty="0" smtClean="0"/>
              <a:t> Distance box type in </a:t>
            </a:r>
            <a:r>
              <a:rPr lang="en-GB" sz="1400" dirty="0"/>
              <a:t>8mm, </a:t>
            </a:r>
            <a:r>
              <a:rPr lang="en-GB" sz="1400" dirty="0" smtClean="0"/>
              <a:t>in </a:t>
            </a:r>
            <a:r>
              <a:rPr lang="en-GB" sz="1400" dirty="0"/>
              <a:t>the </a:t>
            </a:r>
            <a:r>
              <a:rPr lang="en-GB" sz="1400" dirty="0" smtClean="0"/>
              <a:t>2</a:t>
            </a:r>
            <a:r>
              <a:rPr lang="en-GB" sz="1400" baseline="30000" dirty="0" smtClean="0"/>
              <a:t>nd</a:t>
            </a:r>
            <a:r>
              <a:rPr lang="en-GB" sz="1400" dirty="0"/>
              <a:t> </a:t>
            </a:r>
            <a:r>
              <a:rPr lang="en-GB" sz="1400" dirty="0" smtClean="0"/>
              <a:t>Quantity </a:t>
            </a:r>
            <a:r>
              <a:rPr lang="en-GB" sz="1400" dirty="0"/>
              <a:t>box type in </a:t>
            </a:r>
            <a:r>
              <a:rPr lang="en-GB" sz="1400" dirty="0" smtClean="0"/>
              <a:t>2, </a:t>
            </a:r>
            <a:r>
              <a:rPr lang="en-GB" sz="1400" dirty="0"/>
              <a:t>in the </a:t>
            </a:r>
            <a:r>
              <a:rPr lang="en-GB" sz="1400" dirty="0" smtClean="0"/>
              <a:t>2</a:t>
            </a:r>
            <a:r>
              <a:rPr lang="en-GB" sz="1400" baseline="30000" dirty="0" smtClean="0"/>
              <a:t>nd</a:t>
            </a:r>
            <a:r>
              <a:rPr lang="en-GB" sz="1400" dirty="0" smtClean="0"/>
              <a:t> Distance </a:t>
            </a:r>
            <a:r>
              <a:rPr lang="en-GB" sz="1400" dirty="0"/>
              <a:t>box type in </a:t>
            </a:r>
            <a:r>
              <a:rPr lang="en-GB" sz="1400" dirty="0" smtClean="0"/>
              <a:t>8mm. Finally check that the preview of the rectangular pattern is correct. If it is Click ok, if it isn’t check with your teacher.</a:t>
            </a:r>
            <a:endParaRPr lang="en-GB" sz="1400" dirty="0"/>
          </a:p>
        </p:txBody>
      </p:sp>
      <p:pic>
        <p:nvPicPr>
          <p:cNvPr id="3" name="Picture 2"/>
          <p:cNvPicPr>
            <a:picLocks noChangeAspect="1"/>
          </p:cNvPicPr>
          <p:nvPr/>
        </p:nvPicPr>
        <p:blipFill rotWithShape="1">
          <a:blip r:embed="rId3"/>
          <a:srcRect l="40591" t="19485" r="21775" b="18500"/>
          <a:stretch/>
        </p:blipFill>
        <p:spPr>
          <a:xfrm>
            <a:off x="247812" y="3284984"/>
            <a:ext cx="3504429" cy="3246750"/>
          </a:xfrm>
          <a:prstGeom prst="rect">
            <a:avLst/>
          </a:prstGeom>
        </p:spPr>
      </p:pic>
      <p:sp>
        <p:nvSpPr>
          <p:cNvPr id="22" name="TextBox 21"/>
          <p:cNvSpPr txBox="1"/>
          <p:nvPr/>
        </p:nvSpPr>
        <p:spPr>
          <a:xfrm>
            <a:off x="6518118" y="699837"/>
            <a:ext cx="2518378" cy="369332"/>
          </a:xfrm>
          <a:prstGeom prst="rect">
            <a:avLst/>
          </a:prstGeom>
          <a:noFill/>
        </p:spPr>
        <p:txBody>
          <a:bodyPr wrap="square" rtlCol="0">
            <a:spAutoFit/>
          </a:bodyPr>
          <a:lstStyle/>
          <a:p>
            <a:pPr algn="ctr"/>
            <a:r>
              <a:rPr lang="en-GB" dirty="0" smtClean="0"/>
              <a:t>44. Click Save.</a:t>
            </a:r>
            <a:endParaRPr lang="en-GB" dirty="0"/>
          </a:p>
        </p:txBody>
      </p:sp>
      <p:pic>
        <p:nvPicPr>
          <p:cNvPr id="23" name="Picture 22"/>
          <p:cNvPicPr>
            <a:picLocks noChangeAspect="1"/>
          </p:cNvPicPr>
          <p:nvPr/>
        </p:nvPicPr>
        <p:blipFill>
          <a:blip r:embed="rId4"/>
          <a:stretch>
            <a:fillRect/>
          </a:stretch>
        </p:blipFill>
        <p:spPr>
          <a:xfrm>
            <a:off x="7176908" y="1172247"/>
            <a:ext cx="1153731" cy="1304217"/>
          </a:xfrm>
          <a:prstGeom prst="rect">
            <a:avLst/>
          </a:prstGeom>
        </p:spPr>
      </p:pic>
      <p:cxnSp>
        <p:nvCxnSpPr>
          <p:cNvPr id="24" name="Straight Connector 23"/>
          <p:cNvCxnSpPr/>
          <p:nvPr/>
        </p:nvCxnSpPr>
        <p:spPr>
          <a:xfrm>
            <a:off x="6463612" y="116632"/>
            <a:ext cx="2572883" cy="8217"/>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9036495" y="116632"/>
            <a:ext cx="1" cy="3335556"/>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5"/>
          <a:srcRect l="745" t="10625" r="92061" b="46063"/>
          <a:stretch/>
        </p:blipFill>
        <p:spPr>
          <a:xfrm>
            <a:off x="6867084" y="3518309"/>
            <a:ext cx="936104" cy="3168352"/>
          </a:xfrm>
          <a:prstGeom prst="rect">
            <a:avLst/>
          </a:prstGeom>
        </p:spPr>
      </p:pic>
      <p:sp>
        <p:nvSpPr>
          <p:cNvPr id="37" name="TextBox 36"/>
          <p:cNvSpPr txBox="1"/>
          <p:nvPr/>
        </p:nvSpPr>
        <p:spPr>
          <a:xfrm>
            <a:off x="7927827" y="3518309"/>
            <a:ext cx="976729" cy="954107"/>
          </a:xfrm>
          <a:prstGeom prst="rect">
            <a:avLst/>
          </a:prstGeom>
          <a:noFill/>
        </p:spPr>
        <p:txBody>
          <a:bodyPr wrap="square" rtlCol="0">
            <a:spAutoFit/>
          </a:bodyPr>
          <a:lstStyle/>
          <a:p>
            <a:pPr algn="ctr"/>
            <a:r>
              <a:rPr lang="en-GB" sz="1400" dirty="0" smtClean="0"/>
              <a:t>45. Click on Model and select Render. </a:t>
            </a:r>
            <a:endParaRPr lang="en-GB" sz="1400" dirty="0"/>
          </a:p>
        </p:txBody>
      </p:sp>
    </p:spTree>
    <p:extLst>
      <p:ext uri="{BB962C8B-B14F-4D97-AF65-F5344CB8AC3E}">
        <p14:creationId xmlns:p14="http://schemas.microsoft.com/office/powerpoint/2010/main" val="83444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l="26756" t="20469" r="5725" b="19484"/>
          <a:stretch/>
        </p:blipFill>
        <p:spPr>
          <a:xfrm>
            <a:off x="4479714" y="3686679"/>
            <a:ext cx="4396904" cy="2198452"/>
          </a:xfrm>
          <a:prstGeom prst="rect">
            <a:avLst/>
          </a:prstGeom>
        </p:spPr>
      </p:pic>
      <p:sp>
        <p:nvSpPr>
          <p:cNvPr id="4" name="Rectangle 3"/>
          <p:cNvSpPr/>
          <p:nvPr/>
        </p:nvSpPr>
        <p:spPr>
          <a:xfrm>
            <a:off x="107504" y="116632"/>
            <a:ext cx="2518376"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108452" y="193339"/>
            <a:ext cx="2518378" cy="523220"/>
          </a:xfrm>
          <a:prstGeom prst="rect">
            <a:avLst/>
          </a:prstGeom>
          <a:noFill/>
        </p:spPr>
        <p:txBody>
          <a:bodyPr wrap="square" rtlCol="0">
            <a:spAutoFit/>
          </a:bodyPr>
          <a:lstStyle/>
          <a:p>
            <a:pPr algn="ctr"/>
            <a:r>
              <a:rPr lang="en-GB" sz="1400" dirty="0" smtClean="0"/>
              <a:t>46. Click on the Appearance option. </a:t>
            </a:r>
          </a:p>
        </p:txBody>
      </p:sp>
      <p:sp>
        <p:nvSpPr>
          <p:cNvPr id="8" name="Rectangle 7"/>
          <p:cNvSpPr/>
          <p:nvPr/>
        </p:nvSpPr>
        <p:spPr>
          <a:xfrm>
            <a:off x="2625880" y="116632"/>
            <a:ext cx="6410615"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flipH="1">
            <a:off x="107504" y="1700808"/>
            <a:ext cx="1" cy="5076000"/>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7505" y="6711425"/>
            <a:ext cx="8928990" cy="48540"/>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25879" y="116632"/>
            <a:ext cx="6410616" cy="738664"/>
          </a:xfrm>
          <a:prstGeom prst="rect">
            <a:avLst/>
          </a:prstGeom>
          <a:noFill/>
        </p:spPr>
        <p:txBody>
          <a:bodyPr wrap="square" rtlCol="0">
            <a:spAutoFit/>
          </a:bodyPr>
          <a:lstStyle/>
          <a:p>
            <a:pPr algn="ctr"/>
            <a:r>
              <a:rPr lang="en-GB" sz="1400" dirty="0" smtClean="0"/>
              <a:t>47. Click on the Plastic folder to open it up, then open the Opaque folder and find a Plastic – Glossy appearance in a colour of your choice. Click and drag the appearance onto the Lego Block.</a:t>
            </a:r>
            <a:endParaRPr lang="en-GB" sz="1400" dirty="0"/>
          </a:p>
        </p:txBody>
      </p:sp>
      <p:sp>
        <p:nvSpPr>
          <p:cNvPr id="14" name="TextBox 13"/>
          <p:cNvSpPr txBox="1"/>
          <p:nvPr/>
        </p:nvSpPr>
        <p:spPr>
          <a:xfrm>
            <a:off x="109409" y="1700808"/>
            <a:ext cx="2518375" cy="1169551"/>
          </a:xfrm>
          <a:prstGeom prst="rect">
            <a:avLst/>
          </a:prstGeom>
          <a:noFill/>
        </p:spPr>
        <p:txBody>
          <a:bodyPr wrap="square" rtlCol="0">
            <a:spAutoFit/>
          </a:bodyPr>
          <a:lstStyle/>
          <a:p>
            <a:pPr algn="ctr"/>
            <a:r>
              <a:rPr lang="en-GB" sz="1400" dirty="0" smtClean="0"/>
              <a:t>48.  Click on Render and then click on Model so we go back to the Model environment. Click on Modify and Physical Material.</a:t>
            </a:r>
            <a:endParaRPr lang="en-GB" sz="1400" dirty="0"/>
          </a:p>
        </p:txBody>
      </p:sp>
      <p:sp>
        <p:nvSpPr>
          <p:cNvPr id="22" name="TextBox 21"/>
          <p:cNvSpPr txBox="1"/>
          <p:nvPr/>
        </p:nvSpPr>
        <p:spPr>
          <a:xfrm>
            <a:off x="1644146" y="3551873"/>
            <a:ext cx="2835568" cy="954107"/>
          </a:xfrm>
          <a:prstGeom prst="rect">
            <a:avLst/>
          </a:prstGeom>
          <a:noFill/>
        </p:spPr>
        <p:txBody>
          <a:bodyPr wrap="square" rtlCol="0">
            <a:spAutoFit/>
          </a:bodyPr>
          <a:lstStyle/>
          <a:p>
            <a:pPr algn="ctr"/>
            <a:r>
              <a:rPr lang="en-GB" sz="1400" dirty="0" smtClean="0"/>
              <a:t>Open up the Plastic folder and drag ABS Plastic onto the model. Click close at the bottom of the Physical Material menu window.</a:t>
            </a:r>
            <a:endParaRPr lang="en-GB" sz="1400" dirty="0"/>
          </a:p>
        </p:txBody>
      </p:sp>
      <p:pic>
        <p:nvPicPr>
          <p:cNvPr id="2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156" t="10466" r="88374" b="83365"/>
          <a:stretch/>
        </p:blipFill>
        <p:spPr bwMode="auto">
          <a:xfrm>
            <a:off x="1006652" y="793765"/>
            <a:ext cx="720080" cy="71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srcRect l="67710" t="52953" r="3512" b="11610"/>
          <a:stretch/>
        </p:blipFill>
        <p:spPr>
          <a:xfrm>
            <a:off x="2739143" y="1005626"/>
            <a:ext cx="3105461" cy="2149934"/>
          </a:xfrm>
          <a:prstGeom prst="rect">
            <a:avLst/>
          </a:prstGeom>
        </p:spPr>
      </p:pic>
      <p:pic>
        <p:nvPicPr>
          <p:cNvPr id="17" name="Picture 16"/>
          <p:cNvPicPr>
            <a:picLocks noChangeAspect="1"/>
          </p:cNvPicPr>
          <p:nvPr/>
        </p:nvPicPr>
        <p:blipFill rotWithShape="1">
          <a:blip r:embed="rId5"/>
          <a:srcRect l="25095" t="22438" r="27863" b="12594"/>
          <a:stretch/>
        </p:blipFill>
        <p:spPr>
          <a:xfrm>
            <a:off x="5940152" y="934395"/>
            <a:ext cx="2952328" cy="2292396"/>
          </a:xfrm>
          <a:prstGeom prst="rect">
            <a:avLst/>
          </a:prstGeom>
        </p:spPr>
      </p:pic>
      <p:pic>
        <p:nvPicPr>
          <p:cNvPr id="21" name="Picture 20"/>
          <p:cNvPicPr>
            <a:picLocks noChangeAspect="1"/>
          </p:cNvPicPr>
          <p:nvPr/>
        </p:nvPicPr>
        <p:blipFill rotWithShape="1">
          <a:blip r:embed="rId6"/>
          <a:srcRect l="24542" t="10625" r="62176" b="28344"/>
          <a:stretch/>
        </p:blipFill>
        <p:spPr>
          <a:xfrm>
            <a:off x="237219" y="2919282"/>
            <a:ext cx="1406927" cy="3634561"/>
          </a:xfrm>
          <a:prstGeom prst="rect">
            <a:avLst/>
          </a:prstGeom>
        </p:spPr>
      </p:pic>
      <p:cxnSp>
        <p:nvCxnSpPr>
          <p:cNvPr id="27" name="Straight Connector 26"/>
          <p:cNvCxnSpPr/>
          <p:nvPr/>
        </p:nvCxnSpPr>
        <p:spPr>
          <a:xfrm flipH="1">
            <a:off x="9036496" y="3429000"/>
            <a:ext cx="1" cy="3282425"/>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7"/>
          <a:srcRect l="28416" t="20469" r="28969" b="18500"/>
          <a:stretch/>
        </p:blipFill>
        <p:spPr>
          <a:xfrm>
            <a:off x="1783856" y="4500107"/>
            <a:ext cx="2556148" cy="2058197"/>
          </a:xfrm>
          <a:prstGeom prst="rect">
            <a:avLst/>
          </a:prstGeom>
        </p:spPr>
      </p:pic>
    </p:spTree>
    <p:extLst>
      <p:ext uri="{BB962C8B-B14F-4D97-AF65-F5344CB8AC3E}">
        <p14:creationId xmlns:p14="http://schemas.microsoft.com/office/powerpoint/2010/main" val="37890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911"/>
          <a:stretch/>
        </p:blipFill>
        <p:spPr>
          <a:xfrm>
            <a:off x="0" y="384923"/>
            <a:ext cx="9144000" cy="6068413"/>
          </a:xfrm>
          <a:prstGeom prst="rect">
            <a:avLst/>
          </a:prstGeom>
        </p:spPr>
      </p:pic>
    </p:spTree>
    <p:extLst>
      <p:ext uri="{BB962C8B-B14F-4D97-AF65-F5344CB8AC3E}">
        <p14:creationId xmlns:p14="http://schemas.microsoft.com/office/powerpoint/2010/main" val="3065349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31641" y="-1154427"/>
            <a:ext cx="6480718" cy="9166856"/>
          </a:xfrm>
          <a:prstGeom prst="rect">
            <a:avLst/>
          </a:prstGeom>
        </p:spPr>
      </p:pic>
    </p:spTree>
    <p:extLst>
      <p:ext uri="{BB962C8B-B14F-4D97-AF65-F5344CB8AC3E}">
        <p14:creationId xmlns:p14="http://schemas.microsoft.com/office/powerpoint/2010/main" val="1523680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29292"/>
            <a:ext cx="3296559" cy="1815882"/>
          </a:xfrm>
          <a:prstGeom prst="rect">
            <a:avLst/>
          </a:prstGeom>
          <a:noFill/>
        </p:spPr>
        <p:txBody>
          <a:bodyPr wrap="square" rtlCol="0">
            <a:spAutoFit/>
          </a:bodyPr>
          <a:lstStyle/>
          <a:p>
            <a:pPr algn="ctr"/>
            <a:r>
              <a:rPr lang="en-GB" sz="1400" dirty="0" smtClean="0"/>
              <a:t>Welcome to Fusion 360, lets just quickly take a tour around the workspace. </a:t>
            </a:r>
          </a:p>
          <a:p>
            <a:pPr algn="ctr"/>
            <a:endParaRPr lang="en-GB" sz="1400" dirty="0"/>
          </a:p>
          <a:p>
            <a:pPr algn="ctr"/>
            <a:r>
              <a:rPr lang="en-GB" sz="1400" dirty="0" smtClean="0"/>
              <a:t>Top left are your general options, you can find any work you have saved previously under top left icon. You can create a new document, save and when you’re working on a model, undo/redo any steps.</a:t>
            </a:r>
            <a:endParaRPr lang="en-GB" sz="14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708" b="89181"/>
          <a:stretch/>
        </p:blipFill>
        <p:spPr bwMode="auto">
          <a:xfrm>
            <a:off x="699535" y="2162632"/>
            <a:ext cx="2776693" cy="92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264654"/>
            <a:ext cx="8496944" cy="302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95536" y="3284984"/>
            <a:ext cx="3080692"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39552" y="3356992"/>
            <a:ext cx="2736304" cy="2031325"/>
          </a:xfrm>
          <a:prstGeom prst="rect">
            <a:avLst/>
          </a:prstGeom>
          <a:noFill/>
        </p:spPr>
        <p:txBody>
          <a:bodyPr wrap="square" rtlCol="0">
            <a:spAutoFit/>
          </a:bodyPr>
          <a:lstStyle/>
          <a:p>
            <a:pPr algn="ctr"/>
            <a:r>
              <a:rPr lang="en-GB" sz="1400" dirty="0" smtClean="0"/>
              <a:t>Top right you can find notifications and messages from users/admin as well as find your account details.</a:t>
            </a:r>
          </a:p>
          <a:p>
            <a:pPr algn="ctr"/>
            <a:endParaRPr lang="en-GB" sz="1400" dirty="0"/>
          </a:p>
          <a:p>
            <a:pPr algn="ctr"/>
            <a:r>
              <a:rPr lang="en-GB" sz="1400" dirty="0" smtClean="0"/>
              <a:t>If you select your name you can also see the preferences for the program where you can customise the program to your personal style.</a:t>
            </a:r>
          </a:p>
          <a:p>
            <a:pPr algn="ctr"/>
            <a:r>
              <a:rPr lang="en-GB" sz="1400" dirty="0" smtClean="0"/>
              <a:t> </a:t>
            </a:r>
            <a:endParaRPr lang="en-GB" sz="1400" dirty="0"/>
          </a:p>
        </p:txBody>
      </p:sp>
      <p:sp>
        <p:nvSpPr>
          <p:cNvPr id="10" name="TextBox 9"/>
          <p:cNvSpPr txBox="1"/>
          <p:nvPr/>
        </p:nvSpPr>
        <p:spPr>
          <a:xfrm>
            <a:off x="3523201" y="3386896"/>
            <a:ext cx="1186339" cy="3108543"/>
          </a:xfrm>
          <a:prstGeom prst="rect">
            <a:avLst/>
          </a:prstGeom>
          <a:noFill/>
        </p:spPr>
        <p:txBody>
          <a:bodyPr wrap="square" rtlCol="0">
            <a:spAutoFit/>
          </a:bodyPr>
          <a:lstStyle/>
          <a:p>
            <a:pPr algn="ctr"/>
            <a:r>
              <a:rPr lang="en-GB" sz="1400" dirty="0" smtClean="0"/>
              <a:t>If you select preferences, the following box will open, select the drawing tab and change the following settings to they replicate the settings in the picture.</a:t>
            </a:r>
            <a:endParaRPr lang="en-GB" sz="1400" dirty="0"/>
          </a:p>
        </p:txBody>
      </p:sp>
      <p:sp>
        <p:nvSpPr>
          <p:cNvPr id="11" name="Rectangle 10"/>
          <p:cNvSpPr/>
          <p:nvPr/>
        </p:nvSpPr>
        <p:spPr>
          <a:xfrm>
            <a:off x="3476228" y="3284984"/>
            <a:ext cx="5416253"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3"/>
          <a:stretch>
            <a:fillRect/>
          </a:stretch>
        </p:blipFill>
        <p:spPr>
          <a:xfrm>
            <a:off x="619669" y="5306716"/>
            <a:ext cx="2656187" cy="847232"/>
          </a:xfrm>
          <a:prstGeom prst="rect">
            <a:avLst/>
          </a:prstGeom>
        </p:spPr>
      </p:pic>
      <p:pic>
        <p:nvPicPr>
          <p:cNvPr id="13" name="Picture 12"/>
          <p:cNvPicPr>
            <a:picLocks noChangeAspect="1"/>
          </p:cNvPicPr>
          <p:nvPr/>
        </p:nvPicPr>
        <p:blipFill rotWithShape="1">
          <a:blip r:embed="rId4"/>
          <a:srcRect b="5928"/>
          <a:stretch/>
        </p:blipFill>
        <p:spPr>
          <a:xfrm>
            <a:off x="3716658" y="403018"/>
            <a:ext cx="5040000" cy="2665637"/>
          </a:xfrm>
          <a:prstGeom prst="rect">
            <a:avLst/>
          </a:prstGeom>
        </p:spPr>
      </p:pic>
      <p:pic>
        <p:nvPicPr>
          <p:cNvPr id="14" name="Picture 13"/>
          <p:cNvPicPr>
            <a:picLocks noChangeAspect="1"/>
          </p:cNvPicPr>
          <p:nvPr/>
        </p:nvPicPr>
        <p:blipFill>
          <a:blip r:embed="rId5"/>
          <a:stretch>
            <a:fillRect/>
          </a:stretch>
        </p:blipFill>
        <p:spPr>
          <a:xfrm>
            <a:off x="4680047" y="3515960"/>
            <a:ext cx="4127860" cy="2850416"/>
          </a:xfrm>
          <a:prstGeom prst="rect">
            <a:avLst/>
          </a:prstGeom>
        </p:spPr>
      </p:pic>
    </p:spTree>
    <p:extLst>
      <p:ext uri="{BB962C8B-B14F-4D97-AF65-F5344CB8AC3E}">
        <p14:creationId xmlns:p14="http://schemas.microsoft.com/office/powerpoint/2010/main" val="103784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647" y="370085"/>
            <a:ext cx="1930129" cy="1938992"/>
          </a:xfrm>
          <a:prstGeom prst="rect">
            <a:avLst/>
          </a:prstGeom>
          <a:noFill/>
        </p:spPr>
        <p:txBody>
          <a:bodyPr wrap="square" rtlCol="0">
            <a:spAutoFit/>
          </a:bodyPr>
          <a:lstStyle/>
          <a:p>
            <a:pPr algn="ctr"/>
            <a:r>
              <a:rPr lang="en-GB" sz="1500" dirty="0" smtClean="0"/>
              <a:t>1. Lets get started, create a new design. You can do this either two ways. You can click on File and then New Design or you can click on the + symbol.</a:t>
            </a:r>
            <a:endParaRPr lang="en-GB" sz="1500" dirty="0"/>
          </a:p>
        </p:txBody>
      </p:sp>
      <p:sp>
        <p:nvSpPr>
          <p:cNvPr id="6" name="Rectangle 5"/>
          <p:cNvSpPr/>
          <p:nvPr/>
        </p:nvSpPr>
        <p:spPr>
          <a:xfrm>
            <a:off x="234497" y="231273"/>
            <a:ext cx="5129591" cy="2462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364088" y="231271"/>
            <a:ext cx="3600400" cy="4996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364088" y="209961"/>
            <a:ext cx="3624957" cy="2062103"/>
          </a:xfrm>
          <a:prstGeom prst="rect">
            <a:avLst/>
          </a:prstGeom>
          <a:noFill/>
        </p:spPr>
        <p:txBody>
          <a:bodyPr wrap="square" rtlCol="0">
            <a:spAutoFit/>
          </a:bodyPr>
          <a:lstStyle/>
          <a:p>
            <a:pPr algn="ctr"/>
            <a:r>
              <a:rPr lang="en-GB" sz="1600" dirty="0"/>
              <a:t>3</a:t>
            </a:r>
            <a:r>
              <a:rPr lang="en-GB" sz="1600" dirty="0" smtClean="0"/>
              <a:t>. </a:t>
            </a:r>
            <a:r>
              <a:rPr lang="en-GB" sz="1600" dirty="0"/>
              <a:t>Click Sketch and then Create Sketch. 3 orange squares will appear, these are the planes that we can draw on</a:t>
            </a:r>
            <a:r>
              <a:rPr lang="en-GB" sz="1600" dirty="0" smtClean="0"/>
              <a:t>. </a:t>
            </a:r>
            <a:r>
              <a:rPr lang="en-GB" sz="1600" dirty="0"/>
              <a:t>Click on the plane between the blue and </a:t>
            </a:r>
            <a:r>
              <a:rPr lang="en-GB" sz="1600" dirty="0" smtClean="0"/>
              <a:t>red </a:t>
            </a:r>
            <a:r>
              <a:rPr lang="en-GB" sz="1600" dirty="0"/>
              <a:t>axis, it will turn grey when your mouse is over it. When you click on the plane, the view will change to a birds eye view of the work space.</a:t>
            </a:r>
          </a:p>
        </p:txBody>
      </p:sp>
      <p:sp>
        <p:nvSpPr>
          <p:cNvPr id="10" name="Rectangle 9"/>
          <p:cNvSpPr/>
          <p:nvPr/>
        </p:nvSpPr>
        <p:spPr>
          <a:xfrm>
            <a:off x="234497" y="2693484"/>
            <a:ext cx="5129591" cy="2533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234497" y="2708920"/>
            <a:ext cx="5129591" cy="584775"/>
          </a:xfrm>
          <a:prstGeom prst="rect">
            <a:avLst/>
          </a:prstGeom>
          <a:noFill/>
        </p:spPr>
        <p:txBody>
          <a:bodyPr wrap="square" rtlCol="0">
            <a:spAutoFit/>
          </a:bodyPr>
          <a:lstStyle/>
          <a:p>
            <a:pPr algn="ctr"/>
            <a:r>
              <a:rPr lang="en-GB" sz="1600" dirty="0"/>
              <a:t>2. </a:t>
            </a:r>
            <a:r>
              <a:rPr lang="en-GB" sz="1600" dirty="0" smtClean="0"/>
              <a:t>Save your new design straight away. Give is a suitable name and save it in a suitable location.</a:t>
            </a:r>
            <a:endParaRPr lang="en-GB" sz="1600" dirty="0"/>
          </a:p>
        </p:txBody>
      </p:sp>
      <p:sp>
        <p:nvSpPr>
          <p:cNvPr id="20" name="Rectangle 19"/>
          <p:cNvSpPr/>
          <p:nvPr/>
        </p:nvSpPr>
        <p:spPr>
          <a:xfrm>
            <a:off x="234497" y="5222681"/>
            <a:ext cx="8729991" cy="142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066" t="8725" r="80338" b="75498"/>
          <a:stretch/>
        </p:blipFill>
        <p:spPr bwMode="auto">
          <a:xfrm>
            <a:off x="5452341" y="2308972"/>
            <a:ext cx="1446639" cy="110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r="82099" b="89374"/>
          <a:stretch/>
        </p:blipFill>
        <p:spPr>
          <a:xfrm>
            <a:off x="2204926" y="332656"/>
            <a:ext cx="2943138" cy="982195"/>
          </a:xfrm>
          <a:prstGeom prst="rect">
            <a:avLst/>
          </a:prstGeom>
        </p:spPr>
      </p:pic>
      <p:pic>
        <p:nvPicPr>
          <p:cNvPr id="4" name="Picture 3"/>
          <p:cNvPicPr>
            <a:picLocks noChangeAspect="1"/>
          </p:cNvPicPr>
          <p:nvPr/>
        </p:nvPicPr>
        <p:blipFill rotWithShape="1">
          <a:blip r:embed="rId4"/>
          <a:srcRect r="80992" b="86421"/>
          <a:stretch/>
        </p:blipFill>
        <p:spPr>
          <a:xfrm>
            <a:off x="2204926" y="1382825"/>
            <a:ext cx="2943138" cy="1182079"/>
          </a:xfrm>
          <a:prstGeom prst="rect">
            <a:avLst/>
          </a:prstGeom>
        </p:spPr>
      </p:pic>
      <p:pic>
        <p:nvPicPr>
          <p:cNvPr id="13" name="Picture 12"/>
          <p:cNvPicPr>
            <a:picLocks noChangeAspect="1"/>
          </p:cNvPicPr>
          <p:nvPr/>
        </p:nvPicPr>
        <p:blipFill rotWithShape="1">
          <a:blip r:embed="rId5"/>
          <a:srcRect l="23435" t="18500" r="23435" b="33266"/>
          <a:stretch/>
        </p:blipFill>
        <p:spPr>
          <a:xfrm>
            <a:off x="933025" y="3284984"/>
            <a:ext cx="3732533" cy="1905147"/>
          </a:xfrm>
          <a:prstGeom prst="rect">
            <a:avLst/>
          </a:prstGeom>
        </p:spPr>
      </p:pic>
      <p:pic>
        <p:nvPicPr>
          <p:cNvPr id="17" name="Picture 16"/>
          <p:cNvPicPr>
            <a:picLocks noChangeAspect="1"/>
          </p:cNvPicPr>
          <p:nvPr/>
        </p:nvPicPr>
        <p:blipFill rotWithShape="1">
          <a:blip r:embed="rId6"/>
          <a:srcRect l="42253" t="35235" r="41698" b="38188"/>
          <a:stretch/>
        </p:blipFill>
        <p:spPr>
          <a:xfrm>
            <a:off x="7162434" y="2531044"/>
            <a:ext cx="1699544" cy="1582334"/>
          </a:xfrm>
          <a:prstGeom prst="rect">
            <a:avLst/>
          </a:prstGeom>
        </p:spPr>
      </p:pic>
      <p:pic>
        <p:nvPicPr>
          <p:cNvPr id="18" name="Picture 17"/>
          <p:cNvPicPr>
            <a:picLocks noChangeAspect="1"/>
          </p:cNvPicPr>
          <p:nvPr/>
        </p:nvPicPr>
        <p:blipFill>
          <a:blip r:embed="rId7"/>
          <a:stretch>
            <a:fillRect/>
          </a:stretch>
        </p:blipFill>
        <p:spPr>
          <a:xfrm>
            <a:off x="5452341" y="3448162"/>
            <a:ext cx="1656993" cy="1668189"/>
          </a:xfrm>
          <a:prstGeom prst="rect">
            <a:avLst/>
          </a:prstGeom>
        </p:spPr>
      </p:pic>
      <p:sp>
        <p:nvSpPr>
          <p:cNvPr id="19" name="TextBox 18"/>
          <p:cNvSpPr txBox="1"/>
          <p:nvPr/>
        </p:nvSpPr>
        <p:spPr>
          <a:xfrm>
            <a:off x="234497" y="5373216"/>
            <a:ext cx="4431061" cy="1077218"/>
          </a:xfrm>
          <a:prstGeom prst="rect">
            <a:avLst/>
          </a:prstGeom>
          <a:noFill/>
        </p:spPr>
        <p:txBody>
          <a:bodyPr wrap="square" rtlCol="0">
            <a:spAutoFit/>
          </a:bodyPr>
          <a:lstStyle/>
          <a:p>
            <a:pPr algn="ctr"/>
            <a:r>
              <a:rPr lang="en-GB" sz="1600" dirty="0" smtClean="0"/>
              <a:t>4. Click on Sketch, Rectangle and then 2-Point Rectangle or click R on your keyboard. From the origin point draw a rectangle </a:t>
            </a:r>
            <a:r>
              <a:rPr lang="en-GB" sz="1600" dirty="0"/>
              <a:t>m</a:t>
            </a:r>
            <a:r>
              <a:rPr lang="en-GB" sz="1600" dirty="0" smtClean="0"/>
              <a:t>easuring 15.8mm by 31.8mm.</a:t>
            </a:r>
            <a:endParaRPr lang="en-GB" sz="1600" dirty="0"/>
          </a:p>
        </p:txBody>
      </p:sp>
      <p:pic>
        <p:nvPicPr>
          <p:cNvPr id="14" name="Picture 13"/>
          <p:cNvPicPr>
            <a:picLocks noChangeAspect="1"/>
          </p:cNvPicPr>
          <p:nvPr/>
        </p:nvPicPr>
        <p:blipFill rotWithShape="1">
          <a:blip r:embed="rId8"/>
          <a:srcRect l="7939" t="10625" r="69370" b="71656"/>
          <a:stretch/>
        </p:blipFill>
        <p:spPr>
          <a:xfrm>
            <a:off x="4726079" y="5477200"/>
            <a:ext cx="1993179" cy="875054"/>
          </a:xfrm>
          <a:prstGeom prst="rect">
            <a:avLst/>
          </a:prstGeom>
        </p:spPr>
      </p:pic>
      <p:pic>
        <p:nvPicPr>
          <p:cNvPr id="16" name="Picture 15"/>
          <p:cNvPicPr>
            <a:picLocks noChangeAspect="1"/>
          </p:cNvPicPr>
          <p:nvPr/>
        </p:nvPicPr>
        <p:blipFill rotWithShape="1">
          <a:blip r:embed="rId9"/>
          <a:srcRect l="37272" t="24555" r="44465" b="44930"/>
          <a:stretch/>
        </p:blipFill>
        <p:spPr>
          <a:xfrm>
            <a:off x="7207755" y="5333688"/>
            <a:ext cx="1268236" cy="1191373"/>
          </a:xfrm>
          <a:prstGeom prst="rect">
            <a:avLst/>
          </a:prstGeom>
        </p:spPr>
      </p:pic>
    </p:spTree>
    <p:extLst>
      <p:ext uri="{BB962C8B-B14F-4D97-AF65-F5344CB8AC3E}">
        <p14:creationId xmlns:p14="http://schemas.microsoft.com/office/powerpoint/2010/main" val="59828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04" y="116632"/>
            <a:ext cx="4677753" cy="381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4898857" y="116632"/>
            <a:ext cx="4065631" cy="381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221103" y="3933056"/>
            <a:ext cx="3198769" cy="2794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3419872" y="3933056"/>
            <a:ext cx="5544617" cy="2794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3" name="TextBox 12"/>
          <p:cNvSpPr txBox="1"/>
          <p:nvPr/>
        </p:nvSpPr>
        <p:spPr>
          <a:xfrm>
            <a:off x="4874626" y="116632"/>
            <a:ext cx="4089861" cy="1323439"/>
          </a:xfrm>
          <a:prstGeom prst="rect">
            <a:avLst/>
          </a:prstGeom>
          <a:noFill/>
        </p:spPr>
        <p:txBody>
          <a:bodyPr wrap="square" rtlCol="0">
            <a:spAutoFit/>
          </a:bodyPr>
          <a:lstStyle/>
          <a:p>
            <a:pPr algn="ctr"/>
            <a:r>
              <a:rPr lang="en-GB" sz="1600" dirty="0" smtClean="0"/>
              <a:t>6. Click on sketch, then circle and finally Center Diameter Circle or C on your keyboard. Next click on the top face of the cuboid you have just extruded. It will go a lighter shade of grey when the mouse is hovering over the face.</a:t>
            </a:r>
            <a:endParaRPr lang="en-GB" sz="1600" dirty="0"/>
          </a:p>
        </p:txBody>
      </p:sp>
      <p:sp>
        <p:nvSpPr>
          <p:cNvPr id="16" name="TextBox 15"/>
          <p:cNvSpPr txBox="1"/>
          <p:nvPr/>
        </p:nvSpPr>
        <p:spPr>
          <a:xfrm>
            <a:off x="323528" y="4299446"/>
            <a:ext cx="1254554" cy="2062103"/>
          </a:xfrm>
          <a:prstGeom prst="rect">
            <a:avLst/>
          </a:prstGeom>
          <a:noFill/>
        </p:spPr>
        <p:txBody>
          <a:bodyPr wrap="square" rtlCol="0">
            <a:spAutoFit/>
          </a:bodyPr>
          <a:lstStyle/>
          <a:p>
            <a:pPr algn="ctr"/>
            <a:r>
              <a:rPr lang="en-GB" sz="1600" dirty="0"/>
              <a:t>7</a:t>
            </a:r>
            <a:r>
              <a:rPr lang="en-GB" sz="1600" dirty="0" smtClean="0"/>
              <a:t>. Draw a circle with a diameter of 4.8mm anywhere on the top of the cuboid.</a:t>
            </a:r>
            <a:endParaRPr lang="en-GB" sz="1600" dirty="0"/>
          </a:p>
        </p:txBody>
      </p:sp>
      <p:sp>
        <p:nvSpPr>
          <p:cNvPr id="17" name="TextBox 16"/>
          <p:cNvSpPr txBox="1"/>
          <p:nvPr/>
        </p:nvSpPr>
        <p:spPr>
          <a:xfrm>
            <a:off x="3779912" y="4217020"/>
            <a:ext cx="2664297" cy="2308324"/>
          </a:xfrm>
          <a:prstGeom prst="rect">
            <a:avLst/>
          </a:prstGeom>
          <a:noFill/>
        </p:spPr>
        <p:txBody>
          <a:bodyPr wrap="square" rtlCol="0">
            <a:spAutoFit/>
          </a:bodyPr>
          <a:lstStyle/>
          <a:p>
            <a:pPr algn="ctr"/>
            <a:r>
              <a:rPr lang="en-GB" sz="1600" dirty="0" smtClean="0"/>
              <a:t>8. Click on sketch and then Sketch Dimension. Click on the centre point of the circle and then click on the left edge of the rectangle, move your cursor up to reveal the dimension. Type in 3.9mm into the dimension box to set the distance at 3.9mm.</a:t>
            </a:r>
            <a:endParaRPr lang="en-GB" sz="1600" dirty="0"/>
          </a:p>
        </p:txBody>
      </p:sp>
      <p:sp>
        <p:nvSpPr>
          <p:cNvPr id="20" name="TextBox 19"/>
          <p:cNvSpPr txBox="1"/>
          <p:nvPr/>
        </p:nvSpPr>
        <p:spPr>
          <a:xfrm>
            <a:off x="221102" y="116632"/>
            <a:ext cx="4677755" cy="1077218"/>
          </a:xfrm>
          <a:prstGeom prst="rect">
            <a:avLst/>
          </a:prstGeom>
          <a:noFill/>
        </p:spPr>
        <p:txBody>
          <a:bodyPr wrap="square" rtlCol="0">
            <a:spAutoFit/>
          </a:bodyPr>
          <a:lstStyle/>
          <a:p>
            <a:pPr algn="ctr"/>
            <a:r>
              <a:rPr lang="en-GB" sz="1600" dirty="0" smtClean="0"/>
              <a:t>5. Click on Create and then Extrude or E on your keyboard. This will bring up the Extrude menu, click on the rectangle that you have just drawn and type in 9.6mm in the distance box and finally click ok.</a:t>
            </a:r>
            <a:endParaRPr lang="en-GB" sz="1600" dirty="0"/>
          </a:p>
        </p:txBody>
      </p:sp>
      <p:pic>
        <p:nvPicPr>
          <p:cNvPr id="2" name="Picture 1"/>
          <p:cNvPicPr>
            <a:picLocks noChangeAspect="1"/>
          </p:cNvPicPr>
          <p:nvPr/>
        </p:nvPicPr>
        <p:blipFill rotWithShape="1">
          <a:blip r:embed="rId2"/>
          <a:srcRect l="17901" t="10626" r="69924" b="74609"/>
          <a:stretch/>
        </p:blipFill>
        <p:spPr>
          <a:xfrm>
            <a:off x="336134" y="1249101"/>
            <a:ext cx="1656183" cy="1129216"/>
          </a:xfrm>
          <a:prstGeom prst="rect">
            <a:avLst/>
          </a:prstGeom>
        </p:spPr>
      </p:pic>
      <p:pic>
        <p:nvPicPr>
          <p:cNvPr id="3" name="Picture 2"/>
          <p:cNvPicPr>
            <a:picLocks noChangeAspect="1"/>
          </p:cNvPicPr>
          <p:nvPr/>
        </p:nvPicPr>
        <p:blipFill rotWithShape="1">
          <a:blip r:embed="rId3"/>
          <a:srcRect l="48340" t="23422" r="20668" b="36219"/>
          <a:stretch/>
        </p:blipFill>
        <p:spPr>
          <a:xfrm>
            <a:off x="2107347" y="1415167"/>
            <a:ext cx="2652249" cy="1941825"/>
          </a:xfrm>
          <a:prstGeom prst="rect">
            <a:avLst/>
          </a:prstGeom>
        </p:spPr>
      </p:pic>
      <p:pic>
        <p:nvPicPr>
          <p:cNvPr id="10" name="Picture 9"/>
          <p:cNvPicPr>
            <a:picLocks noChangeAspect="1"/>
          </p:cNvPicPr>
          <p:nvPr/>
        </p:nvPicPr>
        <p:blipFill rotWithShape="1">
          <a:blip r:embed="rId4"/>
          <a:srcRect l="35057" t="26375" r="30077" b="27360"/>
          <a:stretch/>
        </p:blipFill>
        <p:spPr>
          <a:xfrm>
            <a:off x="336134" y="2498486"/>
            <a:ext cx="1656183" cy="1235565"/>
          </a:xfrm>
          <a:prstGeom prst="rect">
            <a:avLst/>
          </a:prstGeom>
        </p:spPr>
      </p:pic>
      <p:pic>
        <p:nvPicPr>
          <p:cNvPr id="21" name="Picture 20"/>
          <p:cNvPicPr>
            <a:picLocks noChangeAspect="1"/>
          </p:cNvPicPr>
          <p:nvPr/>
        </p:nvPicPr>
        <p:blipFill rotWithShape="1">
          <a:blip r:embed="rId5"/>
          <a:srcRect l="7939" t="9641" r="67710" b="68703"/>
          <a:stretch/>
        </p:blipFill>
        <p:spPr>
          <a:xfrm>
            <a:off x="5013887" y="1418521"/>
            <a:ext cx="2253774" cy="1126887"/>
          </a:xfrm>
          <a:prstGeom prst="rect">
            <a:avLst/>
          </a:prstGeom>
        </p:spPr>
      </p:pic>
      <p:pic>
        <p:nvPicPr>
          <p:cNvPr id="22" name="Picture 21"/>
          <p:cNvPicPr>
            <a:picLocks noChangeAspect="1"/>
          </p:cNvPicPr>
          <p:nvPr/>
        </p:nvPicPr>
        <p:blipFill rotWithShape="1">
          <a:blip r:embed="rId6"/>
          <a:srcRect l="30630" t="24406" r="30077" b="25391"/>
          <a:stretch/>
        </p:blipFill>
        <p:spPr>
          <a:xfrm>
            <a:off x="7005568" y="2588288"/>
            <a:ext cx="1752736" cy="1259008"/>
          </a:xfrm>
          <a:prstGeom prst="rect">
            <a:avLst/>
          </a:prstGeom>
        </p:spPr>
      </p:pic>
      <p:pic>
        <p:nvPicPr>
          <p:cNvPr id="23" name="Picture 22"/>
          <p:cNvPicPr>
            <a:picLocks noChangeAspect="1"/>
          </p:cNvPicPr>
          <p:nvPr/>
        </p:nvPicPr>
        <p:blipFill rotWithShape="1">
          <a:blip r:embed="rId7"/>
          <a:srcRect l="36164" t="19485" r="42252" b="24407"/>
          <a:stretch/>
        </p:blipFill>
        <p:spPr>
          <a:xfrm>
            <a:off x="1619672" y="4205076"/>
            <a:ext cx="1584176" cy="2315334"/>
          </a:xfrm>
          <a:prstGeom prst="rect">
            <a:avLst/>
          </a:prstGeom>
        </p:spPr>
      </p:pic>
      <p:pic>
        <p:nvPicPr>
          <p:cNvPr id="24" name="Picture 23"/>
          <p:cNvPicPr>
            <a:picLocks noChangeAspect="1"/>
          </p:cNvPicPr>
          <p:nvPr/>
        </p:nvPicPr>
        <p:blipFill rotWithShape="1">
          <a:blip r:embed="rId8"/>
          <a:srcRect l="37825" t="21454" r="43359" b="24407"/>
          <a:stretch/>
        </p:blipFill>
        <p:spPr>
          <a:xfrm>
            <a:off x="6779544" y="4134437"/>
            <a:ext cx="1529066" cy="2473489"/>
          </a:xfrm>
          <a:prstGeom prst="rect">
            <a:avLst/>
          </a:prstGeom>
        </p:spPr>
      </p:pic>
    </p:spTree>
    <p:extLst>
      <p:ext uri="{BB962C8B-B14F-4D97-AF65-F5344CB8AC3E}">
        <p14:creationId xmlns:p14="http://schemas.microsoft.com/office/powerpoint/2010/main" val="422323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2"/>
            <a:ext cx="4248472" cy="2349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2051719" y="116632"/>
            <a:ext cx="2460877" cy="2246769"/>
          </a:xfrm>
          <a:prstGeom prst="rect">
            <a:avLst/>
          </a:prstGeom>
          <a:noFill/>
        </p:spPr>
        <p:txBody>
          <a:bodyPr wrap="square" rtlCol="0">
            <a:spAutoFit/>
          </a:bodyPr>
          <a:lstStyle/>
          <a:p>
            <a:pPr algn="ctr"/>
            <a:r>
              <a:rPr lang="en-GB" sz="1400" dirty="0"/>
              <a:t>9</a:t>
            </a:r>
            <a:r>
              <a:rPr lang="en-GB" sz="1400" dirty="0" smtClean="0"/>
              <a:t>. Using the Sketch Dimension tool again or shortcut D on your keyboard click on the centre point of the circle and then click on the top edge of the rectangle, move your cursor out to reveal the dimension. Type in 3.9mm into the dimension box to set the distance at 3.9mm.</a:t>
            </a:r>
            <a:endParaRPr lang="en-GB" sz="1400" dirty="0"/>
          </a:p>
        </p:txBody>
      </p:sp>
      <p:pic>
        <p:nvPicPr>
          <p:cNvPr id="6" name="Picture 5"/>
          <p:cNvPicPr>
            <a:picLocks noChangeAspect="1"/>
          </p:cNvPicPr>
          <p:nvPr/>
        </p:nvPicPr>
        <p:blipFill rotWithShape="1">
          <a:blip r:embed="rId2"/>
          <a:srcRect l="36718" t="20026" r="37271" b="24850"/>
          <a:stretch/>
        </p:blipFill>
        <p:spPr>
          <a:xfrm>
            <a:off x="336025" y="236715"/>
            <a:ext cx="1631190" cy="1943546"/>
          </a:xfrm>
          <a:prstGeom prst="rect">
            <a:avLst/>
          </a:prstGeom>
        </p:spPr>
      </p:pic>
      <p:sp>
        <p:nvSpPr>
          <p:cNvPr id="7" name="Rectangle 6"/>
          <p:cNvSpPr/>
          <p:nvPr/>
        </p:nvSpPr>
        <p:spPr>
          <a:xfrm>
            <a:off x="4499992" y="116632"/>
            <a:ext cx="4392488" cy="65887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5912897" y="116632"/>
            <a:ext cx="2979583" cy="5262979"/>
          </a:xfrm>
          <a:prstGeom prst="rect">
            <a:avLst/>
          </a:prstGeom>
          <a:noFill/>
        </p:spPr>
        <p:txBody>
          <a:bodyPr wrap="square" rtlCol="0">
            <a:spAutoFit/>
          </a:bodyPr>
          <a:lstStyle/>
          <a:p>
            <a:pPr algn="ctr"/>
            <a:r>
              <a:rPr lang="en-GB" sz="1600" dirty="0" smtClean="0"/>
              <a:t>10. Click Sketch, Rectangular Pattern. Within the Rectangular Pattern menu box under objects select the circle you drew earlier, under directions select the top and left edge. </a:t>
            </a:r>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smtClean="0"/>
          </a:p>
          <a:p>
            <a:pPr algn="ctr"/>
            <a:r>
              <a:rPr lang="en-GB" sz="1600" dirty="0" smtClean="0"/>
              <a:t>Click on the arrow highlighted in blue in the below picture and 2 small text boxes will appear. In the distance box type in 8mm and in the quantity box type in 2.</a:t>
            </a:r>
            <a:endParaRPr lang="en-GB" sz="1600" dirty="0"/>
          </a:p>
        </p:txBody>
      </p:sp>
      <p:pic>
        <p:nvPicPr>
          <p:cNvPr id="9" name="Picture 8"/>
          <p:cNvPicPr>
            <a:picLocks noChangeAspect="1"/>
          </p:cNvPicPr>
          <p:nvPr/>
        </p:nvPicPr>
        <p:blipFill rotWithShape="1">
          <a:blip r:embed="rId3"/>
          <a:srcRect l="8492" t="10625" r="80439" b="7673"/>
          <a:stretch/>
        </p:blipFill>
        <p:spPr>
          <a:xfrm>
            <a:off x="4628578" y="288891"/>
            <a:ext cx="1155733" cy="4796293"/>
          </a:xfrm>
          <a:prstGeom prst="rect">
            <a:avLst/>
          </a:prstGeom>
        </p:spPr>
      </p:pic>
      <p:pic>
        <p:nvPicPr>
          <p:cNvPr id="10" name="Picture 9"/>
          <p:cNvPicPr>
            <a:picLocks noChangeAspect="1"/>
          </p:cNvPicPr>
          <p:nvPr/>
        </p:nvPicPr>
        <p:blipFill rotWithShape="1">
          <a:blip r:embed="rId4"/>
          <a:srcRect l="37271" t="21454" r="26203" b="26375"/>
          <a:stretch/>
        </p:blipFill>
        <p:spPr>
          <a:xfrm>
            <a:off x="5900292" y="1700808"/>
            <a:ext cx="2920180" cy="2344993"/>
          </a:xfrm>
          <a:prstGeom prst="rect">
            <a:avLst/>
          </a:prstGeom>
        </p:spPr>
      </p:pic>
      <p:pic>
        <p:nvPicPr>
          <p:cNvPr id="12" name="Picture 11"/>
          <p:cNvPicPr>
            <a:picLocks noChangeAspect="1"/>
          </p:cNvPicPr>
          <p:nvPr/>
        </p:nvPicPr>
        <p:blipFill rotWithShape="1">
          <a:blip r:embed="rId5"/>
          <a:srcRect l="38931" t="21454" r="26756" b="61812"/>
          <a:stretch/>
        </p:blipFill>
        <p:spPr>
          <a:xfrm>
            <a:off x="4628578" y="5450055"/>
            <a:ext cx="4184255" cy="1147297"/>
          </a:xfrm>
          <a:prstGeom prst="rect">
            <a:avLst/>
          </a:prstGeom>
        </p:spPr>
      </p:pic>
      <p:sp>
        <p:nvSpPr>
          <p:cNvPr id="13" name="Rectangle 12"/>
          <p:cNvSpPr/>
          <p:nvPr/>
        </p:nvSpPr>
        <p:spPr>
          <a:xfrm>
            <a:off x="251519" y="2465680"/>
            <a:ext cx="4248473" cy="42396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251518" y="2492896"/>
            <a:ext cx="4261078" cy="1569660"/>
          </a:xfrm>
          <a:prstGeom prst="rect">
            <a:avLst/>
          </a:prstGeom>
          <a:noFill/>
        </p:spPr>
        <p:txBody>
          <a:bodyPr wrap="square" rtlCol="0">
            <a:spAutoFit/>
          </a:bodyPr>
          <a:lstStyle/>
          <a:p>
            <a:pPr algn="ctr"/>
            <a:r>
              <a:rPr lang="en-GB" sz="1600" dirty="0" smtClean="0"/>
              <a:t>11. Click on the arrow highlighted in blue in the picture below and 2 </a:t>
            </a:r>
            <a:r>
              <a:rPr lang="en-GB" sz="1600" dirty="0"/>
              <a:t>small text boxes will appear. In the distance box type in 8mm and in the quantity box type in </a:t>
            </a:r>
            <a:r>
              <a:rPr lang="en-GB" sz="1600" dirty="0" smtClean="0"/>
              <a:t>4. Change the Distance type to Spacing. Ensure that the distance has stayed as 8mm and click ok.</a:t>
            </a:r>
            <a:endParaRPr lang="en-GB" sz="1600" dirty="0"/>
          </a:p>
        </p:txBody>
      </p:sp>
      <p:pic>
        <p:nvPicPr>
          <p:cNvPr id="15" name="Picture 14"/>
          <p:cNvPicPr>
            <a:picLocks noChangeAspect="1"/>
          </p:cNvPicPr>
          <p:nvPr/>
        </p:nvPicPr>
        <p:blipFill rotWithShape="1">
          <a:blip r:embed="rId6"/>
          <a:srcRect l="19007" t="21454" r="33398" b="24407"/>
          <a:stretch/>
        </p:blipFill>
        <p:spPr>
          <a:xfrm>
            <a:off x="539552" y="4221088"/>
            <a:ext cx="3715614" cy="2376264"/>
          </a:xfrm>
          <a:prstGeom prst="rect">
            <a:avLst/>
          </a:prstGeom>
        </p:spPr>
      </p:pic>
    </p:spTree>
    <p:extLst>
      <p:ext uri="{BB962C8B-B14F-4D97-AF65-F5344CB8AC3E}">
        <p14:creationId xmlns:p14="http://schemas.microsoft.com/office/powerpoint/2010/main" val="65030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2"/>
            <a:ext cx="3960438"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Rectangle 4"/>
          <p:cNvSpPr/>
          <p:nvPr/>
        </p:nvSpPr>
        <p:spPr>
          <a:xfrm>
            <a:off x="4211959" y="116632"/>
            <a:ext cx="4680521"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Rectangle 5"/>
          <p:cNvSpPr/>
          <p:nvPr/>
        </p:nvSpPr>
        <p:spPr>
          <a:xfrm>
            <a:off x="251519" y="2924945"/>
            <a:ext cx="4824535" cy="3672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Rectangle 6"/>
          <p:cNvSpPr/>
          <p:nvPr/>
        </p:nvSpPr>
        <p:spPr>
          <a:xfrm>
            <a:off x="5076056" y="2924944"/>
            <a:ext cx="3816424" cy="3672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8" name="TextBox 7"/>
          <p:cNvSpPr txBox="1"/>
          <p:nvPr/>
        </p:nvSpPr>
        <p:spPr>
          <a:xfrm>
            <a:off x="251520" y="116632"/>
            <a:ext cx="3960440" cy="830997"/>
          </a:xfrm>
          <a:prstGeom prst="rect">
            <a:avLst/>
          </a:prstGeom>
          <a:noFill/>
        </p:spPr>
        <p:txBody>
          <a:bodyPr wrap="square" rtlCol="0">
            <a:spAutoFit/>
          </a:bodyPr>
          <a:lstStyle/>
          <a:p>
            <a:pPr algn="ctr"/>
            <a:r>
              <a:rPr lang="en-GB" sz="1600" dirty="0" smtClean="0"/>
              <a:t>12. Click on Create and then Extrude or E on your keyboard, click on each circle individually and type in 1.8mm and click ok.</a:t>
            </a:r>
            <a:endParaRPr lang="en-GB" sz="1600" dirty="0"/>
          </a:p>
        </p:txBody>
      </p:sp>
      <p:sp>
        <p:nvSpPr>
          <p:cNvPr id="11" name="TextBox 10"/>
          <p:cNvSpPr txBox="1"/>
          <p:nvPr/>
        </p:nvSpPr>
        <p:spPr>
          <a:xfrm>
            <a:off x="4211957" y="116632"/>
            <a:ext cx="4680522" cy="584775"/>
          </a:xfrm>
          <a:prstGeom prst="rect">
            <a:avLst/>
          </a:prstGeom>
          <a:noFill/>
        </p:spPr>
        <p:txBody>
          <a:bodyPr wrap="square" rtlCol="0">
            <a:spAutoFit/>
          </a:bodyPr>
          <a:lstStyle/>
          <a:p>
            <a:pPr algn="ctr"/>
            <a:r>
              <a:rPr lang="en-GB" sz="1600" dirty="0" smtClean="0"/>
              <a:t>13. Click on the blue highlighted part of the view cube to show the underneath of the Lego Brick.</a:t>
            </a:r>
            <a:endParaRPr lang="en-GB" sz="1600" dirty="0"/>
          </a:p>
        </p:txBody>
      </p:sp>
      <p:sp>
        <p:nvSpPr>
          <p:cNvPr id="12" name="TextBox 11"/>
          <p:cNvSpPr txBox="1"/>
          <p:nvPr/>
        </p:nvSpPr>
        <p:spPr>
          <a:xfrm>
            <a:off x="250032" y="3360764"/>
            <a:ext cx="1502581" cy="2800767"/>
          </a:xfrm>
          <a:prstGeom prst="rect">
            <a:avLst/>
          </a:prstGeom>
          <a:noFill/>
        </p:spPr>
        <p:txBody>
          <a:bodyPr wrap="square" rtlCol="0">
            <a:spAutoFit/>
          </a:bodyPr>
          <a:lstStyle/>
          <a:p>
            <a:pPr algn="ctr"/>
            <a:r>
              <a:rPr lang="en-GB" sz="1600" dirty="0" smtClean="0"/>
              <a:t>14. Click Modify and then Shell. Click on the bottom of the Lego Brick and under Inside Thickness type in 1.2mm and ensure that the direction is set to Inside.</a:t>
            </a:r>
            <a:endParaRPr lang="en-GB" sz="1600" dirty="0"/>
          </a:p>
        </p:txBody>
      </p:sp>
      <p:sp>
        <p:nvSpPr>
          <p:cNvPr id="15" name="TextBox 14"/>
          <p:cNvSpPr txBox="1"/>
          <p:nvPr/>
        </p:nvSpPr>
        <p:spPr>
          <a:xfrm>
            <a:off x="5077542" y="2924944"/>
            <a:ext cx="3816425" cy="830997"/>
          </a:xfrm>
          <a:prstGeom prst="rect">
            <a:avLst/>
          </a:prstGeom>
          <a:noFill/>
        </p:spPr>
        <p:txBody>
          <a:bodyPr wrap="square" rtlCol="0">
            <a:spAutoFit/>
          </a:bodyPr>
          <a:lstStyle/>
          <a:p>
            <a:pPr algn="ctr"/>
            <a:r>
              <a:rPr lang="en-GB" sz="1600" dirty="0" smtClean="0"/>
              <a:t>15. Click on </a:t>
            </a:r>
            <a:r>
              <a:rPr lang="en-GB" sz="1600" dirty="0"/>
              <a:t>S</a:t>
            </a:r>
            <a:r>
              <a:rPr lang="en-GB" sz="1600" dirty="0" smtClean="0"/>
              <a:t>ketch and Create Sketch. Select the face of the underneath of the Lego Brick</a:t>
            </a:r>
            <a:endParaRPr lang="en-GB" sz="1600" dirty="0"/>
          </a:p>
        </p:txBody>
      </p:sp>
      <p:pic>
        <p:nvPicPr>
          <p:cNvPr id="2" name="Picture 1"/>
          <p:cNvPicPr>
            <a:picLocks noChangeAspect="1"/>
          </p:cNvPicPr>
          <p:nvPr/>
        </p:nvPicPr>
        <p:blipFill rotWithShape="1">
          <a:blip r:embed="rId2"/>
          <a:srcRect l="25096" t="18500" r="18454" b="16532"/>
          <a:stretch/>
        </p:blipFill>
        <p:spPr>
          <a:xfrm>
            <a:off x="782274" y="956340"/>
            <a:ext cx="2896687" cy="1874327"/>
          </a:xfrm>
          <a:prstGeom prst="rect">
            <a:avLst/>
          </a:prstGeom>
        </p:spPr>
      </p:pic>
      <p:pic>
        <p:nvPicPr>
          <p:cNvPr id="3" name="Picture 2"/>
          <p:cNvPicPr>
            <a:picLocks noChangeAspect="1"/>
          </p:cNvPicPr>
          <p:nvPr/>
        </p:nvPicPr>
        <p:blipFill rotWithShape="1">
          <a:blip r:embed="rId3"/>
          <a:srcRect l="92061" t="9641" b="76578"/>
          <a:stretch/>
        </p:blipFill>
        <p:spPr>
          <a:xfrm>
            <a:off x="4411615" y="702573"/>
            <a:ext cx="1453503" cy="1418529"/>
          </a:xfrm>
          <a:prstGeom prst="rect">
            <a:avLst/>
          </a:prstGeom>
        </p:spPr>
      </p:pic>
      <p:pic>
        <p:nvPicPr>
          <p:cNvPr id="18" name="Picture 17"/>
          <p:cNvPicPr>
            <a:picLocks noChangeAspect="1"/>
          </p:cNvPicPr>
          <p:nvPr/>
        </p:nvPicPr>
        <p:blipFill rotWithShape="1">
          <a:blip r:embed="rId4"/>
          <a:srcRect l="28970" t="20469" r="29523" b="20469"/>
          <a:stretch/>
        </p:blipFill>
        <p:spPr>
          <a:xfrm>
            <a:off x="6149062" y="701407"/>
            <a:ext cx="2599401" cy="2079521"/>
          </a:xfrm>
          <a:prstGeom prst="rect">
            <a:avLst/>
          </a:prstGeom>
        </p:spPr>
      </p:pic>
      <p:pic>
        <p:nvPicPr>
          <p:cNvPr id="20" name="Picture 19"/>
          <p:cNvPicPr>
            <a:picLocks noChangeAspect="1"/>
          </p:cNvPicPr>
          <p:nvPr/>
        </p:nvPicPr>
        <p:blipFill rotWithShape="1">
          <a:blip r:embed="rId5"/>
          <a:srcRect l="29523" t="21454" r="20115" b="19485"/>
          <a:stretch/>
        </p:blipFill>
        <p:spPr>
          <a:xfrm>
            <a:off x="1773276" y="4342880"/>
            <a:ext cx="3200858" cy="2110456"/>
          </a:xfrm>
          <a:prstGeom prst="rect">
            <a:avLst/>
          </a:prstGeom>
        </p:spPr>
      </p:pic>
      <p:pic>
        <p:nvPicPr>
          <p:cNvPr id="19" name="Picture 18"/>
          <p:cNvPicPr>
            <a:picLocks noChangeAspect="1"/>
          </p:cNvPicPr>
          <p:nvPr/>
        </p:nvPicPr>
        <p:blipFill rotWithShape="1">
          <a:blip r:embed="rId6"/>
          <a:srcRect l="24542" t="9641" r="62176" b="65750"/>
          <a:stretch/>
        </p:blipFill>
        <p:spPr>
          <a:xfrm>
            <a:off x="3285445" y="2996951"/>
            <a:ext cx="1554759" cy="1619541"/>
          </a:xfrm>
          <a:prstGeom prst="rect">
            <a:avLst/>
          </a:prstGeom>
        </p:spPr>
      </p:pic>
      <p:pic>
        <p:nvPicPr>
          <p:cNvPr id="21" name="Picture 20"/>
          <p:cNvPicPr>
            <a:picLocks noChangeAspect="1"/>
          </p:cNvPicPr>
          <p:nvPr/>
        </p:nvPicPr>
        <p:blipFill rotWithShape="1">
          <a:blip r:embed="rId7"/>
          <a:srcRect l="22882" t="19485" r="28416" b="16531"/>
          <a:stretch/>
        </p:blipFill>
        <p:spPr>
          <a:xfrm>
            <a:off x="5315673" y="3845745"/>
            <a:ext cx="3432789" cy="2535583"/>
          </a:xfrm>
          <a:prstGeom prst="rect">
            <a:avLst/>
          </a:prstGeom>
        </p:spPr>
      </p:pic>
    </p:spTree>
    <p:extLst>
      <p:ext uri="{BB962C8B-B14F-4D97-AF65-F5344CB8AC3E}">
        <p14:creationId xmlns:p14="http://schemas.microsoft.com/office/powerpoint/2010/main" val="64740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16632"/>
            <a:ext cx="2972831" cy="3888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Rectangle 5"/>
          <p:cNvSpPr/>
          <p:nvPr/>
        </p:nvSpPr>
        <p:spPr>
          <a:xfrm>
            <a:off x="3224350" y="116632"/>
            <a:ext cx="5668129" cy="3888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0" name="Rectangle 9"/>
          <p:cNvSpPr/>
          <p:nvPr/>
        </p:nvSpPr>
        <p:spPr>
          <a:xfrm>
            <a:off x="251519" y="4005064"/>
            <a:ext cx="8640961"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14" name="TextBox 13"/>
          <p:cNvSpPr txBox="1"/>
          <p:nvPr/>
        </p:nvSpPr>
        <p:spPr>
          <a:xfrm>
            <a:off x="251521" y="116632"/>
            <a:ext cx="2952327" cy="1569660"/>
          </a:xfrm>
          <a:prstGeom prst="rect">
            <a:avLst/>
          </a:prstGeom>
          <a:noFill/>
        </p:spPr>
        <p:txBody>
          <a:bodyPr wrap="square" rtlCol="0">
            <a:spAutoFit/>
          </a:bodyPr>
          <a:lstStyle/>
          <a:p>
            <a:pPr algn="ctr"/>
            <a:r>
              <a:rPr lang="en-GB" sz="1600" dirty="0" smtClean="0"/>
              <a:t>16. Click on Create, Circle and Center Circle Diameter. Draw a circle on the sketch you have just created measuring 4.8mm. Draw another circle with the same centre point measuring 6.5mm.</a:t>
            </a:r>
            <a:endParaRPr lang="en-GB" sz="1600" dirty="0"/>
          </a:p>
        </p:txBody>
      </p:sp>
      <p:sp>
        <p:nvSpPr>
          <p:cNvPr id="16" name="TextBox 15"/>
          <p:cNvSpPr txBox="1"/>
          <p:nvPr/>
        </p:nvSpPr>
        <p:spPr>
          <a:xfrm>
            <a:off x="3224349" y="116632"/>
            <a:ext cx="5668131" cy="1169551"/>
          </a:xfrm>
          <a:prstGeom prst="rect">
            <a:avLst/>
          </a:prstGeom>
          <a:noFill/>
        </p:spPr>
        <p:txBody>
          <a:bodyPr wrap="square" rtlCol="0">
            <a:spAutoFit/>
          </a:bodyPr>
          <a:lstStyle/>
          <a:p>
            <a:pPr algn="ctr"/>
            <a:r>
              <a:rPr lang="en-GB" sz="1400" dirty="0" smtClean="0"/>
              <a:t>17. Click on Sketch and then Line. Draw a line from the inner top left corner to the inner bottom right corner and repeat this on the other side to form a cross. Right click and click ok. Select both lines by holding the shift button on your keyboard, right click and select Normal/Construction. Finally drag the centre origin of the circle onto the centre of the cross.</a:t>
            </a:r>
            <a:endParaRPr lang="en-GB" sz="1400" dirty="0"/>
          </a:p>
        </p:txBody>
      </p:sp>
      <p:sp>
        <p:nvSpPr>
          <p:cNvPr id="21" name="TextBox 20"/>
          <p:cNvSpPr txBox="1"/>
          <p:nvPr/>
        </p:nvSpPr>
        <p:spPr>
          <a:xfrm>
            <a:off x="3007474" y="4116180"/>
            <a:ext cx="3230567" cy="2308324"/>
          </a:xfrm>
          <a:prstGeom prst="rect">
            <a:avLst/>
          </a:prstGeom>
          <a:noFill/>
        </p:spPr>
        <p:txBody>
          <a:bodyPr wrap="square" rtlCol="0">
            <a:spAutoFit/>
          </a:bodyPr>
          <a:lstStyle/>
          <a:p>
            <a:pPr algn="ctr"/>
            <a:r>
              <a:rPr lang="en-GB" sz="1600" dirty="0" smtClean="0"/>
              <a:t>18. Click on Sketch and Rectangular Pattern. Click on both of the two circles then click on the blue arrow as highlighted in the picture on the left. In the menu under the 2</a:t>
            </a:r>
            <a:r>
              <a:rPr lang="en-GB" sz="1600" baseline="30000" dirty="0" smtClean="0"/>
              <a:t>nd</a:t>
            </a:r>
            <a:r>
              <a:rPr lang="en-GB" sz="1600" dirty="0" smtClean="0"/>
              <a:t> quantity section type in 3. In the distance type in 8mm and change the Direction type to Symmetric, then click ok.</a:t>
            </a:r>
            <a:endParaRPr lang="en-GB" sz="1600" dirty="0"/>
          </a:p>
        </p:txBody>
      </p:sp>
      <p:pic>
        <p:nvPicPr>
          <p:cNvPr id="4" name="Picture 3"/>
          <p:cNvPicPr>
            <a:picLocks noChangeAspect="1"/>
          </p:cNvPicPr>
          <p:nvPr/>
        </p:nvPicPr>
        <p:blipFill rotWithShape="1">
          <a:blip r:embed="rId2"/>
          <a:srcRect l="35611" t="32281" r="43359" b="29328"/>
          <a:stretch/>
        </p:blipFill>
        <p:spPr>
          <a:xfrm>
            <a:off x="705401" y="1686292"/>
            <a:ext cx="2034688" cy="2088232"/>
          </a:xfrm>
          <a:prstGeom prst="rect">
            <a:avLst/>
          </a:prstGeom>
        </p:spPr>
      </p:pic>
      <p:pic>
        <p:nvPicPr>
          <p:cNvPr id="8" name="Picture 7"/>
          <p:cNvPicPr>
            <a:picLocks noChangeAspect="1"/>
          </p:cNvPicPr>
          <p:nvPr/>
        </p:nvPicPr>
        <p:blipFill rotWithShape="1">
          <a:blip r:embed="rId3"/>
          <a:srcRect l="40591" t="18500" r="41145" b="20469"/>
          <a:stretch/>
        </p:blipFill>
        <p:spPr>
          <a:xfrm>
            <a:off x="3347864" y="1340768"/>
            <a:ext cx="1304219" cy="2450350"/>
          </a:xfrm>
          <a:prstGeom prst="rect">
            <a:avLst/>
          </a:prstGeom>
        </p:spPr>
      </p:pic>
      <p:pic>
        <p:nvPicPr>
          <p:cNvPr id="9" name="Picture 8"/>
          <p:cNvPicPr>
            <a:picLocks noChangeAspect="1"/>
          </p:cNvPicPr>
          <p:nvPr/>
        </p:nvPicPr>
        <p:blipFill rotWithShape="1">
          <a:blip r:embed="rId4"/>
          <a:srcRect l="39877" t="18172" r="38460" b="7662"/>
          <a:stretch/>
        </p:blipFill>
        <p:spPr>
          <a:xfrm>
            <a:off x="4748697" y="1340768"/>
            <a:ext cx="1273017" cy="2450350"/>
          </a:xfrm>
          <a:prstGeom prst="rect">
            <a:avLst/>
          </a:prstGeom>
        </p:spPr>
      </p:pic>
      <p:pic>
        <p:nvPicPr>
          <p:cNvPr id="13" name="Picture 12"/>
          <p:cNvPicPr>
            <a:picLocks noChangeAspect="1"/>
          </p:cNvPicPr>
          <p:nvPr/>
        </p:nvPicPr>
        <p:blipFill rotWithShape="1">
          <a:blip r:embed="rId5"/>
          <a:srcRect l="40620" t="18703" r="40957" b="19687"/>
          <a:stretch/>
        </p:blipFill>
        <p:spPr>
          <a:xfrm>
            <a:off x="6118328" y="1340768"/>
            <a:ext cx="1303234" cy="2450350"/>
          </a:xfrm>
          <a:prstGeom prst="rect">
            <a:avLst/>
          </a:prstGeom>
        </p:spPr>
      </p:pic>
      <p:pic>
        <p:nvPicPr>
          <p:cNvPr id="15" name="Picture 14"/>
          <p:cNvPicPr>
            <a:picLocks noChangeAspect="1"/>
          </p:cNvPicPr>
          <p:nvPr/>
        </p:nvPicPr>
        <p:blipFill rotWithShape="1">
          <a:blip r:embed="rId6"/>
          <a:srcRect l="40813" t="18703" r="41336" b="20811"/>
          <a:stretch/>
        </p:blipFill>
        <p:spPr>
          <a:xfrm>
            <a:off x="7518175" y="1340768"/>
            <a:ext cx="1286223" cy="2450350"/>
          </a:xfrm>
          <a:prstGeom prst="rect">
            <a:avLst/>
          </a:prstGeom>
        </p:spPr>
      </p:pic>
      <p:pic>
        <p:nvPicPr>
          <p:cNvPr id="17" name="Picture 16"/>
          <p:cNvPicPr>
            <a:picLocks noChangeAspect="1"/>
          </p:cNvPicPr>
          <p:nvPr/>
        </p:nvPicPr>
        <p:blipFill rotWithShape="1">
          <a:blip r:embed="rId7"/>
          <a:srcRect l="40592" t="18500" r="27309" b="20469"/>
          <a:stretch/>
        </p:blipFill>
        <p:spPr>
          <a:xfrm>
            <a:off x="6375919" y="4116180"/>
            <a:ext cx="2284512" cy="2442064"/>
          </a:xfrm>
          <a:prstGeom prst="rect">
            <a:avLst/>
          </a:prstGeom>
        </p:spPr>
      </p:pic>
      <p:pic>
        <p:nvPicPr>
          <p:cNvPr id="22" name="Picture 21"/>
          <p:cNvPicPr>
            <a:picLocks noChangeAspect="1"/>
          </p:cNvPicPr>
          <p:nvPr/>
        </p:nvPicPr>
        <p:blipFill rotWithShape="1">
          <a:blip r:embed="rId8"/>
          <a:srcRect l="40591" t="18500" r="25096" b="20469"/>
          <a:stretch/>
        </p:blipFill>
        <p:spPr>
          <a:xfrm>
            <a:off x="427532" y="4116180"/>
            <a:ext cx="2442064" cy="2442064"/>
          </a:xfrm>
          <a:prstGeom prst="rect">
            <a:avLst/>
          </a:prstGeom>
        </p:spPr>
      </p:pic>
    </p:spTree>
    <p:extLst>
      <p:ext uri="{BB962C8B-B14F-4D97-AF65-F5344CB8AC3E}">
        <p14:creationId xmlns:p14="http://schemas.microsoft.com/office/powerpoint/2010/main" val="78375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105" y="116632"/>
            <a:ext cx="4566920" cy="3096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Rectangle 6"/>
          <p:cNvSpPr/>
          <p:nvPr/>
        </p:nvSpPr>
        <p:spPr>
          <a:xfrm>
            <a:off x="4788025" y="116632"/>
            <a:ext cx="4176463" cy="3096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 name="Rectangle 8"/>
          <p:cNvSpPr/>
          <p:nvPr/>
        </p:nvSpPr>
        <p:spPr>
          <a:xfrm>
            <a:off x="221103" y="3212976"/>
            <a:ext cx="8743385" cy="35149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5" name="TextBox 14"/>
          <p:cNvSpPr txBox="1"/>
          <p:nvPr/>
        </p:nvSpPr>
        <p:spPr>
          <a:xfrm>
            <a:off x="221101" y="116632"/>
            <a:ext cx="1299562" cy="2908882"/>
          </a:xfrm>
          <a:prstGeom prst="rect">
            <a:avLst/>
          </a:prstGeom>
          <a:noFill/>
        </p:spPr>
        <p:txBody>
          <a:bodyPr wrap="square" rtlCol="0">
            <a:normAutofit/>
          </a:bodyPr>
          <a:lstStyle/>
          <a:p>
            <a:pPr algn="ctr"/>
            <a:r>
              <a:rPr lang="en-GB" sz="1600" dirty="0" smtClean="0"/>
              <a:t>19. Click Sketch and Line on L on the keyboard and draw a line in the centre as shown. Right click and click Normal/ Construction.</a:t>
            </a:r>
          </a:p>
        </p:txBody>
      </p:sp>
      <p:sp>
        <p:nvSpPr>
          <p:cNvPr id="22" name="TextBox 21"/>
          <p:cNvSpPr txBox="1"/>
          <p:nvPr/>
        </p:nvSpPr>
        <p:spPr>
          <a:xfrm>
            <a:off x="4788025" y="116632"/>
            <a:ext cx="4176463" cy="584775"/>
          </a:xfrm>
          <a:prstGeom prst="rect">
            <a:avLst/>
          </a:prstGeom>
          <a:noFill/>
        </p:spPr>
        <p:txBody>
          <a:bodyPr wrap="square" rtlCol="0">
            <a:spAutoFit/>
          </a:bodyPr>
          <a:lstStyle/>
          <a:p>
            <a:pPr algn="ctr"/>
            <a:r>
              <a:rPr lang="en-GB" sz="1600" dirty="0" smtClean="0"/>
              <a:t>20. Select the Line tool again and drawn anther line above the construction line like shown.</a:t>
            </a:r>
          </a:p>
        </p:txBody>
      </p:sp>
      <p:sp>
        <p:nvSpPr>
          <p:cNvPr id="25" name="TextBox 24"/>
          <p:cNvSpPr txBox="1"/>
          <p:nvPr/>
        </p:nvSpPr>
        <p:spPr>
          <a:xfrm>
            <a:off x="1459108" y="3212976"/>
            <a:ext cx="1960764" cy="3514964"/>
          </a:xfrm>
          <a:prstGeom prst="rect">
            <a:avLst/>
          </a:prstGeom>
          <a:noFill/>
        </p:spPr>
        <p:txBody>
          <a:bodyPr wrap="square" rtlCol="0" anchor="ctr">
            <a:normAutofit/>
          </a:bodyPr>
          <a:lstStyle/>
          <a:p>
            <a:pPr algn="ctr"/>
            <a:r>
              <a:rPr lang="en-GB" sz="1600" dirty="0" smtClean="0"/>
              <a:t>21. Click Sketch and Mirror. In the mirror menu for the objects select the line you have just drew and for the mirror line click the construction line and click ok. Drag the top line closer to the construction line to make the gap smaller.</a:t>
            </a:r>
          </a:p>
        </p:txBody>
      </p:sp>
      <p:pic>
        <p:nvPicPr>
          <p:cNvPr id="2" name="Picture 1"/>
          <p:cNvPicPr>
            <a:picLocks noChangeAspect="1"/>
          </p:cNvPicPr>
          <p:nvPr/>
        </p:nvPicPr>
        <p:blipFill rotWithShape="1">
          <a:blip r:embed="rId2"/>
          <a:srcRect l="41146" t="18500" r="40591" b="20469"/>
          <a:stretch/>
        </p:blipFill>
        <p:spPr>
          <a:xfrm>
            <a:off x="1570256" y="332656"/>
            <a:ext cx="1345560" cy="2528022"/>
          </a:xfrm>
          <a:prstGeom prst="rect">
            <a:avLst/>
          </a:prstGeom>
        </p:spPr>
      </p:pic>
      <p:pic>
        <p:nvPicPr>
          <p:cNvPr id="6" name="Picture 5"/>
          <p:cNvPicPr>
            <a:picLocks noChangeAspect="1"/>
          </p:cNvPicPr>
          <p:nvPr/>
        </p:nvPicPr>
        <p:blipFill rotWithShape="1">
          <a:blip r:embed="rId3"/>
          <a:srcRect l="40592" t="17516" r="36718" b="16532"/>
          <a:stretch/>
        </p:blipFill>
        <p:spPr>
          <a:xfrm>
            <a:off x="2915816" y="220563"/>
            <a:ext cx="1716462" cy="2804951"/>
          </a:xfrm>
          <a:prstGeom prst="rect">
            <a:avLst/>
          </a:prstGeom>
        </p:spPr>
      </p:pic>
      <p:pic>
        <p:nvPicPr>
          <p:cNvPr id="8" name="Picture 7"/>
          <p:cNvPicPr>
            <a:picLocks noChangeAspect="1"/>
          </p:cNvPicPr>
          <p:nvPr/>
        </p:nvPicPr>
        <p:blipFill rotWithShape="1">
          <a:blip r:embed="rId4"/>
          <a:srcRect l="18455" t="19485" r="25096" b="16531"/>
          <a:stretch/>
        </p:blipFill>
        <p:spPr>
          <a:xfrm>
            <a:off x="5103778" y="721258"/>
            <a:ext cx="3615909" cy="2304256"/>
          </a:xfrm>
          <a:prstGeom prst="rect">
            <a:avLst/>
          </a:prstGeom>
        </p:spPr>
      </p:pic>
      <p:pic>
        <p:nvPicPr>
          <p:cNvPr id="10" name="Picture 9"/>
          <p:cNvPicPr>
            <a:picLocks noChangeAspect="1"/>
          </p:cNvPicPr>
          <p:nvPr/>
        </p:nvPicPr>
        <p:blipFill rotWithShape="1">
          <a:blip r:embed="rId5"/>
          <a:srcRect l="7939" t="10625" r="80439" b="23422"/>
          <a:stretch/>
        </p:blipFill>
        <p:spPr>
          <a:xfrm>
            <a:off x="332288" y="3356992"/>
            <a:ext cx="1015635" cy="3240360"/>
          </a:xfrm>
          <a:prstGeom prst="rect">
            <a:avLst/>
          </a:prstGeom>
        </p:spPr>
      </p:pic>
      <p:pic>
        <p:nvPicPr>
          <p:cNvPr id="11" name="Picture 10"/>
          <p:cNvPicPr>
            <a:picLocks noChangeAspect="1"/>
          </p:cNvPicPr>
          <p:nvPr/>
        </p:nvPicPr>
        <p:blipFill rotWithShape="1">
          <a:blip r:embed="rId6"/>
          <a:srcRect l="17901" t="23422" r="22882" b="16532"/>
          <a:stretch/>
        </p:blipFill>
        <p:spPr>
          <a:xfrm>
            <a:off x="3419872" y="3346363"/>
            <a:ext cx="3140713" cy="1790500"/>
          </a:xfrm>
          <a:prstGeom prst="rect">
            <a:avLst/>
          </a:prstGeom>
        </p:spPr>
      </p:pic>
      <p:pic>
        <p:nvPicPr>
          <p:cNvPr id="12" name="Picture 11"/>
          <p:cNvPicPr>
            <a:picLocks noChangeAspect="1"/>
          </p:cNvPicPr>
          <p:nvPr/>
        </p:nvPicPr>
        <p:blipFill rotWithShape="1">
          <a:blip r:embed="rId7"/>
          <a:srcRect l="17348" t="21454" r="24542" b="16531"/>
          <a:stretch/>
        </p:blipFill>
        <p:spPr>
          <a:xfrm>
            <a:off x="5940152" y="4838265"/>
            <a:ext cx="2934642" cy="1760785"/>
          </a:xfrm>
          <a:prstGeom prst="rect">
            <a:avLst/>
          </a:prstGeom>
        </p:spPr>
      </p:pic>
    </p:spTree>
    <p:extLst>
      <p:ext uri="{BB962C8B-B14F-4D97-AF65-F5344CB8AC3E}">
        <p14:creationId xmlns:p14="http://schemas.microsoft.com/office/powerpoint/2010/main" val="20721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30375" t="22438" r="53321" b="26375"/>
          <a:stretch/>
        </p:blipFill>
        <p:spPr>
          <a:xfrm>
            <a:off x="7164288" y="3895473"/>
            <a:ext cx="1505687" cy="2657815"/>
          </a:xfrm>
          <a:prstGeom prst="rect">
            <a:avLst/>
          </a:prstGeom>
        </p:spPr>
      </p:pic>
      <p:sp>
        <p:nvSpPr>
          <p:cNvPr id="4" name="Rectangle 3"/>
          <p:cNvSpPr/>
          <p:nvPr/>
        </p:nvSpPr>
        <p:spPr>
          <a:xfrm>
            <a:off x="251520" y="116632"/>
            <a:ext cx="3600400"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Rectangle 4"/>
          <p:cNvSpPr/>
          <p:nvPr/>
        </p:nvSpPr>
        <p:spPr>
          <a:xfrm>
            <a:off x="3851920" y="116632"/>
            <a:ext cx="5040560"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1" name="Rectangle 10"/>
          <p:cNvSpPr/>
          <p:nvPr/>
        </p:nvSpPr>
        <p:spPr>
          <a:xfrm>
            <a:off x="3290730" y="3284984"/>
            <a:ext cx="5601750"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20" name="TextBox 19"/>
          <p:cNvSpPr txBox="1"/>
          <p:nvPr/>
        </p:nvSpPr>
        <p:spPr>
          <a:xfrm>
            <a:off x="251520" y="116632"/>
            <a:ext cx="3600400" cy="1323439"/>
          </a:xfrm>
          <a:prstGeom prst="rect">
            <a:avLst/>
          </a:prstGeom>
          <a:noFill/>
        </p:spPr>
        <p:txBody>
          <a:bodyPr wrap="square" rtlCol="0">
            <a:spAutoFit/>
          </a:bodyPr>
          <a:lstStyle/>
          <a:p>
            <a:pPr algn="ctr"/>
            <a:r>
              <a:rPr lang="en-GB" sz="1600" dirty="0" smtClean="0"/>
              <a:t>22. Click Sketch and Trim or click T on the keyboard. Click on the horizontal lines within the two circles so you are just left with the sets of lines on both sides of the circle.</a:t>
            </a:r>
            <a:endParaRPr lang="en-GB" sz="1600" dirty="0"/>
          </a:p>
        </p:txBody>
      </p:sp>
      <p:sp>
        <p:nvSpPr>
          <p:cNvPr id="23" name="TextBox 22"/>
          <p:cNvSpPr txBox="1"/>
          <p:nvPr/>
        </p:nvSpPr>
        <p:spPr>
          <a:xfrm>
            <a:off x="3851920" y="138909"/>
            <a:ext cx="5040560" cy="1323439"/>
          </a:xfrm>
          <a:prstGeom prst="rect">
            <a:avLst/>
          </a:prstGeom>
          <a:noFill/>
        </p:spPr>
        <p:txBody>
          <a:bodyPr wrap="square" rtlCol="0">
            <a:spAutoFit/>
          </a:bodyPr>
          <a:lstStyle/>
          <a:p>
            <a:pPr algn="ctr"/>
            <a:r>
              <a:rPr lang="en-GB" sz="1600" dirty="0" smtClean="0"/>
              <a:t>23. Using the Line tool draw three connected lines on the edge like shown. Using the sketch dimension tool click on the horizontal line and make this measurement 0.6mm. Then click on one of the side lines and make this measurement 0.3mm.</a:t>
            </a:r>
            <a:endParaRPr lang="en-GB" sz="1600" dirty="0"/>
          </a:p>
        </p:txBody>
      </p:sp>
      <p:sp>
        <p:nvSpPr>
          <p:cNvPr id="28" name="TextBox 27"/>
          <p:cNvSpPr txBox="1"/>
          <p:nvPr/>
        </p:nvSpPr>
        <p:spPr>
          <a:xfrm>
            <a:off x="251518" y="3284984"/>
            <a:ext cx="3039211" cy="830997"/>
          </a:xfrm>
          <a:prstGeom prst="rect">
            <a:avLst/>
          </a:prstGeom>
          <a:noFill/>
        </p:spPr>
        <p:txBody>
          <a:bodyPr wrap="square" rtlCol="0">
            <a:spAutoFit/>
          </a:bodyPr>
          <a:lstStyle/>
          <a:p>
            <a:pPr algn="ctr"/>
            <a:r>
              <a:rPr lang="en-GB" sz="1600" dirty="0" smtClean="0"/>
              <a:t>24. Draw a line from the centre of the horizontal line to the centre of the circle.</a:t>
            </a:r>
          </a:p>
        </p:txBody>
      </p:sp>
      <p:sp>
        <p:nvSpPr>
          <p:cNvPr id="24" name="TextBox 23"/>
          <p:cNvSpPr txBox="1"/>
          <p:nvPr/>
        </p:nvSpPr>
        <p:spPr>
          <a:xfrm>
            <a:off x="3290729" y="3284984"/>
            <a:ext cx="5601751" cy="584775"/>
          </a:xfrm>
          <a:prstGeom prst="rect">
            <a:avLst/>
          </a:prstGeom>
          <a:noFill/>
        </p:spPr>
        <p:txBody>
          <a:bodyPr wrap="square" rtlCol="0">
            <a:spAutoFit/>
          </a:bodyPr>
          <a:lstStyle/>
          <a:p>
            <a:pPr algn="ctr"/>
            <a:r>
              <a:rPr lang="en-GB" sz="1600" dirty="0" smtClean="0"/>
              <a:t>25. In the Sketch Palette click on Horizontal/Vertical and then click on the line you have just drew.</a:t>
            </a:r>
            <a:endParaRPr lang="en-GB" sz="1600" dirty="0"/>
          </a:p>
        </p:txBody>
      </p:sp>
      <p:sp>
        <p:nvSpPr>
          <p:cNvPr id="26" name="Rectangle 25"/>
          <p:cNvSpPr/>
          <p:nvPr/>
        </p:nvSpPr>
        <p:spPr>
          <a:xfrm>
            <a:off x="251519" y="3284984"/>
            <a:ext cx="3039371"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pic>
        <p:nvPicPr>
          <p:cNvPr id="10" name="Picture 9"/>
          <p:cNvPicPr>
            <a:picLocks noChangeAspect="1"/>
          </p:cNvPicPr>
          <p:nvPr/>
        </p:nvPicPr>
        <p:blipFill rotWithShape="1">
          <a:blip r:embed="rId3"/>
          <a:srcRect l="16962" t="25660" r="24501" b="23032"/>
          <a:stretch/>
        </p:blipFill>
        <p:spPr>
          <a:xfrm>
            <a:off x="338401" y="1458983"/>
            <a:ext cx="3426476" cy="1688518"/>
          </a:xfrm>
          <a:prstGeom prst="rect">
            <a:avLst/>
          </a:prstGeom>
        </p:spPr>
      </p:pic>
      <p:pic>
        <p:nvPicPr>
          <p:cNvPr id="13" name="Picture 12"/>
          <p:cNvPicPr>
            <a:picLocks noChangeAspect="1"/>
          </p:cNvPicPr>
          <p:nvPr/>
        </p:nvPicPr>
        <p:blipFill rotWithShape="1">
          <a:blip r:embed="rId4"/>
          <a:srcRect l="18269" t="21647" r="51587" b="43690"/>
          <a:stretch/>
        </p:blipFill>
        <p:spPr>
          <a:xfrm>
            <a:off x="3971647" y="1556793"/>
            <a:ext cx="2400553" cy="1551965"/>
          </a:xfrm>
          <a:prstGeom prst="rect">
            <a:avLst/>
          </a:prstGeom>
        </p:spPr>
      </p:pic>
      <p:pic>
        <p:nvPicPr>
          <p:cNvPr id="15" name="Picture 14"/>
          <p:cNvPicPr>
            <a:picLocks noChangeAspect="1"/>
          </p:cNvPicPr>
          <p:nvPr/>
        </p:nvPicPr>
        <p:blipFill rotWithShape="1">
          <a:blip r:embed="rId5"/>
          <a:srcRect l="18171" t="21242" r="55878" b="46440"/>
          <a:stretch/>
        </p:blipFill>
        <p:spPr>
          <a:xfrm>
            <a:off x="6459911" y="1556792"/>
            <a:ext cx="2216546" cy="1551965"/>
          </a:xfrm>
          <a:prstGeom prst="rect">
            <a:avLst/>
          </a:prstGeom>
        </p:spPr>
      </p:pic>
      <p:pic>
        <p:nvPicPr>
          <p:cNvPr id="16" name="Picture 15"/>
          <p:cNvPicPr>
            <a:picLocks noChangeAspect="1"/>
          </p:cNvPicPr>
          <p:nvPr/>
        </p:nvPicPr>
        <p:blipFill rotWithShape="1">
          <a:blip r:embed="rId6"/>
          <a:srcRect l="18455" t="22438" r="48893" b="26375"/>
          <a:stretch/>
        </p:blipFill>
        <p:spPr>
          <a:xfrm>
            <a:off x="362262" y="4115981"/>
            <a:ext cx="2769578" cy="2440984"/>
          </a:xfrm>
          <a:prstGeom prst="rect">
            <a:avLst/>
          </a:prstGeom>
        </p:spPr>
      </p:pic>
      <p:pic>
        <p:nvPicPr>
          <p:cNvPr id="19" name="Picture 18"/>
          <p:cNvPicPr>
            <a:picLocks noChangeAspect="1"/>
          </p:cNvPicPr>
          <p:nvPr/>
        </p:nvPicPr>
        <p:blipFill>
          <a:blip r:embed="rId7"/>
          <a:stretch>
            <a:fillRect/>
          </a:stretch>
        </p:blipFill>
        <p:spPr>
          <a:xfrm>
            <a:off x="3449618" y="3890576"/>
            <a:ext cx="3492719" cy="2662711"/>
          </a:xfrm>
          <a:prstGeom prst="rect">
            <a:avLst/>
          </a:prstGeom>
        </p:spPr>
      </p:pic>
    </p:spTree>
    <p:extLst>
      <p:ext uri="{BB962C8B-B14F-4D97-AF65-F5344CB8AC3E}">
        <p14:creationId xmlns:p14="http://schemas.microsoft.com/office/powerpoint/2010/main" val="2110331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3654</TotalTime>
  <Words>1919</Words>
  <Application>Microsoft Office PowerPoint</Application>
  <PresentationFormat>On-screen Show (4:3)</PresentationFormat>
  <Paragraphs>85</Paragraphs>
  <Slides>18</Slides>
  <Notes>2</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Fusion 360 Lego Brick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360 beginner tutorial</dc:title>
  <dc:creator>Windows User</dc:creator>
  <cp:lastModifiedBy>Holly Marriott</cp:lastModifiedBy>
  <cp:revision>156</cp:revision>
  <dcterms:created xsi:type="dcterms:W3CDTF">2017-12-08T19:31:12Z</dcterms:created>
  <dcterms:modified xsi:type="dcterms:W3CDTF">2018-03-02T15:47:16Z</dcterms:modified>
</cp:coreProperties>
</file>