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78" r:id="rId4"/>
    <p:sldId id="272" r:id="rId5"/>
    <p:sldId id="273" r:id="rId6"/>
    <p:sldId id="260" r:id="rId7"/>
    <p:sldId id="259" r:id="rId8"/>
    <p:sldId id="261" r:id="rId9"/>
    <p:sldId id="262" r:id="rId10"/>
    <p:sldId id="264" r:id="rId11"/>
    <p:sldId id="266" r:id="rId12"/>
    <p:sldId id="274" r:id="rId13"/>
    <p:sldId id="270" r:id="rId14"/>
    <p:sldId id="267" r:id="rId15"/>
    <p:sldId id="271" r:id="rId16"/>
    <p:sldId id="275"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5D8A"/>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343" autoAdjust="0"/>
  </p:normalViewPr>
  <p:slideViewPr>
    <p:cSldViewPr>
      <p:cViewPr varScale="1">
        <p:scale>
          <a:sx n="69" d="100"/>
          <a:sy n="69" d="100"/>
        </p:scale>
        <p:origin x="1422"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0A3E53-DA7A-478B-B957-E8BE30448922}" type="datetimeFigureOut">
              <a:rPr lang="en-GB" smtClean="0"/>
              <a:t>03/03/2018</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1D5E86-F61A-4AFE-96DA-4CA96717D681}" type="slidenum">
              <a:rPr lang="en-GB" smtClean="0"/>
              <a:t>‹#›</a:t>
            </a:fld>
            <a:endParaRPr lang="en-GB" dirty="0"/>
          </a:p>
        </p:txBody>
      </p:sp>
    </p:spTree>
    <p:extLst>
      <p:ext uri="{BB962C8B-B14F-4D97-AF65-F5344CB8AC3E}">
        <p14:creationId xmlns:p14="http://schemas.microsoft.com/office/powerpoint/2010/main" val="2498538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1D5E86-F61A-4AFE-96DA-4CA96717D681}" type="slidenum">
              <a:rPr lang="en-GB" smtClean="0"/>
              <a:t>12</a:t>
            </a:fld>
            <a:endParaRPr lang="en-GB" dirty="0"/>
          </a:p>
        </p:txBody>
      </p:sp>
    </p:spTree>
    <p:extLst>
      <p:ext uri="{BB962C8B-B14F-4D97-AF65-F5344CB8AC3E}">
        <p14:creationId xmlns:p14="http://schemas.microsoft.com/office/powerpoint/2010/main" val="987221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1D5E86-F61A-4AFE-96DA-4CA96717D681}" type="slidenum">
              <a:rPr lang="en-GB" smtClean="0"/>
              <a:t>14</a:t>
            </a:fld>
            <a:endParaRPr lang="en-GB" dirty="0"/>
          </a:p>
        </p:txBody>
      </p:sp>
    </p:spTree>
    <p:extLst>
      <p:ext uri="{BB962C8B-B14F-4D97-AF65-F5344CB8AC3E}">
        <p14:creationId xmlns:p14="http://schemas.microsoft.com/office/powerpoint/2010/main" val="1180306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20A8473-5FED-4425-8E1A-E0EA63913E5F}" type="datetimeFigureOut">
              <a:rPr lang="en-GB" smtClean="0"/>
              <a:t>03/03/2018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4101206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0A8473-5FED-4425-8E1A-E0EA63913E5F}" type="datetimeFigureOut">
              <a:rPr lang="en-GB" smtClean="0"/>
              <a:t>03/03/2018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326612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0A8473-5FED-4425-8E1A-E0EA63913E5F}" type="datetimeFigureOut">
              <a:rPr lang="en-GB" smtClean="0"/>
              <a:t>03/03/2018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110989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0A8473-5FED-4425-8E1A-E0EA63913E5F}" type="datetimeFigureOut">
              <a:rPr lang="en-GB" smtClean="0"/>
              <a:t>03/03/2018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584821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0A8473-5FED-4425-8E1A-E0EA63913E5F}" type="datetimeFigureOut">
              <a:rPr lang="en-GB" smtClean="0"/>
              <a:t>03/03/2018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419091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20A8473-5FED-4425-8E1A-E0EA63913E5F}" type="datetimeFigureOut">
              <a:rPr lang="en-GB" smtClean="0"/>
              <a:t>03/03/2018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2498244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20A8473-5FED-4425-8E1A-E0EA63913E5F}" type="datetimeFigureOut">
              <a:rPr lang="en-GB" smtClean="0"/>
              <a:t>03/03/2018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220657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20A8473-5FED-4425-8E1A-E0EA63913E5F}" type="datetimeFigureOut">
              <a:rPr lang="en-GB" smtClean="0"/>
              <a:t>03/03/2018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4206799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0A8473-5FED-4425-8E1A-E0EA63913E5F}" type="datetimeFigureOut">
              <a:rPr lang="en-GB" smtClean="0"/>
              <a:t>03/03/2018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235479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0A8473-5FED-4425-8E1A-E0EA63913E5F}" type="datetimeFigureOut">
              <a:rPr lang="en-GB" smtClean="0"/>
              <a:t>03/03/2018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1455332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0A8473-5FED-4425-8E1A-E0EA63913E5F}" type="datetimeFigureOut">
              <a:rPr lang="en-GB" smtClean="0"/>
              <a:t>03/03/2018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43C4EC0-F83D-4BF0-9EC3-A73AF3586533}" type="slidenum">
              <a:rPr lang="en-GB" smtClean="0"/>
              <a:t>‹#›</a:t>
            </a:fld>
            <a:endParaRPr lang="en-GB" dirty="0"/>
          </a:p>
        </p:txBody>
      </p:sp>
    </p:spTree>
    <p:extLst>
      <p:ext uri="{BB962C8B-B14F-4D97-AF65-F5344CB8AC3E}">
        <p14:creationId xmlns:p14="http://schemas.microsoft.com/office/powerpoint/2010/main" val="677933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0A8473-5FED-4425-8E1A-E0EA63913E5F}" type="datetimeFigureOut">
              <a:rPr lang="en-GB" smtClean="0"/>
              <a:t>03/03/2018</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C4EC0-F83D-4BF0-9EC3-A73AF3586533}" type="slidenum">
              <a:rPr lang="en-GB" smtClean="0"/>
              <a:t>‹#›</a:t>
            </a:fld>
            <a:endParaRPr lang="en-GB" dirty="0"/>
          </a:p>
        </p:txBody>
      </p:sp>
    </p:spTree>
    <p:extLst>
      <p:ext uri="{BB962C8B-B14F-4D97-AF65-F5344CB8AC3E}">
        <p14:creationId xmlns:p14="http://schemas.microsoft.com/office/powerpoint/2010/main" val="2200942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0.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8.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2048" y="0"/>
            <a:ext cx="3563888" cy="6858000"/>
          </a:xfrm>
        </p:spPr>
        <p:txBody>
          <a:bodyPr>
            <a:normAutofit/>
          </a:bodyPr>
          <a:lstStyle/>
          <a:p>
            <a:r>
              <a:rPr lang="en-GB" sz="8000" dirty="0" smtClean="0"/>
              <a:t>Fusion 360</a:t>
            </a:r>
            <a:br>
              <a:rPr lang="en-GB" sz="8000" dirty="0" smtClean="0"/>
            </a:br>
            <a:r>
              <a:rPr lang="en-GB" sz="8000" dirty="0" smtClean="0"/>
              <a:t>Lamp Tutorial</a:t>
            </a:r>
            <a:endParaRPr lang="en-GB" sz="8000" dirty="0"/>
          </a:p>
        </p:txBody>
      </p:sp>
      <p:pic>
        <p:nvPicPr>
          <p:cNvPr id="3" name="Picture 2"/>
          <p:cNvPicPr>
            <a:picLocks noChangeAspect="1"/>
          </p:cNvPicPr>
          <p:nvPr/>
        </p:nvPicPr>
        <p:blipFill rotWithShape="1">
          <a:blip r:embed="rId2"/>
          <a:srcRect l="39485" t="22438" r="40591" b="16532"/>
          <a:stretch/>
        </p:blipFill>
        <p:spPr>
          <a:xfrm>
            <a:off x="4860032" y="188640"/>
            <a:ext cx="3721188" cy="6408712"/>
          </a:xfrm>
          <a:prstGeom prst="rect">
            <a:avLst/>
          </a:prstGeom>
        </p:spPr>
      </p:pic>
    </p:spTree>
    <p:extLst>
      <p:ext uri="{BB962C8B-B14F-4D97-AF65-F5344CB8AC3E}">
        <p14:creationId xmlns:p14="http://schemas.microsoft.com/office/powerpoint/2010/main" val="1173971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88640"/>
            <a:ext cx="1944213" cy="32403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2123724" y="188640"/>
            <a:ext cx="6912772" cy="32403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179511" y="3429000"/>
            <a:ext cx="4464496" cy="33239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359530" y="404664"/>
            <a:ext cx="1584176" cy="1200329"/>
          </a:xfrm>
          <a:prstGeom prst="rect">
            <a:avLst/>
          </a:prstGeom>
          <a:noFill/>
        </p:spPr>
        <p:txBody>
          <a:bodyPr wrap="square" rtlCol="0">
            <a:spAutoFit/>
          </a:bodyPr>
          <a:lstStyle/>
          <a:p>
            <a:pPr algn="ctr"/>
            <a:r>
              <a:rPr lang="en-GB" dirty="0" smtClean="0"/>
              <a:t>24. Click Finish Form at the end of the toolbar.</a:t>
            </a:r>
            <a:endParaRPr lang="en-GB" dirty="0"/>
          </a:p>
        </p:txBody>
      </p:sp>
      <p:sp>
        <p:nvSpPr>
          <p:cNvPr id="20" name="TextBox 19"/>
          <p:cNvSpPr txBox="1"/>
          <p:nvPr/>
        </p:nvSpPr>
        <p:spPr>
          <a:xfrm>
            <a:off x="4112726" y="188640"/>
            <a:ext cx="4923769" cy="1015663"/>
          </a:xfrm>
          <a:prstGeom prst="rect">
            <a:avLst/>
          </a:prstGeom>
          <a:noFill/>
        </p:spPr>
        <p:txBody>
          <a:bodyPr wrap="square" rtlCol="0">
            <a:spAutoFit/>
          </a:bodyPr>
          <a:lstStyle/>
          <a:p>
            <a:pPr algn="ctr"/>
            <a:r>
              <a:rPr lang="en-GB" sz="1500" dirty="0" smtClean="0"/>
              <a:t>25. Now that you are back in the Model environment right click on the light shade and click Thicken. A Thicken menu window will appear. Type in 1mm in the thickness text box and click ok.</a:t>
            </a:r>
            <a:endParaRPr lang="en-GB" sz="1500" dirty="0"/>
          </a:p>
        </p:txBody>
      </p:sp>
      <p:sp>
        <p:nvSpPr>
          <p:cNvPr id="26" name="Rectangle 25"/>
          <p:cNvSpPr/>
          <p:nvPr/>
        </p:nvSpPr>
        <p:spPr>
          <a:xfrm>
            <a:off x="4644008" y="3429000"/>
            <a:ext cx="4392487" cy="33239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p:cNvSpPr txBox="1"/>
          <p:nvPr/>
        </p:nvSpPr>
        <p:spPr>
          <a:xfrm>
            <a:off x="6404605" y="5230651"/>
            <a:ext cx="2448272" cy="1077218"/>
          </a:xfrm>
          <a:prstGeom prst="rect">
            <a:avLst/>
          </a:prstGeom>
          <a:noFill/>
        </p:spPr>
        <p:txBody>
          <a:bodyPr wrap="square" rtlCol="0">
            <a:spAutoFit/>
          </a:bodyPr>
          <a:lstStyle/>
          <a:p>
            <a:pPr algn="ctr"/>
            <a:r>
              <a:rPr lang="en-GB" sz="1600" dirty="0" smtClean="0"/>
              <a:t>27. </a:t>
            </a:r>
            <a:r>
              <a:rPr lang="en-GB" sz="1600" dirty="0"/>
              <a:t>Right click on Document settings and click New Component. Rename it as </a:t>
            </a:r>
            <a:r>
              <a:rPr lang="en-GB" sz="1600" dirty="0" smtClean="0"/>
              <a:t>Wire</a:t>
            </a:r>
            <a:endParaRPr lang="en-GB" sz="1600" dirty="0"/>
          </a:p>
        </p:txBody>
      </p:sp>
      <p:pic>
        <p:nvPicPr>
          <p:cNvPr id="3" name="Picture 2"/>
          <p:cNvPicPr>
            <a:picLocks noChangeAspect="1"/>
          </p:cNvPicPr>
          <p:nvPr/>
        </p:nvPicPr>
        <p:blipFill rotWithShape="1">
          <a:blip r:embed="rId2"/>
          <a:srcRect l="62176" t="10064" r="31725" b="82062"/>
          <a:stretch/>
        </p:blipFill>
        <p:spPr>
          <a:xfrm>
            <a:off x="395534" y="1814325"/>
            <a:ext cx="1512168" cy="1097780"/>
          </a:xfrm>
          <a:prstGeom prst="rect">
            <a:avLst/>
          </a:prstGeom>
        </p:spPr>
      </p:pic>
      <p:pic>
        <p:nvPicPr>
          <p:cNvPr id="5" name="Picture 4"/>
          <p:cNvPicPr>
            <a:picLocks noChangeAspect="1"/>
          </p:cNvPicPr>
          <p:nvPr/>
        </p:nvPicPr>
        <p:blipFill rotWithShape="1">
          <a:blip r:embed="rId3"/>
          <a:srcRect l="41145" t="20469" r="38378" b="16972"/>
          <a:stretch/>
        </p:blipFill>
        <p:spPr>
          <a:xfrm>
            <a:off x="2243044" y="278503"/>
            <a:ext cx="1750363" cy="3006481"/>
          </a:xfrm>
          <a:prstGeom prst="rect">
            <a:avLst/>
          </a:prstGeom>
        </p:spPr>
      </p:pic>
      <p:pic>
        <p:nvPicPr>
          <p:cNvPr id="11" name="Picture 10"/>
          <p:cNvPicPr>
            <a:picLocks noChangeAspect="1"/>
          </p:cNvPicPr>
          <p:nvPr/>
        </p:nvPicPr>
        <p:blipFill rotWithShape="1">
          <a:blip r:embed="rId4"/>
          <a:srcRect l="41699" t="20469" r="23435" b="42125"/>
          <a:stretch/>
        </p:blipFill>
        <p:spPr>
          <a:xfrm>
            <a:off x="4112725" y="1205014"/>
            <a:ext cx="3448371" cy="2079970"/>
          </a:xfrm>
          <a:prstGeom prst="rect">
            <a:avLst/>
          </a:prstGeom>
        </p:spPr>
      </p:pic>
      <p:pic>
        <p:nvPicPr>
          <p:cNvPr id="13" name="Picture 12"/>
          <p:cNvPicPr>
            <a:picLocks noChangeAspect="1"/>
          </p:cNvPicPr>
          <p:nvPr/>
        </p:nvPicPr>
        <p:blipFill rotWithShape="1">
          <a:blip r:embed="rId5"/>
          <a:srcRect l="41698" t="19484" r="23989" b="17516"/>
          <a:stretch/>
        </p:blipFill>
        <p:spPr>
          <a:xfrm>
            <a:off x="338152" y="3549369"/>
            <a:ext cx="3022492" cy="3119991"/>
          </a:xfrm>
          <a:prstGeom prst="rect">
            <a:avLst/>
          </a:prstGeom>
        </p:spPr>
      </p:pic>
      <p:sp>
        <p:nvSpPr>
          <p:cNvPr id="25" name="TextBox 24"/>
          <p:cNvSpPr txBox="1"/>
          <p:nvPr/>
        </p:nvSpPr>
        <p:spPr>
          <a:xfrm>
            <a:off x="1835696" y="4869160"/>
            <a:ext cx="2736304" cy="1815882"/>
          </a:xfrm>
          <a:prstGeom prst="rect">
            <a:avLst/>
          </a:prstGeom>
          <a:solidFill>
            <a:schemeClr val="bg1"/>
          </a:solidFill>
        </p:spPr>
        <p:txBody>
          <a:bodyPr wrap="square" rtlCol="0">
            <a:spAutoFit/>
          </a:bodyPr>
          <a:lstStyle/>
          <a:p>
            <a:pPr algn="ctr"/>
            <a:r>
              <a:rPr lang="en-GB" sz="1400" dirty="0" smtClean="0"/>
              <a:t>26. Click Assemble and then As-built Joint. </a:t>
            </a:r>
            <a:r>
              <a:rPr lang="en-GB" sz="1400" dirty="0"/>
              <a:t>A menu box will appear. For the components option click on the </a:t>
            </a:r>
            <a:r>
              <a:rPr lang="en-GB" sz="1400" dirty="0" smtClean="0"/>
              <a:t>shade, </a:t>
            </a:r>
            <a:r>
              <a:rPr lang="en-GB" sz="1400" dirty="0"/>
              <a:t>it should turn a light blue colour, then click on the </a:t>
            </a:r>
            <a:r>
              <a:rPr lang="en-GB" sz="1400" dirty="0" smtClean="0"/>
              <a:t>neck, </a:t>
            </a:r>
            <a:r>
              <a:rPr lang="en-GB" sz="1400" dirty="0"/>
              <a:t>It should shake a little, this will show a preview of the joint. Leave the Joint Type as rigid and click ok.</a:t>
            </a:r>
            <a:endParaRPr lang="en-GB" sz="1400" dirty="0"/>
          </a:p>
        </p:txBody>
      </p:sp>
      <p:pic>
        <p:nvPicPr>
          <p:cNvPr id="31" name="Picture 30"/>
          <p:cNvPicPr>
            <a:picLocks noChangeAspect="1"/>
          </p:cNvPicPr>
          <p:nvPr/>
        </p:nvPicPr>
        <p:blipFill rotWithShape="1">
          <a:blip r:embed="rId6"/>
          <a:srcRect t="18500" r="74351" b="59844"/>
          <a:stretch/>
        </p:blipFill>
        <p:spPr>
          <a:xfrm>
            <a:off x="5868143" y="3561410"/>
            <a:ext cx="3027097" cy="1436959"/>
          </a:xfrm>
          <a:prstGeom prst="rect">
            <a:avLst/>
          </a:prstGeom>
        </p:spPr>
      </p:pic>
      <p:pic>
        <p:nvPicPr>
          <p:cNvPr id="14" name="Picture 13"/>
          <p:cNvPicPr>
            <a:picLocks noChangeAspect="1"/>
          </p:cNvPicPr>
          <p:nvPr/>
        </p:nvPicPr>
        <p:blipFill rotWithShape="1">
          <a:blip r:embed="rId7"/>
          <a:srcRect l="190" t="18500" r="85420" b="49016"/>
          <a:stretch/>
        </p:blipFill>
        <p:spPr>
          <a:xfrm>
            <a:off x="4802648" y="4445374"/>
            <a:ext cx="1752231" cy="2223986"/>
          </a:xfrm>
          <a:prstGeom prst="rect">
            <a:avLst/>
          </a:prstGeom>
        </p:spPr>
      </p:pic>
    </p:spTree>
    <p:extLst>
      <p:ext uri="{BB962C8B-B14F-4D97-AF65-F5344CB8AC3E}">
        <p14:creationId xmlns:p14="http://schemas.microsoft.com/office/powerpoint/2010/main" val="1275798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41145" t="19485" r="38994" b="16531"/>
          <a:stretch/>
        </p:blipFill>
        <p:spPr>
          <a:xfrm>
            <a:off x="251520" y="3711329"/>
            <a:ext cx="1584176" cy="2869318"/>
          </a:xfrm>
          <a:prstGeom prst="rect">
            <a:avLst/>
          </a:prstGeom>
        </p:spPr>
      </p:pic>
      <p:sp>
        <p:nvSpPr>
          <p:cNvPr id="31" name="TextBox 30"/>
          <p:cNvSpPr txBox="1"/>
          <p:nvPr/>
        </p:nvSpPr>
        <p:spPr>
          <a:xfrm>
            <a:off x="1835696" y="3645024"/>
            <a:ext cx="1153795" cy="3046988"/>
          </a:xfrm>
          <a:prstGeom prst="rect">
            <a:avLst/>
          </a:prstGeom>
          <a:noFill/>
        </p:spPr>
        <p:txBody>
          <a:bodyPr wrap="square" rtlCol="0">
            <a:spAutoFit/>
          </a:bodyPr>
          <a:lstStyle/>
          <a:p>
            <a:pPr algn="ctr"/>
            <a:r>
              <a:rPr lang="en-GB" sz="1600" dirty="0" smtClean="0"/>
              <a:t>30. Click Sketch and then Spline, 3 planes will appear, click on the plane in-between the blue and green axis’.</a:t>
            </a:r>
            <a:endParaRPr lang="en-GB" sz="1600" dirty="0"/>
          </a:p>
        </p:txBody>
      </p:sp>
      <p:sp>
        <p:nvSpPr>
          <p:cNvPr id="4" name="Rectangle 3"/>
          <p:cNvSpPr/>
          <p:nvPr/>
        </p:nvSpPr>
        <p:spPr>
          <a:xfrm>
            <a:off x="107504" y="116631"/>
            <a:ext cx="4326450" cy="34504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4434528" y="116630"/>
            <a:ext cx="4529960" cy="34504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107504" y="3567102"/>
            <a:ext cx="2881988" cy="31742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p:cNvSpPr txBox="1"/>
          <p:nvPr/>
        </p:nvSpPr>
        <p:spPr>
          <a:xfrm>
            <a:off x="1717963" y="116632"/>
            <a:ext cx="2715528" cy="1569660"/>
          </a:xfrm>
          <a:prstGeom prst="rect">
            <a:avLst/>
          </a:prstGeom>
          <a:noFill/>
        </p:spPr>
        <p:txBody>
          <a:bodyPr wrap="square" rtlCol="0">
            <a:spAutoFit/>
          </a:bodyPr>
          <a:lstStyle/>
          <a:p>
            <a:pPr algn="ctr"/>
            <a:r>
              <a:rPr lang="en-GB" sz="1600" dirty="0" smtClean="0"/>
              <a:t>28. Click Sketch and Create Sketch. 3 Orange squares will appear. Click on the square in-between the blue and red axis’. It will then change the view.</a:t>
            </a:r>
            <a:endParaRPr lang="en-GB" sz="1600" dirty="0"/>
          </a:p>
        </p:txBody>
      </p:sp>
      <p:sp>
        <p:nvSpPr>
          <p:cNvPr id="27" name="TextBox 26"/>
          <p:cNvSpPr txBox="1"/>
          <p:nvPr/>
        </p:nvSpPr>
        <p:spPr>
          <a:xfrm>
            <a:off x="4434528" y="196136"/>
            <a:ext cx="2729760" cy="1815882"/>
          </a:xfrm>
          <a:prstGeom prst="rect">
            <a:avLst/>
          </a:prstGeom>
          <a:noFill/>
        </p:spPr>
        <p:txBody>
          <a:bodyPr wrap="square" rtlCol="0">
            <a:spAutoFit/>
          </a:bodyPr>
          <a:lstStyle/>
          <a:p>
            <a:pPr algn="ctr"/>
            <a:r>
              <a:rPr lang="en-GB" sz="1600" dirty="0" smtClean="0"/>
              <a:t>29. Click on Sketch, Circle and Center Diameter Circle or C on your keyboard. On </a:t>
            </a:r>
            <a:r>
              <a:rPr lang="en-GB" sz="1600" dirty="0" smtClean="0"/>
              <a:t>the green centre line d</a:t>
            </a:r>
            <a:r>
              <a:rPr lang="en-GB" sz="1600" dirty="0" smtClean="0"/>
              <a:t>raw a 10mm circle behind th</a:t>
            </a:r>
            <a:r>
              <a:rPr lang="en-GB" sz="1600" dirty="0" smtClean="0"/>
              <a:t>e lamp you have created so far. </a:t>
            </a:r>
            <a:r>
              <a:rPr lang="en-GB" sz="1600" dirty="0"/>
              <a:t>Click Stop </a:t>
            </a:r>
            <a:r>
              <a:rPr lang="en-GB" sz="1600" dirty="0" smtClean="0"/>
              <a:t>Sketch</a:t>
            </a:r>
            <a:endParaRPr lang="en-GB" sz="1600" dirty="0"/>
          </a:p>
        </p:txBody>
      </p:sp>
      <p:sp>
        <p:nvSpPr>
          <p:cNvPr id="20" name="Rectangle 19"/>
          <p:cNvSpPr/>
          <p:nvPr/>
        </p:nvSpPr>
        <p:spPr>
          <a:xfrm>
            <a:off x="2987824" y="3567102"/>
            <a:ext cx="5976664" cy="31742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4860032" y="3622372"/>
            <a:ext cx="1944216" cy="3046988"/>
          </a:xfrm>
          <a:prstGeom prst="rect">
            <a:avLst/>
          </a:prstGeom>
          <a:noFill/>
        </p:spPr>
        <p:txBody>
          <a:bodyPr wrap="square" rtlCol="0">
            <a:spAutoFit/>
          </a:bodyPr>
          <a:lstStyle/>
          <a:p>
            <a:pPr algn="ctr"/>
            <a:r>
              <a:rPr lang="en-GB" sz="1600" dirty="0" smtClean="0"/>
              <a:t>31. Find the centre/midpoint of the top of the neck component. Click once to start the spline, then create a spline like the one shown in the picture. It is important to connect the last point to the circle you just created.</a:t>
            </a:r>
            <a:endParaRPr lang="en-GB" sz="1600" dirty="0"/>
          </a:p>
        </p:txBody>
      </p:sp>
      <p:pic>
        <p:nvPicPr>
          <p:cNvPr id="2" name="Picture 1"/>
          <p:cNvPicPr>
            <a:picLocks noChangeAspect="1"/>
          </p:cNvPicPr>
          <p:nvPr/>
        </p:nvPicPr>
        <p:blipFill rotWithShape="1">
          <a:blip r:embed="rId3"/>
          <a:srcRect l="38931" t="49015" r="43359" b="16532"/>
          <a:stretch/>
        </p:blipFill>
        <p:spPr>
          <a:xfrm>
            <a:off x="2318614" y="1754649"/>
            <a:ext cx="1514225" cy="1656184"/>
          </a:xfrm>
          <a:prstGeom prst="rect">
            <a:avLst/>
          </a:prstGeom>
        </p:spPr>
      </p:pic>
      <p:pic>
        <p:nvPicPr>
          <p:cNvPr id="5" name="Picture 4"/>
          <p:cNvPicPr>
            <a:picLocks noChangeAspect="1"/>
          </p:cNvPicPr>
          <p:nvPr/>
        </p:nvPicPr>
        <p:blipFill rotWithShape="1">
          <a:blip r:embed="rId4"/>
          <a:srcRect l="41699" t="20469" r="40591" b="11610"/>
          <a:stretch/>
        </p:blipFill>
        <p:spPr>
          <a:xfrm>
            <a:off x="251520" y="260857"/>
            <a:ext cx="1466443" cy="3162017"/>
          </a:xfrm>
          <a:prstGeom prst="rect">
            <a:avLst/>
          </a:prstGeom>
        </p:spPr>
      </p:pic>
      <p:pic>
        <p:nvPicPr>
          <p:cNvPr id="10" name="Picture 9"/>
          <p:cNvPicPr>
            <a:picLocks noChangeAspect="1"/>
          </p:cNvPicPr>
          <p:nvPr/>
        </p:nvPicPr>
        <p:blipFill rotWithShape="1">
          <a:blip r:embed="rId5"/>
          <a:srcRect l="40591" t="22438" r="42806" b="18500"/>
          <a:stretch/>
        </p:blipFill>
        <p:spPr>
          <a:xfrm>
            <a:off x="7150056" y="248655"/>
            <a:ext cx="1578090" cy="3156180"/>
          </a:xfrm>
          <a:prstGeom prst="rect">
            <a:avLst/>
          </a:prstGeom>
        </p:spPr>
      </p:pic>
      <p:pic>
        <p:nvPicPr>
          <p:cNvPr id="11" name="Picture 10"/>
          <p:cNvPicPr>
            <a:picLocks noChangeAspect="1"/>
          </p:cNvPicPr>
          <p:nvPr/>
        </p:nvPicPr>
        <p:blipFill rotWithShape="1">
          <a:blip r:embed="rId6"/>
          <a:srcRect l="68263" t="10625" r="25096" b="81499"/>
          <a:stretch/>
        </p:blipFill>
        <p:spPr>
          <a:xfrm>
            <a:off x="5009002" y="2134084"/>
            <a:ext cx="1681421" cy="1120947"/>
          </a:xfrm>
          <a:prstGeom prst="rect">
            <a:avLst/>
          </a:prstGeom>
        </p:spPr>
      </p:pic>
      <p:pic>
        <p:nvPicPr>
          <p:cNvPr id="16" name="Picture 15"/>
          <p:cNvPicPr>
            <a:picLocks noChangeAspect="1"/>
          </p:cNvPicPr>
          <p:nvPr/>
        </p:nvPicPr>
        <p:blipFill rotWithShape="1">
          <a:blip r:embed="rId7"/>
          <a:srcRect l="33950" t="28344" r="48340" b="19485"/>
          <a:stretch/>
        </p:blipFill>
        <p:spPr>
          <a:xfrm>
            <a:off x="3131841" y="3669773"/>
            <a:ext cx="1757509" cy="2910874"/>
          </a:xfrm>
          <a:prstGeom prst="rect">
            <a:avLst/>
          </a:prstGeom>
        </p:spPr>
      </p:pic>
      <p:pic>
        <p:nvPicPr>
          <p:cNvPr id="17" name="Picture 16"/>
          <p:cNvPicPr>
            <a:picLocks noChangeAspect="1"/>
          </p:cNvPicPr>
          <p:nvPr/>
        </p:nvPicPr>
        <p:blipFill rotWithShape="1">
          <a:blip r:embed="rId8"/>
          <a:srcRect l="33951" t="21454" r="40038" b="17516"/>
          <a:stretch/>
        </p:blipFill>
        <p:spPr>
          <a:xfrm>
            <a:off x="6804248" y="3773705"/>
            <a:ext cx="2044473" cy="2696964"/>
          </a:xfrm>
          <a:prstGeom prst="rect">
            <a:avLst/>
          </a:prstGeom>
        </p:spPr>
      </p:pic>
    </p:spTree>
    <p:extLst>
      <p:ext uri="{BB962C8B-B14F-4D97-AF65-F5344CB8AC3E}">
        <p14:creationId xmlns:p14="http://schemas.microsoft.com/office/powerpoint/2010/main" val="1046218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srcRect l="34504" t="22438" r="20115" b="16532"/>
          <a:stretch/>
        </p:blipFill>
        <p:spPr>
          <a:xfrm>
            <a:off x="251520" y="3988723"/>
            <a:ext cx="3354185" cy="2536091"/>
          </a:xfrm>
          <a:prstGeom prst="rect">
            <a:avLst/>
          </a:prstGeom>
        </p:spPr>
      </p:pic>
      <p:pic>
        <p:nvPicPr>
          <p:cNvPr id="19" name="Picture 18"/>
          <p:cNvPicPr>
            <a:picLocks noChangeAspect="1"/>
          </p:cNvPicPr>
          <p:nvPr/>
        </p:nvPicPr>
        <p:blipFill rotWithShape="1">
          <a:blip r:embed="rId4"/>
          <a:srcRect l="17901" t="10625" r="70477" b="62797"/>
          <a:stretch/>
        </p:blipFill>
        <p:spPr>
          <a:xfrm>
            <a:off x="6161405" y="1412776"/>
            <a:ext cx="1743872" cy="2242121"/>
          </a:xfrm>
          <a:prstGeom prst="rect">
            <a:avLst/>
          </a:prstGeom>
        </p:spPr>
      </p:pic>
      <p:sp>
        <p:nvSpPr>
          <p:cNvPr id="5" name="Rectangle 4"/>
          <p:cNvSpPr/>
          <p:nvPr/>
        </p:nvSpPr>
        <p:spPr>
          <a:xfrm>
            <a:off x="107504" y="116631"/>
            <a:ext cx="3168350" cy="37444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106272" y="116632"/>
            <a:ext cx="3169582" cy="954107"/>
          </a:xfrm>
          <a:prstGeom prst="rect">
            <a:avLst/>
          </a:prstGeom>
          <a:noFill/>
        </p:spPr>
        <p:txBody>
          <a:bodyPr wrap="square" rtlCol="0">
            <a:spAutoFit/>
          </a:bodyPr>
          <a:lstStyle/>
          <a:p>
            <a:pPr algn="ctr"/>
            <a:r>
              <a:rPr lang="en-GB" sz="1400" dirty="0" smtClean="0"/>
              <a:t>32. From this view you can edit your spline if you wish by moving any of the black dots slightly until you are happy with your spline.</a:t>
            </a:r>
            <a:endParaRPr lang="en-GB" sz="1400" dirty="0"/>
          </a:p>
        </p:txBody>
      </p:sp>
      <p:sp>
        <p:nvSpPr>
          <p:cNvPr id="7" name="TextBox 6"/>
          <p:cNvSpPr txBox="1"/>
          <p:nvPr/>
        </p:nvSpPr>
        <p:spPr>
          <a:xfrm>
            <a:off x="5972226" y="129922"/>
            <a:ext cx="2992261" cy="830997"/>
          </a:xfrm>
          <a:prstGeom prst="rect">
            <a:avLst/>
          </a:prstGeom>
          <a:noFill/>
        </p:spPr>
        <p:txBody>
          <a:bodyPr wrap="square" rtlCol="0">
            <a:spAutoFit/>
          </a:bodyPr>
          <a:lstStyle/>
          <a:p>
            <a:pPr algn="ctr"/>
            <a:r>
              <a:rPr lang="en-GB" sz="1600" dirty="0" smtClean="0"/>
              <a:t>33. Once you are happy with your spline, click Stop Sketch.</a:t>
            </a:r>
          </a:p>
          <a:p>
            <a:pPr algn="ctr"/>
            <a:r>
              <a:rPr lang="en-GB" sz="1600" dirty="0" smtClean="0"/>
              <a:t>Click Create and Sweep.</a:t>
            </a:r>
            <a:endParaRPr lang="en-GB" sz="1600" dirty="0" smtClean="0"/>
          </a:p>
        </p:txBody>
      </p:sp>
      <p:sp>
        <p:nvSpPr>
          <p:cNvPr id="11" name="Rectangle 10"/>
          <p:cNvSpPr/>
          <p:nvPr/>
        </p:nvSpPr>
        <p:spPr>
          <a:xfrm>
            <a:off x="3275856" y="117150"/>
            <a:ext cx="5688632" cy="37438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06272" y="3861048"/>
            <a:ext cx="8858214" cy="28803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0</a:t>
            </a:r>
            <a:endParaRPr lang="en-GB" dirty="0"/>
          </a:p>
        </p:txBody>
      </p:sp>
      <p:sp>
        <p:nvSpPr>
          <p:cNvPr id="14" name="TextBox 13"/>
          <p:cNvSpPr txBox="1"/>
          <p:nvPr/>
        </p:nvSpPr>
        <p:spPr>
          <a:xfrm>
            <a:off x="3851920" y="4247217"/>
            <a:ext cx="2387035" cy="2062103"/>
          </a:xfrm>
          <a:prstGeom prst="rect">
            <a:avLst/>
          </a:prstGeom>
          <a:noFill/>
        </p:spPr>
        <p:txBody>
          <a:bodyPr wrap="square" rtlCol="0">
            <a:spAutoFit/>
          </a:bodyPr>
          <a:lstStyle/>
          <a:p>
            <a:pPr algn="ctr"/>
            <a:r>
              <a:rPr lang="en-GB" sz="1600" dirty="0" smtClean="0"/>
              <a:t>34. A Sweep window will appear. For the Profile option click on the circle drawn in step 29. For the Path option click on the spline you created. It will then give you a preview of the extrusion. Click ok.</a:t>
            </a:r>
            <a:endParaRPr lang="en-GB" sz="1600" dirty="0"/>
          </a:p>
        </p:txBody>
      </p:sp>
      <p:pic>
        <p:nvPicPr>
          <p:cNvPr id="16" name="Picture 15"/>
          <p:cNvPicPr>
            <a:picLocks noChangeAspect="1"/>
          </p:cNvPicPr>
          <p:nvPr/>
        </p:nvPicPr>
        <p:blipFill rotWithShape="1">
          <a:blip r:embed="rId5"/>
          <a:srcRect l="34504" t="22438" r="40591" b="17516"/>
          <a:stretch/>
        </p:blipFill>
        <p:spPr>
          <a:xfrm>
            <a:off x="736528" y="1088654"/>
            <a:ext cx="1891256" cy="2563701"/>
          </a:xfrm>
          <a:prstGeom prst="rect">
            <a:avLst/>
          </a:prstGeom>
        </p:spPr>
      </p:pic>
      <p:pic>
        <p:nvPicPr>
          <p:cNvPr id="18" name="Picture 17"/>
          <p:cNvPicPr>
            <a:picLocks noChangeAspect="1"/>
          </p:cNvPicPr>
          <p:nvPr/>
        </p:nvPicPr>
        <p:blipFill rotWithShape="1">
          <a:blip r:embed="rId6"/>
          <a:srcRect l="68263" t="10625" r="25096" b="81499"/>
          <a:stretch/>
        </p:blipFill>
        <p:spPr>
          <a:xfrm>
            <a:off x="7206105" y="1070739"/>
            <a:ext cx="1398343" cy="932228"/>
          </a:xfrm>
          <a:prstGeom prst="rect">
            <a:avLst/>
          </a:prstGeom>
        </p:spPr>
      </p:pic>
      <p:pic>
        <p:nvPicPr>
          <p:cNvPr id="17" name="Picture 16"/>
          <p:cNvPicPr>
            <a:picLocks noChangeAspect="1"/>
          </p:cNvPicPr>
          <p:nvPr/>
        </p:nvPicPr>
        <p:blipFill rotWithShape="1">
          <a:blip r:embed="rId7"/>
          <a:srcRect l="34504" t="22438" r="40591" b="19485"/>
          <a:stretch/>
        </p:blipFill>
        <p:spPr>
          <a:xfrm>
            <a:off x="3445621" y="339695"/>
            <a:ext cx="2526605" cy="3312660"/>
          </a:xfrm>
          <a:prstGeom prst="rect">
            <a:avLst/>
          </a:prstGeom>
        </p:spPr>
      </p:pic>
      <p:pic>
        <p:nvPicPr>
          <p:cNvPr id="22" name="Picture 21"/>
          <p:cNvPicPr>
            <a:picLocks noChangeAspect="1"/>
          </p:cNvPicPr>
          <p:nvPr/>
        </p:nvPicPr>
        <p:blipFill rotWithShape="1">
          <a:blip r:embed="rId8"/>
          <a:srcRect l="33951" t="22438" r="40591" b="20469"/>
          <a:stretch/>
        </p:blipFill>
        <p:spPr>
          <a:xfrm>
            <a:off x="6455310" y="3996934"/>
            <a:ext cx="2077130" cy="2618991"/>
          </a:xfrm>
          <a:prstGeom prst="rect">
            <a:avLst/>
          </a:prstGeom>
        </p:spPr>
      </p:pic>
    </p:spTree>
    <p:extLst>
      <p:ext uri="{BB962C8B-B14F-4D97-AF65-F5344CB8AC3E}">
        <p14:creationId xmlns:p14="http://schemas.microsoft.com/office/powerpoint/2010/main" val="1811863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9484" t="21454" r="23989" b="16531"/>
          <a:stretch/>
        </p:blipFill>
        <p:spPr>
          <a:xfrm>
            <a:off x="2807940" y="260648"/>
            <a:ext cx="2733176" cy="2608940"/>
          </a:xfrm>
          <a:prstGeom prst="rect">
            <a:avLst/>
          </a:prstGeom>
        </p:spPr>
      </p:pic>
      <p:sp>
        <p:nvSpPr>
          <p:cNvPr id="4" name="Rectangle 3"/>
          <p:cNvSpPr/>
          <p:nvPr/>
        </p:nvSpPr>
        <p:spPr>
          <a:xfrm>
            <a:off x="107504" y="116632"/>
            <a:ext cx="2518376" cy="2448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2625880" y="116632"/>
            <a:ext cx="3098247"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5724127" y="116632"/>
            <a:ext cx="3312369"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p:cNvSpPr/>
          <p:nvPr/>
        </p:nvSpPr>
        <p:spPr>
          <a:xfrm>
            <a:off x="3499666" y="3429000"/>
            <a:ext cx="5536829"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108452" y="193339"/>
            <a:ext cx="2518378" cy="584775"/>
          </a:xfrm>
          <a:prstGeom prst="rect">
            <a:avLst/>
          </a:prstGeom>
          <a:noFill/>
        </p:spPr>
        <p:txBody>
          <a:bodyPr wrap="square" rtlCol="0">
            <a:spAutoFit/>
          </a:bodyPr>
          <a:lstStyle/>
          <a:p>
            <a:pPr algn="ctr"/>
            <a:r>
              <a:rPr lang="en-GB" sz="1600" dirty="0" smtClean="0"/>
              <a:t>35. Click on the home button on the view cube.</a:t>
            </a:r>
            <a:endParaRPr lang="en-GB" sz="1600" dirty="0"/>
          </a:p>
        </p:txBody>
      </p:sp>
      <p:cxnSp>
        <p:nvCxnSpPr>
          <p:cNvPr id="35" name="Straight Connector 34"/>
          <p:cNvCxnSpPr/>
          <p:nvPr/>
        </p:nvCxnSpPr>
        <p:spPr>
          <a:xfrm>
            <a:off x="107504" y="2564904"/>
            <a:ext cx="1" cy="4211904"/>
          </a:xfrm>
          <a:prstGeom prst="line">
            <a:avLst/>
          </a:prstGeom>
          <a:ln w="28575">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07504" y="6741368"/>
            <a:ext cx="3392161" cy="18597"/>
          </a:xfrm>
          <a:prstGeom prst="line">
            <a:avLst/>
          </a:prstGeom>
          <a:ln w="28575">
            <a:solidFill>
              <a:srgbClr val="385D8A"/>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3"/>
          <a:srcRect l="92061" t="9641" b="76578"/>
          <a:stretch/>
        </p:blipFill>
        <p:spPr>
          <a:xfrm>
            <a:off x="582162" y="854821"/>
            <a:ext cx="1569061" cy="1531306"/>
          </a:xfrm>
          <a:prstGeom prst="rect">
            <a:avLst/>
          </a:prstGeom>
        </p:spPr>
      </p:pic>
      <p:sp>
        <p:nvSpPr>
          <p:cNvPr id="21" name="TextBox 20"/>
          <p:cNvSpPr txBox="1"/>
          <p:nvPr/>
        </p:nvSpPr>
        <p:spPr>
          <a:xfrm>
            <a:off x="4139952" y="1340768"/>
            <a:ext cx="1581797" cy="2062103"/>
          </a:xfrm>
          <a:prstGeom prst="rect">
            <a:avLst/>
          </a:prstGeom>
          <a:noFill/>
        </p:spPr>
        <p:txBody>
          <a:bodyPr wrap="square" rtlCol="0">
            <a:spAutoFit/>
          </a:bodyPr>
          <a:lstStyle/>
          <a:p>
            <a:pPr algn="ctr"/>
            <a:r>
              <a:rPr lang="en-GB" sz="1600" dirty="0" smtClean="0"/>
              <a:t>36. Click on Assemble and then As-built Joint. Click on the wire and then the neck and finally click ok. </a:t>
            </a:r>
            <a:endParaRPr lang="en-GB" sz="1600" dirty="0"/>
          </a:p>
        </p:txBody>
      </p:sp>
      <p:pic>
        <p:nvPicPr>
          <p:cNvPr id="5" name="Picture 4"/>
          <p:cNvPicPr>
            <a:picLocks noChangeAspect="1"/>
          </p:cNvPicPr>
          <p:nvPr/>
        </p:nvPicPr>
        <p:blipFill rotWithShape="1">
          <a:blip r:embed="rId4"/>
          <a:srcRect t="18500" r="74905" b="49016"/>
          <a:stretch/>
        </p:blipFill>
        <p:spPr>
          <a:xfrm>
            <a:off x="5878786" y="188640"/>
            <a:ext cx="2953948" cy="2149739"/>
          </a:xfrm>
          <a:prstGeom prst="rect">
            <a:avLst/>
          </a:prstGeom>
        </p:spPr>
      </p:pic>
      <p:sp>
        <p:nvSpPr>
          <p:cNvPr id="24" name="TextBox 23"/>
          <p:cNvSpPr txBox="1"/>
          <p:nvPr/>
        </p:nvSpPr>
        <p:spPr>
          <a:xfrm>
            <a:off x="5721751" y="2348880"/>
            <a:ext cx="3314745" cy="1077218"/>
          </a:xfrm>
          <a:prstGeom prst="rect">
            <a:avLst/>
          </a:prstGeom>
          <a:noFill/>
        </p:spPr>
        <p:txBody>
          <a:bodyPr wrap="square" rtlCol="0">
            <a:spAutoFit/>
          </a:bodyPr>
          <a:lstStyle/>
          <a:p>
            <a:pPr algn="ctr"/>
            <a:r>
              <a:rPr lang="en-GB" sz="1600" dirty="0" smtClean="0"/>
              <a:t>37. In the Browser menu click the white circle next to Unsaved to Activate the component. This will now show all of the product. </a:t>
            </a:r>
            <a:endParaRPr lang="en-GB" sz="1600" dirty="0"/>
          </a:p>
        </p:txBody>
      </p:sp>
      <p:pic>
        <p:nvPicPr>
          <p:cNvPr id="6" name="Picture 5"/>
          <p:cNvPicPr>
            <a:picLocks noChangeAspect="1"/>
          </p:cNvPicPr>
          <p:nvPr/>
        </p:nvPicPr>
        <p:blipFill rotWithShape="1">
          <a:blip r:embed="rId5"/>
          <a:srcRect l="63836" t="18500" r="17347" b="19485"/>
          <a:stretch/>
        </p:blipFill>
        <p:spPr>
          <a:xfrm>
            <a:off x="223667" y="2641611"/>
            <a:ext cx="2116085" cy="3920980"/>
          </a:xfrm>
          <a:prstGeom prst="rect">
            <a:avLst/>
          </a:prstGeom>
        </p:spPr>
      </p:pic>
      <p:sp>
        <p:nvSpPr>
          <p:cNvPr id="25" name="TextBox 24"/>
          <p:cNvSpPr txBox="1"/>
          <p:nvPr/>
        </p:nvSpPr>
        <p:spPr>
          <a:xfrm>
            <a:off x="2266557" y="4040843"/>
            <a:ext cx="1225323" cy="2062103"/>
          </a:xfrm>
          <a:prstGeom prst="rect">
            <a:avLst/>
          </a:prstGeom>
          <a:noFill/>
        </p:spPr>
        <p:txBody>
          <a:bodyPr wrap="square" rtlCol="0">
            <a:spAutoFit/>
          </a:bodyPr>
          <a:lstStyle/>
          <a:p>
            <a:pPr algn="ctr"/>
            <a:r>
              <a:rPr lang="en-GB" sz="1600" dirty="0" smtClean="0"/>
              <a:t>38. Right click and the marking menu will appear, select Physical Materials</a:t>
            </a:r>
            <a:endParaRPr lang="en-GB" sz="1600" dirty="0"/>
          </a:p>
        </p:txBody>
      </p:sp>
      <p:sp>
        <p:nvSpPr>
          <p:cNvPr id="28" name="TextBox 27"/>
          <p:cNvSpPr txBox="1"/>
          <p:nvPr/>
        </p:nvSpPr>
        <p:spPr>
          <a:xfrm>
            <a:off x="3491880" y="3429000"/>
            <a:ext cx="5544615" cy="584775"/>
          </a:xfrm>
          <a:prstGeom prst="rect">
            <a:avLst/>
          </a:prstGeom>
          <a:noFill/>
        </p:spPr>
        <p:txBody>
          <a:bodyPr wrap="square" rtlCol="0">
            <a:spAutoFit/>
          </a:bodyPr>
          <a:lstStyle/>
          <a:p>
            <a:pPr algn="ctr"/>
            <a:r>
              <a:rPr lang="en-GB" sz="1600" dirty="0" smtClean="0"/>
              <a:t>39. Open the Glass folder, find the glass material and drag it onto the lamp shade.</a:t>
            </a:r>
            <a:endParaRPr lang="en-GB" sz="1600" dirty="0"/>
          </a:p>
        </p:txBody>
      </p:sp>
      <p:pic>
        <p:nvPicPr>
          <p:cNvPr id="9" name="Picture 8"/>
          <p:cNvPicPr>
            <a:picLocks noChangeAspect="1"/>
          </p:cNvPicPr>
          <p:nvPr/>
        </p:nvPicPr>
        <p:blipFill rotWithShape="1">
          <a:blip r:embed="rId6"/>
          <a:srcRect l="69370" t="50984" r="9046" b="38188"/>
          <a:stretch/>
        </p:blipFill>
        <p:spPr>
          <a:xfrm>
            <a:off x="3707904" y="4113076"/>
            <a:ext cx="2425361" cy="684076"/>
          </a:xfrm>
          <a:prstGeom prst="rect">
            <a:avLst/>
          </a:prstGeom>
        </p:spPr>
      </p:pic>
      <p:pic>
        <p:nvPicPr>
          <p:cNvPr id="10" name="Picture 9"/>
          <p:cNvPicPr>
            <a:picLocks noChangeAspect="1"/>
          </p:cNvPicPr>
          <p:nvPr/>
        </p:nvPicPr>
        <p:blipFill rotWithShape="1">
          <a:blip r:embed="rId7"/>
          <a:srcRect l="38932" t="22438" r="40038" b="17516"/>
          <a:stretch/>
        </p:blipFill>
        <p:spPr>
          <a:xfrm>
            <a:off x="5364088" y="4089101"/>
            <a:ext cx="1550592" cy="2489107"/>
          </a:xfrm>
          <a:prstGeom prst="rect">
            <a:avLst/>
          </a:prstGeom>
        </p:spPr>
      </p:pic>
      <p:pic>
        <p:nvPicPr>
          <p:cNvPr id="12" name="Picture 11"/>
          <p:cNvPicPr>
            <a:picLocks noChangeAspect="1"/>
          </p:cNvPicPr>
          <p:nvPr/>
        </p:nvPicPr>
        <p:blipFill rotWithShape="1">
          <a:blip r:embed="rId8"/>
          <a:srcRect l="38932" t="22438" r="40038" b="16532"/>
          <a:stretch/>
        </p:blipFill>
        <p:spPr>
          <a:xfrm>
            <a:off x="7155644" y="3826287"/>
            <a:ext cx="1677090" cy="2736304"/>
          </a:xfrm>
          <a:prstGeom prst="rect">
            <a:avLst/>
          </a:prstGeom>
        </p:spPr>
      </p:pic>
    </p:spTree>
    <p:extLst>
      <p:ext uri="{BB962C8B-B14F-4D97-AF65-F5344CB8AC3E}">
        <p14:creationId xmlns:p14="http://schemas.microsoft.com/office/powerpoint/2010/main" val="834442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3384376" cy="4032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3699521" y="1241465"/>
            <a:ext cx="1808583" cy="1323439"/>
          </a:xfrm>
          <a:prstGeom prst="rect">
            <a:avLst/>
          </a:prstGeom>
          <a:noFill/>
        </p:spPr>
        <p:txBody>
          <a:bodyPr wrap="square" rtlCol="0">
            <a:spAutoFit/>
          </a:bodyPr>
          <a:lstStyle/>
          <a:p>
            <a:pPr algn="ctr"/>
            <a:r>
              <a:rPr lang="en-GB" sz="1600" dirty="0" smtClean="0"/>
              <a:t>41. Open the Wood folder, find Pine and drag this onto the Base component.</a:t>
            </a:r>
            <a:endParaRPr lang="en-GB" sz="1600" dirty="0" smtClean="0"/>
          </a:p>
        </p:txBody>
      </p:sp>
      <p:sp>
        <p:nvSpPr>
          <p:cNvPr id="11" name="Rectangle 10"/>
          <p:cNvSpPr/>
          <p:nvPr/>
        </p:nvSpPr>
        <p:spPr>
          <a:xfrm>
            <a:off x="3491880" y="117150"/>
            <a:ext cx="5472608" cy="28077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a:off x="106272" y="4149080"/>
            <a:ext cx="3385608" cy="2592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p:cNvSpPr txBox="1"/>
          <p:nvPr/>
        </p:nvSpPr>
        <p:spPr>
          <a:xfrm>
            <a:off x="105040" y="116632"/>
            <a:ext cx="3386840" cy="584775"/>
          </a:xfrm>
          <a:prstGeom prst="rect">
            <a:avLst/>
          </a:prstGeom>
          <a:noFill/>
        </p:spPr>
        <p:txBody>
          <a:bodyPr wrap="square" rtlCol="0">
            <a:spAutoFit/>
          </a:bodyPr>
          <a:lstStyle/>
          <a:p>
            <a:pPr algn="ctr"/>
            <a:r>
              <a:rPr lang="en-GB" sz="1600" dirty="0" smtClean="0"/>
              <a:t>40. Open the Metal folder and drag Aluminium onto the neck component.</a:t>
            </a:r>
            <a:endParaRPr lang="en-GB" sz="1600" dirty="0" smtClean="0"/>
          </a:p>
        </p:txBody>
      </p:sp>
      <p:pic>
        <p:nvPicPr>
          <p:cNvPr id="2" name="Picture 1"/>
          <p:cNvPicPr>
            <a:picLocks noChangeAspect="1"/>
          </p:cNvPicPr>
          <p:nvPr/>
        </p:nvPicPr>
        <p:blipFill rotWithShape="1">
          <a:blip r:embed="rId3"/>
          <a:srcRect l="39485" t="21454" r="40038" b="16531"/>
          <a:stretch/>
        </p:blipFill>
        <p:spPr>
          <a:xfrm>
            <a:off x="251520" y="1556792"/>
            <a:ext cx="1437874" cy="2448272"/>
          </a:xfrm>
          <a:prstGeom prst="rect">
            <a:avLst/>
          </a:prstGeom>
        </p:spPr>
      </p:pic>
      <p:pic>
        <p:nvPicPr>
          <p:cNvPr id="17" name="Picture 16"/>
          <p:cNvPicPr>
            <a:picLocks noChangeAspect="1"/>
          </p:cNvPicPr>
          <p:nvPr/>
        </p:nvPicPr>
        <p:blipFill rotWithShape="1">
          <a:blip r:embed="rId3"/>
          <a:srcRect l="69305" t="57761" r="9046" b="31411"/>
          <a:stretch/>
        </p:blipFill>
        <p:spPr>
          <a:xfrm>
            <a:off x="395536" y="716006"/>
            <a:ext cx="2816696" cy="792088"/>
          </a:xfrm>
          <a:prstGeom prst="rect">
            <a:avLst/>
          </a:prstGeom>
        </p:spPr>
      </p:pic>
      <p:pic>
        <p:nvPicPr>
          <p:cNvPr id="4" name="Picture 3"/>
          <p:cNvPicPr>
            <a:picLocks noChangeAspect="1"/>
          </p:cNvPicPr>
          <p:nvPr/>
        </p:nvPicPr>
        <p:blipFill rotWithShape="1">
          <a:blip r:embed="rId4"/>
          <a:srcRect l="39485" t="22438" r="40591" b="17516"/>
          <a:stretch/>
        </p:blipFill>
        <p:spPr>
          <a:xfrm>
            <a:off x="1886025" y="1556792"/>
            <a:ext cx="1443009" cy="2445098"/>
          </a:xfrm>
          <a:prstGeom prst="rect">
            <a:avLst/>
          </a:prstGeom>
        </p:spPr>
      </p:pic>
      <p:grpSp>
        <p:nvGrpSpPr>
          <p:cNvPr id="18" name="Group 17"/>
          <p:cNvGrpSpPr/>
          <p:nvPr/>
        </p:nvGrpSpPr>
        <p:grpSpPr>
          <a:xfrm>
            <a:off x="3635895" y="332656"/>
            <a:ext cx="2808313" cy="720080"/>
            <a:chOff x="7092279" y="2780928"/>
            <a:chExt cx="2808313" cy="720080"/>
          </a:xfrm>
        </p:grpSpPr>
        <p:pic>
          <p:nvPicPr>
            <p:cNvPr id="12" name="Picture 11"/>
            <p:cNvPicPr>
              <a:picLocks noChangeAspect="1"/>
            </p:cNvPicPr>
            <p:nvPr/>
          </p:nvPicPr>
          <p:blipFill rotWithShape="1">
            <a:blip r:embed="rId5"/>
            <a:srcRect l="69370" t="41141" r="9046" b="48031"/>
            <a:stretch/>
          </p:blipFill>
          <p:spPr>
            <a:xfrm>
              <a:off x="7092279" y="2780928"/>
              <a:ext cx="2808313" cy="720080"/>
            </a:xfrm>
            <a:prstGeom prst="rect">
              <a:avLst/>
            </a:prstGeom>
          </p:spPr>
        </p:pic>
        <p:pic>
          <p:nvPicPr>
            <p:cNvPr id="15" name="Picture 14"/>
            <p:cNvPicPr>
              <a:picLocks noChangeAspect="1"/>
            </p:cNvPicPr>
            <p:nvPr/>
          </p:nvPicPr>
          <p:blipFill rotWithShape="1">
            <a:blip r:embed="rId6"/>
            <a:srcRect l="69370" t="59844" r="9046" b="33266"/>
            <a:stretch/>
          </p:blipFill>
          <p:spPr>
            <a:xfrm>
              <a:off x="7092279" y="2996952"/>
              <a:ext cx="2808313" cy="504056"/>
            </a:xfrm>
            <a:prstGeom prst="rect">
              <a:avLst/>
            </a:prstGeom>
          </p:spPr>
        </p:pic>
      </p:grpSp>
      <p:pic>
        <p:nvPicPr>
          <p:cNvPr id="20" name="Picture 19"/>
          <p:cNvPicPr>
            <a:picLocks noChangeAspect="1"/>
          </p:cNvPicPr>
          <p:nvPr/>
        </p:nvPicPr>
        <p:blipFill rotWithShape="1">
          <a:blip r:embed="rId6"/>
          <a:srcRect l="39420" t="22323" r="40656" b="17631"/>
          <a:stretch/>
        </p:blipFill>
        <p:spPr>
          <a:xfrm>
            <a:off x="7334090" y="188640"/>
            <a:ext cx="1519124" cy="2574070"/>
          </a:xfrm>
          <a:prstGeom prst="rect">
            <a:avLst/>
          </a:prstGeom>
        </p:spPr>
      </p:pic>
      <p:pic>
        <p:nvPicPr>
          <p:cNvPr id="22" name="Picture 21"/>
          <p:cNvPicPr>
            <a:picLocks noChangeAspect="1"/>
          </p:cNvPicPr>
          <p:nvPr/>
        </p:nvPicPr>
        <p:blipFill rotWithShape="1">
          <a:blip r:embed="rId4"/>
          <a:srcRect l="39485" t="22438" r="40591" b="17516"/>
          <a:stretch/>
        </p:blipFill>
        <p:spPr>
          <a:xfrm>
            <a:off x="5652120" y="188640"/>
            <a:ext cx="1519124" cy="2574070"/>
          </a:xfrm>
          <a:prstGeom prst="rect">
            <a:avLst/>
          </a:prstGeom>
        </p:spPr>
      </p:pic>
      <p:sp>
        <p:nvSpPr>
          <p:cNvPr id="25" name="Rectangle 24"/>
          <p:cNvSpPr/>
          <p:nvPr/>
        </p:nvSpPr>
        <p:spPr>
          <a:xfrm>
            <a:off x="3491880" y="2925462"/>
            <a:ext cx="5472608" cy="38159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p:cNvPicPr>
            <a:picLocks noChangeAspect="1"/>
          </p:cNvPicPr>
          <p:nvPr/>
        </p:nvPicPr>
        <p:blipFill rotWithShape="1">
          <a:blip r:embed="rId7"/>
          <a:srcRect l="745" t="10625" r="92061" b="46062"/>
          <a:stretch/>
        </p:blipFill>
        <p:spPr>
          <a:xfrm>
            <a:off x="251520" y="4284385"/>
            <a:ext cx="697765" cy="2361665"/>
          </a:xfrm>
          <a:prstGeom prst="rect">
            <a:avLst/>
          </a:prstGeom>
        </p:spPr>
      </p:pic>
      <p:sp>
        <p:nvSpPr>
          <p:cNvPr id="26" name="TextBox 25"/>
          <p:cNvSpPr txBox="1"/>
          <p:nvPr/>
        </p:nvSpPr>
        <p:spPr>
          <a:xfrm>
            <a:off x="1187624" y="4302046"/>
            <a:ext cx="2032781" cy="1569660"/>
          </a:xfrm>
          <a:prstGeom prst="rect">
            <a:avLst/>
          </a:prstGeom>
          <a:noFill/>
        </p:spPr>
        <p:txBody>
          <a:bodyPr wrap="square" rtlCol="0">
            <a:spAutoFit/>
          </a:bodyPr>
          <a:lstStyle/>
          <a:p>
            <a:pPr algn="ctr"/>
            <a:r>
              <a:rPr lang="en-GB" sz="1600" dirty="0" smtClean="0"/>
              <a:t>42. Click Model and select the Render environment.</a:t>
            </a:r>
          </a:p>
          <a:p>
            <a:pPr algn="ctr"/>
            <a:endParaRPr lang="en-GB" sz="1600" dirty="0"/>
          </a:p>
          <a:p>
            <a:pPr algn="ctr"/>
            <a:r>
              <a:rPr lang="en-GB" sz="1600" dirty="0" smtClean="0"/>
              <a:t>Click the Appearance button.</a:t>
            </a:r>
            <a:endParaRPr lang="en-GB" sz="1600" dirty="0" smtClean="0"/>
          </a:p>
        </p:txBody>
      </p:sp>
      <p:pic>
        <p:nvPicPr>
          <p:cNvPr id="21" name="Picture 20"/>
          <p:cNvPicPr>
            <a:picLocks noChangeAspect="1"/>
          </p:cNvPicPr>
          <p:nvPr/>
        </p:nvPicPr>
        <p:blipFill rotWithShape="1">
          <a:blip r:embed="rId8"/>
          <a:srcRect l="8492" t="10626" r="88741" b="83468"/>
          <a:stretch/>
        </p:blipFill>
        <p:spPr>
          <a:xfrm>
            <a:off x="1145084" y="5733256"/>
            <a:ext cx="653992" cy="784790"/>
          </a:xfrm>
          <a:prstGeom prst="rect">
            <a:avLst/>
          </a:prstGeom>
        </p:spPr>
      </p:pic>
      <p:pic>
        <p:nvPicPr>
          <p:cNvPr id="27" name="Picture 26"/>
          <p:cNvPicPr>
            <a:picLocks noChangeAspect="1"/>
          </p:cNvPicPr>
          <p:nvPr/>
        </p:nvPicPr>
        <p:blipFill rotWithShape="1">
          <a:blip r:embed="rId9"/>
          <a:srcRect l="67157" t="3735" r="2404" b="18501"/>
          <a:stretch/>
        </p:blipFill>
        <p:spPr>
          <a:xfrm>
            <a:off x="6604781" y="3018391"/>
            <a:ext cx="2160240" cy="3102890"/>
          </a:xfrm>
          <a:prstGeom prst="rect">
            <a:avLst/>
          </a:prstGeom>
        </p:spPr>
      </p:pic>
      <p:sp>
        <p:nvSpPr>
          <p:cNvPr id="28" name="TextBox 27"/>
          <p:cNvSpPr txBox="1"/>
          <p:nvPr/>
        </p:nvSpPr>
        <p:spPr>
          <a:xfrm>
            <a:off x="3491881" y="2924944"/>
            <a:ext cx="3112900" cy="1323439"/>
          </a:xfrm>
          <a:prstGeom prst="rect">
            <a:avLst/>
          </a:prstGeom>
          <a:noFill/>
        </p:spPr>
        <p:txBody>
          <a:bodyPr wrap="square" rtlCol="0">
            <a:spAutoFit/>
          </a:bodyPr>
          <a:lstStyle/>
          <a:p>
            <a:pPr algn="ctr"/>
            <a:r>
              <a:rPr lang="en-GB" sz="1600" dirty="0" smtClean="0"/>
              <a:t>43. Open the Glass folder, open the Smooth folder and select a Glass option. You can choose a colour of your choice. Drag it onto the lamp shade.</a:t>
            </a:r>
          </a:p>
        </p:txBody>
      </p:sp>
      <p:pic>
        <p:nvPicPr>
          <p:cNvPr id="29" name="Picture 28"/>
          <p:cNvPicPr>
            <a:picLocks noChangeAspect="1"/>
          </p:cNvPicPr>
          <p:nvPr/>
        </p:nvPicPr>
        <p:blipFill rotWithShape="1">
          <a:blip r:embed="rId10"/>
          <a:srcRect l="37824" t="21454" r="41146" b="14563"/>
          <a:stretch/>
        </p:blipFill>
        <p:spPr>
          <a:xfrm>
            <a:off x="3607126" y="4221347"/>
            <a:ext cx="1430995" cy="2447754"/>
          </a:xfrm>
          <a:prstGeom prst="rect">
            <a:avLst/>
          </a:prstGeom>
        </p:spPr>
      </p:pic>
      <p:pic>
        <p:nvPicPr>
          <p:cNvPr id="30" name="Picture 29"/>
          <p:cNvPicPr>
            <a:picLocks noChangeAspect="1"/>
          </p:cNvPicPr>
          <p:nvPr/>
        </p:nvPicPr>
        <p:blipFill rotWithShape="1">
          <a:blip r:embed="rId11"/>
          <a:srcRect l="37825" t="21454" r="41698" b="14563"/>
          <a:stretch/>
        </p:blipFill>
        <p:spPr>
          <a:xfrm>
            <a:off x="5122879" y="4221347"/>
            <a:ext cx="1393337" cy="2447754"/>
          </a:xfrm>
          <a:prstGeom prst="rect">
            <a:avLst/>
          </a:prstGeom>
        </p:spPr>
      </p:pic>
    </p:spTree>
    <p:extLst>
      <p:ext uri="{BB962C8B-B14F-4D97-AF65-F5344CB8AC3E}">
        <p14:creationId xmlns:p14="http://schemas.microsoft.com/office/powerpoint/2010/main" val="3656905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5544616"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107504" y="3429000"/>
            <a:ext cx="5544616"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107504" y="3429000"/>
            <a:ext cx="5544616" cy="830997"/>
          </a:xfrm>
          <a:prstGeom prst="rect">
            <a:avLst/>
          </a:prstGeom>
          <a:noFill/>
        </p:spPr>
        <p:txBody>
          <a:bodyPr wrap="square" rtlCol="0">
            <a:spAutoFit/>
          </a:bodyPr>
          <a:lstStyle/>
          <a:p>
            <a:pPr algn="ctr"/>
            <a:r>
              <a:rPr lang="en-GB" sz="1600" dirty="0"/>
              <a:t>46. Open the </a:t>
            </a:r>
            <a:r>
              <a:rPr lang="en-GB" sz="1600" dirty="0" smtClean="0"/>
              <a:t>Wood folder</a:t>
            </a:r>
            <a:r>
              <a:rPr lang="en-GB" sz="1600" dirty="0"/>
              <a:t>, open the </a:t>
            </a:r>
            <a:r>
              <a:rPr lang="en-GB" sz="1600" dirty="0" smtClean="0"/>
              <a:t>Finished folder </a:t>
            </a:r>
            <a:r>
              <a:rPr lang="en-GB" sz="1600" dirty="0"/>
              <a:t>and select an </a:t>
            </a:r>
            <a:r>
              <a:rPr lang="en-GB" sz="1600" dirty="0" smtClean="0"/>
              <a:t>Pine </a:t>
            </a:r>
            <a:r>
              <a:rPr lang="en-GB" sz="1600" dirty="0"/>
              <a:t>option. You can choose a </a:t>
            </a:r>
            <a:r>
              <a:rPr lang="en-GB" sz="1600" dirty="0" smtClean="0"/>
              <a:t>finish </a:t>
            </a:r>
            <a:r>
              <a:rPr lang="en-GB" sz="1600" dirty="0"/>
              <a:t>of your choice. Drag it onto the </a:t>
            </a:r>
            <a:r>
              <a:rPr lang="en-GB" sz="1600" dirty="0" smtClean="0"/>
              <a:t>base.</a:t>
            </a:r>
            <a:r>
              <a:rPr lang="en-GB" sz="1600" dirty="0" smtClean="0"/>
              <a:t> Click close.</a:t>
            </a:r>
          </a:p>
        </p:txBody>
      </p:sp>
      <p:sp>
        <p:nvSpPr>
          <p:cNvPr id="9" name="TextBox 8"/>
          <p:cNvSpPr txBox="1"/>
          <p:nvPr/>
        </p:nvSpPr>
        <p:spPr>
          <a:xfrm>
            <a:off x="107504" y="116632"/>
            <a:ext cx="5544616" cy="830997"/>
          </a:xfrm>
          <a:prstGeom prst="rect">
            <a:avLst/>
          </a:prstGeom>
          <a:noFill/>
        </p:spPr>
        <p:txBody>
          <a:bodyPr wrap="square" rtlCol="0">
            <a:spAutoFit/>
          </a:bodyPr>
          <a:lstStyle/>
          <a:p>
            <a:pPr algn="ctr"/>
            <a:r>
              <a:rPr lang="en-GB" sz="1600" dirty="0"/>
              <a:t>44. Open the </a:t>
            </a:r>
            <a:r>
              <a:rPr lang="en-GB" sz="1600" dirty="0" smtClean="0"/>
              <a:t>Leather and Cloth </a:t>
            </a:r>
            <a:r>
              <a:rPr lang="en-GB" sz="1600" dirty="0"/>
              <a:t>folder, open the </a:t>
            </a:r>
            <a:r>
              <a:rPr lang="en-GB" sz="1600" dirty="0" smtClean="0"/>
              <a:t>Cloth </a:t>
            </a:r>
            <a:r>
              <a:rPr lang="en-GB" sz="1600" dirty="0"/>
              <a:t>folder and select a </a:t>
            </a:r>
            <a:r>
              <a:rPr lang="en-GB" sz="1600" dirty="0" smtClean="0"/>
              <a:t>Fabric </a:t>
            </a:r>
            <a:r>
              <a:rPr lang="en-GB" sz="1600" dirty="0"/>
              <a:t>option. You can choose a colour of your choice. Drag it onto the </a:t>
            </a:r>
            <a:r>
              <a:rPr lang="en-GB" sz="1600" dirty="0" smtClean="0"/>
              <a:t>wire.</a:t>
            </a:r>
            <a:r>
              <a:rPr lang="en-GB" sz="1600" dirty="0" smtClean="0"/>
              <a:t> </a:t>
            </a:r>
            <a:endParaRPr lang="en-GB" sz="1600" dirty="0"/>
          </a:p>
        </p:txBody>
      </p:sp>
      <p:sp>
        <p:nvSpPr>
          <p:cNvPr id="12" name="TextBox 11"/>
          <p:cNvSpPr txBox="1"/>
          <p:nvPr/>
        </p:nvSpPr>
        <p:spPr>
          <a:xfrm>
            <a:off x="5652120" y="116632"/>
            <a:ext cx="3312368" cy="1323439"/>
          </a:xfrm>
          <a:prstGeom prst="rect">
            <a:avLst/>
          </a:prstGeom>
          <a:noFill/>
        </p:spPr>
        <p:txBody>
          <a:bodyPr wrap="square" rtlCol="0">
            <a:spAutoFit/>
          </a:bodyPr>
          <a:lstStyle/>
          <a:p>
            <a:pPr algn="ctr"/>
            <a:r>
              <a:rPr lang="en-GB" sz="1600" dirty="0"/>
              <a:t>45. Open the </a:t>
            </a:r>
            <a:r>
              <a:rPr lang="en-GB" sz="1600" dirty="0" smtClean="0"/>
              <a:t>Metal folder</a:t>
            </a:r>
            <a:r>
              <a:rPr lang="en-GB" sz="1600" dirty="0"/>
              <a:t>, open the </a:t>
            </a:r>
            <a:r>
              <a:rPr lang="en-GB" sz="1600" dirty="0" smtClean="0"/>
              <a:t>Aluminium </a:t>
            </a:r>
            <a:r>
              <a:rPr lang="en-GB" sz="1600" dirty="0"/>
              <a:t>folder and select </a:t>
            </a:r>
            <a:r>
              <a:rPr lang="en-GB" sz="1600" dirty="0" smtClean="0"/>
              <a:t>an Aluminium </a:t>
            </a:r>
            <a:r>
              <a:rPr lang="en-GB" sz="1600" dirty="0"/>
              <a:t>option. You can choose a colour of your choice. Drag it onto the </a:t>
            </a:r>
            <a:r>
              <a:rPr lang="en-GB" sz="1600" dirty="0" smtClean="0"/>
              <a:t>neck. </a:t>
            </a:r>
            <a:endParaRPr lang="en-GB" sz="1600" dirty="0"/>
          </a:p>
        </p:txBody>
      </p:sp>
      <p:sp>
        <p:nvSpPr>
          <p:cNvPr id="15" name="Rectangle 14"/>
          <p:cNvSpPr/>
          <p:nvPr/>
        </p:nvSpPr>
        <p:spPr>
          <a:xfrm>
            <a:off x="5652120" y="116632"/>
            <a:ext cx="3312368" cy="66247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rotWithShape="1">
          <a:blip r:embed="rId2"/>
          <a:srcRect l="37825" t="21454" r="41698" b="14563"/>
          <a:stretch/>
        </p:blipFill>
        <p:spPr>
          <a:xfrm>
            <a:off x="2141271" y="944984"/>
            <a:ext cx="1332002" cy="2340000"/>
          </a:xfrm>
          <a:prstGeom prst="rect">
            <a:avLst/>
          </a:prstGeom>
        </p:spPr>
      </p:pic>
      <p:pic>
        <p:nvPicPr>
          <p:cNvPr id="13" name="Picture 12"/>
          <p:cNvPicPr>
            <a:picLocks noChangeAspect="1"/>
          </p:cNvPicPr>
          <p:nvPr/>
        </p:nvPicPr>
        <p:blipFill rotWithShape="1">
          <a:blip r:embed="rId3"/>
          <a:srcRect l="67157" t="3735" r="2404" b="12594"/>
          <a:stretch/>
        </p:blipFill>
        <p:spPr>
          <a:xfrm>
            <a:off x="251520" y="836712"/>
            <a:ext cx="1584176" cy="2448272"/>
          </a:xfrm>
          <a:prstGeom prst="rect">
            <a:avLst/>
          </a:prstGeom>
        </p:spPr>
      </p:pic>
      <p:pic>
        <p:nvPicPr>
          <p:cNvPr id="16" name="Picture 15"/>
          <p:cNvPicPr>
            <a:picLocks noChangeAspect="1"/>
          </p:cNvPicPr>
          <p:nvPr/>
        </p:nvPicPr>
        <p:blipFill rotWithShape="1">
          <a:blip r:embed="rId4"/>
          <a:srcRect l="38378" t="21454" r="41145" b="14563"/>
          <a:stretch/>
        </p:blipFill>
        <p:spPr>
          <a:xfrm>
            <a:off x="3833606" y="944984"/>
            <a:ext cx="1332001" cy="2340000"/>
          </a:xfrm>
          <a:prstGeom prst="rect">
            <a:avLst/>
          </a:prstGeom>
        </p:spPr>
      </p:pic>
      <p:pic>
        <p:nvPicPr>
          <p:cNvPr id="17" name="Picture 16"/>
          <p:cNvPicPr>
            <a:picLocks noChangeAspect="1"/>
          </p:cNvPicPr>
          <p:nvPr/>
        </p:nvPicPr>
        <p:blipFill rotWithShape="1">
          <a:blip r:embed="rId5"/>
          <a:srcRect l="67157" t="3938" r="2404" b="14360"/>
          <a:stretch/>
        </p:blipFill>
        <p:spPr>
          <a:xfrm>
            <a:off x="6463498" y="1456318"/>
            <a:ext cx="1689612" cy="2549778"/>
          </a:xfrm>
          <a:prstGeom prst="rect">
            <a:avLst/>
          </a:prstGeom>
        </p:spPr>
      </p:pic>
      <p:pic>
        <p:nvPicPr>
          <p:cNvPr id="18" name="Picture 17"/>
          <p:cNvPicPr>
            <a:picLocks noChangeAspect="1"/>
          </p:cNvPicPr>
          <p:nvPr/>
        </p:nvPicPr>
        <p:blipFill rotWithShape="1">
          <a:blip r:embed="rId4"/>
          <a:srcRect l="38378" t="21454" r="41145" b="14563"/>
          <a:stretch/>
        </p:blipFill>
        <p:spPr>
          <a:xfrm>
            <a:off x="5796136" y="4077352"/>
            <a:ext cx="1434461" cy="2520000"/>
          </a:xfrm>
          <a:prstGeom prst="rect">
            <a:avLst/>
          </a:prstGeom>
        </p:spPr>
      </p:pic>
      <p:pic>
        <p:nvPicPr>
          <p:cNvPr id="19" name="Picture 18"/>
          <p:cNvPicPr>
            <a:picLocks noChangeAspect="1"/>
          </p:cNvPicPr>
          <p:nvPr/>
        </p:nvPicPr>
        <p:blipFill rotWithShape="1">
          <a:blip r:embed="rId6"/>
          <a:srcRect l="38378" t="21454" r="41145" b="14563"/>
          <a:stretch/>
        </p:blipFill>
        <p:spPr>
          <a:xfrm>
            <a:off x="7416464" y="4077352"/>
            <a:ext cx="1434460" cy="2520000"/>
          </a:xfrm>
          <a:prstGeom prst="rect">
            <a:avLst/>
          </a:prstGeom>
        </p:spPr>
      </p:pic>
      <p:pic>
        <p:nvPicPr>
          <p:cNvPr id="21" name="Picture 20"/>
          <p:cNvPicPr>
            <a:picLocks noChangeAspect="1"/>
          </p:cNvPicPr>
          <p:nvPr/>
        </p:nvPicPr>
        <p:blipFill rotWithShape="1">
          <a:blip r:embed="rId7"/>
          <a:srcRect l="67157" t="3735" r="2958" b="10626"/>
          <a:stretch/>
        </p:blipFill>
        <p:spPr>
          <a:xfrm>
            <a:off x="383283" y="4224481"/>
            <a:ext cx="1452413" cy="2340000"/>
          </a:xfrm>
          <a:prstGeom prst="rect">
            <a:avLst/>
          </a:prstGeom>
        </p:spPr>
      </p:pic>
      <p:pic>
        <p:nvPicPr>
          <p:cNvPr id="22" name="Picture 21"/>
          <p:cNvPicPr>
            <a:picLocks noChangeAspect="1"/>
          </p:cNvPicPr>
          <p:nvPr/>
        </p:nvPicPr>
        <p:blipFill rotWithShape="1">
          <a:blip r:embed="rId6"/>
          <a:srcRect l="38378" t="21454" r="41145" b="14563"/>
          <a:stretch/>
        </p:blipFill>
        <p:spPr>
          <a:xfrm>
            <a:off x="2249892" y="4224481"/>
            <a:ext cx="1332000" cy="2340000"/>
          </a:xfrm>
          <a:prstGeom prst="rect">
            <a:avLst/>
          </a:prstGeom>
        </p:spPr>
      </p:pic>
      <p:pic>
        <p:nvPicPr>
          <p:cNvPr id="23" name="Picture 22"/>
          <p:cNvPicPr>
            <a:picLocks noChangeAspect="1"/>
          </p:cNvPicPr>
          <p:nvPr/>
        </p:nvPicPr>
        <p:blipFill rotWithShape="1">
          <a:blip r:embed="rId8"/>
          <a:srcRect l="37824" t="21454" r="41146" b="14563"/>
          <a:stretch/>
        </p:blipFill>
        <p:spPr>
          <a:xfrm>
            <a:off x="3996088" y="4224481"/>
            <a:ext cx="1368000" cy="2340000"/>
          </a:xfrm>
          <a:prstGeom prst="rect">
            <a:avLst/>
          </a:prstGeom>
        </p:spPr>
      </p:pic>
    </p:spTree>
    <p:extLst>
      <p:ext uri="{BB962C8B-B14F-4D97-AF65-F5344CB8AC3E}">
        <p14:creationId xmlns:p14="http://schemas.microsoft.com/office/powerpoint/2010/main" val="3495746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2518376"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1403648" y="449377"/>
            <a:ext cx="935150" cy="1323439"/>
          </a:xfrm>
          <a:prstGeom prst="rect">
            <a:avLst/>
          </a:prstGeom>
          <a:noFill/>
        </p:spPr>
        <p:txBody>
          <a:bodyPr wrap="square" rtlCol="0">
            <a:spAutoFit/>
          </a:bodyPr>
          <a:lstStyle/>
          <a:p>
            <a:pPr algn="ctr"/>
            <a:r>
              <a:rPr lang="en-GB" sz="1600" dirty="0" smtClean="0"/>
              <a:t>47. Click Render and select Model.</a:t>
            </a:r>
            <a:endParaRPr lang="en-GB" sz="1600" dirty="0"/>
          </a:p>
        </p:txBody>
      </p:sp>
      <p:pic>
        <p:nvPicPr>
          <p:cNvPr id="7" name="Picture 6"/>
          <p:cNvPicPr>
            <a:picLocks noChangeAspect="1"/>
          </p:cNvPicPr>
          <p:nvPr/>
        </p:nvPicPr>
        <p:blipFill>
          <a:blip r:embed="rId2"/>
          <a:stretch>
            <a:fillRect/>
          </a:stretch>
        </p:blipFill>
        <p:spPr>
          <a:xfrm>
            <a:off x="591779" y="4844008"/>
            <a:ext cx="903659" cy="1021527"/>
          </a:xfrm>
          <a:prstGeom prst="rect">
            <a:avLst/>
          </a:prstGeom>
        </p:spPr>
      </p:pic>
      <p:sp>
        <p:nvSpPr>
          <p:cNvPr id="8" name="Rectangle 7"/>
          <p:cNvSpPr/>
          <p:nvPr/>
        </p:nvSpPr>
        <p:spPr>
          <a:xfrm>
            <a:off x="2625880" y="116632"/>
            <a:ext cx="6410615"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07504" y="3429000"/>
            <a:ext cx="8928991"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rotWithShape="1">
          <a:blip r:embed="rId3"/>
          <a:srcRect l="745" t="10625" r="92061" b="46063"/>
          <a:stretch/>
        </p:blipFill>
        <p:spPr>
          <a:xfrm>
            <a:off x="251997" y="188640"/>
            <a:ext cx="893554" cy="3024336"/>
          </a:xfrm>
          <a:prstGeom prst="rect">
            <a:avLst/>
          </a:prstGeom>
        </p:spPr>
      </p:pic>
      <p:sp>
        <p:nvSpPr>
          <p:cNvPr id="25" name="TextBox 24"/>
          <p:cNvSpPr txBox="1"/>
          <p:nvPr/>
        </p:nvSpPr>
        <p:spPr>
          <a:xfrm>
            <a:off x="2625881" y="116632"/>
            <a:ext cx="2917391" cy="1569660"/>
          </a:xfrm>
          <a:prstGeom prst="rect">
            <a:avLst/>
          </a:prstGeom>
          <a:noFill/>
        </p:spPr>
        <p:txBody>
          <a:bodyPr wrap="square" rtlCol="0">
            <a:spAutoFit/>
          </a:bodyPr>
          <a:lstStyle/>
          <a:p>
            <a:pPr algn="ctr"/>
            <a:r>
              <a:rPr lang="en-GB" sz="1600" dirty="0" smtClean="0"/>
              <a:t>48. Click Modify and click Fillet or F on your keyboard. A Fillet menu window will appear. Click on the top edge of the base, type in 3mm in the Radius text box. Click ok.</a:t>
            </a:r>
            <a:endParaRPr lang="en-GB" sz="1600" dirty="0"/>
          </a:p>
        </p:txBody>
      </p:sp>
      <p:pic>
        <p:nvPicPr>
          <p:cNvPr id="17" name="Picture 16"/>
          <p:cNvPicPr>
            <a:picLocks noChangeAspect="1"/>
          </p:cNvPicPr>
          <p:nvPr/>
        </p:nvPicPr>
        <p:blipFill rotWithShape="1">
          <a:blip r:embed="rId4"/>
          <a:srcRect l="24350" t="10828" r="62368" b="68501"/>
          <a:stretch/>
        </p:blipFill>
        <p:spPr>
          <a:xfrm>
            <a:off x="3220658" y="1724860"/>
            <a:ext cx="1728192" cy="1512168"/>
          </a:xfrm>
          <a:prstGeom prst="rect">
            <a:avLst/>
          </a:prstGeom>
        </p:spPr>
      </p:pic>
      <p:pic>
        <p:nvPicPr>
          <p:cNvPr id="21" name="Picture 20"/>
          <p:cNvPicPr>
            <a:picLocks noChangeAspect="1"/>
          </p:cNvPicPr>
          <p:nvPr/>
        </p:nvPicPr>
        <p:blipFill rotWithShape="1">
          <a:blip r:embed="rId5"/>
          <a:srcRect l="38932" t="22438" r="22882" b="16532"/>
          <a:stretch/>
        </p:blipFill>
        <p:spPr>
          <a:xfrm>
            <a:off x="5543272" y="332656"/>
            <a:ext cx="3308922" cy="2973234"/>
          </a:xfrm>
          <a:prstGeom prst="rect">
            <a:avLst/>
          </a:prstGeom>
        </p:spPr>
      </p:pic>
      <p:sp>
        <p:nvSpPr>
          <p:cNvPr id="26" name="Rectangle 25"/>
          <p:cNvSpPr/>
          <p:nvPr/>
        </p:nvSpPr>
        <p:spPr>
          <a:xfrm>
            <a:off x="107504" y="3501008"/>
            <a:ext cx="6936417" cy="584775"/>
          </a:xfrm>
          <a:prstGeom prst="rect">
            <a:avLst/>
          </a:prstGeom>
        </p:spPr>
        <p:txBody>
          <a:bodyPr wrap="square">
            <a:spAutoFit/>
          </a:bodyPr>
          <a:lstStyle/>
          <a:p>
            <a:pPr algn="ctr"/>
            <a:r>
              <a:rPr lang="en-GB" sz="1600" dirty="0" smtClean="0"/>
              <a:t>49. Click save and give it a suitable name and save it in a suitable location within your data panel. You </a:t>
            </a:r>
            <a:r>
              <a:rPr lang="en-GB" sz="1600" dirty="0"/>
              <a:t>have now completed the </a:t>
            </a:r>
            <a:r>
              <a:rPr lang="en-GB" sz="1600" dirty="0" smtClean="0"/>
              <a:t>Lamp </a:t>
            </a:r>
            <a:r>
              <a:rPr lang="en-GB" sz="1600" dirty="0"/>
              <a:t>tutorial.</a:t>
            </a:r>
            <a:endParaRPr lang="en-GB" sz="1600" dirty="0"/>
          </a:p>
        </p:txBody>
      </p:sp>
      <p:pic>
        <p:nvPicPr>
          <p:cNvPr id="27" name="Picture 26"/>
          <p:cNvPicPr>
            <a:picLocks noChangeAspect="1"/>
          </p:cNvPicPr>
          <p:nvPr/>
        </p:nvPicPr>
        <p:blipFill rotWithShape="1">
          <a:blip r:embed="rId6"/>
          <a:srcRect l="39485" t="22438" r="40591" b="16532"/>
          <a:stretch/>
        </p:blipFill>
        <p:spPr>
          <a:xfrm>
            <a:off x="7043921" y="3663826"/>
            <a:ext cx="1650609" cy="2842716"/>
          </a:xfrm>
          <a:prstGeom prst="rect">
            <a:avLst/>
          </a:prstGeom>
        </p:spPr>
      </p:pic>
      <p:pic>
        <p:nvPicPr>
          <p:cNvPr id="28" name="Picture 27"/>
          <p:cNvPicPr>
            <a:picLocks noChangeAspect="1"/>
          </p:cNvPicPr>
          <p:nvPr/>
        </p:nvPicPr>
        <p:blipFill rotWithShape="1">
          <a:blip r:embed="rId7"/>
          <a:srcRect l="23435" t="6688" r="22882" b="44094"/>
          <a:stretch/>
        </p:blipFill>
        <p:spPr>
          <a:xfrm>
            <a:off x="1979712" y="4274664"/>
            <a:ext cx="4410765" cy="2273590"/>
          </a:xfrm>
          <a:prstGeom prst="rect">
            <a:avLst/>
          </a:prstGeom>
        </p:spPr>
      </p:pic>
    </p:spTree>
    <p:extLst>
      <p:ext uri="{BB962C8B-B14F-4D97-AF65-F5344CB8AC3E}">
        <p14:creationId xmlns:p14="http://schemas.microsoft.com/office/powerpoint/2010/main" val="37890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329292"/>
            <a:ext cx="3296559" cy="1815882"/>
          </a:xfrm>
          <a:prstGeom prst="rect">
            <a:avLst/>
          </a:prstGeom>
          <a:noFill/>
        </p:spPr>
        <p:txBody>
          <a:bodyPr wrap="square" rtlCol="0">
            <a:spAutoFit/>
          </a:bodyPr>
          <a:lstStyle/>
          <a:p>
            <a:pPr algn="ctr"/>
            <a:r>
              <a:rPr lang="en-GB" sz="1400" dirty="0" smtClean="0"/>
              <a:t>Welcome to Fusion 360, lets just quickly take a tour around the workspace. </a:t>
            </a:r>
          </a:p>
          <a:p>
            <a:pPr algn="ctr"/>
            <a:endParaRPr lang="en-GB" sz="1400" dirty="0"/>
          </a:p>
          <a:p>
            <a:pPr algn="ctr"/>
            <a:r>
              <a:rPr lang="en-GB" sz="1400" dirty="0" smtClean="0"/>
              <a:t>Top left are your general options, you can find any work you have saved previously under top left icon. You can create a new document, save and when you’re working on a model, undo/redo any steps.</a:t>
            </a:r>
            <a:endParaRPr lang="en-GB" sz="140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1708" b="89181"/>
          <a:stretch/>
        </p:blipFill>
        <p:spPr bwMode="auto">
          <a:xfrm>
            <a:off x="699535" y="2162632"/>
            <a:ext cx="2776693" cy="923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95536" y="264654"/>
            <a:ext cx="8496944" cy="302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395536" y="3284984"/>
            <a:ext cx="3080692"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539552" y="3356992"/>
            <a:ext cx="2736304" cy="2031325"/>
          </a:xfrm>
          <a:prstGeom prst="rect">
            <a:avLst/>
          </a:prstGeom>
          <a:noFill/>
        </p:spPr>
        <p:txBody>
          <a:bodyPr wrap="square" rtlCol="0">
            <a:spAutoFit/>
          </a:bodyPr>
          <a:lstStyle/>
          <a:p>
            <a:pPr algn="ctr"/>
            <a:r>
              <a:rPr lang="en-GB" sz="1400" dirty="0" smtClean="0"/>
              <a:t>Top right you can find notifications and messages from users/admin as well as find your account details.</a:t>
            </a:r>
          </a:p>
          <a:p>
            <a:pPr algn="ctr"/>
            <a:endParaRPr lang="en-GB" sz="1400" dirty="0"/>
          </a:p>
          <a:p>
            <a:pPr algn="ctr"/>
            <a:r>
              <a:rPr lang="en-GB" sz="1400" dirty="0" smtClean="0"/>
              <a:t>If you select your name you can also see the preferences for the program where you can customise the program to your personal style.</a:t>
            </a:r>
          </a:p>
          <a:p>
            <a:pPr algn="ctr"/>
            <a:r>
              <a:rPr lang="en-GB" sz="1400" dirty="0" smtClean="0"/>
              <a:t> </a:t>
            </a:r>
            <a:endParaRPr lang="en-GB" sz="1400" dirty="0"/>
          </a:p>
        </p:txBody>
      </p:sp>
      <p:sp>
        <p:nvSpPr>
          <p:cNvPr id="10" name="TextBox 9"/>
          <p:cNvSpPr txBox="1"/>
          <p:nvPr/>
        </p:nvSpPr>
        <p:spPr>
          <a:xfrm>
            <a:off x="3523201" y="3386896"/>
            <a:ext cx="1186339" cy="3108543"/>
          </a:xfrm>
          <a:prstGeom prst="rect">
            <a:avLst/>
          </a:prstGeom>
          <a:noFill/>
        </p:spPr>
        <p:txBody>
          <a:bodyPr wrap="square" rtlCol="0">
            <a:spAutoFit/>
          </a:bodyPr>
          <a:lstStyle/>
          <a:p>
            <a:pPr algn="ctr"/>
            <a:r>
              <a:rPr lang="en-GB" sz="1400" dirty="0" smtClean="0"/>
              <a:t>If you select preferences, the following box will open, select the drawing tab and change the following settings to they replicate the settings in the picture.</a:t>
            </a:r>
            <a:endParaRPr lang="en-GB" sz="1400" dirty="0"/>
          </a:p>
        </p:txBody>
      </p:sp>
      <p:sp>
        <p:nvSpPr>
          <p:cNvPr id="11" name="Rectangle 10"/>
          <p:cNvSpPr/>
          <p:nvPr/>
        </p:nvSpPr>
        <p:spPr>
          <a:xfrm>
            <a:off x="3476228" y="3284984"/>
            <a:ext cx="5416253" cy="3312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3"/>
          <a:stretch>
            <a:fillRect/>
          </a:stretch>
        </p:blipFill>
        <p:spPr>
          <a:xfrm>
            <a:off x="619669" y="5306716"/>
            <a:ext cx="2656187" cy="847232"/>
          </a:xfrm>
          <a:prstGeom prst="rect">
            <a:avLst/>
          </a:prstGeom>
        </p:spPr>
      </p:pic>
      <p:pic>
        <p:nvPicPr>
          <p:cNvPr id="13" name="Picture 12"/>
          <p:cNvPicPr>
            <a:picLocks noChangeAspect="1"/>
          </p:cNvPicPr>
          <p:nvPr/>
        </p:nvPicPr>
        <p:blipFill rotWithShape="1">
          <a:blip r:embed="rId4"/>
          <a:srcRect b="5928"/>
          <a:stretch/>
        </p:blipFill>
        <p:spPr>
          <a:xfrm>
            <a:off x="3716658" y="403018"/>
            <a:ext cx="5040000" cy="2665637"/>
          </a:xfrm>
          <a:prstGeom prst="rect">
            <a:avLst/>
          </a:prstGeom>
        </p:spPr>
      </p:pic>
      <p:pic>
        <p:nvPicPr>
          <p:cNvPr id="14" name="Picture 13"/>
          <p:cNvPicPr>
            <a:picLocks noChangeAspect="1"/>
          </p:cNvPicPr>
          <p:nvPr/>
        </p:nvPicPr>
        <p:blipFill>
          <a:blip r:embed="rId5"/>
          <a:stretch>
            <a:fillRect/>
          </a:stretch>
        </p:blipFill>
        <p:spPr>
          <a:xfrm>
            <a:off x="4680047" y="3515960"/>
            <a:ext cx="4127860" cy="2850416"/>
          </a:xfrm>
          <a:prstGeom prst="rect">
            <a:avLst/>
          </a:prstGeom>
        </p:spPr>
      </p:pic>
    </p:spTree>
    <p:extLst>
      <p:ext uri="{BB962C8B-B14F-4D97-AF65-F5344CB8AC3E}">
        <p14:creationId xmlns:p14="http://schemas.microsoft.com/office/powerpoint/2010/main" val="1037843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4647" y="238289"/>
            <a:ext cx="5010968" cy="553998"/>
          </a:xfrm>
          <a:prstGeom prst="rect">
            <a:avLst/>
          </a:prstGeom>
          <a:noFill/>
        </p:spPr>
        <p:txBody>
          <a:bodyPr wrap="square" rtlCol="0">
            <a:spAutoFit/>
          </a:bodyPr>
          <a:lstStyle/>
          <a:p>
            <a:pPr algn="ctr"/>
            <a:r>
              <a:rPr lang="en-GB" sz="1500" dirty="0" smtClean="0"/>
              <a:t>1. Click Create and then New Component. Rename from Component to Base and click ok.</a:t>
            </a:r>
            <a:endParaRPr lang="en-GB" sz="1500" dirty="0"/>
          </a:p>
        </p:txBody>
      </p:sp>
      <p:sp>
        <p:nvSpPr>
          <p:cNvPr id="6" name="Rectangle 5"/>
          <p:cNvSpPr/>
          <p:nvPr/>
        </p:nvSpPr>
        <p:spPr>
          <a:xfrm>
            <a:off x="234498" y="231274"/>
            <a:ext cx="5055674" cy="2283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5290172" y="231272"/>
            <a:ext cx="3674316" cy="48520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5290172" y="209961"/>
            <a:ext cx="3698873" cy="1077218"/>
          </a:xfrm>
          <a:prstGeom prst="rect">
            <a:avLst/>
          </a:prstGeom>
          <a:noFill/>
        </p:spPr>
        <p:txBody>
          <a:bodyPr wrap="square" rtlCol="0">
            <a:spAutoFit/>
          </a:bodyPr>
          <a:lstStyle/>
          <a:p>
            <a:pPr algn="ctr"/>
            <a:r>
              <a:rPr lang="en-GB" sz="1600" dirty="0"/>
              <a:t>3</a:t>
            </a:r>
            <a:r>
              <a:rPr lang="en-GB" sz="1600" dirty="0" smtClean="0"/>
              <a:t>. </a:t>
            </a:r>
            <a:r>
              <a:rPr lang="en-GB" sz="1600" dirty="0"/>
              <a:t>Click on sketch, then circle and finally Center Diameter Circle. From the </a:t>
            </a:r>
            <a:r>
              <a:rPr lang="en-GB" sz="1600" dirty="0" smtClean="0"/>
              <a:t>origin </a:t>
            </a:r>
            <a:r>
              <a:rPr lang="en-GB" sz="1600" dirty="0"/>
              <a:t>point create a circle with a diameter of </a:t>
            </a:r>
            <a:r>
              <a:rPr lang="en-GB" sz="1600" dirty="0" smtClean="0"/>
              <a:t>150mm</a:t>
            </a:r>
            <a:r>
              <a:rPr lang="en-GB" sz="1600" dirty="0"/>
              <a:t>. </a:t>
            </a:r>
          </a:p>
        </p:txBody>
      </p:sp>
      <p:sp>
        <p:nvSpPr>
          <p:cNvPr id="10" name="Rectangle 9"/>
          <p:cNvSpPr/>
          <p:nvPr/>
        </p:nvSpPr>
        <p:spPr>
          <a:xfrm>
            <a:off x="234498" y="2512636"/>
            <a:ext cx="5055674" cy="2572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2555776" y="2597865"/>
            <a:ext cx="2523796" cy="2308324"/>
          </a:xfrm>
          <a:prstGeom prst="rect">
            <a:avLst/>
          </a:prstGeom>
          <a:noFill/>
        </p:spPr>
        <p:txBody>
          <a:bodyPr wrap="square" rtlCol="0">
            <a:spAutoFit/>
          </a:bodyPr>
          <a:lstStyle/>
          <a:p>
            <a:pPr algn="ctr"/>
            <a:r>
              <a:rPr lang="en-GB" sz="1600" dirty="0" smtClean="0"/>
              <a:t>2. Click </a:t>
            </a:r>
            <a:r>
              <a:rPr lang="en-GB" sz="1600" dirty="0"/>
              <a:t>Sketch and then Create Sketch. 3 orange squares will appear, these are the planes that we can draw on</a:t>
            </a:r>
            <a:r>
              <a:rPr lang="en-GB" sz="1600" dirty="0" smtClean="0"/>
              <a:t>. When you hover over the planes they will turn a light grey cover. Click on the plane in-between the blue and red axis’.</a:t>
            </a:r>
            <a:endParaRPr lang="en-GB" sz="1600" dirty="0"/>
          </a:p>
        </p:txBody>
      </p:sp>
      <p:sp>
        <p:nvSpPr>
          <p:cNvPr id="20" name="Rectangle 19"/>
          <p:cNvSpPr/>
          <p:nvPr/>
        </p:nvSpPr>
        <p:spPr>
          <a:xfrm>
            <a:off x="234498" y="5083329"/>
            <a:ext cx="8729990" cy="15637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rotWithShape="1">
          <a:blip r:embed="rId2"/>
          <a:srcRect l="17901" t="10625" r="70477" b="71656"/>
          <a:stretch/>
        </p:blipFill>
        <p:spPr>
          <a:xfrm>
            <a:off x="432334" y="836712"/>
            <a:ext cx="1817409" cy="1557779"/>
          </a:xfrm>
          <a:prstGeom prst="rect">
            <a:avLst/>
          </a:prstGeom>
        </p:spPr>
      </p:pic>
      <p:pic>
        <p:nvPicPr>
          <p:cNvPr id="4" name="Picture 3"/>
          <p:cNvPicPr>
            <a:picLocks noChangeAspect="1"/>
          </p:cNvPicPr>
          <p:nvPr/>
        </p:nvPicPr>
        <p:blipFill rotWithShape="1">
          <a:blip r:embed="rId3"/>
          <a:srcRect l="66602" t="32282" r="5727" b="38187"/>
          <a:stretch/>
        </p:blipFill>
        <p:spPr>
          <a:xfrm>
            <a:off x="2486805" y="838831"/>
            <a:ext cx="2592767" cy="1555660"/>
          </a:xfrm>
          <a:prstGeom prst="rect">
            <a:avLst/>
          </a:prstGeom>
        </p:spPr>
      </p:pic>
      <p:pic>
        <p:nvPicPr>
          <p:cNvPr id="13" name="Picture 12"/>
          <p:cNvPicPr>
            <a:picLocks noChangeAspect="1"/>
          </p:cNvPicPr>
          <p:nvPr/>
        </p:nvPicPr>
        <p:blipFill rotWithShape="1">
          <a:blip r:embed="rId4"/>
          <a:srcRect l="43359" t="35235" r="43359" b="37203"/>
          <a:stretch/>
        </p:blipFill>
        <p:spPr>
          <a:xfrm>
            <a:off x="472302" y="2670556"/>
            <a:ext cx="1934320" cy="2256707"/>
          </a:xfrm>
          <a:prstGeom prst="rect">
            <a:avLst/>
          </a:prstGeom>
        </p:spPr>
      </p:pic>
      <p:pic>
        <p:nvPicPr>
          <p:cNvPr id="18" name="Picture 17"/>
          <p:cNvPicPr>
            <a:picLocks noChangeAspect="1"/>
          </p:cNvPicPr>
          <p:nvPr/>
        </p:nvPicPr>
        <p:blipFill rotWithShape="1">
          <a:blip r:embed="rId5"/>
          <a:srcRect l="7939" t="9641" r="67710" b="67718"/>
          <a:stretch/>
        </p:blipFill>
        <p:spPr>
          <a:xfrm>
            <a:off x="5933105" y="1340768"/>
            <a:ext cx="2388449" cy="1248507"/>
          </a:xfrm>
          <a:prstGeom prst="rect">
            <a:avLst/>
          </a:prstGeom>
        </p:spPr>
      </p:pic>
      <p:pic>
        <p:nvPicPr>
          <p:cNvPr id="14" name="Picture 13"/>
          <p:cNvPicPr>
            <a:picLocks noChangeAspect="1"/>
          </p:cNvPicPr>
          <p:nvPr/>
        </p:nvPicPr>
        <p:blipFill rotWithShape="1">
          <a:blip r:embed="rId6"/>
          <a:srcRect l="28970" t="21454" r="36718" b="20469"/>
          <a:stretch/>
        </p:blipFill>
        <p:spPr>
          <a:xfrm>
            <a:off x="5933105" y="2652167"/>
            <a:ext cx="2397496" cy="2281489"/>
          </a:xfrm>
          <a:prstGeom prst="rect">
            <a:avLst/>
          </a:prstGeom>
        </p:spPr>
      </p:pic>
      <p:sp>
        <p:nvSpPr>
          <p:cNvPr id="22" name="TextBox 21"/>
          <p:cNvSpPr txBox="1"/>
          <p:nvPr/>
        </p:nvSpPr>
        <p:spPr>
          <a:xfrm>
            <a:off x="2046963" y="5304110"/>
            <a:ext cx="4541262" cy="1077218"/>
          </a:xfrm>
          <a:prstGeom prst="rect">
            <a:avLst/>
          </a:prstGeom>
          <a:noFill/>
        </p:spPr>
        <p:txBody>
          <a:bodyPr wrap="square" rtlCol="0">
            <a:spAutoFit/>
          </a:bodyPr>
          <a:lstStyle/>
          <a:p>
            <a:pPr algn="ctr"/>
            <a:r>
              <a:rPr lang="en-GB" sz="1600" dirty="0" smtClean="0"/>
              <a:t>4. </a:t>
            </a:r>
            <a:r>
              <a:rPr lang="en-GB" sz="1600" dirty="0"/>
              <a:t>Click on </a:t>
            </a:r>
            <a:r>
              <a:rPr lang="en-GB" sz="1600" dirty="0" smtClean="0"/>
              <a:t>Create and then Extrude or E on your keyboard. An Extrude menu box will appear. For the Profile click on the circle you have just created and for the Distance type in 50mm. Click ok.</a:t>
            </a:r>
            <a:endParaRPr lang="en-GB" sz="1600" dirty="0"/>
          </a:p>
        </p:txBody>
      </p:sp>
      <p:pic>
        <p:nvPicPr>
          <p:cNvPr id="17" name="Picture 16"/>
          <p:cNvPicPr>
            <a:picLocks noChangeAspect="1"/>
          </p:cNvPicPr>
          <p:nvPr/>
        </p:nvPicPr>
        <p:blipFill rotWithShape="1">
          <a:blip r:embed="rId7"/>
          <a:srcRect l="17710" t="9844" r="70668" b="74406"/>
          <a:stretch/>
        </p:blipFill>
        <p:spPr>
          <a:xfrm>
            <a:off x="395536" y="5229200"/>
            <a:ext cx="1651426" cy="1258229"/>
          </a:xfrm>
          <a:prstGeom prst="rect">
            <a:avLst/>
          </a:prstGeom>
        </p:spPr>
      </p:pic>
      <p:pic>
        <p:nvPicPr>
          <p:cNvPr id="19" name="Picture 18"/>
          <p:cNvPicPr>
            <a:picLocks noChangeAspect="1"/>
          </p:cNvPicPr>
          <p:nvPr/>
        </p:nvPicPr>
        <p:blipFill rotWithShape="1">
          <a:blip r:embed="rId8"/>
          <a:srcRect l="26756" t="19485" r="17347" b="18500"/>
          <a:stretch/>
        </p:blipFill>
        <p:spPr>
          <a:xfrm>
            <a:off x="6588224" y="5169028"/>
            <a:ext cx="2232248" cy="1392392"/>
          </a:xfrm>
          <a:prstGeom prst="rect">
            <a:avLst/>
          </a:prstGeom>
        </p:spPr>
      </p:pic>
    </p:spTree>
    <p:extLst>
      <p:ext uri="{BB962C8B-B14F-4D97-AF65-F5344CB8AC3E}">
        <p14:creationId xmlns:p14="http://schemas.microsoft.com/office/powerpoint/2010/main" val="710090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104" y="116632"/>
            <a:ext cx="4825549" cy="2664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5046649" y="116632"/>
            <a:ext cx="3917839" cy="2664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221103" y="2780928"/>
            <a:ext cx="4270784" cy="39470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4491887" y="2780928"/>
            <a:ext cx="4472602" cy="39470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8" name="TextBox 7"/>
          <p:cNvSpPr txBox="1"/>
          <p:nvPr/>
        </p:nvSpPr>
        <p:spPr>
          <a:xfrm>
            <a:off x="221103" y="116632"/>
            <a:ext cx="4825546" cy="830997"/>
          </a:xfrm>
          <a:prstGeom prst="rect">
            <a:avLst/>
          </a:prstGeom>
          <a:noFill/>
        </p:spPr>
        <p:txBody>
          <a:bodyPr wrap="square" rtlCol="0">
            <a:spAutoFit/>
          </a:bodyPr>
          <a:lstStyle/>
          <a:p>
            <a:pPr algn="ctr"/>
            <a:r>
              <a:rPr lang="en-GB" sz="1600" dirty="0" smtClean="0"/>
              <a:t>5. Click Modify </a:t>
            </a:r>
            <a:r>
              <a:rPr lang="en-GB" sz="1600" dirty="0"/>
              <a:t>and then </a:t>
            </a:r>
            <a:r>
              <a:rPr lang="en-GB" sz="1600" dirty="0" smtClean="0"/>
              <a:t>Draft. A Draft menu window will appear. For the plane option click on the plane between the green and red axis’.</a:t>
            </a:r>
            <a:endParaRPr lang="en-GB" sz="1600" dirty="0"/>
          </a:p>
        </p:txBody>
      </p:sp>
      <p:sp>
        <p:nvSpPr>
          <p:cNvPr id="13" name="TextBox 12"/>
          <p:cNvSpPr txBox="1"/>
          <p:nvPr/>
        </p:nvSpPr>
        <p:spPr>
          <a:xfrm>
            <a:off x="5046649" y="116632"/>
            <a:ext cx="3917838" cy="584775"/>
          </a:xfrm>
          <a:prstGeom prst="rect">
            <a:avLst/>
          </a:prstGeom>
          <a:noFill/>
        </p:spPr>
        <p:txBody>
          <a:bodyPr wrap="square" rtlCol="0">
            <a:spAutoFit/>
          </a:bodyPr>
          <a:lstStyle/>
          <a:p>
            <a:pPr algn="ctr"/>
            <a:r>
              <a:rPr lang="en-GB" sz="1600" dirty="0" smtClean="0"/>
              <a:t>6. For the Faces option click on the top face of the cylinder.</a:t>
            </a:r>
            <a:endParaRPr lang="en-GB" sz="1600" dirty="0"/>
          </a:p>
        </p:txBody>
      </p:sp>
      <p:sp>
        <p:nvSpPr>
          <p:cNvPr id="16" name="TextBox 15"/>
          <p:cNvSpPr txBox="1"/>
          <p:nvPr/>
        </p:nvSpPr>
        <p:spPr>
          <a:xfrm>
            <a:off x="467544" y="5478323"/>
            <a:ext cx="1762686" cy="830997"/>
          </a:xfrm>
          <a:prstGeom prst="rect">
            <a:avLst/>
          </a:prstGeom>
          <a:noFill/>
        </p:spPr>
        <p:txBody>
          <a:bodyPr wrap="square" rtlCol="0">
            <a:spAutoFit/>
          </a:bodyPr>
          <a:lstStyle/>
          <a:p>
            <a:pPr algn="ctr"/>
            <a:r>
              <a:rPr lang="en-GB" sz="1600" dirty="0"/>
              <a:t>7</a:t>
            </a:r>
            <a:r>
              <a:rPr lang="en-GB" sz="1600" dirty="0" smtClean="0"/>
              <a:t>. For the Angle option type in 15deg and click ok.</a:t>
            </a:r>
            <a:endParaRPr lang="en-GB" sz="1600" dirty="0"/>
          </a:p>
        </p:txBody>
      </p:sp>
      <p:sp>
        <p:nvSpPr>
          <p:cNvPr id="17" name="TextBox 16"/>
          <p:cNvSpPr txBox="1"/>
          <p:nvPr/>
        </p:nvSpPr>
        <p:spPr>
          <a:xfrm>
            <a:off x="6804248" y="4781470"/>
            <a:ext cx="2038912" cy="1815882"/>
          </a:xfrm>
          <a:prstGeom prst="rect">
            <a:avLst/>
          </a:prstGeom>
          <a:noFill/>
        </p:spPr>
        <p:txBody>
          <a:bodyPr wrap="square" rtlCol="0">
            <a:spAutoFit/>
          </a:bodyPr>
          <a:lstStyle/>
          <a:p>
            <a:pPr algn="ctr"/>
            <a:r>
              <a:rPr lang="en-GB" sz="1600" dirty="0" smtClean="0"/>
              <a:t>8. In the Browser Menu, right click on Document Settings and click New Component. Change the name from Component2 to Neck.</a:t>
            </a:r>
            <a:endParaRPr lang="en-GB" sz="1600" dirty="0"/>
          </a:p>
        </p:txBody>
      </p:sp>
      <p:pic>
        <p:nvPicPr>
          <p:cNvPr id="2" name="Picture 1"/>
          <p:cNvPicPr>
            <a:picLocks noChangeAspect="1"/>
          </p:cNvPicPr>
          <p:nvPr/>
        </p:nvPicPr>
        <p:blipFill rotWithShape="1">
          <a:blip r:embed="rId2"/>
          <a:srcRect l="24542" t="9642" r="62176" b="58859"/>
          <a:stretch/>
        </p:blipFill>
        <p:spPr>
          <a:xfrm>
            <a:off x="412106" y="971502"/>
            <a:ext cx="1207566" cy="1610088"/>
          </a:xfrm>
          <a:prstGeom prst="rect">
            <a:avLst/>
          </a:prstGeom>
        </p:spPr>
      </p:pic>
      <p:pic>
        <p:nvPicPr>
          <p:cNvPr id="3" name="Picture 2"/>
          <p:cNvPicPr>
            <a:picLocks noChangeAspect="1"/>
          </p:cNvPicPr>
          <p:nvPr/>
        </p:nvPicPr>
        <p:blipFill rotWithShape="1">
          <a:blip r:embed="rId3"/>
          <a:srcRect l="32844" t="26375" r="17347" b="27360"/>
          <a:stretch/>
        </p:blipFill>
        <p:spPr>
          <a:xfrm>
            <a:off x="1827591" y="971502"/>
            <a:ext cx="3083147" cy="1610088"/>
          </a:xfrm>
          <a:prstGeom prst="rect">
            <a:avLst/>
          </a:prstGeom>
        </p:spPr>
      </p:pic>
      <p:pic>
        <p:nvPicPr>
          <p:cNvPr id="10" name="Picture 9"/>
          <p:cNvPicPr>
            <a:picLocks noChangeAspect="1"/>
          </p:cNvPicPr>
          <p:nvPr/>
        </p:nvPicPr>
        <p:blipFill rotWithShape="1">
          <a:blip r:embed="rId4"/>
          <a:srcRect l="33397" t="26375" r="17347" b="27360"/>
          <a:stretch/>
        </p:blipFill>
        <p:spPr>
          <a:xfrm>
            <a:off x="5254568" y="763162"/>
            <a:ext cx="3545245" cy="1872208"/>
          </a:xfrm>
          <a:prstGeom prst="rect">
            <a:avLst/>
          </a:prstGeom>
        </p:spPr>
      </p:pic>
      <p:pic>
        <p:nvPicPr>
          <p:cNvPr id="21" name="Picture 20"/>
          <p:cNvPicPr>
            <a:picLocks noChangeAspect="1"/>
          </p:cNvPicPr>
          <p:nvPr/>
        </p:nvPicPr>
        <p:blipFill rotWithShape="1">
          <a:blip r:embed="rId5"/>
          <a:srcRect l="33397" t="22438" r="17347" b="27359"/>
          <a:stretch/>
        </p:blipFill>
        <p:spPr>
          <a:xfrm>
            <a:off x="357579" y="2924944"/>
            <a:ext cx="3854381" cy="2208690"/>
          </a:xfrm>
          <a:prstGeom prst="rect">
            <a:avLst/>
          </a:prstGeom>
        </p:spPr>
      </p:pic>
      <p:pic>
        <p:nvPicPr>
          <p:cNvPr id="22" name="Picture 21"/>
          <p:cNvPicPr>
            <a:picLocks noChangeAspect="1"/>
          </p:cNvPicPr>
          <p:nvPr/>
        </p:nvPicPr>
        <p:blipFill rotWithShape="1">
          <a:blip r:embed="rId6"/>
          <a:srcRect l="33397" t="22438" r="36164" b="27359"/>
          <a:stretch/>
        </p:blipFill>
        <p:spPr>
          <a:xfrm>
            <a:off x="2448881" y="4930425"/>
            <a:ext cx="1840565" cy="1706706"/>
          </a:xfrm>
          <a:prstGeom prst="rect">
            <a:avLst/>
          </a:prstGeom>
        </p:spPr>
      </p:pic>
      <p:pic>
        <p:nvPicPr>
          <p:cNvPr id="25" name="Picture 24"/>
          <p:cNvPicPr>
            <a:picLocks noChangeAspect="1"/>
          </p:cNvPicPr>
          <p:nvPr/>
        </p:nvPicPr>
        <p:blipFill rotWithShape="1">
          <a:blip r:embed="rId7"/>
          <a:srcRect t="18500" r="74351" b="59844"/>
          <a:stretch/>
        </p:blipFill>
        <p:spPr>
          <a:xfrm>
            <a:off x="5218182" y="2914031"/>
            <a:ext cx="3581631" cy="1700196"/>
          </a:xfrm>
          <a:prstGeom prst="rect">
            <a:avLst/>
          </a:prstGeom>
        </p:spPr>
      </p:pic>
      <p:pic>
        <p:nvPicPr>
          <p:cNvPr id="26" name="Picture 25"/>
          <p:cNvPicPr>
            <a:picLocks noChangeAspect="1"/>
          </p:cNvPicPr>
          <p:nvPr/>
        </p:nvPicPr>
        <p:blipFill rotWithShape="1">
          <a:blip r:embed="rId8"/>
          <a:srcRect t="18703" r="85420" b="58657"/>
          <a:stretch/>
        </p:blipFill>
        <p:spPr>
          <a:xfrm>
            <a:off x="4628363" y="4759785"/>
            <a:ext cx="2102438" cy="1835481"/>
          </a:xfrm>
          <a:prstGeom prst="rect">
            <a:avLst/>
          </a:prstGeom>
        </p:spPr>
      </p:pic>
    </p:spTree>
    <p:extLst>
      <p:ext uri="{BB962C8B-B14F-4D97-AF65-F5344CB8AC3E}">
        <p14:creationId xmlns:p14="http://schemas.microsoft.com/office/powerpoint/2010/main" val="4223237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srcRect l="35611" t="22438" r="37824" b="21454"/>
          <a:stretch/>
        </p:blipFill>
        <p:spPr>
          <a:xfrm>
            <a:off x="4879117" y="3071818"/>
            <a:ext cx="2850079" cy="3384469"/>
          </a:xfrm>
          <a:prstGeom prst="rect">
            <a:avLst/>
          </a:prstGeom>
        </p:spPr>
      </p:pic>
      <p:pic>
        <p:nvPicPr>
          <p:cNvPr id="19" name="Picture 18"/>
          <p:cNvPicPr>
            <a:picLocks noChangeAspect="1"/>
          </p:cNvPicPr>
          <p:nvPr/>
        </p:nvPicPr>
        <p:blipFill rotWithShape="1">
          <a:blip r:embed="rId3"/>
          <a:srcRect l="36164" t="18500" r="23989" b="16532"/>
          <a:stretch/>
        </p:blipFill>
        <p:spPr>
          <a:xfrm>
            <a:off x="395536" y="3081405"/>
            <a:ext cx="3168883" cy="2904809"/>
          </a:xfrm>
          <a:prstGeom prst="rect">
            <a:avLst/>
          </a:prstGeom>
        </p:spPr>
      </p:pic>
      <p:pic>
        <p:nvPicPr>
          <p:cNvPr id="18" name="Picture 17"/>
          <p:cNvPicPr>
            <a:picLocks noChangeAspect="1"/>
          </p:cNvPicPr>
          <p:nvPr/>
        </p:nvPicPr>
        <p:blipFill rotWithShape="1">
          <a:blip r:embed="rId4"/>
          <a:srcRect l="31183" t="43109" r="33951" b="19485"/>
          <a:stretch/>
        </p:blipFill>
        <p:spPr>
          <a:xfrm>
            <a:off x="5609984" y="951472"/>
            <a:ext cx="3160841" cy="1906539"/>
          </a:xfrm>
          <a:prstGeom prst="rect">
            <a:avLst/>
          </a:prstGeom>
        </p:spPr>
      </p:pic>
      <p:sp>
        <p:nvSpPr>
          <p:cNvPr id="4" name="Rectangle 3"/>
          <p:cNvSpPr/>
          <p:nvPr/>
        </p:nvSpPr>
        <p:spPr>
          <a:xfrm>
            <a:off x="251520" y="116632"/>
            <a:ext cx="3960438" cy="2880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 name="Rectangle 4"/>
          <p:cNvSpPr/>
          <p:nvPr/>
        </p:nvSpPr>
        <p:spPr>
          <a:xfrm>
            <a:off x="4211959" y="116632"/>
            <a:ext cx="4680521" cy="2880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Rectangle 5"/>
          <p:cNvSpPr/>
          <p:nvPr/>
        </p:nvSpPr>
        <p:spPr>
          <a:xfrm>
            <a:off x="251519" y="2996952"/>
            <a:ext cx="4483581" cy="360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7" name="Rectangle 6"/>
          <p:cNvSpPr/>
          <p:nvPr/>
        </p:nvSpPr>
        <p:spPr>
          <a:xfrm>
            <a:off x="4736587" y="2996952"/>
            <a:ext cx="4155893" cy="360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p:txBody>
      </p:sp>
      <p:sp>
        <p:nvSpPr>
          <p:cNvPr id="8" name="TextBox 7"/>
          <p:cNvSpPr txBox="1"/>
          <p:nvPr/>
        </p:nvSpPr>
        <p:spPr>
          <a:xfrm>
            <a:off x="251520" y="116632"/>
            <a:ext cx="3960440" cy="584775"/>
          </a:xfrm>
          <a:prstGeom prst="rect">
            <a:avLst/>
          </a:prstGeom>
          <a:noFill/>
        </p:spPr>
        <p:txBody>
          <a:bodyPr wrap="square" rtlCol="0">
            <a:spAutoFit/>
          </a:bodyPr>
          <a:lstStyle/>
          <a:p>
            <a:pPr algn="ctr"/>
            <a:r>
              <a:rPr lang="en-GB" sz="1600" dirty="0" smtClean="0"/>
              <a:t>9. Click Sketch and Create Sketch. Select the plane in-between the blue and green axis’. </a:t>
            </a:r>
            <a:endParaRPr lang="en-GB" sz="1600" dirty="0"/>
          </a:p>
        </p:txBody>
      </p:sp>
      <p:sp>
        <p:nvSpPr>
          <p:cNvPr id="11" name="TextBox 10"/>
          <p:cNvSpPr txBox="1"/>
          <p:nvPr/>
        </p:nvSpPr>
        <p:spPr>
          <a:xfrm>
            <a:off x="4211957" y="116632"/>
            <a:ext cx="4680522" cy="830997"/>
          </a:xfrm>
          <a:prstGeom prst="rect">
            <a:avLst/>
          </a:prstGeom>
          <a:noFill/>
        </p:spPr>
        <p:txBody>
          <a:bodyPr wrap="square" rtlCol="0">
            <a:spAutoFit/>
          </a:bodyPr>
          <a:lstStyle/>
          <a:p>
            <a:pPr algn="ctr"/>
            <a:r>
              <a:rPr lang="en-GB" sz="1600" dirty="0" smtClean="0"/>
              <a:t>10. Click Sketch and Line or L on your keyboard. Draw a line that is 120mm long and 15deg. This line put be on the top surface of the cylinder.</a:t>
            </a:r>
            <a:endParaRPr lang="en-GB" sz="1600" dirty="0"/>
          </a:p>
        </p:txBody>
      </p:sp>
      <p:sp>
        <p:nvSpPr>
          <p:cNvPr id="12" name="TextBox 11"/>
          <p:cNvSpPr txBox="1"/>
          <p:nvPr/>
        </p:nvSpPr>
        <p:spPr>
          <a:xfrm>
            <a:off x="2576345" y="4748551"/>
            <a:ext cx="2160242" cy="1569660"/>
          </a:xfrm>
          <a:prstGeom prst="rect">
            <a:avLst/>
          </a:prstGeom>
          <a:noFill/>
        </p:spPr>
        <p:txBody>
          <a:bodyPr wrap="square" rtlCol="0">
            <a:spAutoFit/>
          </a:bodyPr>
          <a:lstStyle/>
          <a:p>
            <a:pPr algn="ctr"/>
            <a:r>
              <a:rPr lang="en-GB" sz="1600" dirty="0" smtClean="0"/>
              <a:t>11. Draw a vertical line straight up from the end of the line you have just drew. It needs a measurement of 250mm.</a:t>
            </a:r>
          </a:p>
        </p:txBody>
      </p:sp>
      <p:sp>
        <p:nvSpPr>
          <p:cNvPr id="15" name="TextBox 14"/>
          <p:cNvSpPr txBox="1"/>
          <p:nvPr/>
        </p:nvSpPr>
        <p:spPr>
          <a:xfrm>
            <a:off x="6588224" y="5160094"/>
            <a:ext cx="2161727" cy="1077218"/>
          </a:xfrm>
          <a:prstGeom prst="rect">
            <a:avLst/>
          </a:prstGeom>
          <a:noFill/>
        </p:spPr>
        <p:txBody>
          <a:bodyPr wrap="square" rtlCol="0">
            <a:spAutoFit/>
          </a:bodyPr>
          <a:lstStyle/>
          <a:p>
            <a:pPr algn="ctr"/>
            <a:r>
              <a:rPr lang="en-GB" sz="1600" dirty="0" smtClean="0"/>
              <a:t>12. From the end of the vertical line, draw a line that has is 120mm long and has a 165deg.</a:t>
            </a:r>
            <a:endParaRPr lang="en-GB" sz="1600" dirty="0"/>
          </a:p>
        </p:txBody>
      </p:sp>
      <p:pic>
        <p:nvPicPr>
          <p:cNvPr id="3" name="Picture 2"/>
          <p:cNvPicPr>
            <a:picLocks noChangeAspect="1"/>
          </p:cNvPicPr>
          <p:nvPr/>
        </p:nvPicPr>
        <p:blipFill rotWithShape="1">
          <a:blip r:embed="rId5"/>
          <a:srcRect l="32843" t="22438" r="35611" b="27359"/>
          <a:stretch/>
        </p:blipFill>
        <p:spPr>
          <a:xfrm>
            <a:off x="1793562" y="829334"/>
            <a:ext cx="2261672" cy="2023602"/>
          </a:xfrm>
          <a:prstGeom prst="rect">
            <a:avLst/>
          </a:prstGeom>
        </p:spPr>
      </p:pic>
      <p:pic>
        <p:nvPicPr>
          <p:cNvPr id="2" name="Picture 1"/>
          <p:cNvPicPr>
            <a:picLocks noChangeAspect="1"/>
          </p:cNvPicPr>
          <p:nvPr/>
        </p:nvPicPr>
        <p:blipFill rotWithShape="1">
          <a:blip r:embed="rId6"/>
          <a:srcRect l="7939" t="10625" r="80439" b="71656"/>
          <a:stretch/>
        </p:blipFill>
        <p:spPr>
          <a:xfrm>
            <a:off x="395536" y="1240345"/>
            <a:ext cx="1398026" cy="1198308"/>
          </a:xfrm>
          <a:prstGeom prst="rect">
            <a:avLst/>
          </a:prstGeom>
        </p:spPr>
      </p:pic>
      <p:pic>
        <p:nvPicPr>
          <p:cNvPr id="17" name="Picture 16"/>
          <p:cNvPicPr>
            <a:picLocks noChangeAspect="1"/>
          </p:cNvPicPr>
          <p:nvPr/>
        </p:nvPicPr>
        <p:blipFill rotWithShape="1">
          <a:blip r:embed="rId7"/>
          <a:srcRect l="7939" t="10625" r="80439" b="71656"/>
          <a:stretch/>
        </p:blipFill>
        <p:spPr>
          <a:xfrm>
            <a:off x="4330700" y="1356476"/>
            <a:ext cx="1279285" cy="1096530"/>
          </a:xfrm>
          <a:prstGeom prst="rect">
            <a:avLst/>
          </a:prstGeom>
        </p:spPr>
      </p:pic>
    </p:spTree>
    <p:extLst>
      <p:ext uri="{BB962C8B-B14F-4D97-AF65-F5344CB8AC3E}">
        <p14:creationId xmlns:p14="http://schemas.microsoft.com/office/powerpoint/2010/main" val="647409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16632"/>
            <a:ext cx="4104456" cy="6480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4355976" y="116632"/>
            <a:ext cx="4536504" cy="6480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p:cNvSpPr txBox="1"/>
          <p:nvPr/>
        </p:nvSpPr>
        <p:spPr>
          <a:xfrm>
            <a:off x="539986" y="500201"/>
            <a:ext cx="2376264" cy="2062103"/>
          </a:xfrm>
          <a:prstGeom prst="rect">
            <a:avLst/>
          </a:prstGeom>
          <a:noFill/>
        </p:spPr>
        <p:txBody>
          <a:bodyPr wrap="square" rtlCol="0">
            <a:spAutoFit/>
          </a:bodyPr>
          <a:lstStyle/>
          <a:p>
            <a:pPr algn="ctr"/>
            <a:r>
              <a:rPr lang="en-GB" sz="1600" dirty="0" smtClean="0"/>
              <a:t>13. Click on sketch and Offset or O on your keyboard. An Offset menu box will appear. Click on the line you have just drew and in the Offset Position text box type in -5mm. Click ok. </a:t>
            </a:r>
            <a:endParaRPr lang="en-GB" sz="1600" dirty="0"/>
          </a:p>
        </p:txBody>
      </p:sp>
      <p:pic>
        <p:nvPicPr>
          <p:cNvPr id="4" name="Picture 3"/>
          <p:cNvPicPr>
            <a:picLocks noChangeAspect="1"/>
          </p:cNvPicPr>
          <p:nvPr/>
        </p:nvPicPr>
        <p:blipFill rotWithShape="1">
          <a:blip r:embed="rId2"/>
          <a:srcRect l="36718" t="21454" r="30077" b="15547"/>
          <a:stretch/>
        </p:blipFill>
        <p:spPr>
          <a:xfrm>
            <a:off x="401609" y="2996952"/>
            <a:ext cx="3240360" cy="3456383"/>
          </a:xfrm>
          <a:prstGeom prst="rect">
            <a:avLst/>
          </a:prstGeom>
        </p:spPr>
      </p:pic>
      <p:pic>
        <p:nvPicPr>
          <p:cNvPr id="2" name="Picture 1"/>
          <p:cNvPicPr>
            <a:picLocks noChangeAspect="1"/>
          </p:cNvPicPr>
          <p:nvPr/>
        </p:nvPicPr>
        <p:blipFill rotWithShape="1">
          <a:blip r:embed="rId3"/>
          <a:srcRect l="7939" t="10625" r="80439" b="7672"/>
          <a:stretch/>
        </p:blipFill>
        <p:spPr>
          <a:xfrm>
            <a:off x="3204715" y="188640"/>
            <a:ext cx="874507" cy="3456384"/>
          </a:xfrm>
          <a:prstGeom prst="rect">
            <a:avLst/>
          </a:prstGeom>
        </p:spPr>
      </p:pic>
      <p:sp>
        <p:nvSpPr>
          <p:cNvPr id="22" name="TextBox 21"/>
          <p:cNvSpPr txBox="1"/>
          <p:nvPr/>
        </p:nvSpPr>
        <p:spPr>
          <a:xfrm>
            <a:off x="4572000" y="2303001"/>
            <a:ext cx="4099250" cy="2062103"/>
          </a:xfrm>
          <a:prstGeom prst="rect">
            <a:avLst/>
          </a:prstGeom>
          <a:noFill/>
        </p:spPr>
        <p:txBody>
          <a:bodyPr wrap="square" rtlCol="0">
            <a:spAutoFit/>
          </a:bodyPr>
          <a:lstStyle/>
          <a:p>
            <a:pPr algn="ctr"/>
            <a:r>
              <a:rPr lang="en-GB" sz="1600" dirty="0" smtClean="0"/>
              <a:t>14. Using the Line tool or L on your keyboard connect the lines you have drawn with the lines created by the Offset tool. Do this at the top and bottom. You may need to zoom in to see it more closely.</a:t>
            </a:r>
          </a:p>
          <a:p>
            <a:pPr algn="ctr"/>
            <a:endParaRPr lang="en-GB" sz="1600" dirty="0"/>
          </a:p>
          <a:p>
            <a:pPr algn="ctr"/>
            <a:r>
              <a:rPr lang="en-GB" sz="1600" dirty="0" smtClean="0"/>
              <a:t>When you have connect both the area inside will turn a yellow/orange colour.</a:t>
            </a:r>
            <a:endParaRPr lang="en-GB" sz="1600" dirty="0"/>
          </a:p>
        </p:txBody>
      </p:sp>
      <p:pic>
        <p:nvPicPr>
          <p:cNvPr id="7" name="Picture 6"/>
          <p:cNvPicPr>
            <a:picLocks noChangeAspect="1"/>
          </p:cNvPicPr>
          <p:nvPr/>
        </p:nvPicPr>
        <p:blipFill rotWithShape="1">
          <a:blip r:embed="rId4"/>
          <a:srcRect l="40038" t="38187" r="744" b="24407"/>
          <a:stretch/>
        </p:blipFill>
        <p:spPr>
          <a:xfrm>
            <a:off x="4632730" y="532102"/>
            <a:ext cx="4032448" cy="1432084"/>
          </a:xfrm>
          <a:prstGeom prst="rect">
            <a:avLst/>
          </a:prstGeom>
        </p:spPr>
      </p:pic>
      <p:pic>
        <p:nvPicPr>
          <p:cNvPr id="8" name="Picture 7"/>
          <p:cNvPicPr>
            <a:picLocks noChangeAspect="1"/>
          </p:cNvPicPr>
          <p:nvPr/>
        </p:nvPicPr>
        <p:blipFill rotWithShape="1">
          <a:blip r:embed="rId5"/>
          <a:srcRect l="27310" t="36219" r="8492" b="24710"/>
          <a:stretch/>
        </p:blipFill>
        <p:spPr>
          <a:xfrm>
            <a:off x="4633178" y="4822746"/>
            <a:ext cx="4032000" cy="1379623"/>
          </a:xfrm>
          <a:prstGeom prst="rect">
            <a:avLst/>
          </a:prstGeom>
        </p:spPr>
      </p:pic>
    </p:spTree>
    <p:extLst>
      <p:ext uri="{BB962C8B-B14F-4D97-AF65-F5344CB8AC3E}">
        <p14:creationId xmlns:p14="http://schemas.microsoft.com/office/powerpoint/2010/main" val="783753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104" y="116632"/>
            <a:ext cx="4364953" cy="6611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4586057" y="116632"/>
            <a:ext cx="4378431" cy="32932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4586057" y="3409841"/>
            <a:ext cx="4378431" cy="33180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p:cNvSpPr txBox="1"/>
          <p:nvPr/>
        </p:nvSpPr>
        <p:spPr>
          <a:xfrm>
            <a:off x="3275856" y="332656"/>
            <a:ext cx="1310201" cy="6247864"/>
          </a:xfrm>
          <a:prstGeom prst="rect">
            <a:avLst/>
          </a:prstGeom>
          <a:noFill/>
        </p:spPr>
        <p:txBody>
          <a:bodyPr wrap="square" rtlCol="0">
            <a:spAutoFit/>
          </a:bodyPr>
          <a:lstStyle/>
          <a:p>
            <a:pPr algn="ctr"/>
            <a:r>
              <a:rPr lang="en-GB" sz="1600" dirty="0" smtClean="0"/>
              <a:t>15. Click on Create and Extrude or E on your keyboard. An Extrude menu box will appear. For the Profile click the shape you have just created (the profile shown in blue in the picture). Change Direction to Symmetric and in the Distance box type in 35mm. Click ok.</a:t>
            </a:r>
            <a:endParaRPr lang="en-GB" sz="1600" dirty="0"/>
          </a:p>
        </p:txBody>
      </p:sp>
      <p:pic>
        <p:nvPicPr>
          <p:cNvPr id="2" name="Picture 1"/>
          <p:cNvPicPr>
            <a:picLocks noChangeAspect="1"/>
          </p:cNvPicPr>
          <p:nvPr/>
        </p:nvPicPr>
        <p:blipFill rotWithShape="1">
          <a:blip r:embed="rId2"/>
          <a:srcRect l="39485" t="19485" r="28969" b="16531"/>
          <a:stretch/>
        </p:blipFill>
        <p:spPr>
          <a:xfrm>
            <a:off x="395536" y="260648"/>
            <a:ext cx="2880000" cy="3284209"/>
          </a:xfrm>
          <a:prstGeom prst="rect">
            <a:avLst/>
          </a:prstGeom>
        </p:spPr>
      </p:pic>
      <p:pic>
        <p:nvPicPr>
          <p:cNvPr id="6" name="Picture 5"/>
          <p:cNvPicPr>
            <a:picLocks noChangeAspect="1"/>
          </p:cNvPicPr>
          <p:nvPr/>
        </p:nvPicPr>
        <p:blipFill rotWithShape="1">
          <a:blip r:embed="rId3"/>
          <a:srcRect l="38378" t="20469" r="26756" b="16532"/>
          <a:stretch/>
        </p:blipFill>
        <p:spPr>
          <a:xfrm>
            <a:off x="399129" y="3688873"/>
            <a:ext cx="2880000" cy="2925714"/>
          </a:xfrm>
          <a:prstGeom prst="rect">
            <a:avLst/>
          </a:prstGeom>
        </p:spPr>
      </p:pic>
      <p:pic>
        <p:nvPicPr>
          <p:cNvPr id="3" name="Picture 2"/>
          <p:cNvPicPr>
            <a:picLocks noChangeAspect="1"/>
          </p:cNvPicPr>
          <p:nvPr/>
        </p:nvPicPr>
        <p:blipFill rotWithShape="1">
          <a:blip r:embed="rId4"/>
          <a:srcRect l="29523" t="10625" r="56641" b="50000"/>
          <a:stretch/>
        </p:blipFill>
        <p:spPr>
          <a:xfrm>
            <a:off x="4760489" y="332656"/>
            <a:ext cx="1800200" cy="2880320"/>
          </a:xfrm>
          <a:prstGeom prst="rect">
            <a:avLst/>
          </a:prstGeom>
        </p:spPr>
      </p:pic>
      <p:sp>
        <p:nvSpPr>
          <p:cNvPr id="10" name="TextBox 9"/>
          <p:cNvSpPr txBox="1"/>
          <p:nvPr/>
        </p:nvSpPr>
        <p:spPr>
          <a:xfrm>
            <a:off x="6735121" y="116632"/>
            <a:ext cx="2229367" cy="3293209"/>
          </a:xfrm>
          <a:prstGeom prst="rect">
            <a:avLst/>
          </a:prstGeom>
          <a:noFill/>
        </p:spPr>
        <p:txBody>
          <a:bodyPr wrap="square" rtlCol="0">
            <a:spAutoFit/>
          </a:bodyPr>
          <a:lstStyle/>
          <a:p>
            <a:pPr algn="ctr"/>
            <a:r>
              <a:rPr lang="en-GB" sz="1600" dirty="0" smtClean="0"/>
              <a:t>16. Click Assemble and then As-built Joint. </a:t>
            </a:r>
            <a:r>
              <a:rPr lang="en-GB" sz="1600" dirty="0" smtClean="0"/>
              <a:t>A menu box will appear. For the components option click on the neck, it should turn a light blue colour, then click on the base, It should shake a little, this will show a preview of the joint. Leave the Joint Type as rigid and click ok.</a:t>
            </a:r>
            <a:endParaRPr lang="en-GB" sz="1600" dirty="0"/>
          </a:p>
        </p:txBody>
      </p:sp>
      <p:pic>
        <p:nvPicPr>
          <p:cNvPr id="4" name="Picture 3"/>
          <p:cNvPicPr>
            <a:picLocks noChangeAspect="1"/>
          </p:cNvPicPr>
          <p:nvPr/>
        </p:nvPicPr>
        <p:blipFill rotWithShape="1">
          <a:blip r:embed="rId5"/>
          <a:srcRect l="92061" t="9640" b="76579"/>
          <a:stretch/>
        </p:blipFill>
        <p:spPr>
          <a:xfrm>
            <a:off x="4860019" y="5583559"/>
            <a:ext cx="1032966" cy="1008112"/>
          </a:xfrm>
          <a:prstGeom prst="rect">
            <a:avLst/>
          </a:prstGeom>
        </p:spPr>
      </p:pic>
      <p:pic>
        <p:nvPicPr>
          <p:cNvPr id="11" name="Picture 10"/>
          <p:cNvPicPr>
            <a:picLocks noChangeAspect="1"/>
          </p:cNvPicPr>
          <p:nvPr/>
        </p:nvPicPr>
        <p:blipFill rotWithShape="1">
          <a:blip r:embed="rId5"/>
          <a:srcRect l="41145" t="20355" r="41762" b="16531"/>
          <a:stretch/>
        </p:blipFill>
        <p:spPr>
          <a:xfrm>
            <a:off x="6156176" y="3718890"/>
            <a:ext cx="1300532" cy="2700000"/>
          </a:xfrm>
          <a:prstGeom prst="rect">
            <a:avLst/>
          </a:prstGeom>
        </p:spPr>
      </p:pic>
      <p:sp>
        <p:nvSpPr>
          <p:cNvPr id="12" name="TextBox 11"/>
          <p:cNvSpPr txBox="1"/>
          <p:nvPr/>
        </p:nvSpPr>
        <p:spPr>
          <a:xfrm>
            <a:off x="4589331" y="3503910"/>
            <a:ext cx="1562932" cy="2062103"/>
          </a:xfrm>
          <a:prstGeom prst="rect">
            <a:avLst/>
          </a:prstGeom>
          <a:noFill/>
        </p:spPr>
        <p:txBody>
          <a:bodyPr wrap="square" rtlCol="0">
            <a:spAutoFit/>
          </a:bodyPr>
          <a:lstStyle/>
          <a:p>
            <a:pPr algn="ctr"/>
            <a:r>
              <a:rPr lang="en-GB" sz="1600" dirty="0" smtClean="0"/>
              <a:t>17. Click on the blue section highlighted on the view cube so that we can see the underneath of the neck.</a:t>
            </a:r>
            <a:endParaRPr lang="en-GB" sz="1600" dirty="0"/>
          </a:p>
        </p:txBody>
      </p:sp>
      <p:pic>
        <p:nvPicPr>
          <p:cNvPr id="8" name="Picture 7"/>
          <p:cNvPicPr>
            <a:picLocks noChangeAspect="1"/>
          </p:cNvPicPr>
          <p:nvPr/>
        </p:nvPicPr>
        <p:blipFill rotWithShape="1">
          <a:blip r:embed="rId6"/>
          <a:srcRect l="42252" t="19485" r="42252" b="19485"/>
          <a:stretch/>
        </p:blipFill>
        <p:spPr>
          <a:xfrm>
            <a:off x="7550424" y="3718890"/>
            <a:ext cx="1219354" cy="2700000"/>
          </a:xfrm>
          <a:prstGeom prst="rect">
            <a:avLst/>
          </a:prstGeom>
        </p:spPr>
      </p:pic>
    </p:spTree>
    <p:extLst>
      <p:ext uri="{BB962C8B-B14F-4D97-AF65-F5344CB8AC3E}">
        <p14:creationId xmlns:p14="http://schemas.microsoft.com/office/powerpoint/2010/main" val="207215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srcRect l="35057" t="35235" r="35057" b="41141"/>
          <a:stretch/>
        </p:blipFill>
        <p:spPr>
          <a:xfrm>
            <a:off x="398340" y="5301208"/>
            <a:ext cx="2921871" cy="1298608"/>
          </a:xfrm>
          <a:prstGeom prst="rect">
            <a:avLst/>
          </a:prstGeom>
        </p:spPr>
      </p:pic>
      <p:sp>
        <p:nvSpPr>
          <p:cNvPr id="4" name="Rectangle 3"/>
          <p:cNvSpPr/>
          <p:nvPr/>
        </p:nvSpPr>
        <p:spPr>
          <a:xfrm>
            <a:off x="251519" y="116632"/>
            <a:ext cx="3747219" cy="3168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3998740" y="116632"/>
            <a:ext cx="4893739" cy="3168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251519" y="3284984"/>
            <a:ext cx="3456381" cy="3456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sp>
        <p:nvSpPr>
          <p:cNvPr id="11" name="Rectangle 10"/>
          <p:cNvSpPr/>
          <p:nvPr/>
        </p:nvSpPr>
        <p:spPr>
          <a:xfrm>
            <a:off x="3707902" y="3284984"/>
            <a:ext cx="5184577" cy="3456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sp>
        <p:nvSpPr>
          <p:cNvPr id="20" name="TextBox 19"/>
          <p:cNvSpPr txBox="1"/>
          <p:nvPr/>
        </p:nvSpPr>
        <p:spPr>
          <a:xfrm>
            <a:off x="1979712" y="1556792"/>
            <a:ext cx="1728192" cy="1569660"/>
          </a:xfrm>
          <a:prstGeom prst="rect">
            <a:avLst/>
          </a:prstGeom>
          <a:noFill/>
        </p:spPr>
        <p:txBody>
          <a:bodyPr wrap="square" rtlCol="0">
            <a:spAutoFit/>
          </a:bodyPr>
          <a:lstStyle/>
          <a:p>
            <a:pPr algn="ctr"/>
            <a:r>
              <a:rPr lang="en-GB" sz="1600" dirty="0" smtClean="0"/>
              <a:t>18. Right click on Document settings and click New Component. Rename it as shade. </a:t>
            </a:r>
            <a:endParaRPr lang="en-GB" sz="1600" dirty="0"/>
          </a:p>
        </p:txBody>
      </p:sp>
      <p:sp>
        <p:nvSpPr>
          <p:cNvPr id="23" name="TextBox 22"/>
          <p:cNvSpPr txBox="1"/>
          <p:nvPr/>
        </p:nvSpPr>
        <p:spPr>
          <a:xfrm>
            <a:off x="3998738" y="138909"/>
            <a:ext cx="4893742" cy="584775"/>
          </a:xfrm>
          <a:prstGeom prst="rect">
            <a:avLst/>
          </a:prstGeom>
          <a:noFill/>
        </p:spPr>
        <p:txBody>
          <a:bodyPr wrap="square" rtlCol="0">
            <a:spAutoFit/>
          </a:bodyPr>
          <a:lstStyle/>
          <a:p>
            <a:pPr algn="ctr"/>
            <a:r>
              <a:rPr lang="en-GB" sz="1600" dirty="0" smtClean="0"/>
              <a:t>19. Click sketch and Create Sketch. Click on the underneath rectangle of the neck component. </a:t>
            </a:r>
            <a:endParaRPr lang="en-GB" sz="1600" dirty="0"/>
          </a:p>
        </p:txBody>
      </p:sp>
      <p:sp>
        <p:nvSpPr>
          <p:cNvPr id="28" name="TextBox 27"/>
          <p:cNvSpPr txBox="1"/>
          <p:nvPr/>
        </p:nvSpPr>
        <p:spPr>
          <a:xfrm>
            <a:off x="251517" y="3284984"/>
            <a:ext cx="3456383" cy="1323439"/>
          </a:xfrm>
          <a:prstGeom prst="rect">
            <a:avLst/>
          </a:prstGeom>
          <a:noFill/>
        </p:spPr>
        <p:txBody>
          <a:bodyPr wrap="square" rtlCol="0">
            <a:spAutoFit/>
          </a:bodyPr>
          <a:lstStyle/>
          <a:p>
            <a:pPr algn="ctr"/>
            <a:r>
              <a:rPr lang="en-GB" sz="1600" dirty="0" smtClean="0"/>
              <a:t>20. Click Create Form – the purple cube like picture. A window will appear, click ok. You will now enter the Sculpt Environment. Your toolbar will look slightly different.</a:t>
            </a:r>
            <a:endParaRPr lang="en-GB" sz="1600" dirty="0" smtClean="0"/>
          </a:p>
        </p:txBody>
      </p:sp>
      <p:sp>
        <p:nvSpPr>
          <p:cNvPr id="24" name="TextBox 23"/>
          <p:cNvSpPr txBox="1"/>
          <p:nvPr/>
        </p:nvSpPr>
        <p:spPr>
          <a:xfrm>
            <a:off x="4704231" y="3284984"/>
            <a:ext cx="4188249" cy="1815882"/>
          </a:xfrm>
          <a:prstGeom prst="rect">
            <a:avLst/>
          </a:prstGeom>
          <a:noFill/>
        </p:spPr>
        <p:txBody>
          <a:bodyPr wrap="square" rtlCol="0">
            <a:spAutoFit/>
          </a:bodyPr>
          <a:lstStyle/>
          <a:p>
            <a:pPr algn="ctr"/>
            <a:r>
              <a:rPr lang="en-GB" sz="1600" dirty="0" smtClean="0"/>
              <a:t>21. Click Create and then Cylinder. Click once on </a:t>
            </a:r>
            <a:r>
              <a:rPr lang="en-GB" sz="1600" dirty="0"/>
              <a:t>the underneath rectangle of the neck </a:t>
            </a:r>
            <a:r>
              <a:rPr lang="en-GB" sz="1600" dirty="0" smtClean="0"/>
              <a:t>component</a:t>
            </a:r>
            <a:r>
              <a:rPr lang="en-GB" sz="1600" dirty="0"/>
              <a:t> </a:t>
            </a:r>
            <a:r>
              <a:rPr lang="en-GB" sz="1600" dirty="0" smtClean="0"/>
              <a:t>that you made a new sketch on. Find the centre of the rectangle and click to start the centre point of the cylinder. Drag out and enter 100mm in the measurement text box. Click enter on your keyboard.</a:t>
            </a:r>
          </a:p>
        </p:txBody>
      </p:sp>
      <p:pic>
        <p:nvPicPr>
          <p:cNvPr id="19" name="Picture 18"/>
          <p:cNvPicPr>
            <a:picLocks noChangeAspect="1"/>
          </p:cNvPicPr>
          <p:nvPr/>
        </p:nvPicPr>
        <p:blipFill rotWithShape="1">
          <a:blip r:embed="rId3"/>
          <a:srcRect t="18500" r="74351" b="59844"/>
          <a:stretch/>
        </p:blipFill>
        <p:spPr>
          <a:xfrm>
            <a:off x="971600" y="236989"/>
            <a:ext cx="2664294" cy="1264737"/>
          </a:xfrm>
          <a:prstGeom prst="rect">
            <a:avLst/>
          </a:prstGeom>
        </p:spPr>
      </p:pic>
      <p:pic>
        <p:nvPicPr>
          <p:cNvPr id="9" name="Picture 8"/>
          <p:cNvPicPr>
            <a:picLocks noChangeAspect="1"/>
          </p:cNvPicPr>
          <p:nvPr/>
        </p:nvPicPr>
        <p:blipFill rotWithShape="1">
          <a:blip r:embed="rId4"/>
          <a:srcRect t="18500" r="85420" b="51969"/>
          <a:stretch/>
        </p:blipFill>
        <p:spPr>
          <a:xfrm>
            <a:off x="398341" y="1458220"/>
            <a:ext cx="1509360" cy="1718752"/>
          </a:xfrm>
          <a:prstGeom prst="rect">
            <a:avLst/>
          </a:prstGeom>
        </p:spPr>
      </p:pic>
      <p:pic>
        <p:nvPicPr>
          <p:cNvPr id="10" name="Picture 9"/>
          <p:cNvPicPr>
            <a:picLocks noChangeAspect="1"/>
          </p:cNvPicPr>
          <p:nvPr/>
        </p:nvPicPr>
        <p:blipFill rotWithShape="1">
          <a:blip r:embed="rId5"/>
          <a:srcRect l="36717" t="27360" r="33951" b="15547"/>
          <a:stretch/>
        </p:blipFill>
        <p:spPr>
          <a:xfrm>
            <a:off x="4421856" y="764704"/>
            <a:ext cx="2160240" cy="2364036"/>
          </a:xfrm>
          <a:prstGeom prst="rect">
            <a:avLst/>
          </a:prstGeom>
        </p:spPr>
      </p:pic>
      <p:pic>
        <p:nvPicPr>
          <p:cNvPr id="13" name="Picture 12"/>
          <p:cNvPicPr>
            <a:picLocks noChangeAspect="1"/>
          </p:cNvPicPr>
          <p:nvPr/>
        </p:nvPicPr>
        <p:blipFill rotWithShape="1">
          <a:blip r:embed="rId6"/>
          <a:srcRect l="17901" t="10625" r="75458" b="82073"/>
          <a:stretch/>
        </p:blipFill>
        <p:spPr>
          <a:xfrm>
            <a:off x="2102348" y="4584781"/>
            <a:ext cx="1423342" cy="879885"/>
          </a:xfrm>
          <a:prstGeom prst="rect">
            <a:avLst/>
          </a:prstGeom>
        </p:spPr>
      </p:pic>
      <p:pic>
        <p:nvPicPr>
          <p:cNvPr id="15" name="Picture 14"/>
          <p:cNvPicPr>
            <a:picLocks noChangeAspect="1"/>
          </p:cNvPicPr>
          <p:nvPr/>
        </p:nvPicPr>
        <p:blipFill rotWithShape="1">
          <a:blip r:embed="rId7"/>
          <a:srcRect l="37271" t="37203" r="40038" b="16532"/>
          <a:stretch/>
        </p:blipFill>
        <p:spPr>
          <a:xfrm>
            <a:off x="6719983" y="866602"/>
            <a:ext cx="1884465" cy="2160240"/>
          </a:xfrm>
          <a:prstGeom prst="rect">
            <a:avLst/>
          </a:prstGeom>
        </p:spPr>
      </p:pic>
      <p:pic>
        <p:nvPicPr>
          <p:cNvPr id="18" name="Picture 17"/>
          <p:cNvPicPr>
            <a:picLocks noChangeAspect="1"/>
          </p:cNvPicPr>
          <p:nvPr/>
        </p:nvPicPr>
        <p:blipFill rotWithShape="1">
          <a:blip r:embed="rId8"/>
          <a:srcRect l="7940" t="9641" r="84866" b="43110"/>
          <a:stretch/>
        </p:blipFill>
        <p:spPr>
          <a:xfrm>
            <a:off x="3849726" y="3444721"/>
            <a:ext cx="854505" cy="3155095"/>
          </a:xfrm>
          <a:prstGeom prst="rect">
            <a:avLst/>
          </a:prstGeom>
        </p:spPr>
      </p:pic>
      <p:pic>
        <p:nvPicPr>
          <p:cNvPr id="22" name="Picture 21"/>
          <p:cNvPicPr>
            <a:picLocks noChangeAspect="1"/>
          </p:cNvPicPr>
          <p:nvPr/>
        </p:nvPicPr>
        <p:blipFill rotWithShape="1">
          <a:blip r:embed="rId9"/>
          <a:srcRect l="40038" t="28344" r="17347" b="46062"/>
          <a:stretch/>
        </p:blipFill>
        <p:spPr>
          <a:xfrm>
            <a:off x="4877024" y="5155813"/>
            <a:ext cx="3842664" cy="1297523"/>
          </a:xfrm>
          <a:prstGeom prst="rect">
            <a:avLst/>
          </a:prstGeom>
        </p:spPr>
      </p:pic>
    </p:spTree>
    <p:extLst>
      <p:ext uri="{BB962C8B-B14F-4D97-AF65-F5344CB8AC3E}">
        <p14:creationId xmlns:p14="http://schemas.microsoft.com/office/powerpoint/2010/main" val="2110331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6632"/>
            <a:ext cx="2808312" cy="66247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79511" y="138117"/>
            <a:ext cx="2520281" cy="2308324"/>
          </a:xfrm>
          <a:prstGeom prst="rect">
            <a:avLst/>
          </a:prstGeom>
          <a:noFill/>
        </p:spPr>
        <p:txBody>
          <a:bodyPr wrap="square" rtlCol="0">
            <a:spAutoFit/>
          </a:bodyPr>
          <a:lstStyle/>
          <a:p>
            <a:pPr algn="ctr"/>
            <a:r>
              <a:rPr lang="en-GB" sz="1600" dirty="0" smtClean="0"/>
              <a:t>22. Click on Modify and then Edit Form. An Edit Form menu box will appear. </a:t>
            </a:r>
          </a:p>
          <a:p>
            <a:pPr algn="ctr"/>
            <a:r>
              <a:rPr lang="en-GB" sz="1600" dirty="0" smtClean="0"/>
              <a:t>Double click on one of the top edge segments until the whole top edge turns yellow. Click on the centre circle highlighted in blue in the picture.</a:t>
            </a:r>
            <a:endParaRPr lang="en-GB" sz="1600" dirty="0" smtClean="0"/>
          </a:p>
        </p:txBody>
      </p:sp>
      <p:sp>
        <p:nvSpPr>
          <p:cNvPr id="7" name="Rectangle 6"/>
          <p:cNvSpPr/>
          <p:nvPr/>
        </p:nvSpPr>
        <p:spPr>
          <a:xfrm>
            <a:off x="2987824" y="116632"/>
            <a:ext cx="6048672" cy="66247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6861281" y="260648"/>
            <a:ext cx="2175216" cy="2800767"/>
          </a:xfrm>
          <a:prstGeom prst="rect">
            <a:avLst/>
          </a:prstGeom>
          <a:noFill/>
        </p:spPr>
        <p:txBody>
          <a:bodyPr wrap="square" rtlCol="0">
            <a:spAutoFit/>
          </a:bodyPr>
          <a:lstStyle/>
          <a:p>
            <a:pPr algn="ctr"/>
            <a:r>
              <a:rPr lang="en-GB" sz="1600" dirty="0" smtClean="0"/>
              <a:t>23. Drag inwards until the top edge looks something like the one in the picture. </a:t>
            </a:r>
          </a:p>
          <a:p>
            <a:pPr algn="ctr"/>
            <a:endParaRPr lang="en-GB" sz="1600" dirty="0"/>
          </a:p>
          <a:p>
            <a:pPr algn="ctr"/>
            <a:r>
              <a:rPr lang="en-GB" sz="1600" dirty="0"/>
              <a:t>Double click on one of the </a:t>
            </a:r>
            <a:r>
              <a:rPr lang="en-GB" sz="1600" dirty="0" smtClean="0"/>
              <a:t>bottom </a:t>
            </a:r>
            <a:r>
              <a:rPr lang="en-GB" sz="1600" dirty="0"/>
              <a:t>edge segments until the whole </a:t>
            </a:r>
            <a:r>
              <a:rPr lang="en-GB" sz="1600" dirty="0" smtClean="0"/>
              <a:t>bottom </a:t>
            </a:r>
            <a:r>
              <a:rPr lang="en-GB" sz="1600" dirty="0"/>
              <a:t>edge turns yellow. Click on the centre </a:t>
            </a:r>
            <a:r>
              <a:rPr lang="en-GB" sz="1600" dirty="0" smtClean="0"/>
              <a:t>circle.</a:t>
            </a:r>
          </a:p>
        </p:txBody>
      </p:sp>
      <p:pic>
        <p:nvPicPr>
          <p:cNvPr id="9" name="Picture 8"/>
          <p:cNvPicPr>
            <a:picLocks noChangeAspect="1"/>
          </p:cNvPicPr>
          <p:nvPr/>
        </p:nvPicPr>
        <p:blipFill rotWithShape="1">
          <a:blip r:embed="rId2"/>
          <a:srcRect l="41699" t="20469" r="18454" b="16531"/>
          <a:stretch/>
        </p:blipFill>
        <p:spPr>
          <a:xfrm>
            <a:off x="293365" y="2638121"/>
            <a:ext cx="2525085" cy="2244520"/>
          </a:xfrm>
          <a:prstGeom prst="rect">
            <a:avLst/>
          </a:prstGeom>
        </p:spPr>
      </p:pic>
      <p:pic>
        <p:nvPicPr>
          <p:cNvPr id="8" name="Picture 7"/>
          <p:cNvPicPr>
            <a:picLocks noChangeAspect="1"/>
          </p:cNvPicPr>
          <p:nvPr/>
        </p:nvPicPr>
        <p:blipFill rotWithShape="1">
          <a:blip r:embed="rId3"/>
          <a:srcRect l="13473" t="9641" r="82099" b="81499"/>
          <a:stretch/>
        </p:blipFill>
        <p:spPr>
          <a:xfrm>
            <a:off x="2037220" y="2217351"/>
            <a:ext cx="626252" cy="704533"/>
          </a:xfrm>
          <a:prstGeom prst="rect">
            <a:avLst/>
          </a:prstGeom>
        </p:spPr>
      </p:pic>
      <p:pic>
        <p:nvPicPr>
          <p:cNvPr id="13" name="Picture 12"/>
          <p:cNvPicPr>
            <a:picLocks noChangeAspect="1"/>
          </p:cNvPicPr>
          <p:nvPr/>
        </p:nvPicPr>
        <p:blipFill rotWithShape="1">
          <a:blip r:embed="rId4"/>
          <a:srcRect l="38932" t="23422" r="18454" b="24407"/>
          <a:stretch/>
        </p:blipFill>
        <p:spPr>
          <a:xfrm>
            <a:off x="293365" y="4852976"/>
            <a:ext cx="2525085" cy="1738045"/>
          </a:xfrm>
          <a:prstGeom prst="rect">
            <a:avLst/>
          </a:prstGeom>
        </p:spPr>
      </p:pic>
      <p:pic>
        <p:nvPicPr>
          <p:cNvPr id="20" name="Picture 19"/>
          <p:cNvPicPr>
            <a:picLocks noChangeAspect="1"/>
          </p:cNvPicPr>
          <p:nvPr/>
        </p:nvPicPr>
        <p:blipFill rotWithShape="1">
          <a:blip r:embed="rId5"/>
          <a:srcRect l="38378" t="23422" r="19008" b="24407"/>
          <a:stretch/>
        </p:blipFill>
        <p:spPr>
          <a:xfrm>
            <a:off x="3131840" y="246200"/>
            <a:ext cx="3729440" cy="2567017"/>
          </a:xfrm>
          <a:prstGeom prst="rect">
            <a:avLst/>
          </a:prstGeom>
        </p:spPr>
      </p:pic>
      <p:pic>
        <p:nvPicPr>
          <p:cNvPr id="23" name="Picture 22"/>
          <p:cNvPicPr>
            <a:picLocks noChangeAspect="1"/>
          </p:cNvPicPr>
          <p:nvPr/>
        </p:nvPicPr>
        <p:blipFill rotWithShape="1">
          <a:blip r:embed="rId6"/>
          <a:srcRect l="38931" t="28344" r="19008" b="24407"/>
          <a:stretch/>
        </p:blipFill>
        <p:spPr>
          <a:xfrm>
            <a:off x="3131840" y="2921884"/>
            <a:ext cx="3729440" cy="2355435"/>
          </a:xfrm>
          <a:prstGeom prst="rect">
            <a:avLst/>
          </a:prstGeom>
        </p:spPr>
      </p:pic>
      <p:pic>
        <p:nvPicPr>
          <p:cNvPr id="24" name="Picture 23"/>
          <p:cNvPicPr>
            <a:picLocks noChangeAspect="1"/>
          </p:cNvPicPr>
          <p:nvPr/>
        </p:nvPicPr>
        <p:blipFill rotWithShape="1">
          <a:blip r:embed="rId7"/>
          <a:srcRect l="41507" t="20672" r="41337" b="17313"/>
          <a:stretch/>
        </p:blipFill>
        <p:spPr>
          <a:xfrm>
            <a:off x="7149312" y="3299069"/>
            <a:ext cx="1558435" cy="3167143"/>
          </a:xfrm>
          <a:prstGeom prst="rect">
            <a:avLst/>
          </a:prstGeom>
        </p:spPr>
      </p:pic>
      <p:sp>
        <p:nvSpPr>
          <p:cNvPr id="25" name="Rectangle 24"/>
          <p:cNvSpPr/>
          <p:nvPr/>
        </p:nvSpPr>
        <p:spPr>
          <a:xfrm>
            <a:off x="3398187" y="5528246"/>
            <a:ext cx="3340762" cy="830997"/>
          </a:xfrm>
          <a:prstGeom prst="rect">
            <a:avLst/>
          </a:prstGeom>
        </p:spPr>
        <p:txBody>
          <a:bodyPr wrap="square">
            <a:spAutoFit/>
          </a:bodyPr>
          <a:lstStyle/>
          <a:p>
            <a:pPr algn="ctr"/>
            <a:r>
              <a:rPr lang="en-GB" sz="1600" dirty="0"/>
              <a:t>Drag outwards until the bottom edge looks something like the one in the picture. Click ok.</a:t>
            </a:r>
            <a:endParaRPr lang="en-GB" sz="1600" dirty="0"/>
          </a:p>
        </p:txBody>
      </p:sp>
    </p:spTree>
    <p:extLst>
      <p:ext uri="{BB962C8B-B14F-4D97-AF65-F5344CB8AC3E}">
        <p14:creationId xmlns:p14="http://schemas.microsoft.com/office/powerpoint/2010/main" val="1614215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4963</TotalTime>
  <Words>1656</Words>
  <Application>Microsoft Office PowerPoint</Application>
  <PresentationFormat>On-screen Show (4:3)</PresentationFormat>
  <Paragraphs>70</Paragraphs>
  <Slides>16</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Fusion 360 Lamp Tutorial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RM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Fusion 360 beginner tutorial</dc:title>
  <dc:creator>Windows User</dc:creator>
  <cp:lastModifiedBy>Holly Marriott</cp:lastModifiedBy>
  <cp:revision>156</cp:revision>
  <dcterms:created xsi:type="dcterms:W3CDTF">2017-12-08T19:31:12Z</dcterms:created>
  <dcterms:modified xsi:type="dcterms:W3CDTF">2018-03-04T20:18:54Z</dcterms:modified>
</cp:coreProperties>
</file>