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6" r:id="rId2"/>
    <p:sldId id="257" r:id="rId3"/>
    <p:sldId id="258" r:id="rId4"/>
    <p:sldId id="287" r:id="rId5"/>
    <p:sldId id="288" r:id="rId6"/>
    <p:sldId id="278" r:id="rId7"/>
    <p:sldId id="273" r:id="rId8"/>
    <p:sldId id="260" r:id="rId9"/>
    <p:sldId id="259" r:id="rId10"/>
    <p:sldId id="261" r:id="rId11"/>
    <p:sldId id="262" r:id="rId12"/>
    <p:sldId id="264" r:id="rId13"/>
    <p:sldId id="266" r:id="rId14"/>
    <p:sldId id="267" r:id="rId15"/>
    <p:sldId id="274" r:id="rId16"/>
    <p:sldId id="270" r:id="rId17"/>
    <p:sldId id="275" r:id="rId18"/>
    <p:sldId id="282" r:id="rId19"/>
    <p:sldId id="283" r:id="rId20"/>
    <p:sldId id="284" r:id="rId21"/>
    <p:sldId id="285" r:id="rId22"/>
    <p:sldId id="286" r:id="rId23"/>
    <p:sldId id="290" r:id="rId24"/>
    <p:sldId id="291" r:id="rId25"/>
    <p:sldId id="292" r:id="rId26"/>
    <p:sldId id="289" r:id="rId27"/>
    <p:sldId id="293" r:id="rId28"/>
    <p:sldId id="294"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85D8A"/>
    <a:srgbClr val="C0504D"/>
    <a:srgbClr val="4F81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343" autoAdjust="0"/>
  </p:normalViewPr>
  <p:slideViewPr>
    <p:cSldViewPr>
      <p:cViewPr varScale="1">
        <p:scale>
          <a:sx n="72" d="100"/>
          <a:sy n="72" d="100"/>
        </p:scale>
        <p:origin x="1350" y="5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60A3E53-DA7A-478B-B957-E8BE30448922}" type="datetimeFigureOut">
              <a:rPr lang="en-GB" smtClean="0"/>
              <a:t>29/07/2018</a:t>
            </a:fld>
            <a:endParaRPr lang="en-GB"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51D5E86-F61A-4AFE-96DA-4CA96717D681}" type="slidenum">
              <a:rPr lang="en-GB" smtClean="0"/>
              <a:t>‹#›</a:t>
            </a:fld>
            <a:endParaRPr lang="en-GB" dirty="0"/>
          </a:p>
        </p:txBody>
      </p:sp>
    </p:spTree>
    <p:extLst>
      <p:ext uri="{BB962C8B-B14F-4D97-AF65-F5344CB8AC3E}">
        <p14:creationId xmlns:p14="http://schemas.microsoft.com/office/powerpoint/2010/main" val="24985384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51D5E86-F61A-4AFE-96DA-4CA96717D681}" type="slidenum">
              <a:rPr lang="en-GB" smtClean="0"/>
              <a:t>14</a:t>
            </a:fld>
            <a:endParaRPr lang="en-GB" dirty="0"/>
          </a:p>
        </p:txBody>
      </p:sp>
    </p:spTree>
    <p:extLst>
      <p:ext uri="{BB962C8B-B14F-4D97-AF65-F5344CB8AC3E}">
        <p14:creationId xmlns:p14="http://schemas.microsoft.com/office/powerpoint/2010/main" val="11803063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51D5E86-F61A-4AFE-96DA-4CA96717D681}" type="slidenum">
              <a:rPr lang="en-GB" smtClean="0"/>
              <a:t>15</a:t>
            </a:fld>
            <a:endParaRPr lang="en-GB" dirty="0"/>
          </a:p>
        </p:txBody>
      </p:sp>
    </p:spTree>
    <p:extLst>
      <p:ext uri="{BB962C8B-B14F-4D97-AF65-F5344CB8AC3E}">
        <p14:creationId xmlns:p14="http://schemas.microsoft.com/office/powerpoint/2010/main" val="9872218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51D5E86-F61A-4AFE-96DA-4CA96717D681}" type="slidenum">
              <a:rPr lang="en-GB" smtClean="0"/>
              <a:t>21</a:t>
            </a:fld>
            <a:endParaRPr lang="en-GB" dirty="0"/>
          </a:p>
        </p:txBody>
      </p:sp>
    </p:spTree>
    <p:extLst>
      <p:ext uri="{BB962C8B-B14F-4D97-AF65-F5344CB8AC3E}">
        <p14:creationId xmlns:p14="http://schemas.microsoft.com/office/powerpoint/2010/main" val="8367047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51D5E86-F61A-4AFE-96DA-4CA96717D681}" type="slidenum">
              <a:rPr lang="en-GB" smtClean="0"/>
              <a:t>22</a:t>
            </a:fld>
            <a:endParaRPr lang="en-GB" dirty="0"/>
          </a:p>
        </p:txBody>
      </p:sp>
    </p:spTree>
    <p:extLst>
      <p:ext uri="{BB962C8B-B14F-4D97-AF65-F5344CB8AC3E}">
        <p14:creationId xmlns:p14="http://schemas.microsoft.com/office/powerpoint/2010/main" val="9901153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20A8473-5FED-4425-8E1A-E0EA63913E5F}" type="datetimeFigureOut">
              <a:rPr lang="en-GB" smtClean="0"/>
              <a:t>29/07/2018</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43C4EC0-F83D-4BF0-9EC3-A73AF3586533}" type="slidenum">
              <a:rPr lang="en-GB" smtClean="0"/>
              <a:t>‹#›</a:t>
            </a:fld>
            <a:endParaRPr lang="en-GB" dirty="0"/>
          </a:p>
        </p:txBody>
      </p:sp>
    </p:spTree>
    <p:extLst>
      <p:ext uri="{BB962C8B-B14F-4D97-AF65-F5344CB8AC3E}">
        <p14:creationId xmlns:p14="http://schemas.microsoft.com/office/powerpoint/2010/main" val="41012061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20A8473-5FED-4425-8E1A-E0EA63913E5F}" type="datetimeFigureOut">
              <a:rPr lang="en-GB" smtClean="0"/>
              <a:t>29/07/2018</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43C4EC0-F83D-4BF0-9EC3-A73AF3586533}" type="slidenum">
              <a:rPr lang="en-GB" smtClean="0"/>
              <a:t>‹#›</a:t>
            </a:fld>
            <a:endParaRPr lang="en-GB" dirty="0"/>
          </a:p>
        </p:txBody>
      </p:sp>
    </p:spTree>
    <p:extLst>
      <p:ext uri="{BB962C8B-B14F-4D97-AF65-F5344CB8AC3E}">
        <p14:creationId xmlns:p14="http://schemas.microsoft.com/office/powerpoint/2010/main" val="3266124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20A8473-5FED-4425-8E1A-E0EA63913E5F}" type="datetimeFigureOut">
              <a:rPr lang="en-GB" smtClean="0"/>
              <a:t>29/07/2018</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43C4EC0-F83D-4BF0-9EC3-A73AF3586533}" type="slidenum">
              <a:rPr lang="en-GB" smtClean="0"/>
              <a:t>‹#›</a:t>
            </a:fld>
            <a:endParaRPr lang="en-GB" dirty="0"/>
          </a:p>
        </p:txBody>
      </p:sp>
    </p:spTree>
    <p:extLst>
      <p:ext uri="{BB962C8B-B14F-4D97-AF65-F5344CB8AC3E}">
        <p14:creationId xmlns:p14="http://schemas.microsoft.com/office/powerpoint/2010/main" val="11098970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20A8473-5FED-4425-8E1A-E0EA63913E5F}" type="datetimeFigureOut">
              <a:rPr lang="en-GB" smtClean="0"/>
              <a:t>29/07/2018</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43C4EC0-F83D-4BF0-9EC3-A73AF3586533}" type="slidenum">
              <a:rPr lang="en-GB" smtClean="0"/>
              <a:t>‹#›</a:t>
            </a:fld>
            <a:endParaRPr lang="en-GB" dirty="0"/>
          </a:p>
        </p:txBody>
      </p:sp>
    </p:spTree>
    <p:extLst>
      <p:ext uri="{BB962C8B-B14F-4D97-AF65-F5344CB8AC3E}">
        <p14:creationId xmlns:p14="http://schemas.microsoft.com/office/powerpoint/2010/main" val="5848219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20A8473-5FED-4425-8E1A-E0EA63913E5F}" type="datetimeFigureOut">
              <a:rPr lang="en-GB" smtClean="0"/>
              <a:t>29/07/2018</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43C4EC0-F83D-4BF0-9EC3-A73AF3586533}" type="slidenum">
              <a:rPr lang="en-GB" smtClean="0"/>
              <a:t>‹#›</a:t>
            </a:fld>
            <a:endParaRPr lang="en-GB" dirty="0"/>
          </a:p>
        </p:txBody>
      </p:sp>
    </p:spTree>
    <p:extLst>
      <p:ext uri="{BB962C8B-B14F-4D97-AF65-F5344CB8AC3E}">
        <p14:creationId xmlns:p14="http://schemas.microsoft.com/office/powerpoint/2010/main" val="41909160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20A8473-5FED-4425-8E1A-E0EA63913E5F}" type="datetimeFigureOut">
              <a:rPr lang="en-GB" smtClean="0"/>
              <a:t>29/07/2018</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043C4EC0-F83D-4BF0-9EC3-A73AF3586533}" type="slidenum">
              <a:rPr lang="en-GB" smtClean="0"/>
              <a:t>‹#›</a:t>
            </a:fld>
            <a:endParaRPr lang="en-GB" dirty="0"/>
          </a:p>
        </p:txBody>
      </p:sp>
    </p:spTree>
    <p:extLst>
      <p:ext uri="{BB962C8B-B14F-4D97-AF65-F5344CB8AC3E}">
        <p14:creationId xmlns:p14="http://schemas.microsoft.com/office/powerpoint/2010/main" val="24982440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20A8473-5FED-4425-8E1A-E0EA63913E5F}" type="datetimeFigureOut">
              <a:rPr lang="en-GB" smtClean="0"/>
              <a:t>29/07/2018</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043C4EC0-F83D-4BF0-9EC3-A73AF3586533}" type="slidenum">
              <a:rPr lang="en-GB" smtClean="0"/>
              <a:t>‹#›</a:t>
            </a:fld>
            <a:endParaRPr lang="en-GB" dirty="0"/>
          </a:p>
        </p:txBody>
      </p:sp>
    </p:spTree>
    <p:extLst>
      <p:ext uri="{BB962C8B-B14F-4D97-AF65-F5344CB8AC3E}">
        <p14:creationId xmlns:p14="http://schemas.microsoft.com/office/powerpoint/2010/main" val="22065724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E20A8473-5FED-4425-8E1A-E0EA63913E5F}" type="datetimeFigureOut">
              <a:rPr lang="en-GB" smtClean="0"/>
              <a:t>29/07/2018</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043C4EC0-F83D-4BF0-9EC3-A73AF3586533}" type="slidenum">
              <a:rPr lang="en-GB" smtClean="0"/>
              <a:t>‹#›</a:t>
            </a:fld>
            <a:endParaRPr lang="en-GB" dirty="0"/>
          </a:p>
        </p:txBody>
      </p:sp>
    </p:spTree>
    <p:extLst>
      <p:ext uri="{BB962C8B-B14F-4D97-AF65-F5344CB8AC3E}">
        <p14:creationId xmlns:p14="http://schemas.microsoft.com/office/powerpoint/2010/main" val="42067999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0A8473-5FED-4425-8E1A-E0EA63913E5F}" type="datetimeFigureOut">
              <a:rPr lang="en-GB" smtClean="0"/>
              <a:t>29/07/2018</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043C4EC0-F83D-4BF0-9EC3-A73AF3586533}" type="slidenum">
              <a:rPr lang="en-GB" smtClean="0"/>
              <a:t>‹#›</a:t>
            </a:fld>
            <a:endParaRPr lang="en-GB" dirty="0"/>
          </a:p>
        </p:txBody>
      </p:sp>
    </p:spTree>
    <p:extLst>
      <p:ext uri="{BB962C8B-B14F-4D97-AF65-F5344CB8AC3E}">
        <p14:creationId xmlns:p14="http://schemas.microsoft.com/office/powerpoint/2010/main" val="23547914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20A8473-5FED-4425-8E1A-E0EA63913E5F}" type="datetimeFigureOut">
              <a:rPr lang="en-GB" smtClean="0"/>
              <a:t>29/07/2018</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043C4EC0-F83D-4BF0-9EC3-A73AF3586533}" type="slidenum">
              <a:rPr lang="en-GB" smtClean="0"/>
              <a:t>‹#›</a:t>
            </a:fld>
            <a:endParaRPr lang="en-GB" dirty="0"/>
          </a:p>
        </p:txBody>
      </p:sp>
    </p:spTree>
    <p:extLst>
      <p:ext uri="{BB962C8B-B14F-4D97-AF65-F5344CB8AC3E}">
        <p14:creationId xmlns:p14="http://schemas.microsoft.com/office/powerpoint/2010/main" val="14553321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20A8473-5FED-4425-8E1A-E0EA63913E5F}" type="datetimeFigureOut">
              <a:rPr lang="en-GB" smtClean="0"/>
              <a:t>29/07/2018</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043C4EC0-F83D-4BF0-9EC3-A73AF3586533}" type="slidenum">
              <a:rPr lang="en-GB" smtClean="0"/>
              <a:t>‹#›</a:t>
            </a:fld>
            <a:endParaRPr lang="en-GB" dirty="0"/>
          </a:p>
        </p:txBody>
      </p:sp>
    </p:spTree>
    <p:extLst>
      <p:ext uri="{BB962C8B-B14F-4D97-AF65-F5344CB8AC3E}">
        <p14:creationId xmlns:p14="http://schemas.microsoft.com/office/powerpoint/2010/main" val="6779336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0A8473-5FED-4425-8E1A-E0EA63913E5F}" type="datetimeFigureOut">
              <a:rPr lang="en-GB" smtClean="0"/>
              <a:t>29/07/2018</a:t>
            </a:fld>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3C4EC0-F83D-4BF0-9EC3-A73AF3586533}" type="slidenum">
              <a:rPr lang="en-GB" smtClean="0"/>
              <a:t>‹#›</a:t>
            </a:fld>
            <a:endParaRPr lang="en-GB" dirty="0"/>
          </a:p>
        </p:txBody>
      </p:sp>
    </p:spTree>
    <p:extLst>
      <p:ext uri="{BB962C8B-B14F-4D97-AF65-F5344CB8AC3E}">
        <p14:creationId xmlns:p14="http://schemas.microsoft.com/office/powerpoint/2010/main" val="22009420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1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2.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15.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7.png"/><Relationship Id="rId4" Type="http://schemas.openxmlformats.org/officeDocument/2006/relationships/image" Target="../media/image60.png"/></Relationships>
</file>

<file path=ppt/slides/_rels/slide13.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23.pn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50.png"/><Relationship Id="rId4" Type="http://schemas.openxmlformats.org/officeDocument/2006/relationships/image" Target="../media/image64.png"/></Relationships>
</file>

<file path=ppt/slides/_rels/slide14.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15.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1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1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74.png"/><Relationship Id="rId4" Type="http://schemas.openxmlformats.org/officeDocument/2006/relationships/image" Target="../media/image87.png"/></Relationships>
</file>

<file path=ppt/slides/_rels/slide19.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image" Target="../media/image89.png"/><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 Id="rId5" Type="http://schemas.openxmlformats.org/officeDocument/2006/relationships/image" Target="../media/image98.png"/><Relationship Id="rId4" Type="http://schemas.openxmlformats.org/officeDocument/2006/relationships/image" Target="../media/image97.png"/></Relationships>
</file>

<file path=ppt/slides/_rels/slide2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22.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7.png"/><Relationship Id="rId7"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2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24.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25.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11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04.png"/></Relationships>
</file>

<file path=ppt/slides/_rels/slide2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121.png"/><Relationship Id="rId4" Type="http://schemas.openxmlformats.org/officeDocument/2006/relationships/image" Target="../media/image120.png"/></Relationships>
</file>

<file path=ppt/slides/_rels/slide27.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22.png"/><Relationship Id="rId7" Type="http://schemas.openxmlformats.org/officeDocument/2006/relationships/image" Target="../media/image126.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s>
</file>

<file path=ppt/slides/_rels/slide2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30.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3.png"/><Relationship Id="rId7" Type="http://schemas.openxmlformats.org/officeDocument/2006/relationships/image" Target="../media/image33.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 name="Rectangle 8">
            <a:extLst>
              <a:ext uri="{FF2B5EF4-FFF2-40B4-BE49-F238E27FC236}">
                <a16:creationId xmlns:a16="http://schemas.microsoft.com/office/drawing/2014/main" id="{72257994-BD97-4691-8B89-198A6D2BABD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18509"/>
            <a:ext cx="9144000" cy="1939491"/>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0" y="4437112"/>
            <a:ext cx="9144000" cy="2420888"/>
          </a:xfrm>
          <a:solidFill>
            <a:schemeClr val="bg1"/>
          </a:solidFill>
          <a:ln w="38100">
            <a:noFill/>
            <a:miter lim="800000"/>
          </a:ln>
        </p:spPr>
        <p:txBody>
          <a:bodyPr anchor="ctr">
            <a:normAutofit/>
          </a:bodyPr>
          <a:lstStyle/>
          <a:p>
            <a:r>
              <a:rPr lang="en-GB" sz="6600" dirty="0"/>
              <a:t>Fusion 360</a:t>
            </a:r>
            <a:br>
              <a:rPr lang="en-GB" sz="6600" dirty="0"/>
            </a:br>
            <a:r>
              <a:rPr lang="en-GB" sz="6600" dirty="0"/>
              <a:t>Airgineers Drone Tutorial</a:t>
            </a:r>
          </a:p>
        </p:txBody>
      </p:sp>
      <p:pic>
        <p:nvPicPr>
          <p:cNvPr id="4" name="Picture 3">
            <a:extLst>
              <a:ext uri="{FF2B5EF4-FFF2-40B4-BE49-F238E27FC236}">
                <a16:creationId xmlns:a16="http://schemas.microsoft.com/office/drawing/2014/main" id="{8C9679E1-C854-493C-A99C-A2FBA0972DA5}"/>
              </a:ext>
            </a:extLst>
          </p:cNvPr>
          <p:cNvPicPr>
            <a:picLocks noChangeAspect="1"/>
          </p:cNvPicPr>
          <p:nvPr/>
        </p:nvPicPr>
        <p:blipFill>
          <a:blip r:embed="rId2"/>
          <a:stretch>
            <a:fillRect/>
          </a:stretch>
        </p:blipFill>
        <p:spPr>
          <a:xfrm>
            <a:off x="131883" y="305065"/>
            <a:ext cx="4008069" cy="3988029"/>
          </a:xfrm>
          <a:prstGeom prst="rect">
            <a:avLst/>
          </a:prstGeom>
        </p:spPr>
      </p:pic>
      <p:pic>
        <p:nvPicPr>
          <p:cNvPr id="3" name="Picture 2">
            <a:extLst>
              <a:ext uri="{FF2B5EF4-FFF2-40B4-BE49-F238E27FC236}">
                <a16:creationId xmlns:a16="http://schemas.microsoft.com/office/drawing/2014/main" id="{F9047559-73E6-4AF2-87C6-F975241CA6DF}"/>
              </a:ext>
            </a:extLst>
          </p:cNvPr>
          <p:cNvPicPr>
            <a:picLocks noChangeAspect="1"/>
          </p:cNvPicPr>
          <p:nvPr/>
        </p:nvPicPr>
        <p:blipFill rotWithShape="1">
          <a:blip r:embed="rId3"/>
          <a:srcRect r="2466"/>
          <a:stretch/>
        </p:blipFill>
        <p:spPr>
          <a:xfrm>
            <a:off x="4091219" y="581992"/>
            <a:ext cx="4943896" cy="3434175"/>
          </a:xfrm>
          <a:prstGeom prst="rect">
            <a:avLst/>
          </a:prstGeom>
        </p:spPr>
      </p:pic>
    </p:spTree>
    <p:extLst>
      <p:ext uri="{BB962C8B-B14F-4D97-AF65-F5344CB8AC3E}">
        <p14:creationId xmlns:p14="http://schemas.microsoft.com/office/powerpoint/2010/main" val="11739716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F4F0922-B28A-4F99-922C-4544C72DEA5B}"/>
              </a:ext>
            </a:extLst>
          </p:cNvPr>
          <p:cNvPicPr>
            <a:picLocks noChangeAspect="1"/>
          </p:cNvPicPr>
          <p:nvPr/>
        </p:nvPicPr>
        <p:blipFill rotWithShape="1">
          <a:blip r:embed="rId2"/>
          <a:srcRect l="38975" t="24789" r="29525" b="21389"/>
          <a:stretch/>
        </p:blipFill>
        <p:spPr>
          <a:xfrm>
            <a:off x="5189969" y="188641"/>
            <a:ext cx="3448047" cy="3312368"/>
          </a:xfrm>
          <a:prstGeom prst="rect">
            <a:avLst/>
          </a:prstGeom>
        </p:spPr>
      </p:pic>
      <p:sp>
        <p:nvSpPr>
          <p:cNvPr id="4" name="Rectangle 3"/>
          <p:cNvSpPr/>
          <p:nvPr/>
        </p:nvSpPr>
        <p:spPr>
          <a:xfrm>
            <a:off x="251520" y="116631"/>
            <a:ext cx="4623030" cy="662473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p>
        </p:txBody>
      </p:sp>
      <p:sp>
        <p:nvSpPr>
          <p:cNvPr id="5" name="Rectangle 4"/>
          <p:cNvSpPr/>
          <p:nvPr/>
        </p:nvSpPr>
        <p:spPr>
          <a:xfrm>
            <a:off x="4874550" y="116632"/>
            <a:ext cx="4017930" cy="662473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p>
        </p:txBody>
      </p:sp>
      <p:sp>
        <p:nvSpPr>
          <p:cNvPr id="24" name="TextBox 23"/>
          <p:cNvSpPr txBox="1"/>
          <p:nvPr/>
        </p:nvSpPr>
        <p:spPr>
          <a:xfrm>
            <a:off x="2704388" y="340201"/>
            <a:ext cx="2170161" cy="2800767"/>
          </a:xfrm>
          <a:prstGeom prst="rect">
            <a:avLst/>
          </a:prstGeom>
          <a:noFill/>
        </p:spPr>
        <p:txBody>
          <a:bodyPr wrap="square" rtlCol="0">
            <a:spAutoFit/>
          </a:bodyPr>
          <a:lstStyle/>
          <a:p>
            <a:pPr algn="ctr"/>
            <a:r>
              <a:rPr lang="en-GB" sz="1600" dirty="0"/>
              <a:t>31. Click Sketch, then Project/Include and finally Project.</a:t>
            </a:r>
          </a:p>
          <a:p>
            <a:pPr algn="ctr"/>
            <a:endParaRPr lang="en-GB" sz="1600" dirty="0"/>
          </a:p>
          <a:p>
            <a:pPr algn="ctr"/>
            <a:r>
              <a:rPr lang="en-GB" sz="1600" dirty="0"/>
              <a:t>Click on the outer circle of the top left motor mounting and the outer circle of the bottom left motor mounting.</a:t>
            </a:r>
          </a:p>
          <a:p>
            <a:pPr algn="ctr"/>
            <a:endParaRPr lang="en-GB" sz="1600" dirty="0"/>
          </a:p>
          <a:p>
            <a:pPr algn="ctr"/>
            <a:r>
              <a:rPr lang="en-GB" sz="1600" dirty="0"/>
              <a:t>Finally click ok.</a:t>
            </a:r>
          </a:p>
        </p:txBody>
      </p:sp>
      <p:pic>
        <p:nvPicPr>
          <p:cNvPr id="11" name="Picture 10">
            <a:extLst>
              <a:ext uri="{FF2B5EF4-FFF2-40B4-BE49-F238E27FC236}">
                <a16:creationId xmlns:a16="http://schemas.microsoft.com/office/drawing/2014/main" id="{9BDD4927-C5B9-4277-B86C-183AABD7BF98}"/>
              </a:ext>
            </a:extLst>
          </p:cNvPr>
          <p:cNvPicPr>
            <a:picLocks noChangeAspect="1"/>
          </p:cNvPicPr>
          <p:nvPr/>
        </p:nvPicPr>
        <p:blipFill rotWithShape="1">
          <a:blip r:embed="rId3"/>
          <a:srcRect l="8155" t="11726" r="68112" b="5178"/>
          <a:stretch/>
        </p:blipFill>
        <p:spPr>
          <a:xfrm>
            <a:off x="392876" y="260648"/>
            <a:ext cx="2170158" cy="4271887"/>
          </a:xfrm>
          <a:prstGeom prst="rect">
            <a:avLst/>
          </a:prstGeom>
        </p:spPr>
      </p:pic>
      <p:pic>
        <p:nvPicPr>
          <p:cNvPr id="7" name="Picture 6">
            <a:extLst>
              <a:ext uri="{FF2B5EF4-FFF2-40B4-BE49-F238E27FC236}">
                <a16:creationId xmlns:a16="http://schemas.microsoft.com/office/drawing/2014/main" id="{4B57AF64-9A07-4A54-A9D7-EC570E5F70D6}"/>
              </a:ext>
            </a:extLst>
          </p:cNvPr>
          <p:cNvPicPr>
            <a:picLocks noChangeAspect="1"/>
          </p:cNvPicPr>
          <p:nvPr/>
        </p:nvPicPr>
        <p:blipFill rotWithShape="1">
          <a:blip r:embed="rId4"/>
          <a:srcRect l="31888" t="21987" r="48425" b="19185"/>
          <a:stretch/>
        </p:blipFill>
        <p:spPr>
          <a:xfrm>
            <a:off x="2704389" y="3273974"/>
            <a:ext cx="1993865" cy="3349694"/>
          </a:xfrm>
          <a:prstGeom prst="rect">
            <a:avLst/>
          </a:prstGeom>
        </p:spPr>
      </p:pic>
      <p:sp>
        <p:nvSpPr>
          <p:cNvPr id="14" name="TextBox 13">
            <a:extLst>
              <a:ext uri="{FF2B5EF4-FFF2-40B4-BE49-F238E27FC236}">
                <a16:creationId xmlns:a16="http://schemas.microsoft.com/office/drawing/2014/main" id="{D14CBB70-2C24-4B6A-88E1-012FD4224301}"/>
              </a:ext>
            </a:extLst>
          </p:cNvPr>
          <p:cNvSpPr txBox="1"/>
          <p:nvPr/>
        </p:nvSpPr>
        <p:spPr>
          <a:xfrm>
            <a:off x="566940" y="5111499"/>
            <a:ext cx="1822029" cy="1077218"/>
          </a:xfrm>
          <a:prstGeom prst="rect">
            <a:avLst/>
          </a:prstGeom>
          <a:noFill/>
        </p:spPr>
        <p:txBody>
          <a:bodyPr wrap="square" rtlCol="0">
            <a:spAutoFit/>
          </a:bodyPr>
          <a:lstStyle/>
          <a:p>
            <a:pPr algn="ctr"/>
            <a:r>
              <a:rPr lang="en-GB" sz="1600" dirty="0"/>
              <a:t>It should put a purple line around both selected circles.</a:t>
            </a:r>
          </a:p>
        </p:txBody>
      </p:sp>
      <p:sp>
        <p:nvSpPr>
          <p:cNvPr id="15" name="TextBox 14">
            <a:extLst>
              <a:ext uri="{FF2B5EF4-FFF2-40B4-BE49-F238E27FC236}">
                <a16:creationId xmlns:a16="http://schemas.microsoft.com/office/drawing/2014/main" id="{D4070984-231D-4E6E-8552-0131528CBDA7}"/>
              </a:ext>
            </a:extLst>
          </p:cNvPr>
          <p:cNvSpPr txBox="1"/>
          <p:nvPr/>
        </p:nvSpPr>
        <p:spPr>
          <a:xfrm>
            <a:off x="4874549" y="3501008"/>
            <a:ext cx="4017931" cy="1077218"/>
          </a:xfrm>
          <a:prstGeom prst="rect">
            <a:avLst/>
          </a:prstGeom>
          <a:noFill/>
        </p:spPr>
        <p:txBody>
          <a:bodyPr wrap="square" rtlCol="0">
            <a:spAutoFit/>
          </a:bodyPr>
          <a:lstStyle/>
          <a:p>
            <a:pPr algn="ctr"/>
            <a:r>
              <a:rPr lang="en-GB" sz="1600" dirty="0"/>
              <a:t>32. Click Create and then Extrude.</a:t>
            </a:r>
          </a:p>
          <a:p>
            <a:pPr algn="ctr"/>
            <a:r>
              <a:rPr lang="en-GB" sz="1600" dirty="0"/>
              <a:t>Click on the 2 arc areas. </a:t>
            </a:r>
          </a:p>
          <a:p>
            <a:pPr algn="ctr"/>
            <a:r>
              <a:rPr lang="en-GB" sz="1600" dirty="0"/>
              <a:t>In the distance box type in -3mm.</a:t>
            </a:r>
          </a:p>
          <a:p>
            <a:pPr algn="ctr"/>
            <a:r>
              <a:rPr lang="en-GB" sz="1600" dirty="0"/>
              <a:t>Click ok.</a:t>
            </a:r>
          </a:p>
        </p:txBody>
      </p:sp>
      <p:pic>
        <p:nvPicPr>
          <p:cNvPr id="9" name="Picture 8">
            <a:extLst>
              <a:ext uri="{FF2B5EF4-FFF2-40B4-BE49-F238E27FC236}">
                <a16:creationId xmlns:a16="http://schemas.microsoft.com/office/drawing/2014/main" id="{65A55C73-3AE9-4FF9-BD8A-FE0EE6EDF604}"/>
              </a:ext>
            </a:extLst>
          </p:cNvPr>
          <p:cNvPicPr>
            <a:picLocks noChangeAspect="1"/>
          </p:cNvPicPr>
          <p:nvPr/>
        </p:nvPicPr>
        <p:blipFill rotWithShape="1">
          <a:blip r:embed="rId5"/>
          <a:srcRect l="37400" t="27590" r="24013" b="20586"/>
          <a:stretch/>
        </p:blipFill>
        <p:spPr>
          <a:xfrm>
            <a:off x="5500767" y="4581128"/>
            <a:ext cx="2765495" cy="2088232"/>
          </a:xfrm>
          <a:prstGeom prst="rect">
            <a:avLst/>
          </a:prstGeom>
        </p:spPr>
      </p:pic>
    </p:spTree>
    <p:extLst>
      <p:ext uri="{BB962C8B-B14F-4D97-AF65-F5344CB8AC3E}">
        <p14:creationId xmlns:p14="http://schemas.microsoft.com/office/powerpoint/2010/main" val="21103313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79511" y="4221088"/>
            <a:ext cx="5785143" cy="252027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p:cNvSpPr/>
          <p:nvPr/>
        </p:nvSpPr>
        <p:spPr>
          <a:xfrm>
            <a:off x="179511" y="116632"/>
            <a:ext cx="2448273" cy="410445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p:cNvSpPr/>
          <p:nvPr/>
        </p:nvSpPr>
        <p:spPr>
          <a:xfrm>
            <a:off x="5964655" y="116633"/>
            <a:ext cx="3071837" cy="309634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Rectangle 19"/>
          <p:cNvSpPr/>
          <p:nvPr/>
        </p:nvSpPr>
        <p:spPr>
          <a:xfrm>
            <a:off x="2627784" y="116632"/>
            <a:ext cx="3336871" cy="410445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Picture 9">
            <a:extLst>
              <a:ext uri="{FF2B5EF4-FFF2-40B4-BE49-F238E27FC236}">
                <a16:creationId xmlns:a16="http://schemas.microsoft.com/office/drawing/2014/main" id="{726E1C41-DD45-4964-8882-24C26E0E881E}"/>
              </a:ext>
            </a:extLst>
          </p:cNvPr>
          <p:cNvPicPr>
            <a:picLocks noChangeAspect="1"/>
          </p:cNvPicPr>
          <p:nvPr/>
        </p:nvPicPr>
        <p:blipFill rotWithShape="1">
          <a:blip r:embed="rId2"/>
          <a:srcRect l="17713" t="12182" r="60237" b="21987"/>
          <a:stretch/>
        </p:blipFill>
        <p:spPr>
          <a:xfrm>
            <a:off x="323528" y="692696"/>
            <a:ext cx="2016224" cy="3384376"/>
          </a:xfrm>
          <a:prstGeom prst="rect">
            <a:avLst/>
          </a:prstGeom>
        </p:spPr>
      </p:pic>
      <p:sp>
        <p:nvSpPr>
          <p:cNvPr id="21" name="TextBox 20">
            <a:extLst>
              <a:ext uri="{FF2B5EF4-FFF2-40B4-BE49-F238E27FC236}">
                <a16:creationId xmlns:a16="http://schemas.microsoft.com/office/drawing/2014/main" id="{61CA78AF-713D-4EEA-AE64-DAAC61EC1DE5}"/>
              </a:ext>
            </a:extLst>
          </p:cNvPr>
          <p:cNvSpPr txBox="1"/>
          <p:nvPr/>
        </p:nvSpPr>
        <p:spPr>
          <a:xfrm>
            <a:off x="179511" y="116632"/>
            <a:ext cx="2448273" cy="584775"/>
          </a:xfrm>
          <a:prstGeom prst="rect">
            <a:avLst/>
          </a:prstGeom>
          <a:noFill/>
        </p:spPr>
        <p:txBody>
          <a:bodyPr wrap="square" rtlCol="0">
            <a:spAutoFit/>
          </a:bodyPr>
          <a:lstStyle/>
          <a:p>
            <a:pPr algn="ctr"/>
            <a:r>
              <a:rPr lang="en-GB" sz="1600" dirty="0"/>
              <a:t>33. Click on Create, Pattern and then Circular Pattern.</a:t>
            </a:r>
          </a:p>
        </p:txBody>
      </p:sp>
      <p:pic>
        <p:nvPicPr>
          <p:cNvPr id="22" name="Picture 21">
            <a:extLst>
              <a:ext uri="{FF2B5EF4-FFF2-40B4-BE49-F238E27FC236}">
                <a16:creationId xmlns:a16="http://schemas.microsoft.com/office/drawing/2014/main" id="{32D87E89-A1EF-4E28-B43F-9E5D74F22CDB}"/>
              </a:ext>
            </a:extLst>
          </p:cNvPr>
          <p:cNvPicPr>
            <a:picLocks noChangeAspect="1"/>
          </p:cNvPicPr>
          <p:nvPr/>
        </p:nvPicPr>
        <p:blipFill rotWithShape="1">
          <a:blip r:embed="rId3"/>
          <a:srcRect l="17714" t="28991" r="40550" b="5178"/>
          <a:stretch/>
        </p:blipFill>
        <p:spPr>
          <a:xfrm>
            <a:off x="2771801" y="1354977"/>
            <a:ext cx="3069596" cy="2722095"/>
          </a:xfrm>
          <a:prstGeom prst="rect">
            <a:avLst/>
          </a:prstGeom>
        </p:spPr>
      </p:pic>
      <p:sp>
        <p:nvSpPr>
          <p:cNvPr id="23" name="TextBox 22">
            <a:extLst>
              <a:ext uri="{FF2B5EF4-FFF2-40B4-BE49-F238E27FC236}">
                <a16:creationId xmlns:a16="http://schemas.microsoft.com/office/drawing/2014/main" id="{36BA1E10-8362-4080-8AB0-04332FCEACB4}"/>
              </a:ext>
            </a:extLst>
          </p:cNvPr>
          <p:cNvSpPr txBox="1"/>
          <p:nvPr/>
        </p:nvSpPr>
        <p:spPr>
          <a:xfrm>
            <a:off x="2627783" y="116632"/>
            <a:ext cx="3336872" cy="1077218"/>
          </a:xfrm>
          <a:prstGeom prst="rect">
            <a:avLst/>
          </a:prstGeom>
          <a:noFill/>
        </p:spPr>
        <p:txBody>
          <a:bodyPr wrap="square" rtlCol="0">
            <a:spAutoFit/>
          </a:bodyPr>
          <a:lstStyle/>
          <a:p>
            <a:pPr algn="ctr"/>
            <a:r>
              <a:rPr lang="en-GB" sz="1600" dirty="0"/>
              <a:t>34. Change the pattern type to Features.</a:t>
            </a:r>
          </a:p>
          <a:p>
            <a:pPr algn="ctr"/>
            <a:r>
              <a:rPr lang="en-GB" sz="1600" dirty="0"/>
              <a:t>Then click on the last icon on the timeline located at the bottom.</a:t>
            </a:r>
          </a:p>
        </p:txBody>
      </p:sp>
      <p:sp>
        <p:nvSpPr>
          <p:cNvPr id="24" name="TextBox 23">
            <a:extLst>
              <a:ext uri="{FF2B5EF4-FFF2-40B4-BE49-F238E27FC236}">
                <a16:creationId xmlns:a16="http://schemas.microsoft.com/office/drawing/2014/main" id="{F6A9D40A-ABA2-4B46-B683-BB6440B4F141}"/>
              </a:ext>
            </a:extLst>
          </p:cNvPr>
          <p:cNvSpPr txBox="1"/>
          <p:nvPr/>
        </p:nvSpPr>
        <p:spPr>
          <a:xfrm>
            <a:off x="5964654" y="116632"/>
            <a:ext cx="3071837" cy="830997"/>
          </a:xfrm>
          <a:prstGeom prst="rect">
            <a:avLst/>
          </a:prstGeom>
          <a:noFill/>
        </p:spPr>
        <p:txBody>
          <a:bodyPr wrap="square" rtlCol="0">
            <a:spAutoFit/>
          </a:bodyPr>
          <a:lstStyle/>
          <a:p>
            <a:pPr algn="ctr"/>
            <a:r>
              <a:rPr lang="en-GB" sz="1600" dirty="0"/>
              <a:t>35. Click on select Axis and click on the green dashed line. It should give you a preview of the pattern.</a:t>
            </a:r>
          </a:p>
        </p:txBody>
      </p:sp>
      <p:pic>
        <p:nvPicPr>
          <p:cNvPr id="25" name="Picture 24">
            <a:extLst>
              <a:ext uri="{FF2B5EF4-FFF2-40B4-BE49-F238E27FC236}">
                <a16:creationId xmlns:a16="http://schemas.microsoft.com/office/drawing/2014/main" id="{D474068B-74DB-4EDB-A797-46A5CC6C7221}"/>
              </a:ext>
            </a:extLst>
          </p:cNvPr>
          <p:cNvPicPr>
            <a:picLocks noChangeAspect="1"/>
          </p:cNvPicPr>
          <p:nvPr/>
        </p:nvPicPr>
        <p:blipFill rotWithShape="1">
          <a:blip r:embed="rId4"/>
          <a:srcRect l="20075" t="26189" r="33463" b="17785"/>
          <a:stretch/>
        </p:blipFill>
        <p:spPr>
          <a:xfrm>
            <a:off x="6108672" y="1091645"/>
            <a:ext cx="2779344" cy="1884301"/>
          </a:xfrm>
          <a:prstGeom prst="rect">
            <a:avLst/>
          </a:prstGeom>
        </p:spPr>
      </p:pic>
      <p:pic>
        <p:nvPicPr>
          <p:cNvPr id="27" name="Picture 26">
            <a:extLst>
              <a:ext uri="{FF2B5EF4-FFF2-40B4-BE49-F238E27FC236}">
                <a16:creationId xmlns:a16="http://schemas.microsoft.com/office/drawing/2014/main" id="{E87BF0CD-2864-46AA-97DD-525161F97379}"/>
              </a:ext>
            </a:extLst>
          </p:cNvPr>
          <p:cNvPicPr>
            <a:picLocks noChangeAspect="1"/>
          </p:cNvPicPr>
          <p:nvPr/>
        </p:nvPicPr>
        <p:blipFill rotWithShape="1">
          <a:blip r:embed="rId5"/>
          <a:srcRect l="20075" t="33085" r="21651" b="18061"/>
          <a:stretch/>
        </p:blipFill>
        <p:spPr>
          <a:xfrm>
            <a:off x="668077" y="4293096"/>
            <a:ext cx="4894299" cy="2306871"/>
          </a:xfrm>
          <a:prstGeom prst="rect">
            <a:avLst/>
          </a:prstGeom>
        </p:spPr>
      </p:pic>
      <p:sp>
        <p:nvSpPr>
          <p:cNvPr id="26" name="TextBox 25">
            <a:extLst>
              <a:ext uri="{FF2B5EF4-FFF2-40B4-BE49-F238E27FC236}">
                <a16:creationId xmlns:a16="http://schemas.microsoft.com/office/drawing/2014/main" id="{37BFAD5E-E753-43F7-9F40-5725828B2F63}"/>
              </a:ext>
            </a:extLst>
          </p:cNvPr>
          <p:cNvSpPr txBox="1"/>
          <p:nvPr/>
        </p:nvSpPr>
        <p:spPr>
          <a:xfrm>
            <a:off x="2868315" y="6093296"/>
            <a:ext cx="2855813" cy="584775"/>
          </a:xfrm>
          <a:prstGeom prst="rect">
            <a:avLst/>
          </a:prstGeom>
          <a:solidFill>
            <a:schemeClr val="bg1"/>
          </a:solidFill>
        </p:spPr>
        <p:txBody>
          <a:bodyPr wrap="square" rtlCol="0">
            <a:spAutoFit/>
          </a:bodyPr>
          <a:lstStyle/>
          <a:p>
            <a:pPr algn="ctr"/>
            <a:r>
              <a:rPr lang="en-GB" sz="1600" dirty="0"/>
              <a:t>36. Change the quantity to 4 and click ok.</a:t>
            </a:r>
          </a:p>
        </p:txBody>
      </p:sp>
      <p:sp>
        <p:nvSpPr>
          <p:cNvPr id="28" name="Rectangle 27">
            <a:extLst>
              <a:ext uri="{FF2B5EF4-FFF2-40B4-BE49-F238E27FC236}">
                <a16:creationId xmlns:a16="http://schemas.microsoft.com/office/drawing/2014/main" id="{51EACE24-0500-4623-838E-CCD4EA5A5B3C}"/>
              </a:ext>
            </a:extLst>
          </p:cNvPr>
          <p:cNvSpPr/>
          <p:nvPr/>
        </p:nvSpPr>
        <p:spPr>
          <a:xfrm>
            <a:off x="5964655" y="3212976"/>
            <a:ext cx="3071836" cy="352839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TextBox 28">
            <a:extLst>
              <a:ext uri="{FF2B5EF4-FFF2-40B4-BE49-F238E27FC236}">
                <a16:creationId xmlns:a16="http://schemas.microsoft.com/office/drawing/2014/main" id="{602EC045-1DA6-4A84-AE8E-81494D8DF8B4}"/>
              </a:ext>
            </a:extLst>
          </p:cNvPr>
          <p:cNvSpPr txBox="1"/>
          <p:nvPr/>
        </p:nvSpPr>
        <p:spPr>
          <a:xfrm>
            <a:off x="5964653" y="3212976"/>
            <a:ext cx="3071837" cy="584775"/>
          </a:xfrm>
          <a:prstGeom prst="rect">
            <a:avLst/>
          </a:prstGeom>
          <a:noFill/>
        </p:spPr>
        <p:txBody>
          <a:bodyPr wrap="square" rtlCol="0">
            <a:spAutoFit/>
          </a:bodyPr>
          <a:lstStyle/>
          <a:p>
            <a:pPr algn="ctr"/>
            <a:r>
              <a:rPr lang="en-GB" sz="1600" dirty="0"/>
              <a:t>37. Click Modify and then Combine.</a:t>
            </a:r>
          </a:p>
        </p:txBody>
      </p:sp>
      <p:pic>
        <p:nvPicPr>
          <p:cNvPr id="30" name="Picture 29">
            <a:extLst>
              <a:ext uri="{FF2B5EF4-FFF2-40B4-BE49-F238E27FC236}">
                <a16:creationId xmlns:a16="http://schemas.microsoft.com/office/drawing/2014/main" id="{B706FF53-FF6F-4D5A-BEA5-FB1D3494ECB3}"/>
              </a:ext>
            </a:extLst>
          </p:cNvPr>
          <p:cNvPicPr>
            <a:picLocks noChangeAspect="1"/>
          </p:cNvPicPr>
          <p:nvPr/>
        </p:nvPicPr>
        <p:blipFill rotWithShape="1">
          <a:blip r:embed="rId6"/>
          <a:srcRect l="24801" t="12182" r="62599" b="54202"/>
          <a:stretch/>
        </p:blipFill>
        <p:spPr>
          <a:xfrm>
            <a:off x="6572649" y="3808122"/>
            <a:ext cx="1855845" cy="2783768"/>
          </a:xfrm>
          <a:prstGeom prst="rect">
            <a:avLst/>
          </a:prstGeom>
        </p:spPr>
      </p:pic>
    </p:spTree>
    <p:extLst>
      <p:ext uri="{BB962C8B-B14F-4D97-AF65-F5344CB8AC3E}">
        <p14:creationId xmlns:p14="http://schemas.microsoft.com/office/powerpoint/2010/main" val="16142158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3995933" y="3026637"/>
            <a:ext cx="5040563" cy="372634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Rectangle 3"/>
          <p:cNvSpPr/>
          <p:nvPr/>
        </p:nvSpPr>
        <p:spPr>
          <a:xfrm>
            <a:off x="179512" y="188640"/>
            <a:ext cx="3816424" cy="25202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p:cNvSpPr/>
          <p:nvPr/>
        </p:nvSpPr>
        <p:spPr>
          <a:xfrm>
            <a:off x="3995936" y="188640"/>
            <a:ext cx="2016224" cy="331237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p:cNvSpPr/>
          <p:nvPr/>
        </p:nvSpPr>
        <p:spPr>
          <a:xfrm>
            <a:off x="179511" y="2708920"/>
            <a:ext cx="3816422" cy="404406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extBox 16">
            <a:extLst>
              <a:ext uri="{FF2B5EF4-FFF2-40B4-BE49-F238E27FC236}">
                <a16:creationId xmlns:a16="http://schemas.microsoft.com/office/drawing/2014/main" id="{0818FAE4-D283-4950-899B-819D0EE7729C}"/>
              </a:ext>
            </a:extLst>
          </p:cNvPr>
          <p:cNvSpPr txBox="1"/>
          <p:nvPr/>
        </p:nvSpPr>
        <p:spPr>
          <a:xfrm>
            <a:off x="179511" y="188640"/>
            <a:ext cx="3816421" cy="584775"/>
          </a:xfrm>
          <a:prstGeom prst="rect">
            <a:avLst/>
          </a:prstGeom>
          <a:noFill/>
        </p:spPr>
        <p:txBody>
          <a:bodyPr wrap="square" rtlCol="0">
            <a:spAutoFit/>
          </a:bodyPr>
          <a:lstStyle/>
          <a:p>
            <a:pPr algn="ctr"/>
            <a:r>
              <a:rPr lang="en-GB" sz="1600" dirty="0"/>
              <a:t>38. Click on the motor mounting at the top for the target body.</a:t>
            </a:r>
          </a:p>
        </p:txBody>
      </p:sp>
      <p:pic>
        <p:nvPicPr>
          <p:cNvPr id="3" name="Picture 2">
            <a:extLst>
              <a:ext uri="{FF2B5EF4-FFF2-40B4-BE49-F238E27FC236}">
                <a16:creationId xmlns:a16="http://schemas.microsoft.com/office/drawing/2014/main" id="{FF2A9471-0BCE-46A2-9016-1ABD63ACD80E}"/>
              </a:ext>
            </a:extLst>
          </p:cNvPr>
          <p:cNvPicPr>
            <a:picLocks noChangeAspect="1"/>
          </p:cNvPicPr>
          <p:nvPr/>
        </p:nvPicPr>
        <p:blipFill rotWithShape="1">
          <a:blip r:embed="rId2"/>
          <a:srcRect l="29525" t="28990" r="13776" b="20586"/>
          <a:stretch/>
        </p:blipFill>
        <p:spPr>
          <a:xfrm>
            <a:off x="395536" y="764704"/>
            <a:ext cx="3456384" cy="1728193"/>
          </a:xfrm>
          <a:prstGeom prst="rect">
            <a:avLst/>
          </a:prstGeom>
        </p:spPr>
      </p:pic>
      <p:sp>
        <p:nvSpPr>
          <p:cNvPr id="20" name="TextBox 19">
            <a:extLst>
              <a:ext uri="{FF2B5EF4-FFF2-40B4-BE49-F238E27FC236}">
                <a16:creationId xmlns:a16="http://schemas.microsoft.com/office/drawing/2014/main" id="{7302CC9A-A467-40F4-8D1A-59E392E25044}"/>
              </a:ext>
            </a:extLst>
          </p:cNvPr>
          <p:cNvSpPr txBox="1"/>
          <p:nvPr/>
        </p:nvSpPr>
        <p:spPr>
          <a:xfrm>
            <a:off x="179512" y="2708920"/>
            <a:ext cx="3816421" cy="584775"/>
          </a:xfrm>
          <a:prstGeom prst="rect">
            <a:avLst/>
          </a:prstGeom>
          <a:noFill/>
        </p:spPr>
        <p:txBody>
          <a:bodyPr wrap="square" rtlCol="0">
            <a:spAutoFit/>
          </a:bodyPr>
          <a:lstStyle/>
          <a:p>
            <a:pPr algn="ctr"/>
            <a:r>
              <a:rPr lang="en-GB" sz="1600" dirty="0"/>
              <a:t>39. Click on the other 3 parts for the tool bodies. Click ok.</a:t>
            </a:r>
          </a:p>
        </p:txBody>
      </p:sp>
      <p:pic>
        <p:nvPicPr>
          <p:cNvPr id="6" name="Picture 5">
            <a:extLst>
              <a:ext uri="{FF2B5EF4-FFF2-40B4-BE49-F238E27FC236}">
                <a16:creationId xmlns:a16="http://schemas.microsoft.com/office/drawing/2014/main" id="{BB4B77A6-4D73-4619-B07B-216578EBEC7D}"/>
              </a:ext>
            </a:extLst>
          </p:cNvPr>
          <p:cNvPicPr>
            <a:picLocks noChangeAspect="1"/>
          </p:cNvPicPr>
          <p:nvPr/>
        </p:nvPicPr>
        <p:blipFill rotWithShape="1">
          <a:blip r:embed="rId3"/>
          <a:srcRect l="29913" t="27747" r="13387" b="20429"/>
          <a:stretch/>
        </p:blipFill>
        <p:spPr>
          <a:xfrm>
            <a:off x="395537" y="3284984"/>
            <a:ext cx="3456384" cy="1776200"/>
          </a:xfrm>
          <a:prstGeom prst="rect">
            <a:avLst/>
          </a:prstGeom>
        </p:spPr>
      </p:pic>
      <p:sp>
        <p:nvSpPr>
          <p:cNvPr id="22" name="Rectangle 21">
            <a:extLst>
              <a:ext uri="{FF2B5EF4-FFF2-40B4-BE49-F238E27FC236}">
                <a16:creationId xmlns:a16="http://schemas.microsoft.com/office/drawing/2014/main" id="{43777552-2493-4433-91EC-F1D662E5E73E}"/>
              </a:ext>
            </a:extLst>
          </p:cNvPr>
          <p:cNvSpPr/>
          <p:nvPr/>
        </p:nvSpPr>
        <p:spPr>
          <a:xfrm>
            <a:off x="179511" y="5268499"/>
            <a:ext cx="3816421" cy="148448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TextBox 22">
            <a:extLst>
              <a:ext uri="{FF2B5EF4-FFF2-40B4-BE49-F238E27FC236}">
                <a16:creationId xmlns:a16="http://schemas.microsoft.com/office/drawing/2014/main" id="{C4ADF107-0C28-4557-A959-D7F620BB2AAD}"/>
              </a:ext>
            </a:extLst>
          </p:cNvPr>
          <p:cNvSpPr txBox="1"/>
          <p:nvPr/>
        </p:nvSpPr>
        <p:spPr>
          <a:xfrm>
            <a:off x="4207019" y="2566355"/>
            <a:ext cx="1683344" cy="830997"/>
          </a:xfrm>
          <a:prstGeom prst="rect">
            <a:avLst/>
          </a:prstGeom>
          <a:noFill/>
        </p:spPr>
        <p:txBody>
          <a:bodyPr wrap="square" rtlCol="0">
            <a:spAutoFit/>
          </a:bodyPr>
          <a:lstStyle/>
          <a:p>
            <a:pPr algn="ctr"/>
            <a:r>
              <a:rPr lang="en-GB" sz="1600" dirty="0"/>
              <a:t>40. Click the lightbulb to the left of sketch1.</a:t>
            </a:r>
          </a:p>
        </p:txBody>
      </p:sp>
      <p:pic>
        <p:nvPicPr>
          <p:cNvPr id="11" name="Picture 10">
            <a:extLst>
              <a:ext uri="{FF2B5EF4-FFF2-40B4-BE49-F238E27FC236}">
                <a16:creationId xmlns:a16="http://schemas.microsoft.com/office/drawing/2014/main" id="{C372BD2D-D0B1-4BFD-AF23-57C0864599C7}"/>
              </a:ext>
            </a:extLst>
          </p:cNvPr>
          <p:cNvPicPr>
            <a:picLocks noChangeAspect="1"/>
          </p:cNvPicPr>
          <p:nvPr/>
        </p:nvPicPr>
        <p:blipFill rotWithShape="1">
          <a:blip r:embed="rId4"/>
          <a:srcRect t="20586" r="83862" b="42997"/>
          <a:stretch/>
        </p:blipFill>
        <p:spPr>
          <a:xfrm>
            <a:off x="4187682" y="332655"/>
            <a:ext cx="1702681" cy="2160241"/>
          </a:xfrm>
          <a:prstGeom prst="rect">
            <a:avLst/>
          </a:prstGeom>
        </p:spPr>
      </p:pic>
      <p:sp>
        <p:nvSpPr>
          <p:cNvPr id="24" name="Rectangle 23">
            <a:extLst>
              <a:ext uri="{FF2B5EF4-FFF2-40B4-BE49-F238E27FC236}">
                <a16:creationId xmlns:a16="http://schemas.microsoft.com/office/drawing/2014/main" id="{8CED4AEB-19AA-4719-933A-4EE0E0014FE5}"/>
              </a:ext>
            </a:extLst>
          </p:cNvPr>
          <p:cNvSpPr/>
          <p:nvPr/>
        </p:nvSpPr>
        <p:spPr>
          <a:xfrm>
            <a:off x="6012160" y="188640"/>
            <a:ext cx="3024336" cy="283799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5" name="Picture 4">
            <a:extLst>
              <a:ext uri="{FF2B5EF4-FFF2-40B4-BE49-F238E27FC236}">
                <a16:creationId xmlns:a16="http://schemas.microsoft.com/office/drawing/2014/main" id="{ADBEBC00-475C-4B40-9E64-C47EF07623A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066" t="8725" r="80338" b="75498"/>
          <a:stretch/>
        </p:blipFill>
        <p:spPr bwMode="auto">
          <a:xfrm>
            <a:off x="6682636" y="1241088"/>
            <a:ext cx="1730539" cy="1323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TextBox 25">
            <a:extLst>
              <a:ext uri="{FF2B5EF4-FFF2-40B4-BE49-F238E27FC236}">
                <a16:creationId xmlns:a16="http://schemas.microsoft.com/office/drawing/2014/main" id="{E9EBE34B-3C7C-4CB7-A4B5-84B563FADDFB}"/>
              </a:ext>
            </a:extLst>
          </p:cNvPr>
          <p:cNvSpPr txBox="1"/>
          <p:nvPr/>
        </p:nvSpPr>
        <p:spPr>
          <a:xfrm>
            <a:off x="6012156" y="557806"/>
            <a:ext cx="3024340" cy="584775"/>
          </a:xfrm>
          <a:prstGeom prst="rect">
            <a:avLst/>
          </a:prstGeom>
          <a:noFill/>
        </p:spPr>
        <p:txBody>
          <a:bodyPr wrap="square" rtlCol="0">
            <a:spAutoFit/>
          </a:bodyPr>
          <a:lstStyle/>
          <a:p>
            <a:pPr algn="ctr"/>
            <a:r>
              <a:rPr lang="en-GB" sz="1600" dirty="0"/>
              <a:t>41. Click on Sketch and then Create Sketch.</a:t>
            </a:r>
          </a:p>
        </p:txBody>
      </p:sp>
      <p:sp>
        <p:nvSpPr>
          <p:cNvPr id="27" name="TextBox 26">
            <a:extLst>
              <a:ext uri="{FF2B5EF4-FFF2-40B4-BE49-F238E27FC236}">
                <a16:creationId xmlns:a16="http://schemas.microsoft.com/office/drawing/2014/main" id="{58CE50F0-E292-4C94-90F0-AD32660A34F6}"/>
              </a:ext>
            </a:extLst>
          </p:cNvPr>
          <p:cNvSpPr txBox="1"/>
          <p:nvPr/>
        </p:nvSpPr>
        <p:spPr>
          <a:xfrm>
            <a:off x="6012156" y="3030051"/>
            <a:ext cx="3024340" cy="830997"/>
          </a:xfrm>
          <a:prstGeom prst="rect">
            <a:avLst/>
          </a:prstGeom>
          <a:noFill/>
        </p:spPr>
        <p:txBody>
          <a:bodyPr wrap="square" rtlCol="0">
            <a:spAutoFit/>
          </a:bodyPr>
          <a:lstStyle/>
          <a:p>
            <a:pPr algn="ctr"/>
            <a:r>
              <a:rPr lang="en-GB" sz="1600" dirty="0"/>
              <a:t>42. Three planes will appear. Click on the orange plane in between the blue and red axis’.</a:t>
            </a:r>
          </a:p>
        </p:txBody>
      </p:sp>
      <p:pic>
        <p:nvPicPr>
          <p:cNvPr id="12" name="Picture 11">
            <a:extLst>
              <a:ext uri="{FF2B5EF4-FFF2-40B4-BE49-F238E27FC236}">
                <a16:creationId xmlns:a16="http://schemas.microsoft.com/office/drawing/2014/main" id="{A6327061-CE82-45EF-901B-4FB54B00BC45}"/>
              </a:ext>
            </a:extLst>
          </p:cNvPr>
          <p:cNvPicPr>
            <a:picLocks noChangeAspect="1"/>
          </p:cNvPicPr>
          <p:nvPr/>
        </p:nvPicPr>
        <p:blipFill rotWithShape="1">
          <a:blip r:embed="rId6"/>
          <a:srcRect l="29525" t="27590" r="32675" b="21987"/>
          <a:stretch/>
        </p:blipFill>
        <p:spPr>
          <a:xfrm>
            <a:off x="4499992" y="3933056"/>
            <a:ext cx="3672400" cy="2754301"/>
          </a:xfrm>
          <a:prstGeom prst="rect">
            <a:avLst/>
          </a:prstGeom>
        </p:spPr>
      </p:pic>
      <p:pic>
        <p:nvPicPr>
          <p:cNvPr id="28" name="Picture 27">
            <a:extLst>
              <a:ext uri="{FF2B5EF4-FFF2-40B4-BE49-F238E27FC236}">
                <a16:creationId xmlns:a16="http://schemas.microsoft.com/office/drawing/2014/main" id="{B56391D3-2D64-4FAC-B2BA-09DDCDF8E706}"/>
              </a:ext>
            </a:extLst>
          </p:cNvPr>
          <p:cNvPicPr>
            <a:picLocks noChangeAspect="1"/>
          </p:cNvPicPr>
          <p:nvPr/>
        </p:nvPicPr>
        <p:blipFill rotWithShape="1">
          <a:blip r:embed="rId7"/>
          <a:srcRect l="7938" t="10625" r="69371" b="63782"/>
          <a:stretch/>
        </p:blipFill>
        <p:spPr>
          <a:xfrm>
            <a:off x="323528" y="5417114"/>
            <a:ext cx="1872212" cy="1187256"/>
          </a:xfrm>
          <a:prstGeom prst="rect">
            <a:avLst/>
          </a:prstGeom>
        </p:spPr>
      </p:pic>
      <p:sp>
        <p:nvSpPr>
          <p:cNvPr id="29" name="TextBox 28">
            <a:extLst>
              <a:ext uri="{FF2B5EF4-FFF2-40B4-BE49-F238E27FC236}">
                <a16:creationId xmlns:a16="http://schemas.microsoft.com/office/drawing/2014/main" id="{A6726550-FB08-40B9-B31A-8FEE88640948}"/>
              </a:ext>
            </a:extLst>
          </p:cNvPr>
          <p:cNvSpPr txBox="1"/>
          <p:nvPr/>
        </p:nvSpPr>
        <p:spPr>
          <a:xfrm>
            <a:off x="2285079" y="5472133"/>
            <a:ext cx="1656171" cy="1077218"/>
          </a:xfrm>
          <a:prstGeom prst="rect">
            <a:avLst/>
          </a:prstGeom>
          <a:noFill/>
        </p:spPr>
        <p:txBody>
          <a:bodyPr wrap="square" rtlCol="0">
            <a:spAutoFit/>
          </a:bodyPr>
          <a:lstStyle/>
          <a:p>
            <a:pPr algn="ctr"/>
            <a:r>
              <a:rPr lang="en-GB" sz="1600" dirty="0"/>
              <a:t>43. Click on sketch, rectangle and then </a:t>
            </a:r>
            <a:r>
              <a:rPr lang="en-GB" sz="1600" dirty="0" err="1"/>
              <a:t>center</a:t>
            </a:r>
            <a:r>
              <a:rPr lang="en-GB" sz="1600" dirty="0"/>
              <a:t> rectangle.</a:t>
            </a:r>
          </a:p>
        </p:txBody>
      </p:sp>
    </p:spTree>
    <p:extLst>
      <p:ext uri="{BB962C8B-B14F-4D97-AF65-F5344CB8AC3E}">
        <p14:creationId xmlns:p14="http://schemas.microsoft.com/office/powerpoint/2010/main" val="12757982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504" y="116631"/>
            <a:ext cx="3240360" cy="403244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6"/>
          <p:cNvSpPr/>
          <p:nvPr/>
        </p:nvSpPr>
        <p:spPr>
          <a:xfrm>
            <a:off x="3347864" y="116630"/>
            <a:ext cx="5616624" cy="40324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Rectangle 19"/>
          <p:cNvSpPr/>
          <p:nvPr/>
        </p:nvSpPr>
        <p:spPr>
          <a:xfrm>
            <a:off x="5868144" y="4149080"/>
            <a:ext cx="3096343" cy="25922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extBox 13">
            <a:extLst>
              <a:ext uri="{FF2B5EF4-FFF2-40B4-BE49-F238E27FC236}">
                <a16:creationId xmlns:a16="http://schemas.microsoft.com/office/drawing/2014/main" id="{6CA27280-AEF4-47C3-96FD-B7D6615596F8}"/>
              </a:ext>
            </a:extLst>
          </p:cNvPr>
          <p:cNvSpPr txBox="1"/>
          <p:nvPr/>
        </p:nvSpPr>
        <p:spPr>
          <a:xfrm>
            <a:off x="107503" y="116632"/>
            <a:ext cx="3240361" cy="830997"/>
          </a:xfrm>
          <a:prstGeom prst="rect">
            <a:avLst/>
          </a:prstGeom>
          <a:noFill/>
        </p:spPr>
        <p:txBody>
          <a:bodyPr wrap="square" rtlCol="0">
            <a:spAutoFit/>
          </a:bodyPr>
          <a:lstStyle/>
          <a:p>
            <a:pPr algn="ctr"/>
            <a:r>
              <a:rPr lang="en-GB" sz="1600" dirty="0"/>
              <a:t>44. From the centre origin point draw a rectangle measuring 20mm wide and 40mm long.</a:t>
            </a:r>
          </a:p>
        </p:txBody>
      </p:sp>
      <p:pic>
        <p:nvPicPr>
          <p:cNvPr id="6" name="Picture 5">
            <a:extLst>
              <a:ext uri="{FF2B5EF4-FFF2-40B4-BE49-F238E27FC236}">
                <a16:creationId xmlns:a16="http://schemas.microsoft.com/office/drawing/2014/main" id="{502BB9B7-CBA9-4195-B87F-5ED1CE40C8D6}"/>
              </a:ext>
            </a:extLst>
          </p:cNvPr>
          <p:cNvPicPr>
            <a:picLocks noChangeAspect="1"/>
          </p:cNvPicPr>
          <p:nvPr/>
        </p:nvPicPr>
        <p:blipFill rotWithShape="1">
          <a:blip r:embed="rId2"/>
          <a:srcRect l="35037" t="24788" r="36614" b="23387"/>
          <a:stretch/>
        </p:blipFill>
        <p:spPr>
          <a:xfrm>
            <a:off x="251520" y="970726"/>
            <a:ext cx="2952328" cy="3034338"/>
          </a:xfrm>
          <a:prstGeom prst="rect">
            <a:avLst/>
          </a:prstGeom>
        </p:spPr>
      </p:pic>
      <p:sp>
        <p:nvSpPr>
          <p:cNvPr id="17" name="Rectangle 16">
            <a:extLst>
              <a:ext uri="{FF2B5EF4-FFF2-40B4-BE49-F238E27FC236}">
                <a16:creationId xmlns:a16="http://schemas.microsoft.com/office/drawing/2014/main" id="{753612E3-4838-4177-9209-35F90DED141C}"/>
              </a:ext>
            </a:extLst>
          </p:cNvPr>
          <p:cNvSpPr/>
          <p:nvPr/>
        </p:nvSpPr>
        <p:spPr>
          <a:xfrm>
            <a:off x="107501" y="4149081"/>
            <a:ext cx="5760642" cy="25922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TextBox 17">
            <a:extLst>
              <a:ext uri="{FF2B5EF4-FFF2-40B4-BE49-F238E27FC236}">
                <a16:creationId xmlns:a16="http://schemas.microsoft.com/office/drawing/2014/main" id="{52FCE390-0D5E-46B1-9DB9-68E23664BEC5}"/>
              </a:ext>
            </a:extLst>
          </p:cNvPr>
          <p:cNvSpPr txBox="1"/>
          <p:nvPr/>
        </p:nvSpPr>
        <p:spPr>
          <a:xfrm>
            <a:off x="117441" y="4149080"/>
            <a:ext cx="2222311" cy="2554545"/>
          </a:xfrm>
          <a:prstGeom prst="rect">
            <a:avLst/>
          </a:prstGeom>
          <a:noFill/>
        </p:spPr>
        <p:txBody>
          <a:bodyPr wrap="square" rtlCol="0">
            <a:spAutoFit/>
          </a:bodyPr>
          <a:lstStyle/>
          <a:p>
            <a:pPr algn="ctr"/>
            <a:r>
              <a:rPr lang="en-GB" sz="1600" dirty="0"/>
              <a:t>45. Click sketch and offset. Click on the rectangle you have just created. In the offset position box type in 1.50mm. Make sure the red offset line is on the outside of the blue original rectangle before clicking ok.</a:t>
            </a:r>
          </a:p>
        </p:txBody>
      </p:sp>
      <p:pic>
        <p:nvPicPr>
          <p:cNvPr id="11" name="Picture 10">
            <a:extLst>
              <a:ext uri="{FF2B5EF4-FFF2-40B4-BE49-F238E27FC236}">
                <a16:creationId xmlns:a16="http://schemas.microsoft.com/office/drawing/2014/main" id="{92A1E6BC-D7DD-4440-8805-45BA332A4DBB}"/>
              </a:ext>
            </a:extLst>
          </p:cNvPr>
          <p:cNvPicPr>
            <a:picLocks noChangeAspect="1"/>
          </p:cNvPicPr>
          <p:nvPr/>
        </p:nvPicPr>
        <p:blipFill rotWithShape="1">
          <a:blip r:embed="rId3"/>
          <a:srcRect l="35038" t="24788" r="24013" b="24673"/>
          <a:stretch/>
        </p:blipFill>
        <p:spPr>
          <a:xfrm>
            <a:off x="2366119" y="4259798"/>
            <a:ext cx="3358009" cy="2330080"/>
          </a:xfrm>
          <a:prstGeom prst="rect">
            <a:avLst/>
          </a:prstGeom>
        </p:spPr>
      </p:pic>
      <p:pic>
        <p:nvPicPr>
          <p:cNvPr id="12" name="Picture 11">
            <a:extLst>
              <a:ext uri="{FF2B5EF4-FFF2-40B4-BE49-F238E27FC236}">
                <a16:creationId xmlns:a16="http://schemas.microsoft.com/office/drawing/2014/main" id="{928AEC59-1BB2-4E9B-A0E8-5EEC915FB012}"/>
              </a:ext>
            </a:extLst>
          </p:cNvPr>
          <p:cNvPicPr>
            <a:picLocks noChangeAspect="1"/>
          </p:cNvPicPr>
          <p:nvPr/>
        </p:nvPicPr>
        <p:blipFill rotWithShape="1">
          <a:blip r:embed="rId4"/>
          <a:srcRect l="35038" t="24788" r="29525" b="42902"/>
          <a:stretch/>
        </p:blipFill>
        <p:spPr>
          <a:xfrm>
            <a:off x="5900057" y="260648"/>
            <a:ext cx="2877451" cy="1475033"/>
          </a:xfrm>
          <a:prstGeom prst="rect">
            <a:avLst/>
          </a:prstGeom>
        </p:spPr>
      </p:pic>
      <p:sp>
        <p:nvSpPr>
          <p:cNvPr id="21" name="TextBox 20">
            <a:extLst>
              <a:ext uri="{FF2B5EF4-FFF2-40B4-BE49-F238E27FC236}">
                <a16:creationId xmlns:a16="http://schemas.microsoft.com/office/drawing/2014/main" id="{CCBA81B5-6127-4513-BD4D-93D10DA5171E}"/>
              </a:ext>
            </a:extLst>
          </p:cNvPr>
          <p:cNvSpPr txBox="1"/>
          <p:nvPr/>
        </p:nvSpPr>
        <p:spPr>
          <a:xfrm>
            <a:off x="3347864" y="116632"/>
            <a:ext cx="2376264" cy="830997"/>
          </a:xfrm>
          <a:prstGeom prst="rect">
            <a:avLst/>
          </a:prstGeom>
          <a:noFill/>
        </p:spPr>
        <p:txBody>
          <a:bodyPr wrap="square" rtlCol="0">
            <a:spAutoFit/>
          </a:bodyPr>
          <a:lstStyle/>
          <a:p>
            <a:pPr algn="ctr"/>
            <a:r>
              <a:rPr lang="en-GB" sz="1600" dirty="0"/>
              <a:t>46. Click sketch, click project/include and finally click project.</a:t>
            </a:r>
          </a:p>
        </p:txBody>
      </p:sp>
      <p:pic>
        <p:nvPicPr>
          <p:cNvPr id="22" name="Picture 21">
            <a:extLst>
              <a:ext uri="{FF2B5EF4-FFF2-40B4-BE49-F238E27FC236}">
                <a16:creationId xmlns:a16="http://schemas.microsoft.com/office/drawing/2014/main" id="{533BD6A7-E0D5-4600-9553-C947C6EAE431}"/>
              </a:ext>
            </a:extLst>
          </p:cNvPr>
          <p:cNvPicPr>
            <a:picLocks noChangeAspect="1"/>
          </p:cNvPicPr>
          <p:nvPr/>
        </p:nvPicPr>
        <p:blipFill rotWithShape="1">
          <a:blip r:embed="rId5"/>
          <a:srcRect l="8155" t="77558" r="68112" b="5178"/>
          <a:stretch/>
        </p:blipFill>
        <p:spPr>
          <a:xfrm>
            <a:off x="3481884" y="1058346"/>
            <a:ext cx="2170158" cy="887511"/>
          </a:xfrm>
          <a:prstGeom prst="rect">
            <a:avLst/>
          </a:prstGeom>
        </p:spPr>
      </p:pic>
      <p:sp>
        <p:nvSpPr>
          <p:cNvPr id="23" name="TextBox 22">
            <a:extLst>
              <a:ext uri="{FF2B5EF4-FFF2-40B4-BE49-F238E27FC236}">
                <a16:creationId xmlns:a16="http://schemas.microsoft.com/office/drawing/2014/main" id="{0FE6892A-F554-4463-A172-62C61CA09C24}"/>
              </a:ext>
            </a:extLst>
          </p:cNvPr>
          <p:cNvSpPr txBox="1"/>
          <p:nvPr/>
        </p:nvSpPr>
        <p:spPr>
          <a:xfrm>
            <a:off x="3432132" y="2216471"/>
            <a:ext cx="2200335" cy="1815882"/>
          </a:xfrm>
          <a:prstGeom prst="rect">
            <a:avLst/>
          </a:prstGeom>
          <a:noFill/>
        </p:spPr>
        <p:txBody>
          <a:bodyPr wrap="square" rtlCol="0">
            <a:spAutoFit/>
          </a:bodyPr>
          <a:lstStyle/>
          <a:p>
            <a:pPr algn="ctr"/>
            <a:endParaRPr lang="en-GB" sz="1600" dirty="0"/>
          </a:p>
          <a:p>
            <a:pPr algn="ctr"/>
            <a:r>
              <a:rPr lang="en-GB" sz="1600" dirty="0"/>
              <a:t>47. Click the inner arc line at the top and bottom.</a:t>
            </a:r>
          </a:p>
          <a:p>
            <a:pPr algn="ctr"/>
            <a:endParaRPr lang="en-GB" sz="1600" dirty="0"/>
          </a:p>
          <a:p>
            <a:pPr algn="ctr"/>
            <a:r>
              <a:rPr lang="en-GB" sz="1600" dirty="0"/>
              <a:t>These two lines will turn purple. Click ok.</a:t>
            </a:r>
          </a:p>
        </p:txBody>
      </p:sp>
      <p:cxnSp>
        <p:nvCxnSpPr>
          <p:cNvPr id="19" name="Straight Arrow Connector 18">
            <a:extLst>
              <a:ext uri="{FF2B5EF4-FFF2-40B4-BE49-F238E27FC236}">
                <a16:creationId xmlns:a16="http://schemas.microsoft.com/office/drawing/2014/main" id="{85FDC95B-6CC0-4D49-93A9-61CDCC33DD26}"/>
              </a:ext>
            </a:extLst>
          </p:cNvPr>
          <p:cNvCxnSpPr>
            <a:cxnSpLocks/>
          </p:cNvCxnSpPr>
          <p:nvPr/>
        </p:nvCxnSpPr>
        <p:spPr>
          <a:xfrm flipV="1">
            <a:off x="5436096" y="620689"/>
            <a:ext cx="936104" cy="225531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98A4F7CE-CC3C-4179-93B2-09B489531B49}"/>
              </a:ext>
            </a:extLst>
          </p:cNvPr>
          <p:cNvPicPr>
            <a:picLocks noChangeAspect="1"/>
          </p:cNvPicPr>
          <p:nvPr/>
        </p:nvPicPr>
        <p:blipFill rotWithShape="1">
          <a:blip r:embed="rId6"/>
          <a:srcRect l="35427" t="37528" r="29069" b="24788"/>
          <a:stretch/>
        </p:blipFill>
        <p:spPr>
          <a:xfrm>
            <a:off x="5957446" y="2276871"/>
            <a:ext cx="2762671" cy="1648629"/>
          </a:xfrm>
          <a:prstGeom prst="rect">
            <a:avLst/>
          </a:prstGeom>
        </p:spPr>
      </p:pic>
      <p:cxnSp>
        <p:nvCxnSpPr>
          <p:cNvPr id="27" name="Straight Arrow Connector 26">
            <a:extLst>
              <a:ext uri="{FF2B5EF4-FFF2-40B4-BE49-F238E27FC236}">
                <a16:creationId xmlns:a16="http://schemas.microsoft.com/office/drawing/2014/main" id="{3514DF1B-C8E7-4BC6-A527-384000B06FA4}"/>
              </a:ext>
            </a:extLst>
          </p:cNvPr>
          <p:cNvCxnSpPr>
            <a:cxnSpLocks/>
          </p:cNvCxnSpPr>
          <p:nvPr/>
        </p:nvCxnSpPr>
        <p:spPr>
          <a:xfrm>
            <a:off x="5004048" y="3086183"/>
            <a:ext cx="1368152" cy="41482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B5365375-C878-4D6F-BD06-67CC2DAC2A34}"/>
              </a:ext>
            </a:extLst>
          </p:cNvPr>
          <p:cNvSpPr txBox="1"/>
          <p:nvPr/>
        </p:nvSpPr>
        <p:spPr>
          <a:xfrm>
            <a:off x="5868143" y="4283700"/>
            <a:ext cx="3096344" cy="338554"/>
          </a:xfrm>
          <a:prstGeom prst="rect">
            <a:avLst/>
          </a:prstGeom>
          <a:noFill/>
        </p:spPr>
        <p:txBody>
          <a:bodyPr wrap="square" rtlCol="0">
            <a:spAutoFit/>
          </a:bodyPr>
          <a:lstStyle/>
          <a:p>
            <a:pPr algn="ctr"/>
            <a:r>
              <a:rPr lang="en-GB" sz="1600" dirty="0"/>
              <a:t>48. Click Create and then Extrude.</a:t>
            </a:r>
          </a:p>
        </p:txBody>
      </p:sp>
      <p:pic>
        <p:nvPicPr>
          <p:cNvPr id="33" name="Picture 32">
            <a:extLst>
              <a:ext uri="{FF2B5EF4-FFF2-40B4-BE49-F238E27FC236}">
                <a16:creationId xmlns:a16="http://schemas.microsoft.com/office/drawing/2014/main" id="{03B842ED-9B41-4AFF-8FC7-7DB6357169A5}"/>
              </a:ext>
            </a:extLst>
          </p:cNvPr>
          <p:cNvPicPr>
            <a:picLocks noChangeAspect="1"/>
          </p:cNvPicPr>
          <p:nvPr/>
        </p:nvPicPr>
        <p:blipFill rotWithShape="1">
          <a:blip r:embed="rId7"/>
          <a:srcRect l="17713" t="12182" r="69687" b="72411"/>
          <a:stretch/>
        </p:blipFill>
        <p:spPr>
          <a:xfrm>
            <a:off x="6300192" y="4845834"/>
            <a:ext cx="2269856" cy="1560527"/>
          </a:xfrm>
          <a:prstGeom prst="rect">
            <a:avLst/>
          </a:prstGeom>
        </p:spPr>
      </p:pic>
    </p:spTree>
    <p:extLst>
      <p:ext uri="{BB962C8B-B14F-4D97-AF65-F5344CB8AC3E}">
        <p14:creationId xmlns:p14="http://schemas.microsoft.com/office/powerpoint/2010/main" val="10462189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267746" y="3140968"/>
            <a:ext cx="2656128" cy="3600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p>
        </p:txBody>
      </p:sp>
      <p:sp>
        <p:nvSpPr>
          <p:cNvPr id="5" name="Rectangle 4"/>
          <p:cNvSpPr/>
          <p:nvPr/>
        </p:nvSpPr>
        <p:spPr>
          <a:xfrm>
            <a:off x="107503" y="116632"/>
            <a:ext cx="4536505" cy="302433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p>
        </p:txBody>
      </p:sp>
      <p:sp>
        <p:nvSpPr>
          <p:cNvPr id="19" name="Rectangle 18"/>
          <p:cNvSpPr/>
          <p:nvPr/>
        </p:nvSpPr>
        <p:spPr>
          <a:xfrm>
            <a:off x="106273" y="3140968"/>
            <a:ext cx="2161472" cy="3600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p>
        </p:txBody>
      </p:sp>
      <p:pic>
        <p:nvPicPr>
          <p:cNvPr id="7" name="Picture 6">
            <a:extLst>
              <a:ext uri="{FF2B5EF4-FFF2-40B4-BE49-F238E27FC236}">
                <a16:creationId xmlns:a16="http://schemas.microsoft.com/office/drawing/2014/main" id="{96B11A8A-BAAD-438D-ADAA-1EE33BA0544B}"/>
              </a:ext>
            </a:extLst>
          </p:cNvPr>
          <p:cNvPicPr>
            <a:picLocks noChangeAspect="1"/>
          </p:cNvPicPr>
          <p:nvPr/>
        </p:nvPicPr>
        <p:blipFill rotWithShape="1">
          <a:blip r:embed="rId3"/>
          <a:srcRect l="29525" t="28990" r="22438" b="21987"/>
          <a:stretch/>
        </p:blipFill>
        <p:spPr>
          <a:xfrm>
            <a:off x="251520" y="548680"/>
            <a:ext cx="4248472" cy="2437649"/>
          </a:xfrm>
          <a:prstGeom prst="rect">
            <a:avLst/>
          </a:prstGeom>
        </p:spPr>
      </p:pic>
      <p:sp>
        <p:nvSpPr>
          <p:cNvPr id="21" name="TextBox 20">
            <a:extLst>
              <a:ext uri="{FF2B5EF4-FFF2-40B4-BE49-F238E27FC236}">
                <a16:creationId xmlns:a16="http://schemas.microsoft.com/office/drawing/2014/main" id="{DE59EA9E-4992-476A-88F3-56E4BCD6E670}"/>
              </a:ext>
            </a:extLst>
          </p:cNvPr>
          <p:cNvSpPr txBox="1"/>
          <p:nvPr/>
        </p:nvSpPr>
        <p:spPr>
          <a:xfrm>
            <a:off x="107503" y="116632"/>
            <a:ext cx="4527107" cy="338554"/>
          </a:xfrm>
          <a:prstGeom prst="rect">
            <a:avLst/>
          </a:prstGeom>
          <a:noFill/>
        </p:spPr>
        <p:txBody>
          <a:bodyPr wrap="square" rtlCol="0">
            <a:spAutoFit/>
          </a:bodyPr>
          <a:lstStyle/>
          <a:p>
            <a:pPr algn="ctr"/>
            <a:r>
              <a:rPr lang="en-GB" sz="1600" dirty="0"/>
              <a:t>49. Click on the 2 blue highlighted lengths.</a:t>
            </a:r>
          </a:p>
        </p:txBody>
      </p:sp>
      <p:sp>
        <p:nvSpPr>
          <p:cNvPr id="22" name="Rectangle 21">
            <a:extLst>
              <a:ext uri="{FF2B5EF4-FFF2-40B4-BE49-F238E27FC236}">
                <a16:creationId xmlns:a16="http://schemas.microsoft.com/office/drawing/2014/main" id="{FF70DC25-841A-40AD-9C43-FFE636A7F616}"/>
              </a:ext>
            </a:extLst>
          </p:cNvPr>
          <p:cNvSpPr/>
          <p:nvPr/>
        </p:nvSpPr>
        <p:spPr>
          <a:xfrm>
            <a:off x="4634610" y="116632"/>
            <a:ext cx="4329876" cy="302433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p>
        </p:txBody>
      </p:sp>
      <p:sp>
        <p:nvSpPr>
          <p:cNvPr id="24" name="TextBox 23">
            <a:extLst>
              <a:ext uri="{FF2B5EF4-FFF2-40B4-BE49-F238E27FC236}">
                <a16:creationId xmlns:a16="http://schemas.microsoft.com/office/drawing/2014/main" id="{D16E7168-698D-444C-816E-B802E076984A}"/>
              </a:ext>
            </a:extLst>
          </p:cNvPr>
          <p:cNvSpPr txBox="1"/>
          <p:nvPr/>
        </p:nvSpPr>
        <p:spPr>
          <a:xfrm>
            <a:off x="4644008" y="116632"/>
            <a:ext cx="4320477" cy="584775"/>
          </a:xfrm>
          <a:prstGeom prst="rect">
            <a:avLst/>
          </a:prstGeom>
          <a:noFill/>
        </p:spPr>
        <p:txBody>
          <a:bodyPr wrap="square" rtlCol="0">
            <a:spAutoFit/>
          </a:bodyPr>
          <a:lstStyle/>
          <a:p>
            <a:pPr algn="ctr"/>
            <a:r>
              <a:rPr lang="en-GB" sz="1600" dirty="0"/>
              <a:t>50. In the distance box type in -3mm and then click ok.</a:t>
            </a:r>
          </a:p>
        </p:txBody>
      </p:sp>
      <p:pic>
        <p:nvPicPr>
          <p:cNvPr id="14" name="Picture 13">
            <a:extLst>
              <a:ext uri="{FF2B5EF4-FFF2-40B4-BE49-F238E27FC236}">
                <a16:creationId xmlns:a16="http://schemas.microsoft.com/office/drawing/2014/main" id="{3978ADA1-1674-401A-A515-B1BA12B9BA30}"/>
              </a:ext>
            </a:extLst>
          </p:cNvPr>
          <p:cNvPicPr>
            <a:picLocks noChangeAspect="1"/>
          </p:cNvPicPr>
          <p:nvPr/>
        </p:nvPicPr>
        <p:blipFill rotWithShape="1">
          <a:blip r:embed="rId4"/>
          <a:srcRect l="30312" t="27775" r="32675" b="21987"/>
          <a:stretch/>
        </p:blipFill>
        <p:spPr>
          <a:xfrm>
            <a:off x="5364089" y="741796"/>
            <a:ext cx="2952327" cy="2253027"/>
          </a:xfrm>
          <a:prstGeom prst="rect">
            <a:avLst/>
          </a:prstGeom>
        </p:spPr>
      </p:pic>
      <p:pic>
        <p:nvPicPr>
          <p:cNvPr id="15" name="Picture 14">
            <a:extLst>
              <a:ext uri="{FF2B5EF4-FFF2-40B4-BE49-F238E27FC236}">
                <a16:creationId xmlns:a16="http://schemas.microsoft.com/office/drawing/2014/main" id="{74DD2AD7-C373-47CC-92F6-CD51A54983B0}"/>
              </a:ext>
            </a:extLst>
          </p:cNvPr>
          <p:cNvPicPr>
            <a:picLocks noChangeAspect="1"/>
          </p:cNvPicPr>
          <p:nvPr/>
        </p:nvPicPr>
        <p:blipFill rotWithShape="1">
          <a:blip r:embed="rId5"/>
          <a:srcRect l="43700" t="12182" r="37400" b="50813"/>
          <a:stretch/>
        </p:blipFill>
        <p:spPr>
          <a:xfrm>
            <a:off x="2474404" y="3295607"/>
            <a:ext cx="2232248" cy="2457274"/>
          </a:xfrm>
          <a:prstGeom prst="rect">
            <a:avLst/>
          </a:prstGeom>
        </p:spPr>
      </p:pic>
      <p:sp>
        <p:nvSpPr>
          <p:cNvPr id="26" name="TextBox 25">
            <a:extLst>
              <a:ext uri="{FF2B5EF4-FFF2-40B4-BE49-F238E27FC236}">
                <a16:creationId xmlns:a16="http://schemas.microsoft.com/office/drawing/2014/main" id="{A0B4C199-408B-44B9-8501-BDCB14D197B7}"/>
              </a:ext>
            </a:extLst>
          </p:cNvPr>
          <p:cNvSpPr txBox="1"/>
          <p:nvPr/>
        </p:nvSpPr>
        <p:spPr>
          <a:xfrm>
            <a:off x="2267744" y="5872916"/>
            <a:ext cx="2521511" cy="584775"/>
          </a:xfrm>
          <a:prstGeom prst="rect">
            <a:avLst/>
          </a:prstGeom>
          <a:noFill/>
        </p:spPr>
        <p:txBody>
          <a:bodyPr wrap="square" rtlCol="0">
            <a:spAutoFit/>
          </a:bodyPr>
          <a:lstStyle/>
          <a:p>
            <a:pPr algn="ctr"/>
            <a:r>
              <a:rPr lang="en-GB" sz="1600" dirty="0"/>
              <a:t>52. Click on Inspect and then section analysis.</a:t>
            </a:r>
          </a:p>
        </p:txBody>
      </p:sp>
      <p:sp>
        <p:nvSpPr>
          <p:cNvPr id="27" name="TextBox 26">
            <a:extLst>
              <a:ext uri="{FF2B5EF4-FFF2-40B4-BE49-F238E27FC236}">
                <a16:creationId xmlns:a16="http://schemas.microsoft.com/office/drawing/2014/main" id="{43905B18-4BC1-4171-86C5-DFF12052E92B}"/>
              </a:ext>
            </a:extLst>
          </p:cNvPr>
          <p:cNvSpPr txBox="1"/>
          <p:nvPr/>
        </p:nvSpPr>
        <p:spPr>
          <a:xfrm>
            <a:off x="106273" y="5502154"/>
            <a:ext cx="2161472" cy="1077218"/>
          </a:xfrm>
          <a:prstGeom prst="rect">
            <a:avLst/>
          </a:prstGeom>
          <a:noFill/>
        </p:spPr>
        <p:txBody>
          <a:bodyPr wrap="square" rtlCol="0">
            <a:spAutoFit/>
          </a:bodyPr>
          <a:lstStyle/>
          <a:p>
            <a:pPr algn="ctr"/>
            <a:r>
              <a:rPr lang="en-GB" sz="1600" dirty="0"/>
              <a:t>51. Underneath Chassis is Origin. Click the lightbulb to the left of Origin to turn it on.</a:t>
            </a:r>
          </a:p>
        </p:txBody>
      </p:sp>
      <p:pic>
        <p:nvPicPr>
          <p:cNvPr id="32" name="Picture 31">
            <a:extLst>
              <a:ext uri="{FF2B5EF4-FFF2-40B4-BE49-F238E27FC236}">
                <a16:creationId xmlns:a16="http://schemas.microsoft.com/office/drawing/2014/main" id="{03AA741D-0B9F-4932-89E1-790CFF0E3864}"/>
              </a:ext>
            </a:extLst>
          </p:cNvPr>
          <p:cNvPicPr>
            <a:picLocks noChangeAspect="1"/>
          </p:cNvPicPr>
          <p:nvPr/>
        </p:nvPicPr>
        <p:blipFill rotWithShape="1">
          <a:blip r:embed="rId6"/>
          <a:srcRect t="20586" r="83862" b="40196"/>
          <a:stretch/>
        </p:blipFill>
        <p:spPr>
          <a:xfrm>
            <a:off x="467544" y="3356992"/>
            <a:ext cx="1475656" cy="2016224"/>
          </a:xfrm>
          <a:prstGeom prst="rect">
            <a:avLst/>
          </a:prstGeom>
        </p:spPr>
      </p:pic>
      <p:sp>
        <p:nvSpPr>
          <p:cNvPr id="33" name="Rectangle 32">
            <a:extLst>
              <a:ext uri="{FF2B5EF4-FFF2-40B4-BE49-F238E27FC236}">
                <a16:creationId xmlns:a16="http://schemas.microsoft.com/office/drawing/2014/main" id="{3D4A718C-5326-4CE9-B049-74D91968BF2B}"/>
              </a:ext>
            </a:extLst>
          </p:cNvPr>
          <p:cNvSpPr/>
          <p:nvPr/>
        </p:nvSpPr>
        <p:spPr>
          <a:xfrm>
            <a:off x="4924345" y="3140968"/>
            <a:ext cx="4040139" cy="3600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p>
        </p:txBody>
      </p:sp>
      <p:pic>
        <p:nvPicPr>
          <p:cNvPr id="34" name="Picture 33">
            <a:extLst>
              <a:ext uri="{FF2B5EF4-FFF2-40B4-BE49-F238E27FC236}">
                <a16:creationId xmlns:a16="http://schemas.microsoft.com/office/drawing/2014/main" id="{A0BC1EFC-A1F6-4A5A-8145-149A9E1B1B71}"/>
              </a:ext>
            </a:extLst>
          </p:cNvPr>
          <p:cNvPicPr>
            <a:picLocks noChangeAspect="1"/>
          </p:cNvPicPr>
          <p:nvPr/>
        </p:nvPicPr>
        <p:blipFill rotWithShape="1">
          <a:blip r:embed="rId7"/>
          <a:srcRect l="29126" t="27589" r="25588" b="21987"/>
          <a:stretch/>
        </p:blipFill>
        <p:spPr>
          <a:xfrm>
            <a:off x="5130532" y="4262300"/>
            <a:ext cx="3617931" cy="2264862"/>
          </a:xfrm>
          <a:prstGeom prst="rect">
            <a:avLst/>
          </a:prstGeom>
        </p:spPr>
      </p:pic>
      <p:sp>
        <p:nvSpPr>
          <p:cNvPr id="35" name="TextBox 34">
            <a:extLst>
              <a:ext uri="{FF2B5EF4-FFF2-40B4-BE49-F238E27FC236}">
                <a16:creationId xmlns:a16="http://schemas.microsoft.com/office/drawing/2014/main" id="{2E6F6B3F-BFA2-4894-ADF3-7E375E043008}"/>
              </a:ext>
            </a:extLst>
          </p:cNvPr>
          <p:cNvSpPr txBox="1"/>
          <p:nvPr/>
        </p:nvSpPr>
        <p:spPr>
          <a:xfrm>
            <a:off x="4913310" y="3356992"/>
            <a:ext cx="4051174" cy="584775"/>
          </a:xfrm>
          <a:prstGeom prst="rect">
            <a:avLst/>
          </a:prstGeom>
          <a:noFill/>
        </p:spPr>
        <p:txBody>
          <a:bodyPr wrap="square" rtlCol="0">
            <a:spAutoFit/>
          </a:bodyPr>
          <a:lstStyle/>
          <a:p>
            <a:pPr algn="ctr"/>
            <a:r>
              <a:rPr lang="en-GB" sz="1600" dirty="0"/>
              <a:t>53. Click on orange square in between the blue and green axis’. Click ok.</a:t>
            </a:r>
          </a:p>
        </p:txBody>
      </p:sp>
    </p:spTree>
    <p:extLst>
      <p:ext uri="{BB962C8B-B14F-4D97-AF65-F5344CB8AC3E}">
        <p14:creationId xmlns:p14="http://schemas.microsoft.com/office/powerpoint/2010/main" val="36569055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7504" y="3713872"/>
            <a:ext cx="5544616" cy="302433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p:cNvSpPr/>
          <p:nvPr/>
        </p:nvSpPr>
        <p:spPr>
          <a:xfrm>
            <a:off x="5652120" y="3714390"/>
            <a:ext cx="3312368" cy="302381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Rectangle 22"/>
          <p:cNvSpPr/>
          <p:nvPr/>
        </p:nvSpPr>
        <p:spPr>
          <a:xfrm>
            <a:off x="107504" y="116631"/>
            <a:ext cx="2881552" cy="360039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p:cNvSpPr/>
          <p:nvPr/>
        </p:nvSpPr>
        <p:spPr>
          <a:xfrm>
            <a:off x="2994250" y="113215"/>
            <a:ext cx="5970238" cy="360039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Picture 6">
            <a:extLst>
              <a:ext uri="{FF2B5EF4-FFF2-40B4-BE49-F238E27FC236}">
                <a16:creationId xmlns:a16="http://schemas.microsoft.com/office/drawing/2014/main" id="{88617A1A-9496-463F-A617-A908E88C0EC2}"/>
              </a:ext>
            </a:extLst>
          </p:cNvPr>
          <p:cNvPicPr>
            <a:picLocks noChangeAspect="1"/>
          </p:cNvPicPr>
          <p:nvPr/>
        </p:nvPicPr>
        <p:blipFill rotWithShape="1">
          <a:blip r:embed="rId3"/>
          <a:srcRect t="20586" r="83862" b="37394"/>
          <a:stretch/>
        </p:blipFill>
        <p:spPr>
          <a:xfrm>
            <a:off x="684184" y="215247"/>
            <a:ext cx="1728192" cy="2529932"/>
          </a:xfrm>
          <a:prstGeom prst="rect">
            <a:avLst/>
          </a:prstGeom>
        </p:spPr>
      </p:pic>
      <p:sp>
        <p:nvSpPr>
          <p:cNvPr id="20" name="TextBox 19">
            <a:extLst>
              <a:ext uri="{FF2B5EF4-FFF2-40B4-BE49-F238E27FC236}">
                <a16:creationId xmlns:a16="http://schemas.microsoft.com/office/drawing/2014/main" id="{878F56D2-E1C2-49EE-99C6-5BB9C3F8DAEF}"/>
              </a:ext>
            </a:extLst>
          </p:cNvPr>
          <p:cNvSpPr txBox="1"/>
          <p:nvPr/>
        </p:nvSpPr>
        <p:spPr>
          <a:xfrm>
            <a:off x="107504" y="2814027"/>
            <a:ext cx="2881552" cy="830997"/>
          </a:xfrm>
          <a:prstGeom prst="rect">
            <a:avLst/>
          </a:prstGeom>
          <a:noFill/>
        </p:spPr>
        <p:txBody>
          <a:bodyPr wrap="square" rtlCol="0">
            <a:spAutoFit/>
          </a:bodyPr>
          <a:lstStyle/>
          <a:p>
            <a:pPr algn="ctr"/>
            <a:r>
              <a:rPr lang="en-GB" sz="1600" dirty="0"/>
              <a:t>54. Click the lightbulb next to Origin to turn the workplanes off.</a:t>
            </a:r>
          </a:p>
        </p:txBody>
      </p:sp>
      <p:pic>
        <p:nvPicPr>
          <p:cNvPr id="21" name="Picture 4">
            <a:extLst>
              <a:ext uri="{FF2B5EF4-FFF2-40B4-BE49-F238E27FC236}">
                <a16:creationId xmlns:a16="http://schemas.microsoft.com/office/drawing/2014/main" id="{A7B18BCB-94AE-464C-8496-9B2F7A1DAD8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066" t="8725" r="80338" b="75498"/>
          <a:stretch/>
        </p:blipFill>
        <p:spPr bwMode="auto">
          <a:xfrm>
            <a:off x="3131840" y="1052736"/>
            <a:ext cx="1730539" cy="1323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1">
            <a:extLst>
              <a:ext uri="{FF2B5EF4-FFF2-40B4-BE49-F238E27FC236}">
                <a16:creationId xmlns:a16="http://schemas.microsoft.com/office/drawing/2014/main" id="{E0101E4B-8E67-4B05-AD7C-C99AE59A70E0}"/>
              </a:ext>
            </a:extLst>
          </p:cNvPr>
          <p:cNvSpPr txBox="1"/>
          <p:nvPr/>
        </p:nvSpPr>
        <p:spPr>
          <a:xfrm>
            <a:off x="2987824" y="116632"/>
            <a:ext cx="2016224" cy="830997"/>
          </a:xfrm>
          <a:prstGeom prst="rect">
            <a:avLst/>
          </a:prstGeom>
          <a:noFill/>
        </p:spPr>
        <p:txBody>
          <a:bodyPr wrap="square" rtlCol="0">
            <a:spAutoFit/>
          </a:bodyPr>
          <a:lstStyle/>
          <a:p>
            <a:pPr algn="ctr"/>
            <a:r>
              <a:rPr lang="en-GB" sz="1600" dirty="0"/>
              <a:t>55. Click on Sketch and then Create Sketch.</a:t>
            </a:r>
          </a:p>
        </p:txBody>
      </p:sp>
      <p:pic>
        <p:nvPicPr>
          <p:cNvPr id="13" name="Picture 12">
            <a:extLst>
              <a:ext uri="{FF2B5EF4-FFF2-40B4-BE49-F238E27FC236}">
                <a16:creationId xmlns:a16="http://schemas.microsoft.com/office/drawing/2014/main" id="{FC9BB255-7A15-4653-8D6B-C6F8B516EE47}"/>
              </a:ext>
            </a:extLst>
          </p:cNvPr>
          <p:cNvPicPr>
            <a:picLocks noChangeAspect="1"/>
          </p:cNvPicPr>
          <p:nvPr/>
        </p:nvPicPr>
        <p:blipFill rotWithShape="1">
          <a:blip r:embed="rId5"/>
          <a:srcRect l="24013" t="21148" r="30313" b="21987"/>
          <a:stretch/>
        </p:blipFill>
        <p:spPr>
          <a:xfrm>
            <a:off x="5369292" y="455186"/>
            <a:ext cx="3369885" cy="2358841"/>
          </a:xfrm>
          <a:prstGeom prst="rect">
            <a:avLst/>
          </a:prstGeom>
        </p:spPr>
      </p:pic>
      <p:sp>
        <p:nvSpPr>
          <p:cNvPr id="24" name="Rectangle 23">
            <a:extLst>
              <a:ext uri="{FF2B5EF4-FFF2-40B4-BE49-F238E27FC236}">
                <a16:creationId xmlns:a16="http://schemas.microsoft.com/office/drawing/2014/main" id="{CCBE9B83-68B9-4051-99F2-F12353347798}"/>
              </a:ext>
            </a:extLst>
          </p:cNvPr>
          <p:cNvSpPr/>
          <p:nvPr/>
        </p:nvSpPr>
        <p:spPr>
          <a:xfrm>
            <a:off x="2994250" y="116632"/>
            <a:ext cx="2009798" cy="238045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TextBox 24">
            <a:extLst>
              <a:ext uri="{FF2B5EF4-FFF2-40B4-BE49-F238E27FC236}">
                <a16:creationId xmlns:a16="http://schemas.microsoft.com/office/drawing/2014/main" id="{D1EFFF6D-2D5B-4820-9B28-F8FEB993E9EA}"/>
              </a:ext>
            </a:extLst>
          </p:cNvPr>
          <p:cNvSpPr txBox="1"/>
          <p:nvPr/>
        </p:nvSpPr>
        <p:spPr>
          <a:xfrm>
            <a:off x="2994250" y="3234462"/>
            <a:ext cx="5970238" cy="338554"/>
          </a:xfrm>
          <a:prstGeom prst="rect">
            <a:avLst/>
          </a:prstGeom>
          <a:noFill/>
        </p:spPr>
        <p:txBody>
          <a:bodyPr wrap="square" rtlCol="0">
            <a:spAutoFit/>
          </a:bodyPr>
          <a:lstStyle/>
          <a:p>
            <a:pPr algn="ctr"/>
            <a:r>
              <a:rPr lang="en-GB" sz="1600" dirty="0"/>
              <a:t>56. Click on face that is pointed to.</a:t>
            </a:r>
          </a:p>
        </p:txBody>
      </p:sp>
      <p:cxnSp>
        <p:nvCxnSpPr>
          <p:cNvPr id="26" name="Straight Arrow Connector 25">
            <a:extLst>
              <a:ext uri="{FF2B5EF4-FFF2-40B4-BE49-F238E27FC236}">
                <a16:creationId xmlns:a16="http://schemas.microsoft.com/office/drawing/2014/main" id="{D0B15097-5486-4E03-9F3E-80DAA818BD99}"/>
              </a:ext>
            </a:extLst>
          </p:cNvPr>
          <p:cNvCxnSpPr>
            <a:cxnSpLocks/>
          </p:cNvCxnSpPr>
          <p:nvPr/>
        </p:nvCxnSpPr>
        <p:spPr>
          <a:xfrm flipV="1">
            <a:off x="6516216" y="1916833"/>
            <a:ext cx="432048" cy="131762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0AEFA7E6-8599-4934-AF9A-C3E4458D1872}"/>
              </a:ext>
            </a:extLst>
          </p:cNvPr>
          <p:cNvSpPr txBox="1"/>
          <p:nvPr/>
        </p:nvSpPr>
        <p:spPr>
          <a:xfrm>
            <a:off x="107505" y="3717032"/>
            <a:ext cx="5539422" cy="1077218"/>
          </a:xfrm>
          <a:prstGeom prst="rect">
            <a:avLst/>
          </a:prstGeom>
          <a:noFill/>
        </p:spPr>
        <p:txBody>
          <a:bodyPr wrap="square" rtlCol="0">
            <a:spAutoFit/>
          </a:bodyPr>
          <a:lstStyle/>
          <a:p>
            <a:pPr algn="ctr"/>
            <a:r>
              <a:rPr lang="en-GB" sz="1600" dirty="0"/>
              <a:t>57. Click on sketch, then rectangle and finally 2 point rectangle. Draw a rectangle measuring 1.5mm wide and 2.5mm high. Ensure that the top line of the rectangle lines up with the top of the drone chassis.</a:t>
            </a:r>
          </a:p>
        </p:txBody>
      </p:sp>
      <p:pic>
        <p:nvPicPr>
          <p:cNvPr id="31" name="Picture 30">
            <a:extLst>
              <a:ext uri="{FF2B5EF4-FFF2-40B4-BE49-F238E27FC236}">
                <a16:creationId xmlns:a16="http://schemas.microsoft.com/office/drawing/2014/main" id="{00F9A0FF-BE52-4D62-8774-0398165D4C6C}"/>
              </a:ext>
            </a:extLst>
          </p:cNvPr>
          <p:cNvPicPr>
            <a:picLocks noChangeAspect="1"/>
          </p:cNvPicPr>
          <p:nvPr/>
        </p:nvPicPr>
        <p:blipFill rotWithShape="1">
          <a:blip r:embed="rId6"/>
          <a:srcRect l="27162" t="31573" r="19288" b="27590"/>
          <a:stretch/>
        </p:blipFill>
        <p:spPr>
          <a:xfrm>
            <a:off x="719572" y="4786013"/>
            <a:ext cx="4392488" cy="1883347"/>
          </a:xfrm>
          <a:prstGeom prst="rect">
            <a:avLst/>
          </a:prstGeom>
        </p:spPr>
      </p:pic>
      <p:pic>
        <p:nvPicPr>
          <p:cNvPr id="32" name="Picture 31">
            <a:extLst>
              <a:ext uri="{FF2B5EF4-FFF2-40B4-BE49-F238E27FC236}">
                <a16:creationId xmlns:a16="http://schemas.microsoft.com/office/drawing/2014/main" id="{637A5B2C-7704-437B-BD71-A90B577E3B20}"/>
              </a:ext>
            </a:extLst>
          </p:cNvPr>
          <p:cNvPicPr>
            <a:picLocks noChangeAspect="1"/>
          </p:cNvPicPr>
          <p:nvPr/>
        </p:nvPicPr>
        <p:blipFill rotWithShape="1">
          <a:blip r:embed="rId7"/>
          <a:srcRect l="7812" t="10781" r="79925" b="68127"/>
          <a:stretch/>
        </p:blipFill>
        <p:spPr>
          <a:xfrm>
            <a:off x="5859873" y="3790714"/>
            <a:ext cx="1121317" cy="1084314"/>
          </a:xfrm>
          <a:prstGeom prst="rect">
            <a:avLst/>
          </a:prstGeom>
        </p:spPr>
      </p:pic>
      <p:pic>
        <p:nvPicPr>
          <p:cNvPr id="33" name="Picture 32">
            <a:extLst>
              <a:ext uri="{FF2B5EF4-FFF2-40B4-BE49-F238E27FC236}">
                <a16:creationId xmlns:a16="http://schemas.microsoft.com/office/drawing/2014/main" id="{B9569001-7B70-4B02-8E04-FD9ABC03D084}"/>
              </a:ext>
            </a:extLst>
          </p:cNvPr>
          <p:cNvPicPr>
            <a:picLocks noChangeAspect="1"/>
          </p:cNvPicPr>
          <p:nvPr/>
        </p:nvPicPr>
        <p:blipFill rotWithShape="1">
          <a:blip r:embed="rId7"/>
          <a:srcRect l="7812" t="82052" r="79925" b="5179"/>
          <a:stretch/>
        </p:blipFill>
        <p:spPr>
          <a:xfrm>
            <a:off x="5859874" y="5580856"/>
            <a:ext cx="1121317" cy="656456"/>
          </a:xfrm>
          <a:prstGeom prst="rect">
            <a:avLst/>
          </a:prstGeom>
        </p:spPr>
      </p:pic>
      <p:sp>
        <p:nvSpPr>
          <p:cNvPr id="34" name="TextBox 33">
            <a:extLst>
              <a:ext uri="{FF2B5EF4-FFF2-40B4-BE49-F238E27FC236}">
                <a16:creationId xmlns:a16="http://schemas.microsoft.com/office/drawing/2014/main" id="{18C3519B-D87B-481A-B5B5-4C5D91D615F1}"/>
              </a:ext>
            </a:extLst>
          </p:cNvPr>
          <p:cNvSpPr txBox="1"/>
          <p:nvPr/>
        </p:nvSpPr>
        <p:spPr>
          <a:xfrm>
            <a:off x="7281598" y="4687431"/>
            <a:ext cx="1550234" cy="1077218"/>
          </a:xfrm>
          <a:prstGeom prst="rect">
            <a:avLst/>
          </a:prstGeom>
          <a:noFill/>
        </p:spPr>
        <p:txBody>
          <a:bodyPr wrap="square" rtlCol="0">
            <a:spAutoFit/>
          </a:bodyPr>
          <a:lstStyle/>
          <a:p>
            <a:pPr algn="ctr"/>
            <a:r>
              <a:rPr lang="en-GB" sz="1600" dirty="0"/>
              <a:t>58. Click on Sketch and then Sketch Dimension.</a:t>
            </a:r>
          </a:p>
        </p:txBody>
      </p:sp>
      <p:cxnSp>
        <p:nvCxnSpPr>
          <p:cNvPr id="35" name="Straight Arrow Connector 34">
            <a:extLst>
              <a:ext uri="{FF2B5EF4-FFF2-40B4-BE49-F238E27FC236}">
                <a16:creationId xmlns:a16="http://schemas.microsoft.com/office/drawing/2014/main" id="{EB27CD43-799B-4DA0-8B06-C23DFCDE37B3}"/>
              </a:ext>
            </a:extLst>
          </p:cNvPr>
          <p:cNvCxnSpPr>
            <a:cxnSpLocks/>
            <a:stCxn id="32" idx="2"/>
            <a:endCxn id="33" idx="0"/>
          </p:cNvCxnSpPr>
          <p:nvPr/>
        </p:nvCxnSpPr>
        <p:spPr>
          <a:xfrm>
            <a:off x="6420532" y="4875028"/>
            <a:ext cx="1" cy="70582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18635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504" y="116632"/>
            <a:ext cx="3556190" cy="367240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p:cNvSpPr/>
          <p:nvPr/>
        </p:nvSpPr>
        <p:spPr>
          <a:xfrm>
            <a:off x="5652120" y="116632"/>
            <a:ext cx="3384376" cy="662473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tangle 14"/>
          <p:cNvSpPr/>
          <p:nvPr/>
        </p:nvSpPr>
        <p:spPr>
          <a:xfrm>
            <a:off x="3663694" y="116632"/>
            <a:ext cx="1988426" cy="367240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Rectangle 27"/>
          <p:cNvSpPr/>
          <p:nvPr/>
        </p:nvSpPr>
        <p:spPr>
          <a:xfrm>
            <a:off x="103399" y="3789040"/>
            <a:ext cx="5548722" cy="295232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TextBox 33">
            <a:extLst>
              <a:ext uri="{FF2B5EF4-FFF2-40B4-BE49-F238E27FC236}">
                <a16:creationId xmlns:a16="http://schemas.microsoft.com/office/drawing/2014/main" id="{9D2FD9E1-B487-49E2-9437-4FCA5DE9F482}"/>
              </a:ext>
            </a:extLst>
          </p:cNvPr>
          <p:cNvSpPr txBox="1"/>
          <p:nvPr/>
        </p:nvSpPr>
        <p:spPr>
          <a:xfrm>
            <a:off x="103398" y="116632"/>
            <a:ext cx="3556190" cy="1323439"/>
          </a:xfrm>
          <a:prstGeom prst="rect">
            <a:avLst/>
          </a:prstGeom>
          <a:noFill/>
        </p:spPr>
        <p:txBody>
          <a:bodyPr wrap="square" rtlCol="0">
            <a:spAutoFit/>
          </a:bodyPr>
          <a:lstStyle/>
          <a:p>
            <a:pPr algn="ctr"/>
            <a:r>
              <a:rPr lang="en-GB" sz="1600" dirty="0"/>
              <a:t>59. Firstly click on the centre origin point and then click on the left line of your rectangle. Drag your cursor upwards. In the box type in 10mm and click enter on your keyboard.</a:t>
            </a:r>
          </a:p>
        </p:txBody>
      </p:sp>
      <p:pic>
        <p:nvPicPr>
          <p:cNvPr id="5" name="Picture 4">
            <a:extLst>
              <a:ext uri="{FF2B5EF4-FFF2-40B4-BE49-F238E27FC236}">
                <a16:creationId xmlns:a16="http://schemas.microsoft.com/office/drawing/2014/main" id="{04DCD022-30A8-4E95-8EF5-A40969AE09F3}"/>
              </a:ext>
            </a:extLst>
          </p:cNvPr>
          <p:cNvPicPr>
            <a:picLocks noChangeAspect="1"/>
          </p:cNvPicPr>
          <p:nvPr/>
        </p:nvPicPr>
        <p:blipFill rotWithShape="1">
          <a:blip r:embed="rId2"/>
          <a:srcRect l="50994" t="30937" r="18407" b="28594"/>
          <a:stretch/>
        </p:blipFill>
        <p:spPr>
          <a:xfrm>
            <a:off x="481443" y="1440071"/>
            <a:ext cx="2868442" cy="2132945"/>
          </a:xfrm>
          <a:prstGeom prst="rect">
            <a:avLst/>
          </a:prstGeom>
        </p:spPr>
      </p:pic>
      <p:sp>
        <p:nvSpPr>
          <p:cNvPr id="36" name="TextBox 35">
            <a:extLst>
              <a:ext uri="{FF2B5EF4-FFF2-40B4-BE49-F238E27FC236}">
                <a16:creationId xmlns:a16="http://schemas.microsoft.com/office/drawing/2014/main" id="{93494AF3-C812-4917-AB6E-BD27BBBBD110}"/>
              </a:ext>
            </a:extLst>
          </p:cNvPr>
          <p:cNvSpPr txBox="1"/>
          <p:nvPr/>
        </p:nvSpPr>
        <p:spPr>
          <a:xfrm>
            <a:off x="3721847" y="752704"/>
            <a:ext cx="1811841" cy="584775"/>
          </a:xfrm>
          <a:prstGeom prst="rect">
            <a:avLst/>
          </a:prstGeom>
          <a:noFill/>
        </p:spPr>
        <p:txBody>
          <a:bodyPr wrap="square" rtlCol="0">
            <a:spAutoFit/>
          </a:bodyPr>
          <a:lstStyle/>
          <a:p>
            <a:pPr algn="ctr"/>
            <a:r>
              <a:rPr lang="en-GB" sz="1600" dirty="0"/>
              <a:t>60. Click Create and then Extrude.</a:t>
            </a:r>
          </a:p>
        </p:txBody>
      </p:sp>
      <p:pic>
        <p:nvPicPr>
          <p:cNvPr id="37" name="Picture 36">
            <a:extLst>
              <a:ext uri="{FF2B5EF4-FFF2-40B4-BE49-F238E27FC236}">
                <a16:creationId xmlns:a16="http://schemas.microsoft.com/office/drawing/2014/main" id="{568A7871-6B3E-483F-B247-7359CDF32AC7}"/>
              </a:ext>
            </a:extLst>
          </p:cNvPr>
          <p:cNvPicPr>
            <a:picLocks noChangeAspect="1"/>
          </p:cNvPicPr>
          <p:nvPr/>
        </p:nvPicPr>
        <p:blipFill rotWithShape="1">
          <a:blip r:embed="rId3"/>
          <a:srcRect l="17713" t="12182" r="69687" b="72411"/>
          <a:stretch/>
        </p:blipFill>
        <p:spPr>
          <a:xfrm>
            <a:off x="3780968" y="1962969"/>
            <a:ext cx="1693601" cy="1164351"/>
          </a:xfrm>
          <a:prstGeom prst="rect">
            <a:avLst/>
          </a:prstGeom>
        </p:spPr>
      </p:pic>
      <p:pic>
        <p:nvPicPr>
          <p:cNvPr id="6" name="Picture 5">
            <a:extLst>
              <a:ext uri="{FF2B5EF4-FFF2-40B4-BE49-F238E27FC236}">
                <a16:creationId xmlns:a16="http://schemas.microsoft.com/office/drawing/2014/main" id="{ABA960DC-77D8-4DC4-8163-C62EDDF10E44}"/>
              </a:ext>
            </a:extLst>
          </p:cNvPr>
          <p:cNvPicPr>
            <a:picLocks noChangeAspect="1"/>
          </p:cNvPicPr>
          <p:nvPr/>
        </p:nvPicPr>
        <p:blipFill rotWithShape="1">
          <a:blip r:embed="rId4"/>
          <a:srcRect l="36635" t="24184" r="21651" b="34593"/>
          <a:stretch/>
        </p:blipFill>
        <p:spPr>
          <a:xfrm>
            <a:off x="899592" y="4373815"/>
            <a:ext cx="4055366" cy="2253179"/>
          </a:xfrm>
          <a:prstGeom prst="rect">
            <a:avLst/>
          </a:prstGeom>
        </p:spPr>
      </p:pic>
      <p:sp>
        <p:nvSpPr>
          <p:cNvPr id="38" name="TextBox 37">
            <a:extLst>
              <a:ext uri="{FF2B5EF4-FFF2-40B4-BE49-F238E27FC236}">
                <a16:creationId xmlns:a16="http://schemas.microsoft.com/office/drawing/2014/main" id="{0FB2BB1B-019F-45E1-A184-F242C284FF85}"/>
              </a:ext>
            </a:extLst>
          </p:cNvPr>
          <p:cNvSpPr txBox="1"/>
          <p:nvPr/>
        </p:nvSpPr>
        <p:spPr>
          <a:xfrm>
            <a:off x="103397" y="3789040"/>
            <a:ext cx="5548721" cy="584775"/>
          </a:xfrm>
          <a:prstGeom prst="rect">
            <a:avLst/>
          </a:prstGeom>
          <a:noFill/>
        </p:spPr>
        <p:txBody>
          <a:bodyPr wrap="square" rtlCol="0">
            <a:spAutoFit/>
          </a:bodyPr>
          <a:lstStyle/>
          <a:p>
            <a:pPr algn="ctr"/>
            <a:r>
              <a:rPr lang="en-GB" sz="1600" dirty="0"/>
              <a:t>61. Click on the rectangle you have just drawn and in the distance box type in 20mm and click ok.</a:t>
            </a:r>
          </a:p>
        </p:txBody>
      </p:sp>
      <p:pic>
        <p:nvPicPr>
          <p:cNvPr id="20" name="Picture 19">
            <a:extLst>
              <a:ext uri="{FF2B5EF4-FFF2-40B4-BE49-F238E27FC236}">
                <a16:creationId xmlns:a16="http://schemas.microsoft.com/office/drawing/2014/main" id="{5B6C580B-F349-47B2-8ED5-E4A9318E202A}"/>
              </a:ext>
            </a:extLst>
          </p:cNvPr>
          <p:cNvPicPr>
            <a:picLocks noChangeAspect="1"/>
          </p:cNvPicPr>
          <p:nvPr/>
        </p:nvPicPr>
        <p:blipFill rotWithShape="1">
          <a:blip r:embed="rId5"/>
          <a:srcRect t="19929" r="83862" b="33847"/>
          <a:stretch/>
        </p:blipFill>
        <p:spPr>
          <a:xfrm>
            <a:off x="5769392" y="1209063"/>
            <a:ext cx="1467937" cy="2363953"/>
          </a:xfrm>
          <a:prstGeom prst="rect">
            <a:avLst/>
          </a:prstGeom>
        </p:spPr>
      </p:pic>
      <p:sp>
        <p:nvSpPr>
          <p:cNvPr id="39" name="TextBox 38">
            <a:extLst>
              <a:ext uri="{FF2B5EF4-FFF2-40B4-BE49-F238E27FC236}">
                <a16:creationId xmlns:a16="http://schemas.microsoft.com/office/drawing/2014/main" id="{50302E6C-04F5-44E0-B2D8-FBD0B648D110}"/>
              </a:ext>
            </a:extLst>
          </p:cNvPr>
          <p:cNvSpPr txBox="1"/>
          <p:nvPr/>
        </p:nvSpPr>
        <p:spPr>
          <a:xfrm>
            <a:off x="5648014" y="116632"/>
            <a:ext cx="3388481" cy="1077218"/>
          </a:xfrm>
          <a:prstGeom prst="rect">
            <a:avLst/>
          </a:prstGeom>
          <a:noFill/>
        </p:spPr>
        <p:txBody>
          <a:bodyPr wrap="square" rtlCol="0">
            <a:spAutoFit/>
          </a:bodyPr>
          <a:lstStyle/>
          <a:p>
            <a:pPr algn="ctr"/>
            <a:r>
              <a:rPr lang="en-GB" sz="1600" dirty="0"/>
              <a:t>62. Click the lightbulb next to the work analysis to turn off the section analysis. You will now be able to see all of your drone so far.</a:t>
            </a:r>
          </a:p>
        </p:txBody>
      </p:sp>
      <p:pic>
        <p:nvPicPr>
          <p:cNvPr id="22" name="Picture 21">
            <a:extLst>
              <a:ext uri="{FF2B5EF4-FFF2-40B4-BE49-F238E27FC236}">
                <a16:creationId xmlns:a16="http://schemas.microsoft.com/office/drawing/2014/main" id="{71AA9A29-6174-42F5-B0B7-9AC6E96500B7}"/>
              </a:ext>
            </a:extLst>
          </p:cNvPr>
          <p:cNvPicPr>
            <a:picLocks noChangeAspect="1"/>
          </p:cNvPicPr>
          <p:nvPr/>
        </p:nvPicPr>
        <p:blipFill rotWithShape="1">
          <a:blip r:embed="rId6"/>
          <a:srcRect l="28738" t="27590" r="31888" b="21456"/>
          <a:stretch/>
        </p:blipFill>
        <p:spPr>
          <a:xfrm>
            <a:off x="5855168" y="3955412"/>
            <a:ext cx="3037312" cy="2209892"/>
          </a:xfrm>
          <a:prstGeom prst="rect">
            <a:avLst/>
          </a:prstGeom>
        </p:spPr>
      </p:pic>
    </p:spTree>
    <p:extLst>
      <p:ext uri="{BB962C8B-B14F-4D97-AF65-F5344CB8AC3E}">
        <p14:creationId xmlns:p14="http://schemas.microsoft.com/office/powerpoint/2010/main" val="8344423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504" y="116632"/>
            <a:ext cx="4894638" cy="662473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p:cNvSpPr/>
          <p:nvPr/>
        </p:nvSpPr>
        <p:spPr>
          <a:xfrm flipH="1">
            <a:off x="5002140" y="116632"/>
            <a:ext cx="4034355" cy="280831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Rectangle 25"/>
          <p:cNvSpPr/>
          <p:nvPr/>
        </p:nvSpPr>
        <p:spPr>
          <a:xfrm>
            <a:off x="5002142" y="2924944"/>
            <a:ext cx="4034350" cy="165618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1" name="Picture 10">
            <a:extLst>
              <a:ext uri="{FF2B5EF4-FFF2-40B4-BE49-F238E27FC236}">
                <a16:creationId xmlns:a16="http://schemas.microsoft.com/office/drawing/2014/main" id="{462BA853-6EFD-43BF-A6EF-BFEF9C1CFD00}"/>
              </a:ext>
            </a:extLst>
          </p:cNvPr>
          <p:cNvPicPr>
            <a:picLocks noChangeAspect="1"/>
          </p:cNvPicPr>
          <p:nvPr/>
        </p:nvPicPr>
        <p:blipFill rotWithShape="1">
          <a:blip r:embed="rId2"/>
          <a:srcRect l="17713" t="10760" r="69687" b="19186"/>
          <a:stretch/>
        </p:blipFill>
        <p:spPr>
          <a:xfrm>
            <a:off x="251520" y="259571"/>
            <a:ext cx="1152128" cy="3601477"/>
          </a:xfrm>
          <a:prstGeom prst="rect">
            <a:avLst/>
          </a:prstGeom>
        </p:spPr>
      </p:pic>
      <p:sp>
        <p:nvSpPr>
          <p:cNvPr id="27" name="TextBox 26">
            <a:extLst>
              <a:ext uri="{FF2B5EF4-FFF2-40B4-BE49-F238E27FC236}">
                <a16:creationId xmlns:a16="http://schemas.microsoft.com/office/drawing/2014/main" id="{6E283907-291C-4F8C-A88A-C55214EB0AE8}"/>
              </a:ext>
            </a:extLst>
          </p:cNvPr>
          <p:cNvSpPr txBox="1"/>
          <p:nvPr/>
        </p:nvSpPr>
        <p:spPr>
          <a:xfrm>
            <a:off x="1436798" y="116632"/>
            <a:ext cx="3565343" cy="1815882"/>
          </a:xfrm>
          <a:prstGeom prst="rect">
            <a:avLst/>
          </a:prstGeom>
          <a:noFill/>
        </p:spPr>
        <p:txBody>
          <a:bodyPr wrap="square" rtlCol="0">
            <a:spAutoFit/>
          </a:bodyPr>
          <a:lstStyle/>
          <a:p>
            <a:pPr algn="ctr"/>
            <a:r>
              <a:rPr lang="en-GB" sz="1600" dirty="0"/>
              <a:t>63. Click Create and then mirror. A menu box will appear.</a:t>
            </a:r>
          </a:p>
          <a:p>
            <a:pPr algn="ctr"/>
            <a:endParaRPr lang="en-GB" sz="1600" dirty="0"/>
          </a:p>
          <a:p>
            <a:pPr algn="ctr"/>
            <a:r>
              <a:rPr lang="en-GB" sz="1600" dirty="0"/>
              <a:t>Change pattern type to Features.</a:t>
            </a:r>
          </a:p>
          <a:p>
            <a:pPr algn="ctr"/>
            <a:endParaRPr lang="en-GB" sz="1600" dirty="0"/>
          </a:p>
          <a:p>
            <a:pPr algn="ctr"/>
            <a:r>
              <a:rPr lang="en-GB" sz="1600" dirty="0"/>
              <a:t>Click on the last icon on the timeline at the bottom.</a:t>
            </a:r>
          </a:p>
        </p:txBody>
      </p:sp>
      <p:pic>
        <p:nvPicPr>
          <p:cNvPr id="12" name="Picture 11">
            <a:extLst>
              <a:ext uri="{FF2B5EF4-FFF2-40B4-BE49-F238E27FC236}">
                <a16:creationId xmlns:a16="http://schemas.microsoft.com/office/drawing/2014/main" id="{5B61E4EC-6BFC-48DF-A24F-EBA7FCE3A5CE}"/>
              </a:ext>
            </a:extLst>
          </p:cNvPr>
          <p:cNvPicPr>
            <a:picLocks noChangeAspect="1"/>
          </p:cNvPicPr>
          <p:nvPr/>
        </p:nvPicPr>
        <p:blipFill rotWithShape="1">
          <a:blip r:embed="rId3"/>
          <a:srcRect l="30250" t="27590" r="29526" b="5235"/>
          <a:stretch/>
        </p:blipFill>
        <p:spPr>
          <a:xfrm>
            <a:off x="2195736" y="1932514"/>
            <a:ext cx="2683715" cy="2519813"/>
          </a:xfrm>
          <a:prstGeom prst="rect">
            <a:avLst/>
          </a:prstGeom>
        </p:spPr>
      </p:pic>
      <p:sp>
        <p:nvSpPr>
          <p:cNvPr id="13" name="Rectangle 12">
            <a:extLst>
              <a:ext uri="{FF2B5EF4-FFF2-40B4-BE49-F238E27FC236}">
                <a16:creationId xmlns:a16="http://schemas.microsoft.com/office/drawing/2014/main" id="{5996705F-FF2D-40E2-AE99-87ED267B2D34}"/>
              </a:ext>
            </a:extLst>
          </p:cNvPr>
          <p:cNvSpPr/>
          <p:nvPr/>
        </p:nvSpPr>
        <p:spPr>
          <a:xfrm>
            <a:off x="107504" y="3861048"/>
            <a:ext cx="2088233" cy="830997"/>
          </a:xfrm>
          <a:prstGeom prst="rect">
            <a:avLst/>
          </a:prstGeom>
        </p:spPr>
        <p:txBody>
          <a:bodyPr wrap="square">
            <a:spAutoFit/>
          </a:bodyPr>
          <a:lstStyle/>
          <a:p>
            <a:pPr algn="ctr"/>
            <a:r>
              <a:rPr lang="en-GB" sz="1600" dirty="0"/>
              <a:t>64. Select the plane in between the red and green axis’. Click ok.</a:t>
            </a:r>
          </a:p>
        </p:txBody>
      </p:sp>
      <p:pic>
        <p:nvPicPr>
          <p:cNvPr id="14" name="Picture 13">
            <a:extLst>
              <a:ext uri="{FF2B5EF4-FFF2-40B4-BE49-F238E27FC236}">
                <a16:creationId xmlns:a16="http://schemas.microsoft.com/office/drawing/2014/main" id="{2CE5DC82-9B91-4A3E-96C1-2060FC56AAB9}"/>
              </a:ext>
            </a:extLst>
          </p:cNvPr>
          <p:cNvPicPr>
            <a:picLocks noChangeAspect="1"/>
          </p:cNvPicPr>
          <p:nvPr/>
        </p:nvPicPr>
        <p:blipFill rotWithShape="1">
          <a:blip r:embed="rId4"/>
          <a:srcRect l="29888" t="27590" r="27951" b="13583"/>
          <a:stretch/>
        </p:blipFill>
        <p:spPr>
          <a:xfrm>
            <a:off x="179512" y="4725144"/>
            <a:ext cx="2376267" cy="1864100"/>
          </a:xfrm>
          <a:prstGeom prst="rect">
            <a:avLst/>
          </a:prstGeom>
        </p:spPr>
      </p:pic>
      <p:pic>
        <p:nvPicPr>
          <p:cNvPr id="17" name="Picture 16">
            <a:extLst>
              <a:ext uri="{FF2B5EF4-FFF2-40B4-BE49-F238E27FC236}">
                <a16:creationId xmlns:a16="http://schemas.microsoft.com/office/drawing/2014/main" id="{12590A2F-E376-41BF-A65E-33BF849DB869}"/>
              </a:ext>
            </a:extLst>
          </p:cNvPr>
          <p:cNvPicPr>
            <a:picLocks noChangeAspect="1"/>
          </p:cNvPicPr>
          <p:nvPr/>
        </p:nvPicPr>
        <p:blipFill rotWithShape="1">
          <a:blip r:embed="rId5"/>
          <a:srcRect l="29888" t="27590" r="31888" b="21987"/>
          <a:stretch/>
        </p:blipFill>
        <p:spPr>
          <a:xfrm>
            <a:off x="2673359" y="4839106"/>
            <a:ext cx="2206092" cy="1636175"/>
          </a:xfrm>
          <a:prstGeom prst="rect">
            <a:avLst/>
          </a:prstGeom>
        </p:spPr>
      </p:pic>
      <p:pic>
        <p:nvPicPr>
          <p:cNvPr id="2" name="Picture 1">
            <a:extLst>
              <a:ext uri="{FF2B5EF4-FFF2-40B4-BE49-F238E27FC236}">
                <a16:creationId xmlns:a16="http://schemas.microsoft.com/office/drawing/2014/main" id="{E678D031-F925-4B9A-A871-15B7B9831F3A}"/>
              </a:ext>
            </a:extLst>
          </p:cNvPr>
          <p:cNvPicPr>
            <a:picLocks noChangeAspect="1"/>
          </p:cNvPicPr>
          <p:nvPr/>
        </p:nvPicPr>
        <p:blipFill rotWithShape="1">
          <a:blip r:embed="rId6"/>
          <a:srcRect l="48657" t="17139" r="43255" b="43520"/>
          <a:stretch/>
        </p:blipFill>
        <p:spPr>
          <a:xfrm>
            <a:off x="5124830" y="235501"/>
            <a:ext cx="1569364" cy="2448272"/>
          </a:xfrm>
          <a:prstGeom prst="rect">
            <a:avLst/>
          </a:prstGeom>
        </p:spPr>
      </p:pic>
      <p:sp>
        <p:nvSpPr>
          <p:cNvPr id="15" name="TextBox 14">
            <a:extLst>
              <a:ext uri="{FF2B5EF4-FFF2-40B4-BE49-F238E27FC236}">
                <a16:creationId xmlns:a16="http://schemas.microsoft.com/office/drawing/2014/main" id="{5D8F7CD5-0567-4B77-9325-48E83A543284}"/>
              </a:ext>
            </a:extLst>
          </p:cNvPr>
          <p:cNvSpPr txBox="1"/>
          <p:nvPr/>
        </p:nvSpPr>
        <p:spPr>
          <a:xfrm>
            <a:off x="6965891" y="921028"/>
            <a:ext cx="1798906" cy="1077218"/>
          </a:xfrm>
          <a:prstGeom prst="rect">
            <a:avLst/>
          </a:prstGeom>
          <a:noFill/>
        </p:spPr>
        <p:txBody>
          <a:bodyPr wrap="square" rtlCol="0">
            <a:spAutoFit/>
          </a:bodyPr>
          <a:lstStyle/>
          <a:p>
            <a:pPr algn="ctr"/>
            <a:r>
              <a:rPr lang="en-GB" sz="1600" dirty="0"/>
              <a:t>65. Click the lightbulb next to Sketch1 to turn the sketch on.</a:t>
            </a:r>
          </a:p>
        </p:txBody>
      </p:sp>
      <p:pic>
        <p:nvPicPr>
          <p:cNvPr id="3" name="Picture 2">
            <a:extLst>
              <a:ext uri="{FF2B5EF4-FFF2-40B4-BE49-F238E27FC236}">
                <a16:creationId xmlns:a16="http://schemas.microsoft.com/office/drawing/2014/main" id="{F73F2A44-F948-491A-A654-E4ED6B2B451F}"/>
              </a:ext>
            </a:extLst>
          </p:cNvPr>
          <p:cNvPicPr>
            <a:picLocks noChangeAspect="1"/>
          </p:cNvPicPr>
          <p:nvPr/>
        </p:nvPicPr>
        <p:blipFill rotWithShape="1">
          <a:blip r:embed="rId7"/>
          <a:srcRect l="61663" t="24591" r="14604" b="20537"/>
          <a:stretch/>
        </p:blipFill>
        <p:spPr>
          <a:xfrm>
            <a:off x="6439169" y="4677088"/>
            <a:ext cx="2516934" cy="1866481"/>
          </a:xfrm>
          <a:prstGeom prst="rect">
            <a:avLst/>
          </a:prstGeom>
        </p:spPr>
      </p:pic>
      <p:sp>
        <p:nvSpPr>
          <p:cNvPr id="18" name="TextBox 17">
            <a:extLst>
              <a:ext uri="{FF2B5EF4-FFF2-40B4-BE49-F238E27FC236}">
                <a16:creationId xmlns:a16="http://schemas.microsoft.com/office/drawing/2014/main" id="{85BA78C3-C780-45B5-A3C9-287DA8930A83}"/>
              </a:ext>
            </a:extLst>
          </p:cNvPr>
          <p:cNvSpPr txBox="1"/>
          <p:nvPr/>
        </p:nvSpPr>
        <p:spPr>
          <a:xfrm>
            <a:off x="7188509" y="3290222"/>
            <a:ext cx="1585349" cy="830997"/>
          </a:xfrm>
          <a:prstGeom prst="rect">
            <a:avLst/>
          </a:prstGeom>
          <a:noFill/>
        </p:spPr>
        <p:txBody>
          <a:bodyPr wrap="square" rtlCol="0">
            <a:spAutoFit/>
          </a:bodyPr>
          <a:lstStyle/>
          <a:p>
            <a:pPr algn="ctr"/>
            <a:r>
              <a:rPr lang="en-GB" sz="1600" dirty="0"/>
              <a:t>66. Click on Sketch and Create Sketch.</a:t>
            </a:r>
          </a:p>
        </p:txBody>
      </p:sp>
      <p:pic>
        <p:nvPicPr>
          <p:cNvPr id="19" name="Picture 4">
            <a:extLst>
              <a:ext uri="{FF2B5EF4-FFF2-40B4-BE49-F238E27FC236}">
                <a16:creationId xmlns:a16="http://schemas.microsoft.com/office/drawing/2014/main" id="{72D1B1E6-58B3-43FD-906D-E2B07B6F401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8066" t="8725" r="80338" b="75498"/>
          <a:stretch/>
        </p:blipFill>
        <p:spPr bwMode="auto">
          <a:xfrm>
            <a:off x="5109347" y="3043813"/>
            <a:ext cx="1730539" cy="1323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TextBox 19">
            <a:extLst>
              <a:ext uri="{FF2B5EF4-FFF2-40B4-BE49-F238E27FC236}">
                <a16:creationId xmlns:a16="http://schemas.microsoft.com/office/drawing/2014/main" id="{8EC3BD41-91A0-4AB7-AEB4-E72E6E42F7EB}"/>
              </a:ext>
            </a:extLst>
          </p:cNvPr>
          <p:cNvSpPr txBox="1"/>
          <p:nvPr/>
        </p:nvSpPr>
        <p:spPr>
          <a:xfrm>
            <a:off x="5122487" y="4749252"/>
            <a:ext cx="1196755" cy="1815882"/>
          </a:xfrm>
          <a:prstGeom prst="rect">
            <a:avLst/>
          </a:prstGeom>
          <a:noFill/>
        </p:spPr>
        <p:txBody>
          <a:bodyPr wrap="square" rtlCol="0">
            <a:spAutoFit/>
          </a:bodyPr>
          <a:lstStyle/>
          <a:p>
            <a:pPr algn="ctr"/>
            <a:r>
              <a:rPr lang="en-GB" sz="1600" dirty="0"/>
              <a:t>67. Click on orange square in between the green and he red axis’.</a:t>
            </a:r>
          </a:p>
        </p:txBody>
      </p:sp>
      <p:sp>
        <p:nvSpPr>
          <p:cNvPr id="21" name="Rectangle 20">
            <a:extLst>
              <a:ext uri="{FF2B5EF4-FFF2-40B4-BE49-F238E27FC236}">
                <a16:creationId xmlns:a16="http://schemas.microsoft.com/office/drawing/2014/main" id="{63864CF4-188F-4EAB-A958-BD4B78798A9E}"/>
              </a:ext>
            </a:extLst>
          </p:cNvPr>
          <p:cNvSpPr/>
          <p:nvPr/>
        </p:nvSpPr>
        <p:spPr>
          <a:xfrm>
            <a:off x="4997031" y="4581128"/>
            <a:ext cx="4034350" cy="21602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789092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101906" y="2708920"/>
            <a:ext cx="3355443" cy="40324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Rectangle 3"/>
          <p:cNvSpPr/>
          <p:nvPr/>
        </p:nvSpPr>
        <p:spPr>
          <a:xfrm>
            <a:off x="107504" y="116632"/>
            <a:ext cx="3349845" cy="25922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p:cNvSpPr/>
          <p:nvPr/>
        </p:nvSpPr>
        <p:spPr>
          <a:xfrm flipH="1">
            <a:off x="3453600" y="116632"/>
            <a:ext cx="5582892" cy="230425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TextBox 17"/>
          <p:cNvSpPr txBox="1"/>
          <p:nvPr/>
        </p:nvSpPr>
        <p:spPr>
          <a:xfrm>
            <a:off x="101907" y="116632"/>
            <a:ext cx="3357290" cy="584775"/>
          </a:xfrm>
          <a:prstGeom prst="rect">
            <a:avLst/>
          </a:prstGeom>
          <a:noFill/>
        </p:spPr>
        <p:txBody>
          <a:bodyPr wrap="square" rtlCol="0">
            <a:spAutoFit/>
          </a:bodyPr>
          <a:lstStyle/>
          <a:p>
            <a:pPr algn="ctr"/>
            <a:r>
              <a:rPr lang="en-GB" sz="1600" dirty="0"/>
              <a:t>68. Click on Sketch, then Rectangle and finally 2-Point Rectangle. </a:t>
            </a:r>
          </a:p>
        </p:txBody>
      </p:sp>
      <p:sp>
        <p:nvSpPr>
          <p:cNvPr id="26" name="Rectangle 25"/>
          <p:cNvSpPr/>
          <p:nvPr/>
        </p:nvSpPr>
        <p:spPr>
          <a:xfrm>
            <a:off x="3460620" y="2420888"/>
            <a:ext cx="2083080" cy="43204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Rectangle 30"/>
          <p:cNvSpPr/>
          <p:nvPr/>
        </p:nvSpPr>
        <p:spPr>
          <a:xfrm>
            <a:off x="5543699" y="2420888"/>
            <a:ext cx="3492793" cy="43204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 name="Picture 1">
            <a:extLst>
              <a:ext uri="{FF2B5EF4-FFF2-40B4-BE49-F238E27FC236}">
                <a16:creationId xmlns:a16="http://schemas.microsoft.com/office/drawing/2014/main" id="{53855EF4-115E-4AB7-93A0-E5ABDC30793C}"/>
              </a:ext>
            </a:extLst>
          </p:cNvPr>
          <p:cNvPicPr>
            <a:picLocks noChangeAspect="1"/>
          </p:cNvPicPr>
          <p:nvPr/>
        </p:nvPicPr>
        <p:blipFill rotWithShape="1">
          <a:blip r:embed="rId2"/>
          <a:srcRect l="52747" t="10128" r="36327" b="67775"/>
          <a:stretch/>
        </p:blipFill>
        <p:spPr>
          <a:xfrm>
            <a:off x="448404" y="773415"/>
            <a:ext cx="2664296" cy="1728192"/>
          </a:xfrm>
          <a:prstGeom prst="rect">
            <a:avLst/>
          </a:prstGeom>
        </p:spPr>
      </p:pic>
      <p:sp>
        <p:nvSpPr>
          <p:cNvPr id="19" name="TextBox 18">
            <a:extLst>
              <a:ext uri="{FF2B5EF4-FFF2-40B4-BE49-F238E27FC236}">
                <a16:creationId xmlns:a16="http://schemas.microsoft.com/office/drawing/2014/main" id="{63D9E2F6-D62B-4FAF-AA49-DC808F6BAFE1}"/>
              </a:ext>
            </a:extLst>
          </p:cNvPr>
          <p:cNvSpPr txBox="1"/>
          <p:nvPr/>
        </p:nvSpPr>
        <p:spPr>
          <a:xfrm>
            <a:off x="3469419" y="116632"/>
            <a:ext cx="1318605" cy="2308324"/>
          </a:xfrm>
          <a:prstGeom prst="rect">
            <a:avLst/>
          </a:prstGeom>
          <a:noFill/>
        </p:spPr>
        <p:txBody>
          <a:bodyPr wrap="square" rtlCol="0">
            <a:spAutoFit/>
          </a:bodyPr>
          <a:lstStyle/>
          <a:p>
            <a:pPr algn="ctr"/>
            <a:r>
              <a:rPr lang="en-GB" sz="1600" dirty="0"/>
              <a:t>69. Draw a rectangle above your drone so that the rectangle measures 6mm high and 1.5mm wide.</a:t>
            </a:r>
          </a:p>
        </p:txBody>
      </p:sp>
      <p:pic>
        <p:nvPicPr>
          <p:cNvPr id="3" name="Picture 2">
            <a:extLst>
              <a:ext uri="{FF2B5EF4-FFF2-40B4-BE49-F238E27FC236}">
                <a16:creationId xmlns:a16="http://schemas.microsoft.com/office/drawing/2014/main" id="{96C650D3-1C3F-4FA1-AA5E-A64B9C26EBCE}"/>
              </a:ext>
            </a:extLst>
          </p:cNvPr>
          <p:cNvPicPr>
            <a:picLocks noChangeAspect="1"/>
          </p:cNvPicPr>
          <p:nvPr/>
        </p:nvPicPr>
        <p:blipFill rotWithShape="1">
          <a:blip r:embed="rId3"/>
          <a:srcRect l="57034" t="32813" r="10624" b="20538"/>
          <a:stretch/>
        </p:blipFill>
        <p:spPr>
          <a:xfrm>
            <a:off x="4788024" y="332656"/>
            <a:ext cx="4176464" cy="1932243"/>
          </a:xfrm>
          <a:prstGeom prst="rect">
            <a:avLst/>
          </a:prstGeom>
        </p:spPr>
      </p:pic>
      <p:sp>
        <p:nvSpPr>
          <p:cNvPr id="20" name="TextBox 19">
            <a:extLst>
              <a:ext uri="{FF2B5EF4-FFF2-40B4-BE49-F238E27FC236}">
                <a16:creationId xmlns:a16="http://schemas.microsoft.com/office/drawing/2014/main" id="{522F7915-3C54-4777-9985-B57BE91E1847}"/>
              </a:ext>
            </a:extLst>
          </p:cNvPr>
          <p:cNvSpPr txBox="1"/>
          <p:nvPr/>
        </p:nvSpPr>
        <p:spPr>
          <a:xfrm>
            <a:off x="299300" y="4830251"/>
            <a:ext cx="2966252" cy="1569660"/>
          </a:xfrm>
          <a:prstGeom prst="rect">
            <a:avLst/>
          </a:prstGeom>
          <a:noFill/>
        </p:spPr>
        <p:txBody>
          <a:bodyPr wrap="square" rtlCol="0">
            <a:spAutoFit/>
          </a:bodyPr>
          <a:lstStyle/>
          <a:p>
            <a:pPr algn="ctr"/>
            <a:r>
              <a:rPr lang="en-GB" sz="1600" dirty="0"/>
              <a:t>70. Draw another rectangle so that it measures 3mm high and 0.75mm wide.</a:t>
            </a:r>
          </a:p>
          <a:p>
            <a:pPr algn="ctr"/>
            <a:endParaRPr lang="en-GB" sz="1600" dirty="0"/>
          </a:p>
          <a:p>
            <a:pPr algn="ctr"/>
            <a:r>
              <a:rPr lang="en-GB" sz="1600" dirty="0"/>
              <a:t>Make sure your rectangles look exactly like the picture above.</a:t>
            </a:r>
          </a:p>
        </p:txBody>
      </p:sp>
      <p:pic>
        <p:nvPicPr>
          <p:cNvPr id="5" name="Picture 4">
            <a:extLst>
              <a:ext uri="{FF2B5EF4-FFF2-40B4-BE49-F238E27FC236}">
                <a16:creationId xmlns:a16="http://schemas.microsoft.com/office/drawing/2014/main" id="{DD26A04D-7F7D-467A-9917-8CD7B5AFD861}"/>
              </a:ext>
            </a:extLst>
          </p:cNvPr>
          <p:cNvPicPr>
            <a:picLocks noChangeAspect="1"/>
          </p:cNvPicPr>
          <p:nvPr/>
        </p:nvPicPr>
        <p:blipFill rotWithShape="1">
          <a:blip r:embed="rId4"/>
          <a:srcRect l="57087" t="22992" r="12200" b="18083"/>
          <a:stretch/>
        </p:blipFill>
        <p:spPr>
          <a:xfrm>
            <a:off x="261308" y="2852935"/>
            <a:ext cx="3028182" cy="1863498"/>
          </a:xfrm>
          <a:prstGeom prst="rect">
            <a:avLst/>
          </a:prstGeom>
        </p:spPr>
      </p:pic>
      <p:pic>
        <p:nvPicPr>
          <p:cNvPr id="24" name="Picture 23">
            <a:extLst>
              <a:ext uri="{FF2B5EF4-FFF2-40B4-BE49-F238E27FC236}">
                <a16:creationId xmlns:a16="http://schemas.microsoft.com/office/drawing/2014/main" id="{88F31E9A-1620-4C93-B9C6-587DB9069B1A}"/>
              </a:ext>
            </a:extLst>
          </p:cNvPr>
          <p:cNvPicPr>
            <a:picLocks noChangeAspect="1"/>
          </p:cNvPicPr>
          <p:nvPr/>
        </p:nvPicPr>
        <p:blipFill rotWithShape="1">
          <a:blip r:embed="rId5"/>
          <a:srcRect l="7812" t="10781" r="79925" b="68127"/>
          <a:stretch/>
        </p:blipFill>
        <p:spPr>
          <a:xfrm>
            <a:off x="3637829" y="2552204"/>
            <a:ext cx="1728660" cy="1671615"/>
          </a:xfrm>
          <a:prstGeom prst="rect">
            <a:avLst/>
          </a:prstGeom>
        </p:spPr>
      </p:pic>
      <p:pic>
        <p:nvPicPr>
          <p:cNvPr id="28" name="Picture 27">
            <a:extLst>
              <a:ext uri="{FF2B5EF4-FFF2-40B4-BE49-F238E27FC236}">
                <a16:creationId xmlns:a16="http://schemas.microsoft.com/office/drawing/2014/main" id="{BD4BBBF8-8C95-4C0D-B153-7F70339E2A57}"/>
              </a:ext>
            </a:extLst>
          </p:cNvPr>
          <p:cNvPicPr>
            <a:picLocks noChangeAspect="1"/>
          </p:cNvPicPr>
          <p:nvPr/>
        </p:nvPicPr>
        <p:blipFill rotWithShape="1">
          <a:blip r:embed="rId5"/>
          <a:srcRect l="7812" t="82052" r="79925" b="5179"/>
          <a:stretch/>
        </p:blipFill>
        <p:spPr>
          <a:xfrm>
            <a:off x="3643111" y="4581066"/>
            <a:ext cx="1730237" cy="1012938"/>
          </a:xfrm>
          <a:prstGeom prst="rect">
            <a:avLst/>
          </a:prstGeom>
        </p:spPr>
      </p:pic>
      <p:sp>
        <p:nvSpPr>
          <p:cNvPr id="33" name="TextBox 32">
            <a:extLst>
              <a:ext uri="{FF2B5EF4-FFF2-40B4-BE49-F238E27FC236}">
                <a16:creationId xmlns:a16="http://schemas.microsoft.com/office/drawing/2014/main" id="{B89E83F1-57ED-4D12-8140-9321F584B3DD}"/>
              </a:ext>
            </a:extLst>
          </p:cNvPr>
          <p:cNvSpPr txBox="1"/>
          <p:nvPr/>
        </p:nvSpPr>
        <p:spPr>
          <a:xfrm>
            <a:off x="3491880" y="5733256"/>
            <a:ext cx="1955576" cy="830997"/>
          </a:xfrm>
          <a:prstGeom prst="rect">
            <a:avLst/>
          </a:prstGeom>
          <a:noFill/>
        </p:spPr>
        <p:txBody>
          <a:bodyPr wrap="square" rtlCol="0">
            <a:spAutoFit/>
          </a:bodyPr>
          <a:lstStyle/>
          <a:p>
            <a:pPr algn="ctr"/>
            <a:r>
              <a:rPr lang="en-GB" sz="1600" dirty="0"/>
              <a:t>71. Click on Sketch and then Sketch Dimension.</a:t>
            </a:r>
          </a:p>
        </p:txBody>
      </p:sp>
      <p:cxnSp>
        <p:nvCxnSpPr>
          <p:cNvPr id="35" name="Straight Arrow Connector 34">
            <a:extLst>
              <a:ext uri="{FF2B5EF4-FFF2-40B4-BE49-F238E27FC236}">
                <a16:creationId xmlns:a16="http://schemas.microsoft.com/office/drawing/2014/main" id="{8CD19911-C4DA-4226-B936-8C8652EE4457}"/>
              </a:ext>
            </a:extLst>
          </p:cNvPr>
          <p:cNvCxnSpPr>
            <a:cxnSpLocks/>
            <a:stCxn id="24" idx="2"/>
            <a:endCxn id="28" idx="0"/>
          </p:cNvCxnSpPr>
          <p:nvPr/>
        </p:nvCxnSpPr>
        <p:spPr>
          <a:xfrm>
            <a:off x="4502159" y="4223819"/>
            <a:ext cx="6071" cy="35724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7E8B86E1-CF28-466B-BC40-E6C64A573FF5}"/>
              </a:ext>
            </a:extLst>
          </p:cNvPr>
          <p:cNvSpPr txBox="1"/>
          <p:nvPr/>
        </p:nvSpPr>
        <p:spPr>
          <a:xfrm>
            <a:off x="5777929" y="2552204"/>
            <a:ext cx="3024332" cy="1323439"/>
          </a:xfrm>
          <a:prstGeom prst="rect">
            <a:avLst/>
          </a:prstGeom>
          <a:noFill/>
        </p:spPr>
        <p:txBody>
          <a:bodyPr wrap="square" rtlCol="0">
            <a:spAutoFit/>
          </a:bodyPr>
          <a:lstStyle/>
          <a:p>
            <a:pPr algn="ctr"/>
            <a:r>
              <a:rPr lang="en-GB" sz="1600" dirty="0"/>
              <a:t>72. Click on the origin point and then click on left side of the 1</a:t>
            </a:r>
            <a:r>
              <a:rPr lang="en-GB" sz="1600" baseline="30000" dirty="0"/>
              <a:t>st</a:t>
            </a:r>
            <a:r>
              <a:rPr lang="en-GB" sz="1600" dirty="0"/>
              <a:t> rectangle your drew. Drag your cursor upwards and type in 17mm to move your rectangles.</a:t>
            </a:r>
          </a:p>
        </p:txBody>
      </p:sp>
      <p:pic>
        <p:nvPicPr>
          <p:cNvPr id="22" name="Picture 21">
            <a:extLst>
              <a:ext uri="{FF2B5EF4-FFF2-40B4-BE49-F238E27FC236}">
                <a16:creationId xmlns:a16="http://schemas.microsoft.com/office/drawing/2014/main" id="{AFDB48FC-2C95-45EF-8FC0-71D9A9F87D2D}"/>
              </a:ext>
            </a:extLst>
          </p:cNvPr>
          <p:cNvPicPr>
            <a:picLocks noChangeAspect="1"/>
          </p:cNvPicPr>
          <p:nvPr/>
        </p:nvPicPr>
        <p:blipFill rotWithShape="1">
          <a:blip r:embed="rId6"/>
          <a:srcRect l="61703" t="30358" r="12853" b="22899"/>
          <a:stretch/>
        </p:blipFill>
        <p:spPr>
          <a:xfrm>
            <a:off x="5620065" y="4194661"/>
            <a:ext cx="3344423" cy="1970643"/>
          </a:xfrm>
          <a:prstGeom prst="rect">
            <a:avLst/>
          </a:prstGeom>
        </p:spPr>
      </p:pic>
    </p:spTree>
    <p:extLst>
      <p:ext uri="{BB962C8B-B14F-4D97-AF65-F5344CB8AC3E}">
        <p14:creationId xmlns:p14="http://schemas.microsoft.com/office/powerpoint/2010/main" val="18306305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101906" y="1700808"/>
            <a:ext cx="3461804" cy="22322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Rectangle 3"/>
          <p:cNvSpPr/>
          <p:nvPr/>
        </p:nvSpPr>
        <p:spPr>
          <a:xfrm>
            <a:off x="107504" y="116632"/>
            <a:ext cx="3456206" cy="158417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p:cNvSpPr/>
          <p:nvPr/>
        </p:nvSpPr>
        <p:spPr>
          <a:xfrm flipH="1">
            <a:off x="3566976" y="116631"/>
            <a:ext cx="5469511" cy="26660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Rectangle 25"/>
          <p:cNvSpPr/>
          <p:nvPr/>
        </p:nvSpPr>
        <p:spPr>
          <a:xfrm>
            <a:off x="3566802" y="2782684"/>
            <a:ext cx="2013310" cy="395868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Rectangle 30"/>
          <p:cNvSpPr/>
          <p:nvPr/>
        </p:nvSpPr>
        <p:spPr>
          <a:xfrm>
            <a:off x="5580112" y="2782684"/>
            <a:ext cx="3456380" cy="395868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extBox 16">
            <a:extLst>
              <a:ext uri="{FF2B5EF4-FFF2-40B4-BE49-F238E27FC236}">
                <a16:creationId xmlns:a16="http://schemas.microsoft.com/office/drawing/2014/main" id="{AF588BB4-D14B-4076-9E66-95670275B59F}"/>
              </a:ext>
            </a:extLst>
          </p:cNvPr>
          <p:cNvSpPr txBox="1"/>
          <p:nvPr/>
        </p:nvSpPr>
        <p:spPr>
          <a:xfrm>
            <a:off x="2415939" y="456338"/>
            <a:ext cx="954311" cy="830997"/>
          </a:xfrm>
          <a:prstGeom prst="rect">
            <a:avLst/>
          </a:prstGeom>
          <a:noFill/>
        </p:spPr>
        <p:txBody>
          <a:bodyPr wrap="square" rtlCol="0">
            <a:spAutoFit/>
          </a:bodyPr>
          <a:lstStyle/>
          <a:p>
            <a:pPr algn="ctr"/>
            <a:r>
              <a:rPr lang="en-GB" sz="1600" dirty="0"/>
              <a:t>73. Click Stop Sketch.</a:t>
            </a:r>
          </a:p>
        </p:txBody>
      </p:sp>
      <p:pic>
        <p:nvPicPr>
          <p:cNvPr id="2" name="Picture 1">
            <a:extLst>
              <a:ext uri="{FF2B5EF4-FFF2-40B4-BE49-F238E27FC236}">
                <a16:creationId xmlns:a16="http://schemas.microsoft.com/office/drawing/2014/main" id="{B8B5119C-53A7-49E0-A855-59041620CC54}"/>
              </a:ext>
            </a:extLst>
          </p:cNvPr>
          <p:cNvPicPr>
            <a:picLocks noChangeAspect="1"/>
          </p:cNvPicPr>
          <p:nvPr/>
        </p:nvPicPr>
        <p:blipFill rotWithShape="1">
          <a:blip r:embed="rId2"/>
          <a:srcRect l="25725" t="24227" r="20402" b="32818"/>
          <a:stretch/>
        </p:blipFill>
        <p:spPr>
          <a:xfrm>
            <a:off x="323528" y="260648"/>
            <a:ext cx="1898952" cy="1222379"/>
          </a:xfrm>
          <a:prstGeom prst="rect">
            <a:avLst/>
          </a:prstGeom>
        </p:spPr>
      </p:pic>
      <p:pic>
        <p:nvPicPr>
          <p:cNvPr id="9" name="Picture 8">
            <a:extLst>
              <a:ext uri="{FF2B5EF4-FFF2-40B4-BE49-F238E27FC236}">
                <a16:creationId xmlns:a16="http://schemas.microsoft.com/office/drawing/2014/main" id="{F5C4170D-9CA3-4197-90FF-725F7FAC2BB4}"/>
              </a:ext>
            </a:extLst>
          </p:cNvPr>
          <p:cNvPicPr>
            <a:picLocks noChangeAspect="1"/>
          </p:cNvPicPr>
          <p:nvPr/>
        </p:nvPicPr>
        <p:blipFill rotWithShape="1">
          <a:blip r:embed="rId3"/>
          <a:srcRect l="57309" t="10257" r="36612" b="71845"/>
          <a:stretch/>
        </p:blipFill>
        <p:spPr>
          <a:xfrm>
            <a:off x="208212" y="1876061"/>
            <a:ext cx="1982558" cy="1872208"/>
          </a:xfrm>
          <a:prstGeom prst="rect">
            <a:avLst/>
          </a:prstGeom>
        </p:spPr>
      </p:pic>
      <p:sp>
        <p:nvSpPr>
          <p:cNvPr id="20" name="TextBox 19">
            <a:extLst>
              <a:ext uri="{FF2B5EF4-FFF2-40B4-BE49-F238E27FC236}">
                <a16:creationId xmlns:a16="http://schemas.microsoft.com/office/drawing/2014/main" id="{7A7ABB20-9650-42F3-8069-7C79935E2F6E}"/>
              </a:ext>
            </a:extLst>
          </p:cNvPr>
          <p:cNvSpPr txBox="1"/>
          <p:nvPr/>
        </p:nvSpPr>
        <p:spPr>
          <a:xfrm>
            <a:off x="2376267" y="2273556"/>
            <a:ext cx="954311" cy="1077218"/>
          </a:xfrm>
          <a:prstGeom prst="rect">
            <a:avLst/>
          </a:prstGeom>
          <a:noFill/>
        </p:spPr>
        <p:txBody>
          <a:bodyPr wrap="square" rtlCol="0">
            <a:spAutoFit/>
          </a:bodyPr>
          <a:lstStyle/>
          <a:p>
            <a:pPr algn="ctr"/>
            <a:r>
              <a:rPr lang="en-GB" sz="1600" dirty="0"/>
              <a:t>74. Click Create and then Revolve.</a:t>
            </a:r>
          </a:p>
        </p:txBody>
      </p:sp>
      <p:sp>
        <p:nvSpPr>
          <p:cNvPr id="22" name="Rectangle 21">
            <a:extLst>
              <a:ext uri="{FF2B5EF4-FFF2-40B4-BE49-F238E27FC236}">
                <a16:creationId xmlns:a16="http://schemas.microsoft.com/office/drawing/2014/main" id="{7062656A-3118-4775-BEB6-3F702296583D}"/>
              </a:ext>
            </a:extLst>
          </p:cNvPr>
          <p:cNvSpPr/>
          <p:nvPr/>
        </p:nvSpPr>
        <p:spPr>
          <a:xfrm>
            <a:off x="107504" y="3933056"/>
            <a:ext cx="3461804" cy="280831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Picture 9">
            <a:extLst>
              <a:ext uri="{FF2B5EF4-FFF2-40B4-BE49-F238E27FC236}">
                <a16:creationId xmlns:a16="http://schemas.microsoft.com/office/drawing/2014/main" id="{216BEA3A-582B-4228-9BA4-B0DB02DF653F}"/>
              </a:ext>
            </a:extLst>
          </p:cNvPr>
          <p:cNvPicPr>
            <a:picLocks noChangeAspect="1"/>
          </p:cNvPicPr>
          <p:nvPr/>
        </p:nvPicPr>
        <p:blipFill rotWithShape="1">
          <a:blip r:embed="rId4"/>
          <a:srcRect l="79531" t="27903" r="6688" b="39114"/>
          <a:stretch/>
        </p:blipFill>
        <p:spPr>
          <a:xfrm>
            <a:off x="486141" y="4005064"/>
            <a:ext cx="2664296" cy="2045248"/>
          </a:xfrm>
          <a:prstGeom prst="rect">
            <a:avLst/>
          </a:prstGeom>
        </p:spPr>
      </p:pic>
      <p:sp>
        <p:nvSpPr>
          <p:cNvPr id="23" name="TextBox 22">
            <a:extLst>
              <a:ext uri="{FF2B5EF4-FFF2-40B4-BE49-F238E27FC236}">
                <a16:creationId xmlns:a16="http://schemas.microsoft.com/office/drawing/2014/main" id="{49076645-DC72-463D-955B-17C47E2F43D9}"/>
              </a:ext>
            </a:extLst>
          </p:cNvPr>
          <p:cNvSpPr txBox="1"/>
          <p:nvPr/>
        </p:nvSpPr>
        <p:spPr>
          <a:xfrm>
            <a:off x="101906" y="6093296"/>
            <a:ext cx="3473000" cy="584775"/>
          </a:xfrm>
          <a:prstGeom prst="rect">
            <a:avLst/>
          </a:prstGeom>
          <a:noFill/>
        </p:spPr>
        <p:txBody>
          <a:bodyPr wrap="square" rtlCol="0">
            <a:spAutoFit/>
          </a:bodyPr>
          <a:lstStyle/>
          <a:p>
            <a:pPr algn="ctr"/>
            <a:r>
              <a:rPr lang="en-GB" sz="1600" dirty="0"/>
              <a:t>75. Click on the area highlighted in blue for the profile you are going to revolve.</a:t>
            </a:r>
          </a:p>
        </p:txBody>
      </p:sp>
      <p:sp>
        <p:nvSpPr>
          <p:cNvPr id="27" name="TextBox 26">
            <a:extLst>
              <a:ext uri="{FF2B5EF4-FFF2-40B4-BE49-F238E27FC236}">
                <a16:creationId xmlns:a16="http://schemas.microsoft.com/office/drawing/2014/main" id="{BE00FA9C-B60B-4D1A-8FED-131B3C867153}"/>
              </a:ext>
            </a:extLst>
          </p:cNvPr>
          <p:cNvSpPr txBox="1"/>
          <p:nvPr/>
        </p:nvSpPr>
        <p:spPr>
          <a:xfrm>
            <a:off x="3574905" y="116632"/>
            <a:ext cx="5461583" cy="584775"/>
          </a:xfrm>
          <a:prstGeom prst="rect">
            <a:avLst/>
          </a:prstGeom>
          <a:noFill/>
        </p:spPr>
        <p:txBody>
          <a:bodyPr wrap="square" rtlCol="0">
            <a:spAutoFit/>
          </a:bodyPr>
          <a:lstStyle/>
          <a:p>
            <a:pPr algn="ctr"/>
            <a:r>
              <a:rPr lang="en-GB" sz="1600" dirty="0"/>
              <a:t>76. Click on axis and then click on the green axis line you can see coming from the centre origin point.</a:t>
            </a:r>
          </a:p>
        </p:txBody>
      </p:sp>
      <p:pic>
        <p:nvPicPr>
          <p:cNvPr id="11" name="Picture 10">
            <a:extLst>
              <a:ext uri="{FF2B5EF4-FFF2-40B4-BE49-F238E27FC236}">
                <a16:creationId xmlns:a16="http://schemas.microsoft.com/office/drawing/2014/main" id="{95ECD9FC-FBC3-45A3-879E-A510C1865841}"/>
              </a:ext>
            </a:extLst>
          </p:cNvPr>
          <p:cNvPicPr>
            <a:picLocks noChangeAspect="1"/>
          </p:cNvPicPr>
          <p:nvPr/>
        </p:nvPicPr>
        <p:blipFill rotWithShape="1">
          <a:blip r:embed="rId5"/>
          <a:srcRect l="61790" t="25665" r="6688" b="39114"/>
          <a:stretch/>
        </p:blipFill>
        <p:spPr>
          <a:xfrm>
            <a:off x="3680285" y="701406"/>
            <a:ext cx="5199822" cy="1863497"/>
          </a:xfrm>
          <a:prstGeom prst="rect">
            <a:avLst/>
          </a:prstGeom>
        </p:spPr>
      </p:pic>
      <p:pic>
        <p:nvPicPr>
          <p:cNvPr id="12" name="Picture 11">
            <a:extLst>
              <a:ext uri="{FF2B5EF4-FFF2-40B4-BE49-F238E27FC236}">
                <a16:creationId xmlns:a16="http://schemas.microsoft.com/office/drawing/2014/main" id="{18849D47-25B8-4123-9457-DBAA85C35B23}"/>
              </a:ext>
            </a:extLst>
          </p:cNvPr>
          <p:cNvPicPr>
            <a:picLocks noChangeAspect="1"/>
          </p:cNvPicPr>
          <p:nvPr/>
        </p:nvPicPr>
        <p:blipFill rotWithShape="1">
          <a:blip r:embed="rId6"/>
          <a:srcRect l="83718" t="28014" r="6688" b="37439"/>
          <a:stretch/>
        </p:blipFill>
        <p:spPr>
          <a:xfrm>
            <a:off x="3709026" y="4080585"/>
            <a:ext cx="1742564" cy="2012711"/>
          </a:xfrm>
          <a:prstGeom prst="rect">
            <a:avLst/>
          </a:prstGeom>
        </p:spPr>
      </p:pic>
      <p:sp>
        <p:nvSpPr>
          <p:cNvPr id="29" name="TextBox 28">
            <a:extLst>
              <a:ext uri="{FF2B5EF4-FFF2-40B4-BE49-F238E27FC236}">
                <a16:creationId xmlns:a16="http://schemas.microsoft.com/office/drawing/2014/main" id="{D65B9215-4AE6-45E8-9EE9-8C6EE8D6D104}"/>
              </a:ext>
            </a:extLst>
          </p:cNvPr>
          <p:cNvSpPr txBox="1"/>
          <p:nvPr/>
        </p:nvSpPr>
        <p:spPr>
          <a:xfrm>
            <a:off x="3709026" y="2958043"/>
            <a:ext cx="1742564" cy="830997"/>
          </a:xfrm>
          <a:prstGeom prst="rect">
            <a:avLst/>
          </a:prstGeom>
          <a:noFill/>
        </p:spPr>
        <p:txBody>
          <a:bodyPr wrap="square" rtlCol="0">
            <a:spAutoFit/>
          </a:bodyPr>
          <a:lstStyle/>
          <a:p>
            <a:pPr algn="ctr"/>
            <a:r>
              <a:rPr lang="en-GB" sz="1600" dirty="0"/>
              <a:t>77. Change Operation to New Body and click ok.</a:t>
            </a:r>
          </a:p>
        </p:txBody>
      </p:sp>
      <p:sp>
        <p:nvSpPr>
          <p:cNvPr id="30" name="TextBox 29">
            <a:extLst>
              <a:ext uri="{FF2B5EF4-FFF2-40B4-BE49-F238E27FC236}">
                <a16:creationId xmlns:a16="http://schemas.microsoft.com/office/drawing/2014/main" id="{7F690408-EB80-4588-97D2-03269A2C1B12}"/>
              </a:ext>
            </a:extLst>
          </p:cNvPr>
          <p:cNvSpPr txBox="1"/>
          <p:nvPr/>
        </p:nvSpPr>
        <p:spPr>
          <a:xfrm>
            <a:off x="5796136" y="2972358"/>
            <a:ext cx="3083971" cy="830997"/>
          </a:xfrm>
          <a:prstGeom prst="rect">
            <a:avLst/>
          </a:prstGeom>
          <a:noFill/>
        </p:spPr>
        <p:txBody>
          <a:bodyPr wrap="square" rtlCol="0">
            <a:spAutoFit/>
          </a:bodyPr>
          <a:lstStyle/>
          <a:p>
            <a:pPr algn="ctr"/>
            <a:r>
              <a:rPr lang="en-GB" sz="1600" dirty="0"/>
              <a:t>78. Right click on the Propeller housing you have just created and click Move/Copy.</a:t>
            </a:r>
          </a:p>
        </p:txBody>
      </p:sp>
      <p:pic>
        <p:nvPicPr>
          <p:cNvPr id="13" name="Picture 12">
            <a:extLst>
              <a:ext uri="{FF2B5EF4-FFF2-40B4-BE49-F238E27FC236}">
                <a16:creationId xmlns:a16="http://schemas.microsoft.com/office/drawing/2014/main" id="{24A221CD-2BE9-4BCE-AFBC-D4299661153D}"/>
              </a:ext>
            </a:extLst>
          </p:cNvPr>
          <p:cNvPicPr>
            <a:picLocks noChangeAspect="1"/>
          </p:cNvPicPr>
          <p:nvPr/>
        </p:nvPicPr>
        <p:blipFill rotWithShape="1">
          <a:blip r:embed="rId7"/>
          <a:srcRect l="61790" t="25448" r="15350" b="18082"/>
          <a:stretch/>
        </p:blipFill>
        <p:spPr>
          <a:xfrm>
            <a:off x="5716760" y="3997221"/>
            <a:ext cx="3183083" cy="2522037"/>
          </a:xfrm>
          <a:prstGeom prst="rect">
            <a:avLst/>
          </a:prstGeom>
        </p:spPr>
      </p:pic>
    </p:spTree>
    <p:extLst>
      <p:ext uri="{BB962C8B-B14F-4D97-AF65-F5344CB8AC3E}">
        <p14:creationId xmlns:p14="http://schemas.microsoft.com/office/powerpoint/2010/main" val="1216760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5536" y="329292"/>
            <a:ext cx="3296559" cy="1815882"/>
          </a:xfrm>
          <a:prstGeom prst="rect">
            <a:avLst/>
          </a:prstGeom>
          <a:noFill/>
        </p:spPr>
        <p:txBody>
          <a:bodyPr wrap="square" rtlCol="0">
            <a:spAutoFit/>
          </a:bodyPr>
          <a:lstStyle/>
          <a:p>
            <a:pPr algn="ctr"/>
            <a:r>
              <a:rPr lang="en-GB" sz="1400" dirty="0"/>
              <a:t>Welcome to Fusion 360, lets just quickly take a tour around the workspace. </a:t>
            </a:r>
          </a:p>
          <a:p>
            <a:pPr algn="ctr"/>
            <a:endParaRPr lang="en-GB" sz="1400" dirty="0"/>
          </a:p>
          <a:p>
            <a:pPr algn="ctr"/>
            <a:r>
              <a:rPr lang="en-GB" sz="1400" dirty="0"/>
              <a:t>Top left are your general options, you can find any work you have saved previously under top left icon. You can create a new document, save and when you’re working on a model, undo/redo any steps.</a:t>
            </a:r>
          </a:p>
        </p:txBody>
      </p:sp>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81708" b="89181"/>
          <a:stretch/>
        </p:blipFill>
        <p:spPr bwMode="auto">
          <a:xfrm>
            <a:off x="699535" y="2162632"/>
            <a:ext cx="2776693" cy="9232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95536" y="264654"/>
            <a:ext cx="8496944" cy="302033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p:cNvSpPr/>
          <p:nvPr/>
        </p:nvSpPr>
        <p:spPr>
          <a:xfrm>
            <a:off x="395536" y="3284984"/>
            <a:ext cx="3080692" cy="331236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539552" y="3356992"/>
            <a:ext cx="2736304" cy="2031325"/>
          </a:xfrm>
          <a:prstGeom prst="rect">
            <a:avLst/>
          </a:prstGeom>
          <a:noFill/>
        </p:spPr>
        <p:txBody>
          <a:bodyPr wrap="square" rtlCol="0">
            <a:spAutoFit/>
          </a:bodyPr>
          <a:lstStyle/>
          <a:p>
            <a:pPr algn="ctr"/>
            <a:r>
              <a:rPr lang="en-GB" sz="1400" dirty="0"/>
              <a:t>Top right you can find notifications and messages from users/admin as well as find your account details.</a:t>
            </a:r>
          </a:p>
          <a:p>
            <a:pPr algn="ctr"/>
            <a:endParaRPr lang="en-GB" sz="1400" dirty="0"/>
          </a:p>
          <a:p>
            <a:pPr algn="ctr"/>
            <a:r>
              <a:rPr lang="en-GB" sz="1400" dirty="0"/>
              <a:t>If you select your name you can also see the preferences for the program where you can customise the program to your personal style.</a:t>
            </a:r>
          </a:p>
          <a:p>
            <a:pPr algn="ctr"/>
            <a:r>
              <a:rPr lang="en-GB" sz="1400" dirty="0"/>
              <a:t> </a:t>
            </a:r>
          </a:p>
        </p:txBody>
      </p:sp>
      <p:sp>
        <p:nvSpPr>
          <p:cNvPr id="10" name="TextBox 9"/>
          <p:cNvSpPr txBox="1"/>
          <p:nvPr/>
        </p:nvSpPr>
        <p:spPr>
          <a:xfrm>
            <a:off x="3523201" y="3386896"/>
            <a:ext cx="1186339" cy="3108543"/>
          </a:xfrm>
          <a:prstGeom prst="rect">
            <a:avLst/>
          </a:prstGeom>
          <a:noFill/>
        </p:spPr>
        <p:txBody>
          <a:bodyPr wrap="square" rtlCol="0">
            <a:spAutoFit/>
          </a:bodyPr>
          <a:lstStyle/>
          <a:p>
            <a:pPr algn="ctr"/>
            <a:r>
              <a:rPr lang="en-GB" sz="1400" dirty="0"/>
              <a:t>If you select preferences, the following box will open, select the drawing tab and change the following settings to they replicate the settings in the picture.</a:t>
            </a:r>
          </a:p>
        </p:txBody>
      </p:sp>
      <p:sp>
        <p:nvSpPr>
          <p:cNvPr id="11" name="Rectangle 10"/>
          <p:cNvSpPr/>
          <p:nvPr/>
        </p:nvSpPr>
        <p:spPr>
          <a:xfrm>
            <a:off x="3476228" y="3284984"/>
            <a:ext cx="5416253" cy="331236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2" name="Picture 11"/>
          <p:cNvPicPr>
            <a:picLocks noChangeAspect="1"/>
          </p:cNvPicPr>
          <p:nvPr/>
        </p:nvPicPr>
        <p:blipFill>
          <a:blip r:embed="rId3"/>
          <a:stretch>
            <a:fillRect/>
          </a:stretch>
        </p:blipFill>
        <p:spPr>
          <a:xfrm>
            <a:off x="619669" y="5306716"/>
            <a:ext cx="2656187" cy="847232"/>
          </a:xfrm>
          <a:prstGeom prst="rect">
            <a:avLst/>
          </a:prstGeom>
        </p:spPr>
      </p:pic>
      <p:pic>
        <p:nvPicPr>
          <p:cNvPr id="13" name="Picture 12"/>
          <p:cNvPicPr>
            <a:picLocks noChangeAspect="1"/>
          </p:cNvPicPr>
          <p:nvPr/>
        </p:nvPicPr>
        <p:blipFill rotWithShape="1">
          <a:blip r:embed="rId4"/>
          <a:srcRect b="5928"/>
          <a:stretch/>
        </p:blipFill>
        <p:spPr>
          <a:xfrm>
            <a:off x="3716658" y="403018"/>
            <a:ext cx="5040000" cy="2665637"/>
          </a:xfrm>
          <a:prstGeom prst="rect">
            <a:avLst/>
          </a:prstGeom>
        </p:spPr>
      </p:pic>
      <p:pic>
        <p:nvPicPr>
          <p:cNvPr id="14" name="Picture 13"/>
          <p:cNvPicPr>
            <a:picLocks noChangeAspect="1"/>
          </p:cNvPicPr>
          <p:nvPr/>
        </p:nvPicPr>
        <p:blipFill>
          <a:blip r:embed="rId5"/>
          <a:stretch>
            <a:fillRect/>
          </a:stretch>
        </p:blipFill>
        <p:spPr>
          <a:xfrm>
            <a:off x="4680047" y="3515960"/>
            <a:ext cx="4127860" cy="2850416"/>
          </a:xfrm>
          <a:prstGeom prst="rect">
            <a:avLst/>
          </a:prstGeom>
        </p:spPr>
      </p:pic>
    </p:spTree>
    <p:extLst>
      <p:ext uri="{BB962C8B-B14F-4D97-AF65-F5344CB8AC3E}">
        <p14:creationId xmlns:p14="http://schemas.microsoft.com/office/powerpoint/2010/main" val="10378433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504" y="116632"/>
            <a:ext cx="8928992" cy="302433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p:cNvSpPr/>
          <p:nvPr/>
        </p:nvSpPr>
        <p:spPr>
          <a:xfrm>
            <a:off x="107504" y="3140968"/>
            <a:ext cx="2919738" cy="129614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 name="Rectangle 36"/>
          <p:cNvSpPr/>
          <p:nvPr/>
        </p:nvSpPr>
        <p:spPr>
          <a:xfrm>
            <a:off x="107504" y="3140968"/>
            <a:ext cx="8928992" cy="3600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TextBox 15">
            <a:extLst>
              <a:ext uri="{FF2B5EF4-FFF2-40B4-BE49-F238E27FC236}">
                <a16:creationId xmlns:a16="http://schemas.microsoft.com/office/drawing/2014/main" id="{F6DE8F6D-B351-41AB-AB02-F09C04C2B31F}"/>
              </a:ext>
            </a:extLst>
          </p:cNvPr>
          <p:cNvSpPr txBox="1"/>
          <p:nvPr/>
        </p:nvSpPr>
        <p:spPr>
          <a:xfrm>
            <a:off x="107504" y="116632"/>
            <a:ext cx="8928992" cy="338554"/>
          </a:xfrm>
          <a:prstGeom prst="rect">
            <a:avLst/>
          </a:prstGeom>
          <a:noFill/>
        </p:spPr>
        <p:txBody>
          <a:bodyPr wrap="square" rtlCol="0">
            <a:spAutoFit/>
          </a:bodyPr>
          <a:lstStyle/>
          <a:p>
            <a:pPr algn="ctr"/>
            <a:r>
              <a:rPr lang="en-GB" sz="1600" dirty="0"/>
              <a:t>79. Change the move object to bodies and then click on the propeller housing you have just made.</a:t>
            </a:r>
          </a:p>
        </p:txBody>
      </p:sp>
      <p:pic>
        <p:nvPicPr>
          <p:cNvPr id="2" name="Picture 1">
            <a:extLst>
              <a:ext uri="{FF2B5EF4-FFF2-40B4-BE49-F238E27FC236}">
                <a16:creationId xmlns:a16="http://schemas.microsoft.com/office/drawing/2014/main" id="{55CDCD74-9DA4-4489-82B5-17998F0CF853}"/>
              </a:ext>
            </a:extLst>
          </p:cNvPr>
          <p:cNvPicPr>
            <a:picLocks noChangeAspect="1"/>
          </p:cNvPicPr>
          <p:nvPr/>
        </p:nvPicPr>
        <p:blipFill rotWithShape="1">
          <a:blip r:embed="rId2"/>
          <a:srcRect l="3446" t="8018"/>
          <a:stretch/>
        </p:blipFill>
        <p:spPr>
          <a:xfrm>
            <a:off x="4572000" y="584173"/>
            <a:ext cx="4337312" cy="2363083"/>
          </a:xfrm>
          <a:prstGeom prst="rect">
            <a:avLst/>
          </a:prstGeom>
        </p:spPr>
      </p:pic>
      <p:pic>
        <p:nvPicPr>
          <p:cNvPr id="3" name="Picture 2">
            <a:extLst>
              <a:ext uri="{FF2B5EF4-FFF2-40B4-BE49-F238E27FC236}">
                <a16:creationId xmlns:a16="http://schemas.microsoft.com/office/drawing/2014/main" id="{B8B2CE1D-E995-4AC6-A44F-12E4AC822BDB}"/>
              </a:ext>
            </a:extLst>
          </p:cNvPr>
          <p:cNvPicPr>
            <a:picLocks noChangeAspect="1"/>
          </p:cNvPicPr>
          <p:nvPr/>
        </p:nvPicPr>
        <p:blipFill rotWithShape="1">
          <a:blip r:embed="rId3"/>
          <a:srcRect l="5425" b="4796"/>
          <a:stretch/>
        </p:blipFill>
        <p:spPr>
          <a:xfrm>
            <a:off x="251521" y="584174"/>
            <a:ext cx="4104456" cy="2363082"/>
          </a:xfrm>
          <a:prstGeom prst="rect">
            <a:avLst/>
          </a:prstGeom>
        </p:spPr>
      </p:pic>
      <p:cxnSp>
        <p:nvCxnSpPr>
          <p:cNvPr id="19" name="Straight Arrow Connector 18">
            <a:extLst>
              <a:ext uri="{FF2B5EF4-FFF2-40B4-BE49-F238E27FC236}">
                <a16:creationId xmlns:a16="http://schemas.microsoft.com/office/drawing/2014/main" id="{04A44111-8A1B-4B99-A12A-3DE5826F91A2}"/>
              </a:ext>
            </a:extLst>
          </p:cNvPr>
          <p:cNvCxnSpPr>
            <a:cxnSpLocks/>
          </p:cNvCxnSpPr>
          <p:nvPr/>
        </p:nvCxnSpPr>
        <p:spPr>
          <a:xfrm>
            <a:off x="4139952" y="764704"/>
            <a:ext cx="3968856" cy="3936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A8BA1307-C57D-4812-93DD-89C70DAD200F}"/>
              </a:ext>
            </a:extLst>
          </p:cNvPr>
          <p:cNvPicPr>
            <a:picLocks noChangeAspect="1"/>
          </p:cNvPicPr>
          <p:nvPr/>
        </p:nvPicPr>
        <p:blipFill rotWithShape="1">
          <a:blip r:embed="rId4"/>
          <a:srcRect l="82319" t="37107" r="9194" b="56707"/>
          <a:stretch/>
        </p:blipFill>
        <p:spPr>
          <a:xfrm>
            <a:off x="217477" y="3595699"/>
            <a:ext cx="2699792" cy="631180"/>
          </a:xfrm>
          <a:prstGeom prst="rect">
            <a:avLst/>
          </a:prstGeom>
        </p:spPr>
      </p:pic>
      <p:sp>
        <p:nvSpPr>
          <p:cNvPr id="23" name="TextBox 22">
            <a:extLst>
              <a:ext uri="{FF2B5EF4-FFF2-40B4-BE49-F238E27FC236}">
                <a16:creationId xmlns:a16="http://schemas.microsoft.com/office/drawing/2014/main" id="{BBE02987-8757-4D6A-8AEB-BAE04D555088}"/>
              </a:ext>
            </a:extLst>
          </p:cNvPr>
          <p:cNvSpPr txBox="1"/>
          <p:nvPr/>
        </p:nvSpPr>
        <p:spPr>
          <a:xfrm>
            <a:off x="107504" y="3140968"/>
            <a:ext cx="2919738" cy="338554"/>
          </a:xfrm>
          <a:prstGeom prst="rect">
            <a:avLst/>
          </a:prstGeom>
          <a:noFill/>
        </p:spPr>
        <p:txBody>
          <a:bodyPr wrap="square" rtlCol="0">
            <a:spAutoFit/>
          </a:bodyPr>
          <a:lstStyle/>
          <a:p>
            <a:pPr algn="ctr"/>
            <a:r>
              <a:rPr lang="en-GB" sz="1600" dirty="0"/>
              <a:t>80. Click on Point to Point</a:t>
            </a:r>
          </a:p>
        </p:txBody>
      </p:sp>
      <p:sp>
        <p:nvSpPr>
          <p:cNvPr id="26" name="TextBox 25">
            <a:extLst>
              <a:ext uri="{FF2B5EF4-FFF2-40B4-BE49-F238E27FC236}">
                <a16:creationId xmlns:a16="http://schemas.microsoft.com/office/drawing/2014/main" id="{1E43DF34-CD81-4264-987B-A4C52A2021C8}"/>
              </a:ext>
            </a:extLst>
          </p:cNvPr>
          <p:cNvSpPr txBox="1"/>
          <p:nvPr/>
        </p:nvSpPr>
        <p:spPr>
          <a:xfrm>
            <a:off x="107504" y="4437112"/>
            <a:ext cx="3816424" cy="2308324"/>
          </a:xfrm>
          <a:prstGeom prst="rect">
            <a:avLst/>
          </a:prstGeom>
          <a:noFill/>
        </p:spPr>
        <p:txBody>
          <a:bodyPr wrap="square" rtlCol="0">
            <a:spAutoFit/>
          </a:bodyPr>
          <a:lstStyle/>
          <a:p>
            <a:pPr algn="ctr"/>
            <a:r>
              <a:rPr lang="en-GB" sz="1600" dirty="0"/>
              <a:t>81. Click on the centre origin point. See number 1 in the picture.</a:t>
            </a:r>
          </a:p>
          <a:p>
            <a:pPr algn="ctr"/>
            <a:endParaRPr lang="en-GB" sz="1600" dirty="0"/>
          </a:p>
          <a:p>
            <a:pPr algn="ctr"/>
            <a:r>
              <a:rPr lang="en-GB" sz="1600" dirty="0"/>
              <a:t>82. Click on the centre point of the top motor housing. See number 2 in the picture.</a:t>
            </a:r>
          </a:p>
          <a:p>
            <a:pPr algn="ctr"/>
            <a:endParaRPr lang="en-GB" sz="1600" dirty="0"/>
          </a:p>
          <a:p>
            <a:pPr algn="ctr"/>
            <a:r>
              <a:rPr lang="en-GB" sz="1600" dirty="0"/>
              <a:t>83. Make sure your drone chassis looks like the one in the picture before clicking ok.</a:t>
            </a:r>
          </a:p>
        </p:txBody>
      </p:sp>
      <p:grpSp>
        <p:nvGrpSpPr>
          <p:cNvPr id="13" name="Group 12">
            <a:extLst>
              <a:ext uri="{FF2B5EF4-FFF2-40B4-BE49-F238E27FC236}">
                <a16:creationId xmlns:a16="http://schemas.microsoft.com/office/drawing/2014/main" id="{256E2BE0-0B1F-4290-9A13-15BF5AEB5676}"/>
              </a:ext>
            </a:extLst>
          </p:cNvPr>
          <p:cNvGrpSpPr/>
          <p:nvPr/>
        </p:nvGrpSpPr>
        <p:grpSpPr>
          <a:xfrm>
            <a:off x="4057025" y="3276101"/>
            <a:ext cx="4680520" cy="3388186"/>
            <a:chOff x="3779912" y="3281174"/>
            <a:chExt cx="4680520" cy="3388186"/>
          </a:xfrm>
        </p:grpSpPr>
        <p:pic>
          <p:nvPicPr>
            <p:cNvPr id="12" name="Picture 11">
              <a:extLst>
                <a:ext uri="{FF2B5EF4-FFF2-40B4-BE49-F238E27FC236}">
                  <a16:creationId xmlns:a16="http://schemas.microsoft.com/office/drawing/2014/main" id="{BEC506C3-2232-4C8C-A81D-7C56D307484C}"/>
                </a:ext>
              </a:extLst>
            </p:cNvPr>
            <p:cNvPicPr>
              <a:picLocks noChangeAspect="1"/>
            </p:cNvPicPr>
            <p:nvPr/>
          </p:nvPicPr>
          <p:blipFill rotWithShape="1">
            <a:blip r:embed="rId5"/>
            <a:srcRect l="61812" t="20343" r="9051" b="13896"/>
            <a:stretch/>
          </p:blipFill>
          <p:spPr>
            <a:xfrm>
              <a:off x="3779912" y="3281174"/>
              <a:ext cx="4680520" cy="3388186"/>
            </a:xfrm>
            <a:prstGeom prst="rect">
              <a:avLst/>
            </a:prstGeom>
          </p:spPr>
        </p:pic>
        <p:sp>
          <p:nvSpPr>
            <p:cNvPr id="27" name="Rectangle 26">
              <a:extLst>
                <a:ext uri="{FF2B5EF4-FFF2-40B4-BE49-F238E27FC236}">
                  <a16:creationId xmlns:a16="http://schemas.microsoft.com/office/drawing/2014/main" id="{614015D7-2B2E-4DEE-A251-126723B796EC}"/>
                </a:ext>
              </a:extLst>
            </p:cNvPr>
            <p:cNvSpPr/>
            <p:nvPr/>
          </p:nvSpPr>
          <p:spPr>
            <a:xfrm>
              <a:off x="5521632" y="3765214"/>
              <a:ext cx="340158" cy="461665"/>
            </a:xfrm>
            <a:prstGeom prst="rect">
              <a:avLst/>
            </a:prstGeom>
            <a:noFill/>
            <a:effectLst/>
          </p:spPr>
          <p:txBody>
            <a:bodyPr wrap="none" lIns="91440" tIns="45720" rIns="91440" bIns="45720">
              <a:spAutoFit/>
            </a:bodyPr>
            <a:lstStyle/>
            <a:p>
              <a:pPr algn="ctr"/>
              <a:r>
                <a:rPr lang="en-US" sz="2400" dirty="0">
                  <a:ln w="0">
                    <a:solidFill>
                      <a:srgbClr val="FF0000"/>
                    </a:solidFill>
                  </a:ln>
                  <a:solidFill>
                    <a:srgbClr val="FF0000"/>
                  </a:solidFill>
                </a:rPr>
                <a:t>2</a:t>
              </a:r>
              <a:endParaRPr lang="en-US" sz="2400" b="0" cap="none" spc="0" dirty="0">
                <a:ln w="0">
                  <a:solidFill>
                    <a:srgbClr val="FF0000"/>
                  </a:solidFill>
                </a:ln>
                <a:solidFill>
                  <a:srgbClr val="FF0000"/>
                </a:solidFill>
              </a:endParaRPr>
            </a:p>
          </p:txBody>
        </p:sp>
        <p:sp>
          <p:nvSpPr>
            <p:cNvPr id="28" name="Rectangle 27">
              <a:extLst>
                <a:ext uri="{FF2B5EF4-FFF2-40B4-BE49-F238E27FC236}">
                  <a16:creationId xmlns:a16="http://schemas.microsoft.com/office/drawing/2014/main" id="{43FC35B5-6BD4-4E2E-A8AB-F66E40A4F231}"/>
                </a:ext>
              </a:extLst>
            </p:cNvPr>
            <p:cNvSpPr/>
            <p:nvPr/>
          </p:nvSpPr>
          <p:spPr>
            <a:xfrm>
              <a:off x="5181474" y="4709413"/>
              <a:ext cx="340158" cy="461665"/>
            </a:xfrm>
            <a:prstGeom prst="rect">
              <a:avLst/>
            </a:prstGeom>
            <a:noFill/>
            <a:effectLst/>
          </p:spPr>
          <p:txBody>
            <a:bodyPr wrap="none" lIns="91440" tIns="45720" rIns="91440" bIns="45720">
              <a:spAutoFit/>
            </a:bodyPr>
            <a:lstStyle/>
            <a:p>
              <a:pPr algn="ctr"/>
              <a:r>
                <a:rPr lang="en-US" sz="2400" dirty="0">
                  <a:ln w="0">
                    <a:solidFill>
                      <a:srgbClr val="FF0000"/>
                    </a:solidFill>
                  </a:ln>
                  <a:solidFill>
                    <a:srgbClr val="FF0000"/>
                  </a:solidFill>
                </a:rPr>
                <a:t>1</a:t>
              </a:r>
              <a:endParaRPr lang="en-US" sz="2400" b="0" cap="none" spc="0" dirty="0">
                <a:ln w="0">
                  <a:solidFill>
                    <a:srgbClr val="FF0000"/>
                  </a:solidFill>
                </a:ln>
                <a:solidFill>
                  <a:srgbClr val="FF0000"/>
                </a:solidFill>
              </a:endParaRPr>
            </a:p>
          </p:txBody>
        </p:sp>
      </p:grpSp>
    </p:spTree>
    <p:extLst>
      <p:ext uri="{BB962C8B-B14F-4D97-AF65-F5344CB8AC3E}">
        <p14:creationId xmlns:p14="http://schemas.microsoft.com/office/powerpoint/2010/main" val="42905134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7504" y="116631"/>
            <a:ext cx="2016224" cy="416261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Rectangle 30"/>
          <p:cNvSpPr/>
          <p:nvPr/>
        </p:nvSpPr>
        <p:spPr>
          <a:xfrm>
            <a:off x="2123728" y="116632"/>
            <a:ext cx="6840760" cy="662473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a:extLst>
              <a:ext uri="{FF2B5EF4-FFF2-40B4-BE49-F238E27FC236}">
                <a16:creationId xmlns:a16="http://schemas.microsoft.com/office/drawing/2014/main" id="{666BBF40-8441-49BD-8B75-3D119AD2A3FD}"/>
              </a:ext>
            </a:extLst>
          </p:cNvPr>
          <p:cNvSpPr txBox="1"/>
          <p:nvPr/>
        </p:nvSpPr>
        <p:spPr>
          <a:xfrm>
            <a:off x="215516" y="3202030"/>
            <a:ext cx="1764196" cy="1077218"/>
          </a:xfrm>
          <a:prstGeom prst="rect">
            <a:avLst/>
          </a:prstGeom>
          <a:noFill/>
        </p:spPr>
        <p:txBody>
          <a:bodyPr wrap="square" rtlCol="0">
            <a:spAutoFit/>
          </a:bodyPr>
          <a:lstStyle/>
          <a:p>
            <a:pPr algn="ctr"/>
            <a:r>
              <a:rPr lang="en-GB" sz="1600" dirty="0"/>
              <a:t>84. Click on Create, then Pattern and Rectangular Pattern. </a:t>
            </a:r>
          </a:p>
        </p:txBody>
      </p:sp>
      <p:pic>
        <p:nvPicPr>
          <p:cNvPr id="2" name="Picture 1">
            <a:extLst>
              <a:ext uri="{FF2B5EF4-FFF2-40B4-BE49-F238E27FC236}">
                <a16:creationId xmlns:a16="http://schemas.microsoft.com/office/drawing/2014/main" id="{6FA09F85-88A1-4FFE-B4C6-0075983CF159}"/>
              </a:ext>
            </a:extLst>
          </p:cNvPr>
          <p:cNvPicPr>
            <a:picLocks noChangeAspect="1"/>
          </p:cNvPicPr>
          <p:nvPr/>
        </p:nvPicPr>
        <p:blipFill rotWithShape="1">
          <a:blip r:embed="rId3"/>
          <a:srcRect l="57362" t="9766" r="31888" b="33519"/>
          <a:stretch/>
        </p:blipFill>
        <p:spPr>
          <a:xfrm>
            <a:off x="251520" y="260648"/>
            <a:ext cx="1656184" cy="2802774"/>
          </a:xfrm>
          <a:prstGeom prst="rect">
            <a:avLst/>
          </a:prstGeom>
        </p:spPr>
      </p:pic>
      <p:pic>
        <p:nvPicPr>
          <p:cNvPr id="3" name="Picture 2">
            <a:extLst>
              <a:ext uri="{FF2B5EF4-FFF2-40B4-BE49-F238E27FC236}">
                <a16:creationId xmlns:a16="http://schemas.microsoft.com/office/drawing/2014/main" id="{45C771C8-C2C6-4564-8AA8-1AD808152863}"/>
              </a:ext>
            </a:extLst>
          </p:cNvPr>
          <p:cNvPicPr>
            <a:picLocks noChangeAspect="1"/>
          </p:cNvPicPr>
          <p:nvPr/>
        </p:nvPicPr>
        <p:blipFill>
          <a:blip r:embed="rId4"/>
          <a:stretch>
            <a:fillRect/>
          </a:stretch>
        </p:blipFill>
        <p:spPr>
          <a:xfrm>
            <a:off x="2267744" y="260648"/>
            <a:ext cx="3477394" cy="2425025"/>
          </a:xfrm>
          <a:prstGeom prst="rect">
            <a:avLst/>
          </a:prstGeom>
        </p:spPr>
      </p:pic>
      <p:sp>
        <p:nvSpPr>
          <p:cNvPr id="23" name="TextBox 22">
            <a:extLst>
              <a:ext uri="{FF2B5EF4-FFF2-40B4-BE49-F238E27FC236}">
                <a16:creationId xmlns:a16="http://schemas.microsoft.com/office/drawing/2014/main" id="{2452FA5D-341D-4C23-9D53-9FA4C8E6515D}"/>
              </a:ext>
            </a:extLst>
          </p:cNvPr>
          <p:cNvSpPr txBox="1"/>
          <p:nvPr/>
        </p:nvSpPr>
        <p:spPr>
          <a:xfrm>
            <a:off x="5652120" y="116632"/>
            <a:ext cx="3312368" cy="3046988"/>
          </a:xfrm>
          <a:prstGeom prst="rect">
            <a:avLst/>
          </a:prstGeom>
          <a:noFill/>
        </p:spPr>
        <p:txBody>
          <a:bodyPr wrap="square" rtlCol="0">
            <a:spAutoFit/>
          </a:bodyPr>
          <a:lstStyle/>
          <a:p>
            <a:pPr algn="ctr"/>
            <a:r>
              <a:rPr lang="en-GB" sz="1600" dirty="0"/>
              <a:t>85. Change Pattern Type from Faces to Bodies.</a:t>
            </a:r>
          </a:p>
          <a:p>
            <a:pPr algn="ctr"/>
            <a:endParaRPr lang="en-GB" sz="1600" dirty="0"/>
          </a:p>
          <a:p>
            <a:pPr algn="ctr"/>
            <a:r>
              <a:rPr lang="en-GB" sz="1600" dirty="0"/>
              <a:t>86. Click on the propeller housing.</a:t>
            </a:r>
          </a:p>
          <a:p>
            <a:pPr algn="ctr"/>
            <a:endParaRPr lang="en-GB" sz="1600" dirty="0"/>
          </a:p>
          <a:p>
            <a:pPr algn="ctr"/>
            <a:r>
              <a:rPr lang="en-GB" sz="1600" dirty="0"/>
              <a:t>87. Click on Directions and then click on the blue axis.</a:t>
            </a:r>
          </a:p>
          <a:p>
            <a:pPr algn="ctr"/>
            <a:endParaRPr lang="en-GB" sz="1600" dirty="0"/>
          </a:p>
          <a:p>
            <a:pPr algn="ctr"/>
            <a:r>
              <a:rPr lang="en-GB" sz="1600" dirty="0"/>
              <a:t>88. Change both Quantity boxes to 2.</a:t>
            </a:r>
          </a:p>
          <a:p>
            <a:pPr algn="ctr"/>
            <a:endParaRPr lang="en-GB" sz="1600" dirty="0"/>
          </a:p>
          <a:p>
            <a:pPr algn="ctr"/>
            <a:r>
              <a:rPr lang="en-GB" sz="1600" dirty="0"/>
              <a:t>89. Change both Distance boxes to 47mm. Click ok.</a:t>
            </a:r>
          </a:p>
        </p:txBody>
      </p:sp>
      <p:pic>
        <p:nvPicPr>
          <p:cNvPr id="4" name="Picture 3">
            <a:extLst>
              <a:ext uri="{FF2B5EF4-FFF2-40B4-BE49-F238E27FC236}">
                <a16:creationId xmlns:a16="http://schemas.microsoft.com/office/drawing/2014/main" id="{13E76B56-BF21-4CFD-8B06-46933DE287BB}"/>
              </a:ext>
            </a:extLst>
          </p:cNvPr>
          <p:cNvPicPr>
            <a:picLocks noChangeAspect="1"/>
          </p:cNvPicPr>
          <p:nvPr/>
        </p:nvPicPr>
        <p:blipFill>
          <a:blip r:embed="rId5"/>
          <a:stretch>
            <a:fillRect/>
          </a:stretch>
        </p:blipFill>
        <p:spPr>
          <a:xfrm>
            <a:off x="2274776" y="3163620"/>
            <a:ext cx="6249442" cy="3486965"/>
          </a:xfrm>
          <a:prstGeom prst="rect">
            <a:avLst/>
          </a:prstGeom>
        </p:spPr>
      </p:pic>
      <p:sp>
        <p:nvSpPr>
          <p:cNvPr id="30" name="TextBox 29">
            <a:extLst>
              <a:ext uri="{FF2B5EF4-FFF2-40B4-BE49-F238E27FC236}">
                <a16:creationId xmlns:a16="http://schemas.microsoft.com/office/drawing/2014/main" id="{E2CE1D2E-F921-4480-8BC0-B8039C5C8A0C}"/>
              </a:ext>
            </a:extLst>
          </p:cNvPr>
          <p:cNvSpPr txBox="1"/>
          <p:nvPr/>
        </p:nvSpPr>
        <p:spPr>
          <a:xfrm>
            <a:off x="313454" y="5890647"/>
            <a:ext cx="1604325" cy="338554"/>
          </a:xfrm>
          <a:prstGeom prst="rect">
            <a:avLst/>
          </a:prstGeom>
          <a:noFill/>
        </p:spPr>
        <p:txBody>
          <a:bodyPr wrap="square" rtlCol="0">
            <a:spAutoFit/>
          </a:bodyPr>
          <a:lstStyle/>
          <a:p>
            <a:pPr algn="ctr"/>
            <a:r>
              <a:rPr lang="en-GB" sz="1600" dirty="0"/>
              <a:t>90. Click Save.</a:t>
            </a:r>
          </a:p>
        </p:txBody>
      </p:sp>
      <p:sp>
        <p:nvSpPr>
          <p:cNvPr id="33" name="Rectangle 32">
            <a:extLst>
              <a:ext uri="{FF2B5EF4-FFF2-40B4-BE49-F238E27FC236}">
                <a16:creationId xmlns:a16="http://schemas.microsoft.com/office/drawing/2014/main" id="{94CF9E0D-2CA7-47E0-8E69-2680B82921B6}"/>
              </a:ext>
            </a:extLst>
          </p:cNvPr>
          <p:cNvSpPr/>
          <p:nvPr/>
        </p:nvSpPr>
        <p:spPr>
          <a:xfrm>
            <a:off x="107504" y="4279248"/>
            <a:ext cx="2016224" cy="24621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Picture 7">
            <a:extLst>
              <a:ext uri="{FF2B5EF4-FFF2-40B4-BE49-F238E27FC236}">
                <a16:creationId xmlns:a16="http://schemas.microsoft.com/office/drawing/2014/main" id="{F69F4B59-4428-440A-81EA-63A07519FA76}"/>
              </a:ext>
            </a:extLst>
          </p:cNvPr>
          <p:cNvPicPr>
            <a:picLocks noChangeAspect="1"/>
          </p:cNvPicPr>
          <p:nvPr/>
        </p:nvPicPr>
        <p:blipFill rotWithShape="1">
          <a:blip r:embed="rId6"/>
          <a:srcRect l="66631" t="2103" r="8839" b="73566"/>
          <a:stretch/>
        </p:blipFill>
        <p:spPr>
          <a:xfrm>
            <a:off x="493578" y="4581128"/>
            <a:ext cx="1167567" cy="799245"/>
          </a:xfrm>
          <a:prstGeom prst="rect">
            <a:avLst/>
          </a:prstGeom>
        </p:spPr>
      </p:pic>
    </p:spTree>
    <p:extLst>
      <p:ext uri="{BB962C8B-B14F-4D97-AF65-F5344CB8AC3E}">
        <p14:creationId xmlns:p14="http://schemas.microsoft.com/office/powerpoint/2010/main" val="22233489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7504" y="116632"/>
            <a:ext cx="3369945" cy="165618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p:cNvSpPr/>
          <p:nvPr/>
        </p:nvSpPr>
        <p:spPr>
          <a:xfrm>
            <a:off x="3476827" y="117151"/>
            <a:ext cx="5487661" cy="309582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Rectangle 30"/>
          <p:cNvSpPr/>
          <p:nvPr/>
        </p:nvSpPr>
        <p:spPr>
          <a:xfrm>
            <a:off x="2915816" y="3210330"/>
            <a:ext cx="6048671" cy="353103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Rectangle 18">
            <a:extLst>
              <a:ext uri="{FF2B5EF4-FFF2-40B4-BE49-F238E27FC236}">
                <a16:creationId xmlns:a16="http://schemas.microsoft.com/office/drawing/2014/main" id="{4A31BE14-A66E-46FD-9E38-885C4DC4B8CA}"/>
              </a:ext>
            </a:extLst>
          </p:cNvPr>
          <p:cNvSpPr/>
          <p:nvPr/>
        </p:nvSpPr>
        <p:spPr>
          <a:xfrm>
            <a:off x="107504" y="1772817"/>
            <a:ext cx="3369323" cy="201622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extBox 19">
            <a:extLst>
              <a:ext uri="{FF2B5EF4-FFF2-40B4-BE49-F238E27FC236}">
                <a16:creationId xmlns:a16="http://schemas.microsoft.com/office/drawing/2014/main" id="{386E504C-ED47-4E46-B32C-8BB0210CCF4C}"/>
              </a:ext>
            </a:extLst>
          </p:cNvPr>
          <p:cNvSpPr txBox="1"/>
          <p:nvPr/>
        </p:nvSpPr>
        <p:spPr>
          <a:xfrm>
            <a:off x="1952134" y="402018"/>
            <a:ext cx="1525315" cy="830997"/>
          </a:xfrm>
          <a:prstGeom prst="rect">
            <a:avLst/>
          </a:prstGeom>
          <a:noFill/>
        </p:spPr>
        <p:txBody>
          <a:bodyPr wrap="square" rtlCol="0">
            <a:spAutoFit/>
          </a:bodyPr>
          <a:lstStyle/>
          <a:p>
            <a:pPr algn="ctr"/>
            <a:r>
              <a:rPr lang="en-GB" sz="1600" dirty="0"/>
              <a:t>91. Click on Sketch and Create Sketch.</a:t>
            </a:r>
          </a:p>
        </p:txBody>
      </p:sp>
      <p:pic>
        <p:nvPicPr>
          <p:cNvPr id="21" name="Picture 4">
            <a:extLst>
              <a:ext uri="{FF2B5EF4-FFF2-40B4-BE49-F238E27FC236}">
                <a16:creationId xmlns:a16="http://schemas.microsoft.com/office/drawing/2014/main" id="{D6702D15-BF94-49A3-881E-6C421CBD341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066" t="8725" r="80338" b="75498"/>
          <a:stretch/>
        </p:blipFill>
        <p:spPr bwMode="auto">
          <a:xfrm>
            <a:off x="221595" y="260648"/>
            <a:ext cx="1730539" cy="1323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a:extLst>
              <a:ext uri="{FF2B5EF4-FFF2-40B4-BE49-F238E27FC236}">
                <a16:creationId xmlns:a16="http://schemas.microsoft.com/office/drawing/2014/main" id="{6EF2E9E8-586D-44FD-B84F-95D79B69E004}"/>
              </a:ext>
            </a:extLst>
          </p:cNvPr>
          <p:cNvPicPr>
            <a:picLocks noChangeAspect="1"/>
          </p:cNvPicPr>
          <p:nvPr/>
        </p:nvPicPr>
        <p:blipFill rotWithShape="1">
          <a:blip r:embed="rId4"/>
          <a:srcRect l="68848" t="39902" r="22981" b="35795"/>
          <a:stretch/>
        </p:blipFill>
        <p:spPr>
          <a:xfrm>
            <a:off x="221595" y="1916833"/>
            <a:ext cx="1736029" cy="1656184"/>
          </a:xfrm>
          <a:prstGeom prst="rect">
            <a:avLst/>
          </a:prstGeom>
        </p:spPr>
      </p:pic>
      <p:sp>
        <p:nvSpPr>
          <p:cNvPr id="23" name="TextBox 22">
            <a:extLst>
              <a:ext uri="{FF2B5EF4-FFF2-40B4-BE49-F238E27FC236}">
                <a16:creationId xmlns:a16="http://schemas.microsoft.com/office/drawing/2014/main" id="{68089F53-40A3-4A1F-8412-E283397CC436}"/>
              </a:ext>
            </a:extLst>
          </p:cNvPr>
          <p:cNvSpPr txBox="1"/>
          <p:nvPr/>
        </p:nvSpPr>
        <p:spPr>
          <a:xfrm>
            <a:off x="1952134" y="2060848"/>
            <a:ext cx="1524693" cy="1323439"/>
          </a:xfrm>
          <a:prstGeom prst="rect">
            <a:avLst/>
          </a:prstGeom>
          <a:noFill/>
        </p:spPr>
        <p:txBody>
          <a:bodyPr wrap="square" rtlCol="0">
            <a:spAutoFit/>
          </a:bodyPr>
          <a:lstStyle/>
          <a:p>
            <a:pPr algn="ctr"/>
            <a:r>
              <a:rPr lang="en-GB" sz="1600" dirty="0"/>
              <a:t>92. Click on orange square in between the blue and red axis’.</a:t>
            </a:r>
          </a:p>
        </p:txBody>
      </p:sp>
      <p:sp>
        <p:nvSpPr>
          <p:cNvPr id="24" name="Rectangle 23">
            <a:extLst>
              <a:ext uri="{FF2B5EF4-FFF2-40B4-BE49-F238E27FC236}">
                <a16:creationId xmlns:a16="http://schemas.microsoft.com/office/drawing/2014/main" id="{2A3D6D15-AA46-45AD-B1BA-B6EC5F3E3F85}"/>
              </a:ext>
            </a:extLst>
          </p:cNvPr>
          <p:cNvSpPr/>
          <p:nvPr/>
        </p:nvSpPr>
        <p:spPr>
          <a:xfrm>
            <a:off x="106883" y="3789040"/>
            <a:ext cx="2808933" cy="295232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8">
            <a:extLst>
              <a:ext uri="{FF2B5EF4-FFF2-40B4-BE49-F238E27FC236}">
                <a16:creationId xmlns:a16="http://schemas.microsoft.com/office/drawing/2014/main" id="{26E73844-8EB3-4C63-8DB0-AA93012F8252}"/>
              </a:ext>
            </a:extLst>
          </p:cNvPr>
          <p:cNvPicPr>
            <a:picLocks noChangeAspect="1"/>
          </p:cNvPicPr>
          <p:nvPr/>
        </p:nvPicPr>
        <p:blipFill rotWithShape="1">
          <a:blip r:embed="rId5"/>
          <a:srcRect l="52594" t="9699" r="35430" b="60859"/>
          <a:stretch/>
        </p:blipFill>
        <p:spPr>
          <a:xfrm>
            <a:off x="221595" y="3889274"/>
            <a:ext cx="2535152" cy="1998870"/>
          </a:xfrm>
          <a:prstGeom prst="rect">
            <a:avLst/>
          </a:prstGeom>
        </p:spPr>
      </p:pic>
      <p:sp>
        <p:nvSpPr>
          <p:cNvPr id="26" name="TextBox 25">
            <a:extLst>
              <a:ext uri="{FF2B5EF4-FFF2-40B4-BE49-F238E27FC236}">
                <a16:creationId xmlns:a16="http://schemas.microsoft.com/office/drawing/2014/main" id="{34217856-9573-436F-ACCF-B584324D2A2F}"/>
              </a:ext>
            </a:extLst>
          </p:cNvPr>
          <p:cNvSpPr txBox="1"/>
          <p:nvPr/>
        </p:nvSpPr>
        <p:spPr>
          <a:xfrm>
            <a:off x="106883" y="6021288"/>
            <a:ext cx="2808933" cy="584775"/>
          </a:xfrm>
          <a:prstGeom prst="rect">
            <a:avLst/>
          </a:prstGeom>
          <a:noFill/>
        </p:spPr>
        <p:txBody>
          <a:bodyPr wrap="square" rtlCol="0">
            <a:spAutoFit/>
          </a:bodyPr>
          <a:lstStyle/>
          <a:p>
            <a:pPr algn="ctr"/>
            <a:r>
              <a:rPr lang="en-GB" sz="1600" dirty="0"/>
              <a:t>93. Click on Sketch, circle and then Center Diameter Circle.</a:t>
            </a:r>
          </a:p>
        </p:txBody>
      </p:sp>
      <p:sp>
        <p:nvSpPr>
          <p:cNvPr id="27" name="TextBox 26">
            <a:extLst>
              <a:ext uri="{FF2B5EF4-FFF2-40B4-BE49-F238E27FC236}">
                <a16:creationId xmlns:a16="http://schemas.microsoft.com/office/drawing/2014/main" id="{1CEE0728-F901-4898-A6B7-1E079B212702}"/>
              </a:ext>
            </a:extLst>
          </p:cNvPr>
          <p:cNvSpPr txBox="1"/>
          <p:nvPr/>
        </p:nvSpPr>
        <p:spPr>
          <a:xfrm>
            <a:off x="3476828" y="116632"/>
            <a:ext cx="1093157" cy="1815882"/>
          </a:xfrm>
          <a:prstGeom prst="rect">
            <a:avLst/>
          </a:prstGeom>
          <a:noFill/>
        </p:spPr>
        <p:txBody>
          <a:bodyPr wrap="square" rtlCol="0">
            <a:spAutoFit/>
          </a:bodyPr>
          <a:lstStyle/>
          <a:p>
            <a:pPr algn="ctr"/>
            <a:r>
              <a:rPr lang="en-GB" sz="1600" dirty="0"/>
              <a:t>94. Draw a circle from the centre origin point measuring 36.5mm.</a:t>
            </a:r>
          </a:p>
        </p:txBody>
      </p:sp>
      <p:pic>
        <p:nvPicPr>
          <p:cNvPr id="13" name="Picture 12">
            <a:extLst>
              <a:ext uri="{FF2B5EF4-FFF2-40B4-BE49-F238E27FC236}">
                <a16:creationId xmlns:a16="http://schemas.microsoft.com/office/drawing/2014/main" id="{46DC0165-3742-42A6-8CB8-24AAD89E01B8}"/>
              </a:ext>
            </a:extLst>
          </p:cNvPr>
          <p:cNvPicPr>
            <a:picLocks noChangeAspect="1"/>
          </p:cNvPicPr>
          <p:nvPr/>
        </p:nvPicPr>
        <p:blipFill rotWithShape="1">
          <a:blip r:embed="rId6"/>
          <a:srcRect l="58256" t="18082" r="9838" b="15627"/>
          <a:stretch/>
        </p:blipFill>
        <p:spPr>
          <a:xfrm>
            <a:off x="4569985" y="236406"/>
            <a:ext cx="4250487" cy="2832554"/>
          </a:xfrm>
          <a:prstGeom prst="rect">
            <a:avLst/>
          </a:prstGeom>
        </p:spPr>
      </p:pic>
      <p:pic>
        <p:nvPicPr>
          <p:cNvPr id="29" name="Picture 28">
            <a:extLst>
              <a:ext uri="{FF2B5EF4-FFF2-40B4-BE49-F238E27FC236}">
                <a16:creationId xmlns:a16="http://schemas.microsoft.com/office/drawing/2014/main" id="{736196B7-E81F-4828-96F6-29A0EFC434BF}"/>
              </a:ext>
            </a:extLst>
          </p:cNvPr>
          <p:cNvPicPr>
            <a:picLocks noChangeAspect="1"/>
          </p:cNvPicPr>
          <p:nvPr/>
        </p:nvPicPr>
        <p:blipFill rotWithShape="1">
          <a:blip r:embed="rId7"/>
          <a:srcRect l="8155" t="11313" r="80712" b="17848"/>
          <a:stretch/>
        </p:blipFill>
        <p:spPr>
          <a:xfrm>
            <a:off x="3059832" y="3919576"/>
            <a:ext cx="768672" cy="2749784"/>
          </a:xfrm>
          <a:prstGeom prst="rect">
            <a:avLst/>
          </a:prstGeom>
        </p:spPr>
      </p:pic>
      <p:sp>
        <p:nvSpPr>
          <p:cNvPr id="32" name="TextBox 31">
            <a:extLst>
              <a:ext uri="{FF2B5EF4-FFF2-40B4-BE49-F238E27FC236}">
                <a16:creationId xmlns:a16="http://schemas.microsoft.com/office/drawing/2014/main" id="{F06973E7-7A56-4680-BE3D-E144C8BFF130}"/>
              </a:ext>
            </a:extLst>
          </p:cNvPr>
          <p:cNvSpPr txBox="1"/>
          <p:nvPr/>
        </p:nvSpPr>
        <p:spPr>
          <a:xfrm>
            <a:off x="3476826" y="3212976"/>
            <a:ext cx="5487661" cy="830997"/>
          </a:xfrm>
          <a:prstGeom prst="rect">
            <a:avLst/>
          </a:prstGeom>
          <a:noFill/>
        </p:spPr>
        <p:txBody>
          <a:bodyPr wrap="square" rtlCol="0">
            <a:spAutoFit/>
          </a:bodyPr>
          <a:lstStyle/>
          <a:p>
            <a:pPr algn="ctr"/>
            <a:r>
              <a:rPr lang="en-GB" sz="1600" dirty="0"/>
              <a:t>95. Click on Sketch and then offset. Click on the circle drawn in step 94. Type in the offset position box 1.5mm. Make sure the red circle is on the outside of the blue circle. Click ok.</a:t>
            </a:r>
          </a:p>
        </p:txBody>
      </p:sp>
      <p:pic>
        <p:nvPicPr>
          <p:cNvPr id="14" name="Picture 13">
            <a:extLst>
              <a:ext uri="{FF2B5EF4-FFF2-40B4-BE49-F238E27FC236}">
                <a16:creationId xmlns:a16="http://schemas.microsoft.com/office/drawing/2014/main" id="{5C0CCE55-A550-4D52-87B6-F1F599AA3BE1}"/>
              </a:ext>
            </a:extLst>
          </p:cNvPr>
          <p:cNvPicPr>
            <a:picLocks noChangeAspect="1"/>
          </p:cNvPicPr>
          <p:nvPr/>
        </p:nvPicPr>
        <p:blipFill>
          <a:blip r:embed="rId8"/>
          <a:stretch>
            <a:fillRect/>
          </a:stretch>
        </p:blipFill>
        <p:spPr>
          <a:xfrm>
            <a:off x="4525269" y="4043973"/>
            <a:ext cx="4174107" cy="2640855"/>
          </a:xfrm>
          <a:prstGeom prst="rect">
            <a:avLst/>
          </a:prstGeom>
        </p:spPr>
      </p:pic>
    </p:spTree>
    <p:extLst>
      <p:ext uri="{BB962C8B-B14F-4D97-AF65-F5344CB8AC3E}">
        <p14:creationId xmlns:p14="http://schemas.microsoft.com/office/powerpoint/2010/main" val="7189722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101906" y="116631"/>
            <a:ext cx="2525878" cy="662473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p:cNvSpPr/>
          <p:nvPr/>
        </p:nvSpPr>
        <p:spPr>
          <a:xfrm flipH="1">
            <a:off x="2627782" y="116631"/>
            <a:ext cx="6408703" cy="662473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 name="Picture 20">
            <a:extLst>
              <a:ext uri="{FF2B5EF4-FFF2-40B4-BE49-F238E27FC236}">
                <a16:creationId xmlns:a16="http://schemas.microsoft.com/office/drawing/2014/main" id="{722E1670-789B-4671-8E3E-C1289CE9EC6A}"/>
              </a:ext>
            </a:extLst>
          </p:cNvPr>
          <p:cNvPicPr>
            <a:picLocks noChangeAspect="1"/>
          </p:cNvPicPr>
          <p:nvPr/>
        </p:nvPicPr>
        <p:blipFill rotWithShape="1">
          <a:blip r:embed="rId2"/>
          <a:srcRect l="8155" t="11726" r="68112" b="5178"/>
          <a:stretch/>
        </p:blipFill>
        <p:spPr>
          <a:xfrm>
            <a:off x="251520" y="1677393"/>
            <a:ext cx="2170158" cy="4271887"/>
          </a:xfrm>
          <a:prstGeom prst="rect">
            <a:avLst/>
          </a:prstGeom>
        </p:spPr>
      </p:pic>
      <p:sp>
        <p:nvSpPr>
          <p:cNvPr id="24" name="TextBox 23">
            <a:extLst>
              <a:ext uri="{FF2B5EF4-FFF2-40B4-BE49-F238E27FC236}">
                <a16:creationId xmlns:a16="http://schemas.microsoft.com/office/drawing/2014/main" id="{A004DA09-0C86-4E5E-98B6-355D8A5B4F75}"/>
              </a:ext>
            </a:extLst>
          </p:cNvPr>
          <p:cNvSpPr txBox="1"/>
          <p:nvPr/>
        </p:nvSpPr>
        <p:spPr>
          <a:xfrm>
            <a:off x="392825" y="640540"/>
            <a:ext cx="1944039" cy="830997"/>
          </a:xfrm>
          <a:prstGeom prst="rect">
            <a:avLst/>
          </a:prstGeom>
          <a:noFill/>
        </p:spPr>
        <p:txBody>
          <a:bodyPr wrap="square" rtlCol="0">
            <a:spAutoFit/>
          </a:bodyPr>
          <a:lstStyle/>
          <a:p>
            <a:pPr algn="ctr"/>
            <a:r>
              <a:rPr lang="en-GB" sz="1600" dirty="0"/>
              <a:t>96. Click on Sketch, Project/Include and then Project.</a:t>
            </a:r>
          </a:p>
        </p:txBody>
      </p:sp>
      <p:pic>
        <p:nvPicPr>
          <p:cNvPr id="3" name="Picture 2">
            <a:extLst>
              <a:ext uri="{FF2B5EF4-FFF2-40B4-BE49-F238E27FC236}">
                <a16:creationId xmlns:a16="http://schemas.microsoft.com/office/drawing/2014/main" id="{9B283640-FB6A-4777-87E2-E770AD38C3B3}"/>
              </a:ext>
            </a:extLst>
          </p:cNvPr>
          <p:cNvPicPr>
            <a:picLocks noChangeAspect="1"/>
          </p:cNvPicPr>
          <p:nvPr/>
        </p:nvPicPr>
        <p:blipFill rotWithShape="1">
          <a:blip r:embed="rId3"/>
          <a:srcRect l="62600" t="18082" r="16925" b="15627"/>
          <a:stretch/>
        </p:blipFill>
        <p:spPr>
          <a:xfrm>
            <a:off x="2722602" y="502244"/>
            <a:ext cx="3095721" cy="3214788"/>
          </a:xfrm>
          <a:prstGeom prst="rect">
            <a:avLst/>
          </a:prstGeom>
        </p:spPr>
      </p:pic>
      <p:sp>
        <p:nvSpPr>
          <p:cNvPr id="28" name="TextBox 27">
            <a:extLst>
              <a:ext uri="{FF2B5EF4-FFF2-40B4-BE49-F238E27FC236}">
                <a16:creationId xmlns:a16="http://schemas.microsoft.com/office/drawing/2014/main" id="{6EDF8A7A-FBA8-44F2-A5EE-401C7B912BD2}"/>
              </a:ext>
            </a:extLst>
          </p:cNvPr>
          <p:cNvSpPr txBox="1"/>
          <p:nvPr/>
        </p:nvSpPr>
        <p:spPr>
          <a:xfrm>
            <a:off x="2627782" y="116632"/>
            <a:ext cx="6408703" cy="338554"/>
          </a:xfrm>
          <a:prstGeom prst="rect">
            <a:avLst/>
          </a:prstGeom>
          <a:noFill/>
        </p:spPr>
        <p:txBody>
          <a:bodyPr wrap="square" rtlCol="0">
            <a:spAutoFit/>
          </a:bodyPr>
          <a:lstStyle/>
          <a:p>
            <a:pPr algn="ctr"/>
            <a:r>
              <a:rPr lang="en-GB" sz="1600" dirty="0"/>
              <a:t>97. Click on the 4 inside circles shown in bold. Click Ok.</a:t>
            </a:r>
          </a:p>
        </p:txBody>
      </p:sp>
      <p:pic>
        <p:nvPicPr>
          <p:cNvPr id="5" name="Picture 4">
            <a:extLst>
              <a:ext uri="{FF2B5EF4-FFF2-40B4-BE49-F238E27FC236}">
                <a16:creationId xmlns:a16="http://schemas.microsoft.com/office/drawing/2014/main" id="{BCB8BD4F-9F0C-401C-834C-50656059126E}"/>
              </a:ext>
            </a:extLst>
          </p:cNvPr>
          <p:cNvPicPr>
            <a:picLocks noChangeAspect="1"/>
          </p:cNvPicPr>
          <p:nvPr/>
        </p:nvPicPr>
        <p:blipFill rotWithShape="1">
          <a:blip r:embed="rId4"/>
          <a:srcRect l="63259" t="20538" r="17207" b="18082"/>
          <a:stretch/>
        </p:blipFill>
        <p:spPr>
          <a:xfrm>
            <a:off x="5889793" y="585066"/>
            <a:ext cx="3025646" cy="3049145"/>
          </a:xfrm>
          <a:prstGeom prst="rect">
            <a:avLst/>
          </a:prstGeom>
        </p:spPr>
      </p:pic>
      <p:pic>
        <p:nvPicPr>
          <p:cNvPr id="6" name="Picture 5">
            <a:extLst>
              <a:ext uri="{FF2B5EF4-FFF2-40B4-BE49-F238E27FC236}">
                <a16:creationId xmlns:a16="http://schemas.microsoft.com/office/drawing/2014/main" id="{CE4E8CB0-EABC-4BED-A141-2E398860A6FC}"/>
              </a:ext>
            </a:extLst>
          </p:cNvPr>
          <p:cNvPicPr>
            <a:picLocks noChangeAspect="1"/>
          </p:cNvPicPr>
          <p:nvPr/>
        </p:nvPicPr>
        <p:blipFill rotWithShape="1">
          <a:blip r:embed="rId5"/>
          <a:srcRect l="62600" t="20538" r="16925" b="18082"/>
          <a:stretch/>
        </p:blipFill>
        <p:spPr>
          <a:xfrm>
            <a:off x="2673024" y="3634211"/>
            <a:ext cx="3194876" cy="3071998"/>
          </a:xfrm>
          <a:prstGeom prst="rect">
            <a:avLst/>
          </a:prstGeom>
        </p:spPr>
      </p:pic>
      <p:pic>
        <p:nvPicPr>
          <p:cNvPr id="8" name="Picture 7">
            <a:extLst>
              <a:ext uri="{FF2B5EF4-FFF2-40B4-BE49-F238E27FC236}">
                <a16:creationId xmlns:a16="http://schemas.microsoft.com/office/drawing/2014/main" id="{3931B917-94C8-4EEC-BEF9-AA07B067686A}"/>
              </a:ext>
            </a:extLst>
          </p:cNvPr>
          <p:cNvPicPr>
            <a:picLocks noChangeAspect="1"/>
          </p:cNvPicPr>
          <p:nvPr/>
        </p:nvPicPr>
        <p:blipFill rotWithShape="1">
          <a:blip r:embed="rId6"/>
          <a:srcRect l="62600" t="20538" r="16925" b="17882"/>
          <a:stretch/>
        </p:blipFill>
        <p:spPr>
          <a:xfrm>
            <a:off x="5832133" y="3655202"/>
            <a:ext cx="3140966" cy="3030016"/>
          </a:xfrm>
          <a:prstGeom prst="rect">
            <a:avLst/>
          </a:prstGeom>
        </p:spPr>
      </p:pic>
    </p:spTree>
    <p:extLst>
      <p:ext uri="{BB962C8B-B14F-4D97-AF65-F5344CB8AC3E}">
        <p14:creationId xmlns:p14="http://schemas.microsoft.com/office/powerpoint/2010/main" val="6364858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07504" y="116632"/>
            <a:ext cx="2088232" cy="21602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extBox 16">
            <a:extLst>
              <a:ext uri="{FF2B5EF4-FFF2-40B4-BE49-F238E27FC236}">
                <a16:creationId xmlns:a16="http://schemas.microsoft.com/office/drawing/2014/main" id="{053FB11D-1780-4B03-9AFD-8EA455A75639}"/>
              </a:ext>
            </a:extLst>
          </p:cNvPr>
          <p:cNvSpPr txBox="1"/>
          <p:nvPr/>
        </p:nvSpPr>
        <p:spPr>
          <a:xfrm>
            <a:off x="251520" y="240983"/>
            <a:ext cx="1811841" cy="584775"/>
          </a:xfrm>
          <a:prstGeom prst="rect">
            <a:avLst/>
          </a:prstGeom>
          <a:noFill/>
        </p:spPr>
        <p:txBody>
          <a:bodyPr wrap="square" rtlCol="0">
            <a:spAutoFit/>
          </a:bodyPr>
          <a:lstStyle/>
          <a:p>
            <a:pPr algn="ctr"/>
            <a:r>
              <a:rPr lang="en-GB" sz="1600" dirty="0"/>
              <a:t>98. Click Create and then Extrude.</a:t>
            </a:r>
          </a:p>
        </p:txBody>
      </p:sp>
      <p:pic>
        <p:nvPicPr>
          <p:cNvPr id="18" name="Picture 17">
            <a:extLst>
              <a:ext uri="{FF2B5EF4-FFF2-40B4-BE49-F238E27FC236}">
                <a16:creationId xmlns:a16="http://schemas.microsoft.com/office/drawing/2014/main" id="{7132C747-5A96-4E37-9B97-9B3F0B60AF0C}"/>
              </a:ext>
            </a:extLst>
          </p:cNvPr>
          <p:cNvPicPr>
            <a:picLocks noChangeAspect="1"/>
          </p:cNvPicPr>
          <p:nvPr/>
        </p:nvPicPr>
        <p:blipFill rotWithShape="1">
          <a:blip r:embed="rId2"/>
          <a:srcRect l="17713" t="12182" r="69687" b="72411"/>
          <a:stretch/>
        </p:blipFill>
        <p:spPr>
          <a:xfrm>
            <a:off x="310639" y="908720"/>
            <a:ext cx="1693601" cy="1164351"/>
          </a:xfrm>
          <a:prstGeom prst="rect">
            <a:avLst/>
          </a:prstGeom>
        </p:spPr>
      </p:pic>
      <p:sp>
        <p:nvSpPr>
          <p:cNvPr id="20" name="TextBox 19">
            <a:extLst>
              <a:ext uri="{FF2B5EF4-FFF2-40B4-BE49-F238E27FC236}">
                <a16:creationId xmlns:a16="http://schemas.microsoft.com/office/drawing/2014/main" id="{C15BF799-8B1C-4207-85FE-FC07E886B477}"/>
              </a:ext>
            </a:extLst>
          </p:cNvPr>
          <p:cNvSpPr txBox="1"/>
          <p:nvPr/>
        </p:nvSpPr>
        <p:spPr>
          <a:xfrm>
            <a:off x="6601499" y="116632"/>
            <a:ext cx="2434997" cy="2062103"/>
          </a:xfrm>
          <a:prstGeom prst="rect">
            <a:avLst/>
          </a:prstGeom>
          <a:noFill/>
        </p:spPr>
        <p:txBody>
          <a:bodyPr wrap="square" rtlCol="0">
            <a:spAutoFit/>
          </a:bodyPr>
          <a:lstStyle/>
          <a:p>
            <a:pPr algn="ctr"/>
            <a:r>
              <a:rPr lang="en-GB" sz="1600" dirty="0"/>
              <a:t>99. Click on the 4 blue parts shown in the picture.</a:t>
            </a:r>
          </a:p>
          <a:p>
            <a:pPr algn="ctr"/>
            <a:endParaRPr lang="en-GB" sz="1600" dirty="0"/>
          </a:p>
          <a:p>
            <a:pPr algn="ctr"/>
            <a:r>
              <a:rPr lang="en-GB" sz="1600" dirty="0"/>
              <a:t>100. In the distance box type in 6mm.</a:t>
            </a:r>
          </a:p>
          <a:p>
            <a:pPr algn="ctr"/>
            <a:endParaRPr lang="en-GB" sz="1600" dirty="0"/>
          </a:p>
          <a:p>
            <a:pPr algn="ctr"/>
            <a:r>
              <a:rPr lang="en-GB" sz="1600" dirty="0"/>
              <a:t>101. Change Operation from Cut to Join. Click ok.</a:t>
            </a:r>
          </a:p>
        </p:txBody>
      </p:sp>
      <p:pic>
        <p:nvPicPr>
          <p:cNvPr id="6" name="Picture 5">
            <a:extLst>
              <a:ext uri="{FF2B5EF4-FFF2-40B4-BE49-F238E27FC236}">
                <a16:creationId xmlns:a16="http://schemas.microsoft.com/office/drawing/2014/main" id="{D4341D72-A62E-4131-B3FD-A285CFD168C1}"/>
              </a:ext>
            </a:extLst>
          </p:cNvPr>
          <p:cNvPicPr>
            <a:picLocks noChangeAspect="1"/>
          </p:cNvPicPr>
          <p:nvPr/>
        </p:nvPicPr>
        <p:blipFill>
          <a:blip r:embed="rId3"/>
          <a:stretch>
            <a:fillRect/>
          </a:stretch>
        </p:blipFill>
        <p:spPr>
          <a:xfrm>
            <a:off x="2301155" y="276135"/>
            <a:ext cx="4300344" cy="2902478"/>
          </a:xfrm>
          <a:prstGeom prst="rect">
            <a:avLst/>
          </a:prstGeom>
        </p:spPr>
      </p:pic>
      <p:sp>
        <p:nvSpPr>
          <p:cNvPr id="37" name="Rectangle 36"/>
          <p:cNvSpPr/>
          <p:nvPr/>
        </p:nvSpPr>
        <p:spPr>
          <a:xfrm>
            <a:off x="107504" y="2276872"/>
            <a:ext cx="2088232" cy="29523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8">
            <a:extLst>
              <a:ext uri="{FF2B5EF4-FFF2-40B4-BE49-F238E27FC236}">
                <a16:creationId xmlns:a16="http://schemas.microsoft.com/office/drawing/2014/main" id="{879EAAC5-8307-4B5C-90CF-6ECCC6CA5D13}"/>
              </a:ext>
            </a:extLst>
          </p:cNvPr>
          <p:cNvPicPr>
            <a:picLocks noChangeAspect="1"/>
          </p:cNvPicPr>
          <p:nvPr/>
        </p:nvPicPr>
        <p:blipFill rotWithShape="1">
          <a:blip r:embed="rId4"/>
          <a:srcRect l="60769" t="9703" r="32675" b="69189"/>
          <a:stretch/>
        </p:blipFill>
        <p:spPr>
          <a:xfrm>
            <a:off x="251520" y="2439978"/>
            <a:ext cx="1667679" cy="1722312"/>
          </a:xfrm>
          <a:prstGeom prst="rect">
            <a:avLst/>
          </a:prstGeom>
        </p:spPr>
      </p:pic>
      <p:sp>
        <p:nvSpPr>
          <p:cNvPr id="24" name="TextBox 23">
            <a:extLst>
              <a:ext uri="{FF2B5EF4-FFF2-40B4-BE49-F238E27FC236}">
                <a16:creationId xmlns:a16="http://schemas.microsoft.com/office/drawing/2014/main" id="{39A45D70-E16D-42FB-B623-41AF6ADD243D}"/>
              </a:ext>
            </a:extLst>
          </p:cNvPr>
          <p:cNvSpPr txBox="1"/>
          <p:nvPr/>
        </p:nvSpPr>
        <p:spPr>
          <a:xfrm>
            <a:off x="179438" y="4269460"/>
            <a:ext cx="1811841" cy="830997"/>
          </a:xfrm>
          <a:prstGeom prst="rect">
            <a:avLst/>
          </a:prstGeom>
          <a:noFill/>
        </p:spPr>
        <p:txBody>
          <a:bodyPr wrap="square" rtlCol="0">
            <a:spAutoFit/>
          </a:bodyPr>
          <a:lstStyle/>
          <a:p>
            <a:pPr algn="ctr"/>
            <a:r>
              <a:rPr lang="en-GB" sz="1600" dirty="0"/>
              <a:t>102. Click Modify and then Rule Fillet.</a:t>
            </a:r>
          </a:p>
        </p:txBody>
      </p:sp>
      <p:pic>
        <p:nvPicPr>
          <p:cNvPr id="11" name="Picture 10">
            <a:extLst>
              <a:ext uri="{FF2B5EF4-FFF2-40B4-BE49-F238E27FC236}">
                <a16:creationId xmlns:a16="http://schemas.microsoft.com/office/drawing/2014/main" id="{4151DABB-1A2C-4D0F-AA05-8A42D31C2B8C}"/>
              </a:ext>
            </a:extLst>
          </p:cNvPr>
          <p:cNvPicPr>
            <a:picLocks noChangeAspect="1"/>
          </p:cNvPicPr>
          <p:nvPr/>
        </p:nvPicPr>
        <p:blipFill rotWithShape="1">
          <a:blip r:embed="rId5"/>
          <a:srcRect l="57875" t="18920" r="11413" b="16807"/>
          <a:stretch/>
        </p:blipFill>
        <p:spPr>
          <a:xfrm>
            <a:off x="2268779" y="3356992"/>
            <a:ext cx="3167317" cy="2126040"/>
          </a:xfrm>
          <a:prstGeom prst="rect">
            <a:avLst/>
          </a:prstGeom>
        </p:spPr>
      </p:pic>
      <p:sp>
        <p:nvSpPr>
          <p:cNvPr id="29" name="TextBox 28">
            <a:extLst>
              <a:ext uri="{FF2B5EF4-FFF2-40B4-BE49-F238E27FC236}">
                <a16:creationId xmlns:a16="http://schemas.microsoft.com/office/drawing/2014/main" id="{A5472E7B-54C2-4926-B04B-398A7436D399}"/>
              </a:ext>
            </a:extLst>
          </p:cNvPr>
          <p:cNvSpPr txBox="1"/>
          <p:nvPr/>
        </p:nvSpPr>
        <p:spPr>
          <a:xfrm>
            <a:off x="107504" y="5273913"/>
            <a:ext cx="2162525" cy="1323439"/>
          </a:xfrm>
          <a:prstGeom prst="rect">
            <a:avLst/>
          </a:prstGeom>
          <a:noFill/>
        </p:spPr>
        <p:txBody>
          <a:bodyPr wrap="square" rtlCol="0">
            <a:spAutoFit/>
          </a:bodyPr>
          <a:lstStyle/>
          <a:p>
            <a:pPr algn="ctr"/>
            <a:r>
              <a:rPr lang="en-GB" sz="1600" dirty="0"/>
              <a:t>103. Click on the top surface of the drone chassis (blue highlighted part in the picture).</a:t>
            </a:r>
          </a:p>
        </p:txBody>
      </p:sp>
      <p:sp>
        <p:nvSpPr>
          <p:cNvPr id="30" name="TextBox 29">
            <a:extLst>
              <a:ext uri="{FF2B5EF4-FFF2-40B4-BE49-F238E27FC236}">
                <a16:creationId xmlns:a16="http://schemas.microsoft.com/office/drawing/2014/main" id="{CD96264B-8793-4AB0-AC68-94DE6A04CD27}"/>
              </a:ext>
            </a:extLst>
          </p:cNvPr>
          <p:cNvSpPr txBox="1"/>
          <p:nvPr/>
        </p:nvSpPr>
        <p:spPr>
          <a:xfrm>
            <a:off x="2649389" y="5901624"/>
            <a:ext cx="2388422" cy="584775"/>
          </a:xfrm>
          <a:prstGeom prst="rect">
            <a:avLst/>
          </a:prstGeom>
          <a:noFill/>
        </p:spPr>
        <p:txBody>
          <a:bodyPr wrap="square" rtlCol="0">
            <a:spAutoFit/>
          </a:bodyPr>
          <a:lstStyle/>
          <a:p>
            <a:pPr algn="ctr"/>
            <a:r>
              <a:rPr lang="en-GB" sz="1600" dirty="0"/>
              <a:t>104. Type in the radius box 0.75mm and click ok.</a:t>
            </a:r>
          </a:p>
        </p:txBody>
      </p:sp>
      <p:pic>
        <p:nvPicPr>
          <p:cNvPr id="14" name="Picture 13">
            <a:extLst>
              <a:ext uri="{FF2B5EF4-FFF2-40B4-BE49-F238E27FC236}">
                <a16:creationId xmlns:a16="http://schemas.microsoft.com/office/drawing/2014/main" id="{0E2F51E7-2F12-406B-997E-3F432DD8ADAC}"/>
              </a:ext>
            </a:extLst>
          </p:cNvPr>
          <p:cNvPicPr>
            <a:picLocks noChangeAspect="1"/>
          </p:cNvPicPr>
          <p:nvPr/>
        </p:nvPicPr>
        <p:blipFill rotWithShape="1">
          <a:blip r:embed="rId6"/>
          <a:srcRect l="58429" t="18425" r="10626" b="16807"/>
          <a:stretch/>
        </p:blipFill>
        <p:spPr>
          <a:xfrm>
            <a:off x="5625709" y="4582910"/>
            <a:ext cx="3055308" cy="2051135"/>
          </a:xfrm>
          <a:prstGeom prst="rect">
            <a:avLst/>
          </a:prstGeom>
        </p:spPr>
      </p:pic>
      <p:pic>
        <p:nvPicPr>
          <p:cNvPr id="7" name="Picture 6">
            <a:extLst>
              <a:ext uri="{FF2B5EF4-FFF2-40B4-BE49-F238E27FC236}">
                <a16:creationId xmlns:a16="http://schemas.microsoft.com/office/drawing/2014/main" id="{F95DF77E-7BEE-4120-88D0-C0DD08D1DF25}"/>
              </a:ext>
            </a:extLst>
          </p:cNvPr>
          <p:cNvPicPr>
            <a:picLocks noChangeAspect="1"/>
          </p:cNvPicPr>
          <p:nvPr/>
        </p:nvPicPr>
        <p:blipFill>
          <a:blip r:embed="rId7"/>
          <a:stretch>
            <a:fillRect/>
          </a:stretch>
        </p:blipFill>
        <p:spPr>
          <a:xfrm>
            <a:off x="5652120" y="2204864"/>
            <a:ext cx="3185507" cy="2129781"/>
          </a:xfrm>
          <a:prstGeom prst="rect">
            <a:avLst/>
          </a:prstGeom>
        </p:spPr>
      </p:pic>
      <p:cxnSp>
        <p:nvCxnSpPr>
          <p:cNvPr id="21" name="Straight Connector 20">
            <a:extLst>
              <a:ext uri="{FF2B5EF4-FFF2-40B4-BE49-F238E27FC236}">
                <a16:creationId xmlns:a16="http://schemas.microsoft.com/office/drawing/2014/main" id="{4F75A6C5-418E-4B04-A59C-B8E2A655393E}"/>
              </a:ext>
            </a:extLst>
          </p:cNvPr>
          <p:cNvCxnSpPr>
            <a:cxnSpLocks/>
          </p:cNvCxnSpPr>
          <p:nvPr/>
        </p:nvCxnSpPr>
        <p:spPr>
          <a:xfrm>
            <a:off x="107504" y="5229200"/>
            <a:ext cx="0" cy="1512168"/>
          </a:xfrm>
          <a:prstGeom prst="line">
            <a:avLst/>
          </a:prstGeom>
          <a:ln w="28575">
            <a:solidFill>
              <a:srgbClr val="385D8A"/>
            </a:solidFill>
          </a:ln>
        </p:spPr>
        <p:style>
          <a:lnRef idx="1">
            <a:schemeClr val="accent1"/>
          </a:lnRef>
          <a:fillRef idx="0">
            <a:schemeClr val="accent1"/>
          </a:fillRef>
          <a:effectRef idx="0">
            <a:schemeClr val="accent1"/>
          </a:effectRef>
          <a:fontRef idx="minor">
            <a:schemeClr val="tx1"/>
          </a:fontRef>
        </p:style>
      </p:cxnSp>
      <p:cxnSp>
        <p:nvCxnSpPr>
          <p:cNvPr id="38" name="Connector: Elbow 37">
            <a:extLst>
              <a:ext uri="{FF2B5EF4-FFF2-40B4-BE49-F238E27FC236}">
                <a16:creationId xmlns:a16="http://schemas.microsoft.com/office/drawing/2014/main" id="{2E9A165E-A13A-441B-81B1-11C43DB904A1}"/>
              </a:ext>
            </a:extLst>
          </p:cNvPr>
          <p:cNvCxnSpPr>
            <a:cxnSpLocks/>
          </p:cNvCxnSpPr>
          <p:nvPr/>
        </p:nvCxnSpPr>
        <p:spPr>
          <a:xfrm>
            <a:off x="2195736" y="3261575"/>
            <a:ext cx="6827554" cy="1175536"/>
          </a:xfrm>
          <a:prstGeom prst="bentConnector3">
            <a:avLst>
              <a:gd name="adj1" fmla="val 49030"/>
            </a:avLst>
          </a:prstGeom>
          <a:ln w="28575">
            <a:solidFill>
              <a:srgbClr val="385D8A"/>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8401A4B5-46EF-4947-A939-C67820E8655E}"/>
              </a:ext>
            </a:extLst>
          </p:cNvPr>
          <p:cNvCxnSpPr>
            <a:cxnSpLocks/>
          </p:cNvCxnSpPr>
          <p:nvPr/>
        </p:nvCxnSpPr>
        <p:spPr>
          <a:xfrm>
            <a:off x="2195736" y="116632"/>
            <a:ext cx="6840760" cy="0"/>
          </a:xfrm>
          <a:prstGeom prst="line">
            <a:avLst/>
          </a:prstGeom>
          <a:ln w="28575">
            <a:solidFill>
              <a:srgbClr val="385D8A"/>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A2E82185-9E43-4ABA-AC5D-D56F0794E48A}"/>
              </a:ext>
            </a:extLst>
          </p:cNvPr>
          <p:cNvCxnSpPr>
            <a:cxnSpLocks/>
          </p:cNvCxnSpPr>
          <p:nvPr/>
        </p:nvCxnSpPr>
        <p:spPr>
          <a:xfrm flipV="1">
            <a:off x="9023290" y="116632"/>
            <a:ext cx="13206" cy="6624736"/>
          </a:xfrm>
          <a:prstGeom prst="line">
            <a:avLst/>
          </a:prstGeom>
          <a:ln w="28575">
            <a:solidFill>
              <a:srgbClr val="385D8A"/>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2F1A7A2F-B425-481B-95D7-00994413119D}"/>
              </a:ext>
            </a:extLst>
          </p:cNvPr>
          <p:cNvCxnSpPr>
            <a:cxnSpLocks/>
          </p:cNvCxnSpPr>
          <p:nvPr/>
        </p:nvCxnSpPr>
        <p:spPr>
          <a:xfrm flipH="1">
            <a:off x="91672" y="6741368"/>
            <a:ext cx="8931618" cy="0"/>
          </a:xfrm>
          <a:prstGeom prst="line">
            <a:avLst/>
          </a:prstGeom>
          <a:ln w="28575">
            <a:solidFill>
              <a:srgbClr val="385D8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030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2059C36-68AE-4F37-8A2F-EAC6E833773A}"/>
              </a:ext>
            </a:extLst>
          </p:cNvPr>
          <p:cNvSpPr/>
          <p:nvPr/>
        </p:nvSpPr>
        <p:spPr>
          <a:xfrm flipH="1">
            <a:off x="2915816" y="2312619"/>
            <a:ext cx="6120666" cy="44287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p:cNvSpPr/>
          <p:nvPr/>
        </p:nvSpPr>
        <p:spPr>
          <a:xfrm flipH="1">
            <a:off x="3476826" y="116632"/>
            <a:ext cx="5559657" cy="21959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TextBox 27">
            <a:extLst>
              <a:ext uri="{FF2B5EF4-FFF2-40B4-BE49-F238E27FC236}">
                <a16:creationId xmlns:a16="http://schemas.microsoft.com/office/drawing/2014/main" id="{6EDF8A7A-FBA8-44F2-A5EE-401C7B912BD2}"/>
              </a:ext>
            </a:extLst>
          </p:cNvPr>
          <p:cNvSpPr txBox="1"/>
          <p:nvPr/>
        </p:nvSpPr>
        <p:spPr>
          <a:xfrm>
            <a:off x="7186147" y="429796"/>
            <a:ext cx="1771113" cy="1569660"/>
          </a:xfrm>
          <a:prstGeom prst="rect">
            <a:avLst/>
          </a:prstGeom>
          <a:noFill/>
        </p:spPr>
        <p:txBody>
          <a:bodyPr wrap="square" rtlCol="0">
            <a:spAutoFit/>
          </a:bodyPr>
          <a:lstStyle/>
          <a:p>
            <a:pPr algn="ctr"/>
            <a:r>
              <a:rPr lang="en-GB" sz="1600" dirty="0"/>
              <a:t>108. Draw a circle measuring 3mm. Make sure its on the red axis line and to the left of the origin point.</a:t>
            </a:r>
          </a:p>
        </p:txBody>
      </p:sp>
      <p:sp>
        <p:nvSpPr>
          <p:cNvPr id="11" name="Rectangle 10">
            <a:extLst>
              <a:ext uri="{FF2B5EF4-FFF2-40B4-BE49-F238E27FC236}">
                <a16:creationId xmlns:a16="http://schemas.microsoft.com/office/drawing/2014/main" id="{9BDA1DE0-66DD-4A5E-81EF-D3B703621BB5}"/>
              </a:ext>
            </a:extLst>
          </p:cNvPr>
          <p:cNvSpPr/>
          <p:nvPr/>
        </p:nvSpPr>
        <p:spPr>
          <a:xfrm>
            <a:off x="107504" y="116632"/>
            <a:ext cx="3369945" cy="165618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a:extLst>
              <a:ext uri="{FF2B5EF4-FFF2-40B4-BE49-F238E27FC236}">
                <a16:creationId xmlns:a16="http://schemas.microsoft.com/office/drawing/2014/main" id="{5877E72D-67D1-4F06-9901-519DEAA28DFD}"/>
              </a:ext>
            </a:extLst>
          </p:cNvPr>
          <p:cNvSpPr/>
          <p:nvPr/>
        </p:nvSpPr>
        <p:spPr>
          <a:xfrm>
            <a:off x="107504" y="1772817"/>
            <a:ext cx="3369323" cy="201622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extBox 12">
            <a:extLst>
              <a:ext uri="{FF2B5EF4-FFF2-40B4-BE49-F238E27FC236}">
                <a16:creationId xmlns:a16="http://schemas.microsoft.com/office/drawing/2014/main" id="{091AF5F6-D99D-4DF1-8820-99DBA5EF2A64}"/>
              </a:ext>
            </a:extLst>
          </p:cNvPr>
          <p:cNvSpPr txBox="1"/>
          <p:nvPr/>
        </p:nvSpPr>
        <p:spPr>
          <a:xfrm>
            <a:off x="1952134" y="402018"/>
            <a:ext cx="1525315" cy="830997"/>
          </a:xfrm>
          <a:prstGeom prst="rect">
            <a:avLst/>
          </a:prstGeom>
          <a:noFill/>
        </p:spPr>
        <p:txBody>
          <a:bodyPr wrap="square" rtlCol="0">
            <a:spAutoFit/>
          </a:bodyPr>
          <a:lstStyle/>
          <a:p>
            <a:pPr algn="ctr"/>
            <a:r>
              <a:rPr lang="en-GB" sz="1600" dirty="0"/>
              <a:t>105. Click on Sketch and Create Sketch.</a:t>
            </a:r>
          </a:p>
        </p:txBody>
      </p:sp>
      <p:pic>
        <p:nvPicPr>
          <p:cNvPr id="14" name="Picture 4">
            <a:extLst>
              <a:ext uri="{FF2B5EF4-FFF2-40B4-BE49-F238E27FC236}">
                <a16:creationId xmlns:a16="http://schemas.microsoft.com/office/drawing/2014/main" id="{2058ADEC-E290-4D47-A0DD-424D195B01D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66" t="8725" r="80338" b="75498"/>
          <a:stretch/>
        </p:blipFill>
        <p:spPr bwMode="auto">
          <a:xfrm>
            <a:off x="221595" y="260648"/>
            <a:ext cx="1730539" cy="1323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4">
            <a:extLst>
              <a:ext uri="{FF2B5EF4-FFF2-40B4-BE49-F238E27FC236}">
                <a16:creationId xmlns:a16="http://schemas.microsoft.com/office/drawing/2014/main" id="{3BF8868F-75EB-4D77-82C0-85DA814FE394}"/>
              </a:ext>
            </a:extLst>
          </p:cNvPr>
          <p:cNvPicPr>
            <a:picLocks noChangeAspect="1"/>
          </p:cNvPicPr>
          <p:nvPr/>
        </p:nvPicPr>
        <p:blipFill rotWithShape="1">
          <a:blip r:embed="rId3"/>
          <a:srcRect l="68848" t="39902" r="22981" b="35795"/>
          <a:stretch/>
        </p:blipFill>
        <p:spPr>
          <a:xfrm>
            <a:off x="221595" y="1916833"/>
            <a:ext cx="1736029" cy="1656184"/>
          </a:xfrm>
          <a:prstGeom prst="rect">
            <a:avLst/>
          </a:prstGeom>
        </p:spPr>
      </p:pic>
      <p:sp>
        <p:nvSpPr>
          <p:cNvPr id="17" name="TextBox 16">
            <a:extLst>
              <a:ext uri="{FF2B5EF4-FFF2-40B4-BE49-F238E27FC236}">
                <a16:creationId xmlns:a16="http://schemas.microsoft.com/office/drawing/2014/main" id="{CF22AC19-C603-43D5-9D75-E16980E84E82}"/>
              </a:ext>
            </a:extLst>
          </p:cNvPr>
          <p:cNvSpPr txBox="1"/>
          <p:nvPr/>
        </p:nvSpPr>
        <p:spPr>
          <a:xfrm>
            <a:off x="1952134" y="2060848"/>
            <a:ext cx="1524693" cy="1323439"/>
          </a:xfrm>
          <a:prstGeom prst="rect">
            <a:avLst/>
          </a:prstGeom>
          <a:noFill/>
        </p:spPr>
        <p:txBody>
          <a:bodyPr wrap="square" rtlCol="0">
            <a:spAutoFit/>
          </a:bodyPr>
          <a:lstStyle/>
          <a:p>
            <a:pPr algn="ctr"/>
            <a:r>
              <a:rPr lang="en-GB" sz="1600" dirty="0"/>
              <a:t>106. Click on orange square in between the blue and red axis’.</a:t>
            </a:r>
          </a:p>
        </p:txBody>
      </p:sp>
      <p:sp>
        <p:nvSpPr>
          <p:cNvPr id="18" name="Rectangle 17">
            <a:extLst>
              <a:ext uri="{FF2B5EF4-FFF2-40B4-BE49-F238E27FC236}">
                <a16:creationId xmlns:a16="http://schemas.microsoft.com/office/drawing/2014/main" id="{53B78B0A-2245-4C89-982E-3EB7E1AC736D}"/>
              </a:ext>
            </a:extLst>
          </p:cNvPr>
          <p:cNvSpPr/>
          <p:nvPr/>
        </p:nvSpPr>
        <p:spPr>
          <a:xfrm>
            <a:off x="106883" y="3789040"/>
            <a:ext cx="2808933" cy="295232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9" name="Picture 18">
            <a:extLst>
              <a:ext uri="{FF2B5EF4-FFF2-40B4-BE49-F238E27FC236}">
                <a16:creationId xmlns:a16="http://schemas.microsoft.com/office/drawing/2014/main" id="{19931591-189A-49A5-9193-575E7B91C3CE}"/>
              </a:ext>
            </a:extLst>
          </p:cNvPr>
          <p:cNvPicPr>
            <a:picLocks noChangeAspect="1"/>
          </p:cNvPicPr>
          <p:nvPr/>
        </p:nvPicPr>
        <p:blipFill rotWithShape="1">
          <a:blip r:embed="rId4"/>
          <a:srcRect l="52594" t="9699" r="35430" b="60859"/>
          <a:stretch/>
        </p:blipFill>
        <p:spPr>
          <a:xfrm>
            <a:off x="221595" y="3889274"/>
            <a:ext cx="2535152" cy="1998870"/>
          </a:xfrm>
          <a:prstGeom prst="rect">
            <a:avLst/>
          </a:prstGeom>
        </p:spPr>
      </p:pic>
      <p:sp>
        <p:nvSpPr>
          <p:cNvPr id="20" name="TextBox 19">
            <a:extLst>
              <a:ext uri="{FF2B5EF4-FFF2-40B4-BE49-F238E27FC236}">
                <a16:creationId xmlns:a16="http://schemas.microsoft.com/office/drawing/2014/main" id="{590A0932-8F7F-49B7-B166-E19D366C7CB1}"/>
              </a:ext>
            </a:extLst>
          </p:cNvPr>
          <p:cNvSpPr txBox="1"/>
          <p:nvPr/>
        </p:nvSpPr>
        <p:spPr>
          <a:xfrm>
            <a:off x="106883" y="6021288"/>
            <a:ext cx="2808933" cy="584775"/>
          </a:xfrm>
          <a:prstGeom prst="rect">
            <a:avLst/>
          </a:prstGeom>
          <a:noFill/>
        </p:spPr>
        <p:txBody>
          <a:bodyPr wrap="square" rtlCol="0">
            <a:spAutoFit/>
          </a:bodyPr>
          <a:lstStyle/>
          <a:p>
            <a:pPr algn="ctr"/>
            <a:r>
              <a:rPr lang="en-GB" sz="1600" dirty="0"/>
              <a:t>107. Click on Sketch, circle and then Center Diameter Circle.</a:t>
            </a:r>
          </a:p>
        </p:txBody>
      </p:sp>
      <p:pic>
        <p:nvPicPr>
          <p:cNvPr id="2" name="Picture 1">
            <a:extLst>
              <a:ext uri="{FF2B5EF4-FFF2-40B4-BE49-F238E27FC236}">
                <a16:creationId xmlns:a16="http://schemas.microsoft.com/office/drawing/2014/main" id="{6BB30EF7-ED21-486F-8C4A-E8F265FBEF5E}"/>
              </a:ext>
            </a:extLst>
          </p:cNvPr>
          <p:cNvPicPr>
            <a:picLocks noChangeAspect="1"/>
          </p:cNvPicPr>
          <p:nvPr/>
        </p:nvPicPr>
        <p:blipFill rotWithShape="1">
          <a:blip r:embed="rId5"/>
          <a:srcRect l="60860" t="37724" r="20863" b="30358"/>
          <a:stretch/>
        </p:blipFill>
        <p:spPr>
          <a:xfrm>
            <a:off x="3635896" y="253387"/>
            <a:ext cx="3471029" cy="1944216"/>
          </a:xfrm>
          <a:prstGeom prst="rect">
            <a:avLst/>
          </a:prstGeom>
        </p:spPr>
      </p:pic>
      <p:sp>
        <p:nvSpPr>
          <p:cNvPr id="23" name="TextBox 22">
            <a:extLst>
              <a:ext uri="{FF2B5EF4-FFF2-40B4-BE49-F238E27FC236}">
                <a16:creationId xmlns:a16="http://schemas.microsoft.com/office/drawing/2014/main" id="{8CC399B9-D477-4AEF-8979-118E0744C683}"/>
              </a:ext>
            </a:extLst>
          </p:cNvPr>
          <p:cNvSpPr txBox="1"/>
          <p:nvPr/>
        </p:nvSpPr>
        <p:spPr>
          <a:xfrm>
            <a:off x="6924164" y="3068960"/>
            <a:ext cx="1846044" cy="3046988"/>
          </a:xfrm>
          <a:prstGeom prst="rect">
            <a:avLst/>
          </a:prstGeom>
          <a:noFill/>
        </p:spPr>
        <p:txBody>
          <a:bodyPr wrap="square" rtlCol="0">
            <a:spAutoFit/>
          </a:bodyPr>
          <a:lstStyle/>
          <a:p>
            <a:pPr algn="ctr"/>
            <a:r>
              <a:rPr lang="en-GB" sz="1600" dirty="0"/>
              <a:t>109. Using the sketch dimension tool (Sketch, Sketch Dimension). </a:t>
            </a:r>
          </a:p>
          <a:p>
            <a:pPr algn="ctr"/>
            <a:endParaRPr lang="en-GB" sz="1600" dirty="0"/>
          </a:p>
          <a:p>
            <a:pPr algn="ctr"/>
            <a:r>
              <a:rPr lang="en-GB" sz="1600" dirty="0"/>
              <a:t>Click on the origin point and then the centre of the circle. </a:t>
            </a:r>
          </a:p>
          <a:p>
            <a:pPr algn="ctr"/>
            <a:endParaRPr lang="en-GB" sz="1600" dirty="0"/>
          </a:p>
          <a:p>
            <a:pPr algn="ctr"/>
            <a:r>
              <a:rPr lang="en-GB" sz="1600" dirty="0"/>
              <a:t>Drag the dimension up and type in 19mm.</a:t>
            </a:r>
          </a:p>
        </p:txBody>
      </p:sp>
      <p:pic>
        <p:nvPicPr>
          <p:cNvPr id="4" name="Picture 3">
            <a:extLst>
              <a:ext uri="{FF2B5EF4-FFF2-40B4-BE49-F238E27FC236}">
                <a16:creationId xmlns:a16="http://schemas.microsoft.com/office/drawing/2014/main" id="{70888AC9-E6AF-4C6F-BEDD-77D973B76C33}"/>
              </a:ext>
            </a:extLst>
          </p:cNvPr>
          <p:cNvPicPr>
            <a:picLocks noChangeAspect="1"/>
          </p:cNvPicPr>
          <p:nvPr/>
        </p:nvPicPr>
        <p:blipFill>
          <a:blip r:embed="rId6"/>
          <a:stretch>
            <a:fillRect/>
          </a:stretch>
        </p:blipFill>
        <p:spPr>
          <a:xfrm>
            <a:off x="3635896" y="2632361"/>
            <a:ext cx="3215928" cy="1503851"/>
          </a:xfrm>
          <a:prstGeom prst="rect">
            <a:avLst/>
          </a:prstGeom>
        </p:spPr>
      </p:pic>
      <p:pic>
        <p:nvPicPr>
          <p:cNvPr id="7" name="Picture 6">
            <a:extLst>
              <a:ext uri="{FF2B5EF4-FFF2-40B4-BE49-F238E27FC236}">
                <a16:creationId xmlns:a16="http://schemas.microsoft.com/office/drawing/2014/main" id="{9C202266-F08C-4F31-BA61-0E335E66BE0A}"/>
              </a:ext>
            </a:extLst>
          </p:cNvPr>
          <p:cNvPicPr>
            <a:picLocks noChangeAspect="1"/>
          </p:cNvPicPr>
          <p:nvPr/>
        </p:nvPicPr>
        <p:blipFill>
          <a:blip r:embed="rId7"/>
          <a:stretch>
            <a:fillRect/>
          </a:stretch>
        </p:blipFill>
        <p:spPr>
          <a:xfrm>
            <a:off x="3153102" y="4314839"/>
            <a:ext cx="3533775" cy="2247900"/>
          </a:xfrm>
          <a:prstGeom prst="rect">
            <a:avLst/>
          </a:prstGeom>
        </p:spPr>
      </p:pic>
    </p:spTree>
    <p:extLst>
      <p:ext uri="{BB962C8B-B14F-4D97-AF65-F5344CB8AC3E}">
        <p14:creationId xmlns:p14="http://schemas.microsoft.com/office/powerpoint/2010/main" val="25251217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6524DBE-0FB5-4807-815E-74EE3B441B87}"/>
              </a:ext>
            </a:extLst>
          </p:cNvPr>
          <p:cNvSpPr/>
          <p:nvPr/>
        </p:nvSpPr>
        <p:spPr>
          <a:xfrm>
            <a:off x="107504" y="116632"/>
            <a:ext cx="2088232" cy="21602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F944E7AF-983F-4CBF-BBAB-05864C9FF700}"/>
              </a:ext>
            </a:extLst>
          </p:cNvPr>
          <p:cNvSpPr txBox="1"/>
          <p:nvPr/>
        </p:nvSpPr>
        <p:spPr>
          <a:xfrm>
            <a:off x="251520" y="240983"/>
            <a:ext cx="1811841" cy="584775"/>
          </a:xfrm>
          <a:prstGeom prst="rect">
            <a:avLst/>
          </a:prstGeom>
          <a:noFill/>
        </p:spPr>
        <p:txBody>
          <a:bodyPr wrap="square" rtlCol="0">
            <a:spAutoFit/>
          </a:bodyPr>
          <a:lstStyle/>
          <a:p>
            <a:pPr algn="ctr"/>
            <a:r>
              <a:rPr lang="en-GB" sz="1600" dirty="0"/>
              <a:t>110. Click Create and then Extrude.</a:t>
            </a:r>
          </a:p>
        </p:txBody>
      </p:sp>
      <p:pic>
        <p:nvPicPr>
          <p:cNvPr id="6" name="Picture 5">
            <a:extLst>
              <a:ext uri="{FF2B5EF4-FFF2-40B4-BE49-F238E27FC236}">
                <a16:creationId xmlns:a16="http://schemas.microsoft.com/office/drawing/2014/main" id="{52C54132-7571-4960-BAFD-637D9637B897}"/>
              </a:ext>
            </a:extLst>
          </p:cNvPr>
          <p:cNvPicPr>
            <a:picLocks noChangeAspect="1"/>
          </p:cNvPicPr>
          <p:nvPr/>
        </p:nvPicPr>
        <p:blipFill rotWithShape="1">
          <a:blip r:embed="rId2"/>
          <a:srcRect l="17713" t="12182" r="69687" b="72411"/>
          <a:stretch/>
        </p:blipFill>
        <p:spPr>
          <a:xfrm>
            <a:off x="310639" y="908720"/>
            <a:ext cx="1693601" cy="1164351"/>
          </a:xfrm>
          <a:prstGeom prst="rect">
            <a:avLst/>
          </a:prstGeom>
        </p:spPr>
      </p:pic>
      <p:sp>
        <p:nvSpPr>
          <p:cNvPr id="7" name="Rectangle 6">
            <a:extLst>
              <a:ext uri="{FF2B5EF4-FFF2-40B4-BE49-F238E27FC236}">
                <a16:creationId xmlns:a16="http://schemas.microsoft.com/office/drawing/2014/main" id="{CBEB487C-05F1-4AFE-9CDC-0CE6B0793050}"/>
              </a:ext>
            </a:extLst>
          </p:cNvPr>
          <p:cNvSpPr/>
          <p:nvPr/>
        </p:nvSpPr>
        <p:spPr>
          <a:xfrm>
            <a:off x="2195735" y="116631"/>
            <a:ext cx="6768753" cy="304698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Picture 7">
            <a:extLst>
              <a:ext uri="{FF2B5EF4-FFF2-40B4-BE49-F238E27FC236}">
                <a16:creationId xmlns:a16="http://schemas.microsoft.com/office/drawing/2014/main" id="{2F49C997-1541-41BE-B21D-79D4F0A61D1B}"/>
              </a:ext>
            </a:extLst>
          </p:cNvPr>
          <p:cNvPicPr>
            <a:picLocks noChangeAspect="1"/>
          </p:cNvPicPr>
          <p:nvPr/>
        </p:nvPicPr>
        <p:blipFill>
          <a:blip r:embed="rId3"/>
          <a:stretch>
            <a:fillRect/>
          </a:stretch>
        </p:blipFill>
        <p:spPr>
          <a:xfrm>
            <a:off x="2339752" y="260648"/>
            <a:ext cx="5029200" cy="2724150"/>
          </a:xfrm>
          <a:prstGeom prst="rect">
            <a:avLst/>
          </a:prstGeom>
        </p:spPr>
      </p:pic>
      <p:sp>
        <p:nvSpPr>
          <p:cNvPr id="9" name="TextBox 8">
            <a:extLst>
              <a:ext uri="{FF2B5EF4-FFF2-40B4-BE49-F238E27FC236}">
                <a16:creationId xmlns:a16="http://schemas.microsoft.com/office/drawing/2014/main" id="{77380963-6828-4A11-AA2D-58AF9F617768}"/>
              </a:ext>
            </a:extLst>
          </p:cNvPr>
          <p:cNvSpPr txBox="1"/>
          <p:nvPr/>
        </p:nvSpPr>
        <p:spPr>
          <a:xfrm>
            <a:off x="7368952" y="116632"/>
            <a:ext cx="1595536" cy="3046988"/>
          </a:xfrm>
          <a:prstGeom prst="rect">
            <a:avLst/>
          </a:prstGeom>
          <a:noFill/>
        </p:spPr>
        <p:txBody>
          <a:bodyPr wrap="square" rtlCol="0">
            <a:spAutoFit/>
          </a:bodyPr>
          <a:lstStyle/>
          <a:p>
            <a:pPr algn="ctr"/>
            <a:r>
              <a:rPr lang="en-GB" sz="1600" dirty="0"/>
              <a:t>111. Select the circle you have just created</a:t>
            </a:r>
          </a:p>
          <a:p>
            <a:pPr algn="ctr"/>
            <a:endParaRPr lang="en-GB" sz="1600" dirty="0"/>
          </a:p>
          <a:p>
            <a:pPr algn="ctr"/>
            <a:r>
              <a:rPr lang="en-GB" sz="1600" dirty="0"/>
              <a:t>Type in 6mm in the distance box.</a:t>
            </a:r>
          </a:p>
          <a:p>
            <a:pPr algn="ctr"/>
            <a:endParaRPr lang="en-GB" sz="1600" dirty="0"/>
          </a:p>
          <a:p>
            <a:pPr algn="ctr"/>
            <a:r>
              <a:rPr lang="en-GB" sz="1600" dirty="0"/>
              <a:t>Change the Operation from Cut to Join.</a:t>
            </a:r>
          </a:p>
          <a:p>
            <a:pPr algn="ctr"/>
            <a:endParaRPr lang="en-GB" sz="1600" dirty="0"/>
          </a:p>
          <a:p>
            <a:pPr algn="ctr"/>
            <a:r>
              <a:rPr lang="en-GB" sz="1600" dirty="0"/>
              <a:t>Click ok.</a:t>
            </a:r>
          </a:p>
        </p:txBody>
      </p:sp>
      <p:pic>
        <p:nvPicPr>
          <p:cNvPr id="11" name="Picture 10">
            <a:extLst>
              <a:ext uri="{FF2B5EF4-FFF2-40B4-BE49-F238E27FC236}">
                <a16:creationId xmlns:a16="http://schemas.microsoft.com/office/drawing/2014/main" id="{A53107AB-815A-48E9-BA7D-57C2BB65DBFA}"/>
              </a:ext>
            </a:extLst>
          </p:cNvPr>
          <p:cNvPicPr>
            <a:picLocks noChangeAspect="1"/>
          </p:cNvPicPr>
          <p:nvPr/>
        </p:nvPicPr>
        <p:blipFill rotWithShape="1">
          <a:blip r:embed="rId4"/>
          <a:srcRect l="57479" t="10335" r="36613" b="58038"/>
          <a:stretch/>
        </p:blipFill>
        <p:spPr>
          <a:xfrm>
            <a:off x="227449" y="2512433"/>
            <a:ext cx="1835912" cy="3152327"/>
          </a:xfrm>
          <a:prstGeom prst="rect">
            <a:avLst/>
          </a:prstGeom>
        </p:spPr>
      </p:pic>
      <p:sp>
        <p:nvSpPr>
          <p:cNvPr id="12" name="Rectangle 11">
            <a:extLst>
              <a:ext uri="{FF2B5EF4-FFF2-40B4-BE49-F238E27FC236}">
                <a16:creationId xmlns:a16="http://schemas.microsoft.com/office/drawing/2014/main" id="{C0F98FEE-1BD3-4E1E-B8EF-538C955DB5E5}"/>
              </a:ext>
            </a:extLst>
          </p:cNvPr>
          <p:cNvSpPr/>
          <p:nvPr/>
        </p:nvSpPr>
        <p:spPr>
          <a:xfrm>
            <a:off x="107504" y="2276872"/>
            <a:ext cx="2088232" cy="446449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extBox 12">
            <a:extLst>
              <a:ext uri="{FF2B5EF4-FFF2-40B4-BE49-F238E27FC236}">
                <a16:creationId xmlns:a16="http://schemas.microsoft.com/office/drawing/2014/main" id="{89E972DA-15C8-45FC-9366-C02D5E1A593D}"/>
              </a:ext>
            </a:extLst>
          </p:cNvPr>
          <p:cNvSpPr txBox="1"/>
          <p:nvPr/>
        </p:nvSpPr>
        <p:spPr>
          <a:xfrm>
            <a:off x="251520" y="5868561"/>
            <a:ext cx="1811841" cy="584775"/>
          </a:xfrm>
          <a:prstGeom prst="rect">
            <a:avLst/>
          </a:prstGeom>
          <a:noFill/>
        </p:spPr>
        <p:txBody>
          <a:bodyPr wrap="square" rtlCol="0">
            <a:spAutoFit/>
          </a:bodyPr>
          <a:lstStyle/>
          <a:p>
            <a:pPr algn="ctr"/>
            <a:r>
              <a:rPr lang="en-GB" sz="1600" dirty="0"/>
              <a:t>112. Click Create and then Hole.</a:t>
            </a:r>
          </a:p>
        </p:txBody>
      </p:sp>
      <p:sp>
        <p:nvSpPr>
          <p:cNvPr id="14" name="TextBox 13">
            <a:extLst>
              <a:ext uri="{FF2B5EF4-FFF2-40B4-BE49-F238E27FC236}">
                <a16:creationId xmlns:a16="http://schemas.microsoft.com/office/drawing/2014/main" id="{0002CAFF-74A8-4C8A-9B5D-C73D5CF45D6F}"/>
              </a:ext>
            </a:extLst>
          </p:cNvPr>
          <p:cNvSpPr txBox="1"/>
          <p:nvPr/>
        </p:nvSpPr>
        <p:spPr>
          <a:xfrm>
            <a:off x="2375755" y="3798332"/>
            <a:ext cx="2520281" cy="2308324"/>
          </a:xfrm>
          <a:prstGeom prst="rect">
            <a:avLst/>
          </a:prstGeom>
          <a:noFill/>
        </p:spPr>
        <p:txBody>
          <a:bodyPr wrap="square" rtlCol="0">
            <a:spAutoFit/>
          </a:bodyPr>
          <a:lstStyle/>
          <a:p>
            <a:pPr algn="ctr"/>
            <a:r>
              <a:rPr lang="en-GB" sz="1600" dirty="0"/>
              <a:t>113. Click on the circle that you have just extruded.</a:t>
            </a:r>
          </a:p>
          <a:p>
            <a:pPr algn="ctr"/>
            <a:endParaRPr lang="en-GB" sz="1600" dirty="0"/>
          </a:p>
          <a:p>
            <a:pPr algn="ctr"/>
            <a:r>
              <a:rPr lang="en-GB" sz="1600" dirty="0"/>
              <a:t>Move the red circle so it snaps to the centre of the clue circle.</a:t>
            </a:r>
          </a:p>
          <a:p>
            <a:pPr algn="ctr"/>
            <a:endParaRPr lang="en-GB" sz="1600" dirty="0"/>
          </a:p>
          <a:p>
            <a:pPr algn="ctr"/>
            <a:r>
              <a:rPr lang="en-GB" sz="1600" dirty="0"/>
              <a:t>Change the height of the hole to 7mm and click ok.</a:t>
            </a:r>
          </a:p>
        </p:txBody>
      </p:sp>
      <p:sp>
        <p:nvSpPr>
          <p:cNvPr id="15" name="Rectangle 14">
            <a:extLst>
              <a:ext uri="{FF2B5EF4-FFF2-40B4-BE49-F238E27FC236}">
                <a16:creationId xmlns:a16="http://schemas.microsoft.com/office/drawing/2014/main" id="{0547E22D-8C42-44D8-A276-726B720444AF}"/>
              </a:ext>
            </a:extLst>
          </p:cNvPr>
          <p:cNvSpPr/>
          <p:nvPr/>
        </p:nvSpPr>
        <p:spPr>
          <a:xfrm>
            <a:off x="2195734" y="3163620"/>
            <a:ext cx="6768754" cy="35777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6" name="Picture 15">
            <a:extLst>
              <a:ext uri="{FF2B5EF4-FFF2-40B4-BE49-F238E27FC236}">
                <a16:creationId xmlns:a16="http://schemas.microsoft.com/office/drawing/2014/main" id="{3759FBC5-7C2D-434B-828D-E06E3DFD50C1}"/>
              </a:ext>
            </a:extLst>
          </p:cNvPr>
          <p:cNvPicPr>
            <a:picLocks noChangeAspect="1"/>
          </p:cNvPicPr>
          <p:nvPr/>
        </p:nvPicPr>
        <p:blipFill>
          <a:blip r:embed="rId5"/>
          <a:stretch>
            <a:fillRect/>
          </a:stretch>
        </p:blipFill>
        <p:spPr>
          <a:xfrm>
            <a:off x="5076056" y="3325987"/>
            <a:ext cx="3445742" cy="3253014"/>
          </a:xfrm>
          <a:prstGeom prst="rect">
            <a:avLst/>
          </a:prstGeom>
        </p:spPr>
      </p:pic>
    </p:spTree>
    <p:extLst>
      <p:ext uri="{BB962C8B-B14F-4D97-AF65-F5344CB8AC3E}">
        <p14:creationId xmlns:p14="http://schemas.microsoft.com/office/powerpoint/2010/main" val="19703348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766D328-239D-4B78-9466-5023959C5123}"/>
              </a:ext>
            </a:extLst>
          </p:cNvPr>
          <p:cNvSpPr/>
          <p:nvPr/>
        </p:nvSpPr>
        <p:spPr>
          <a:xfrm>
            <a:off x="179511" y="116632"/>
            <a:ext cx="2448273" cy="25922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a:extLst>
              <a:ext uri="{FF2B5EF4-FFF2-40B4-BE49-F238E27FC236}">
                <a16:creationId xmlns:a16="http://schemas.microsoft.com/office/drawing/2014/main" id="{766331EC-3142-400E-9ADB-C432F272E833}"/>
              </a:ext>
            </a:extLst>
          </p:cNvPr>
          <p:cNvPicPr>
            <a:picLocks noChangeAspect="1"/>
          </p:cNvPicPr>
          <p:nvPr/>
        </p:nvPicPr>
        <p:blipFill rotWithShape="1">
          <a:blip r:embed="rId2"/>
          <a:srcRect l="17713" t="12182" r="60237" b="21987"/>
          <a:stretch/>
        </p:blipFill>
        <p:spPr>
          <a:xfrm>
            <a:off x="1179599" y="188641"/>
            <a:ext cx="1372748" cy="2304256"/>
          </a:xfrm>
          <a:prstGeom prst="rect">
            <a:avLst/>
          </a:prstGeom>
        </p:spPr>
      </p:pic>
      <p:sp>
        <p:nvSpPr>
          <p:cNvPr id="6" name="TextBox 5">
            <a:extLst>
              <a:ext uri="{FF2B5EF4-FFF2-40B4-BE49-F238E27FC236}">
                <a16:creationId xmlns:a16="http://schemas.microsoft.com/office/drawing/2014/main" id="{7D8494C3-B957-4C00-90CA-F19C634FEB1F}"/>
              </a:ext>
            </a:extLst>
          </p:cNvPr>
          <p:cNvSpPr txBox="1"/>
          <p:nvPr/>
        </p:nvSpPr>
        <p:spPr>
          <a:xfrm>
            <a:off x="179511" y="489404"/>
            <a:ext cx="1008113" cy="1815882"/>
          </a:xfrm>
          <a:prstGeom prst="rect">
            <a:avLst/>
          </a:prstGeom>
          <a:noFill/>
        </p:spPr>
        <p:txBody>
          <a:bodyPr wrap="square" rtlCol="0">
            <a:spAutoFit/>
          </a:bodyPr>
          <a:lstStyle/>
          <a:p>
            <a:pPr algn="ctr"/>
            <a:r>
              <a:rPr lang="en-GB" sz="1600" dirty="0"/>
              <a:t>114. Click on Create, Pattern and then Circular Pattern.</a:t>
            </a:r>
          </a:p>
        </p:txBody>
      </p:sp>
      <p:sp>
        <p:nvSpPr>
          <p:cNvPr id="7" name="Rectangle 6">
            <a:extLst>
              <a:ext uri="{FF2B5EF4-FFF2-40B4-BE49-F238E27FC236}">
                <a16:creationId xmlns:a16="http://schemas.microsoft.com/office/drawing/2014/main" id="{F39AD039-F260-4692-A0AC-7DBE5C5CFD32}"/>
              </a:ext>
            </a:extLst>
          </p:cNvPr>
          <p:cNvSpPr/>
          <p:nvPr/>
        </p:nvSpPr>
        <p:spPr>
          <a:xfrm>
            <a:off x="2627784" y="116632"/>
            <a:ext cx="6336704" cy="432048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a:extLst>
              <a:ext uri="{FF2B5EF4-FFF2-40B4-BE49-F238E27FC236}">
                <a16:creationId xmlns:a16="http://schemas.microsoft.com/office/drawing/2014/main" id="{503E2D2A-6BFB-476C-8A87-0C1BE646C659}"/>
              </a:ext>
            </a:extLst>
          </p:cNvPr>
          <p:cNvSpPr txBox="1"/>
          <p:nvPr/>
        </p:nvSpPr>
        <p:spPr>
          <a:xfrm>
            <a:off x="2856406" y="384046"/>
            <a:ext cx="3048444" cy="3785652"/>
          </a:xfrm>
          <a:prstGeom prst="rect">
            <a:avLst/>
          </a:prstGeom>
          <a:noFill/>
        </p:spPr>
        <p:txBody>
          <a:bodyPr wrap="square" rtlCol="0">
            <a:spAutoFit/>
          </a:bodyPr>
          <a:lstStyle/>
          <a:p>
            <a:pPr algn="ctr"/>
            <a:r>
              <a:rPr lang="en-GB" sz="1600" dirty="0"/>
              <a:t>115. Make sure the Pattern type is Features.</a:t>
            </a:r>
          </a:p>
          <a:p>
            <a:pPr algn="ctr"/>
            <a:endParaRPr lang="en-GB" sz="1600" dirty="0"/>
          </a:p>
          <a:p>
            <a:pPr algn="ctr"/>
            <a:r>
              <a:rPr lang="en-GB" sz="1600" dirty="0"/>
              <a:t>Click on the last 2 icons on the timeline located at the bottom of the screen.</a:t>
            </a:r>
          </a:p>
          <a:p>
            <a:pPr algn="ctr"/>
            <a:endParaRPr lang="en-GB" sz="1600" dirty="0"/>
          </a:p>
          <a:p>
            <a:pPr algn="ctr"/>
            <a:r>
              <a:rPr lang="en-GB" sz="1600" dirty="0"/>
              <a:t>Select axis and click on the green axis line.</a:t>
            </a:r>
          </a:p>
          <a:p>
            <a:pPr algn="ctr"/>
            <a:endParaRPr lang="en-GB" sz="1600" dirty="0"/>
          </a:p>
          <a:p>
            <a:pPr algn="ctr"/>
            <a:r>
              <a:rPr lang="en-GB" sz="1600" dirty="0"/>
              <a:t>Type 4 in the quantity box. </a:t>
            </a:r>
          </a:p>
          <a:p>
            <a:pPr algn="ctr"/>
            <a:endParaRPr lang="en-GB" sz="1600" dirty="0"/>
          </a:p>
          <a:p>
            <a:pPr algn="ctr"/>
            <a:r>
              <a:rPr lang="en-GB" sz="1600" dirty="0"/>
              <a:t>Make sure your drone chassis looks like the picture on the right before clicking ok.</a:t>
            </a:r>
          </a:p>
        </p:txBody>
      </p:sp>
      <p:pic>
        <p:nvPicPr>
          <p:cNvPr id="9" name="Picture 8">
            <a:extLst>
              <a:ext uri="{FF2B5EF4-FFF2-40B4-BE49-F238E27FC236}">
                <a16:creationId xmlns:a16="http://schemas.microsoft.com/office/drawing/2014/main" id="{B21802D3-1EAE-4A26-A868-0FC06E0EFBD5}"/>
              </a:ext>
            </a:extLst>
          </p:cNvPr>
          <p:cNvPicPr>
            <a:picLocks noChangeAspect="1"/>
          </p:cNvPicPr>
          <p:nvPr/>
        </p:nvPicPr>
        <p:blipFill rotWithShape="1">
          <a:blip r:embed="rId3"/>
          <a:srcRect l="70783" t="90090" r="24441" b="4625"/>
          <a:stretch/>
        </p:blipFill>
        <p:spPr>
          <a:xfrm>
            <a:off x="6701624" y="161131"/>
            <a:ext cx="1628589" cy="577887"/>
          </a:xfrm>
          <a:prstGeom prst="rect">
            <a:avLst/>
          </a:prstGeom>
        </p:spPr>
      </p:pic>
      <p:pic>
        <p:nvPicPr>
          <p:cNvPr id="10" name="Picture 9">
            <a:extLst>
              <a:ext uri="{FF2B5EF4-FFF2-40B4-BE49-F238E27FC236}">
                <a16:creationId xmlns:a16="http://schemas.microsoft.com/office/drawing/2014/main" id="{82BC947D-1A17-4C47-A998-E7F861F0ADE3}"/>
              </a:ext>
            </a:extLst>
          </p:cNvPr>
          <p:cNvPicPr>
            <a:picLocks noChangeAspect="1"/>
          </p:cNvPicPr>
          <p:nvPr/>
        </p:nvPicPr>
        <p:blipFill>
          <a:blip r:embed="rId4"/>
          <a:stretch>
            <a:fillRect/>
          </a:stretch>
        </p:blipFill>
        <p:spPr>
          <a:xfrm>
            <a:off x="6170441" y="739944"/>
            <a:ext cx="2690957" cy="1728192"/>
          </a:xfrm>
          <a:prstGeom prst="rect">
            <a:avLst/>
          </a:prstGeom>
        </p:spPr>
      </p:pic>
      <p:pic>
        <p:nvPicPr>
          <p:cNvPr id="11" name="Picture 10">
            <a:extLst>
              <a:ext uri="{FF2B5EF4-FFF2-40B4-BE49-F238E27FC236}">
                <a16:creationId xmlns:a16="http://schemas.microsoft.com/office/drawing/2014/main" id="{1A5962CF-1A84-452A-ABB4-AE84FF48F868}"/>
              </a:ext>
            </a:extLst>
          </p:cNvPr>
          <p:cNvPicPr>
            <a:picLocks noChangeAspect="1"/>
          </p:cNvPicPr>
          <p:nvPr/>
        </p:nvPicPr>
        <p:blipFill>
          <a:blip r:embed="rId5"/>
          <a:stretch>
            <a:fillRect/>
          </a:stretch>
        </p:blipFill>
        <p:spPr>
          <a:xfrm>
            <a:off x="6139358" y="2468136"/>
            <a:ext cx="2753122" cy="1896968"/>
          </a:xfrm>
          <a:prstGeom prst="rect">
            <a:avLst/>
          </a:prstGeom>
        </p:spPr>
      </p:pic>
      <p:sp>
        <p:nvSpPr>
          <p:cNvPr id="13" name="Rectangle 12">
            <a:extLst>
              <a:ext uri="{FF2B5EF4-FFF2-40B4-BE49-F238E27FC236}">
                <a16:creationId xmlns:a16="http://schemas.microsoft.com/office/drawing/2014/main" id="{7CF856D7-B523-4890-BC4C-7C9E613F9C7D}"/>
              </a:ext>
            </a:extLst>
          </p:cNvPr>
          <p:cNvSpPr/>
          <p:nvPr/>
        </p:nvSpPr>
        <p:spPr>
          <a:xfrm>
            <a:off x="179511" y="2708921"/>
            <a:ext cx="2448273" cy="404604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5" name="Picture 14">
            <a:extLst>
              <a:ext uri="{FF2B5EF4-FFF2-40B4-BE49-F238E27FC236}">
                <a16:creationId xmlns:a16="http://schemas.microsoft.com/office/drawing/2014/main" id="{F4CA7429-267E-4ABD-BE4F-EB2CFB6EC8B1}"/>
              </a:ext>
            </a:extLst>
          </p:cNvPr>
          <p:cNvPicPr>
            <a:picLocks noChangeAspect="1"/>
          </p:cNvPicPr>
          <p:nvPr/>
        </p:nvPicPr>
        <p:blipFill rotWithShape="1">
          <a:blip r:embed="rId6"/>
          <a:srcRect l="60824" t="10043" r="32698" b="36894"/>
          <a:stretch/>
        </p:blipFill>
        <p:spPr>
          <a:xfrm>
            <a:off x="296679" y="2782565"/>
            <a:ext cx="1213388" cy="3187579"/>
          </a:xfrm>
          <a:prstGeom prst="rect">
            <a:avLst/>
          </a:prstGeom>
        </p:spPr>
      </p:pic>
      <p:sp>
        <p:nvSpPr>
          <p:cNvPr id="16" name="TextBox 15">
            <a:extLst>
              <a:ext uri="{FF2B5EF4-FFF2-40B4-BE49-F238E27FC236}">
                <a16:creationId xmlns:a16="http://schemas.microsoft.com/office/drawing/2014/main" id="{20FF3E32-0414-4520-9B9A-98C88C631786}"/>
              </a:ext>
            </a:extLst>
          </p:cNvPr>
          <p:cNvSpPr txBox="1"/>
          <p:nvPr/>
        </p:nvSpPr>
        <p:spPr>
          <a:xfrm>
            <a:off x="179512" y="6093296"/>
            <a:ext cx="2448272" cy="584775"/>
          </a:xfrm>
          <a:prstGeom prst="rect">
            <a:avLst/>
          </a:prstGeom>
          <a:noFill/>
        </p:spPr>
        <p:txBody>
          <a:bodyPr wrap="square" rtlCol="0">
            <a:spAutoFit/>
          </a:bodyPr>
          <a:lstStyle/>
          <a:p>
            <a:pPr algn="ctr"/>
            <a:r>
              <a:rPr lang="en-GB" sz="1600" dirty="0"/>
              <a:t>116. Click on Modify and then Physical Material.</a:t>
            </a:r>
          </a:p>
        </p:txBody>
      </p:sp>
      <p:sp>
        <p:nvSpPr>
          <p:cNvPr id="17" name="Rectangle 16">
            <a:extLst>
              <a:ext uri="{FF2B5EF4-FFF2-40B4-BE49-F238E27FC236}">
                <a16:creationId xmlns:a16="http://schemas.microsoft.com/office/drawing/2014/main" id="{7DA3A57B-990F-4DE7-8673-E10486D2CF01}"/>
              </a:ext>
            </a:extLst>
          </p:cNvPr>
          <p:cNvSpPr/>
          <p:nvPr/>
        </p:nvSpPr>
        <p:spPr>
          <a:xfrm>
            <a:off x="2627784" y="4437112"/>
            <a:ext cx="6336704" cy="231785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TextBox 17">
            <a:extLst>
              <a:ext uri="{FF2B5EF4-FFF2-40B4-BE49-F238E27FC236}">
                <a16:creationId xmlns:a16="http://schemas.microsoft.com/office/drawing/2014/main" id="{7C368FAD-DB61-4253-A492-13D2F72642EC}"/>
              </a:ext>
            </a:extLst>
          </p:cNvPr>
          <p:cNvSpPr txBox="1"/>
          <p:nvPr/>
        </p:nvSpPr>
        <p:spPr>
          <a:xfrm>
            <a:off x="2627785" y="4437112"/>
            <a:ext cx="6336703" cy="584775"/>
          </a:xfrm>
          <a:prstGeom prst="rect">
            <a:avLst/>
          </a:prstGeom>
          <a:noFill/>
        </p:spPr>
        <p:txBody>
          <a:bodyPr wrap="square" rtlCol="0">
            <a:spAutoFit/>
          </a:bodyPr>
          <a:lstStyle/>
          <a:p>
            <a:pPr algn="ctr"/>
            <a:r>
              <a:rPr lang="en-GB" sz="1600" dirty="0"/>
              <a:t>117. Open up the plastic folder by clicking on the little folder icon.</a:t>
            </a:r>
          </a:p>
          <a:p>
            <a:pPr algn="ctr"/>
            <a:r>
              <a:rPr lang="en-GB" sz="1600" dirty="0"/>
              <a:t>Drag the ABS Plastic icon onto you drone chassis.</a:t>
            </a:r>
          </a:p>
        </p:txBody>
      </p:sp>
      <p:pic>
        <p:nvPicPr>
          <p:cNvPr id="19" name="Picture 18">
            <a:extLst>
              <a:ext uri="{FF2B5EF4-FFF2-40B4-BE49-F238E27FC236}">
                <a16:creationId xmlns:a16="http://schemas.microsoft.com/office/drawing/2014/main" id="{7FE37164-C64B-4A71-81FB-39F678A2D399}"/>
              </a:ext>
            </a:extLst>
          </p:cNvPr>
          <p:cNvPicPr>
            <a:picLocks noChangeAspect="1"/>
          </p:cNvPicPr>
          <p:nvPr/>
        </p:nvPicPr>
        <p:blipFill>
          <a:blip r:embed="rId7"/>
          <a:stretch>
            <a:fillRect/>
          </a:stretch>
        </p:blipFill>
        <p:spPr>
          <a:xfrm>
            <a:off x="2943839" y="5093896"/>
            <a:ext cx="2676319" cy="1584176"/>
          </a:xfrm>
          <a:prstGeom prst="rect">
            <a:avLst/>
          </a:prstGeom>
        </p:spPr>
      </p:pic>
      <p:pic>
        <p:nvPicPr>
          <p:cNvPr id="20" name="Picture 19">
            <a:extLst>
              <a:ext uri="{FF2B5EF4-FFF2-40B4-BE49-F238E27FC236}">
                <a16:creationId xmlns:a16="http://schemas.microsoft.com/office/drawing/2014/main" id="{E90DDD07-3EA4-4275-AA0A-DC1614A8CEA6}"/>
              </a:ext>
            </a:extLst>
          </p:cNvPr>
          <p:cNvPicPr>
            <a:picLocks noChangeAspect="1"/>
          </p:cNvPicPr>
          <p:nvPr/>
        </p:nvPicPr>
        <p:blipFill rotWithShape="1">
          <a:blip r:embed="rId8"/>
          <a:srcRect r="4853" b="3440"/>
          <a:stretch/>
        </p:blipFill>
        <p:spPr>
          <a:xfrm>
            <a:off x="6179085" y="5035951"/>
            <a:ext cx="2425363" cy="1651484"/>
          </a:xfrm>
          <a:prstGeom prst="rect">
            <a:avLst/>
          </a:prstGeom>
        </p:spPr>
      </p:pic>
      <p:cxnSp>
        <p:nvCxnSpPr>
          <p:cNvPr id="21" name="Straight Arrow Connector 20">
            <a:extLst>
              <a:ext uri="{FF2B5EF4-FFF2-40B4-BE49-F238E27FC236}">
                <a16:creationId xmlns:a16="http://schemas.microsoft.com/office/drawing/2014/main" id="{6D84F9BB-6C30-4527-958A-13C392D2F471}"/>
              </a:ext>
            </a:extLst>
          </p:cNvPr>
          <p:cNvCxnSpPr>
            <a:cxnSpLocks/>
          </p:cNvCxnSpPr>
          <p:nvPr/>
        </p:nvCxnSpPr>
        <p:spPr>
          <a:xfrm>
            <a:off x="5724128" y="5861693"/>
            <a:ext cx="36004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5495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932ED41-A2ED-4DB9-860B-422CCEA6BFE4}"/>
              </a:ext>
            </a:extLst>
          </p:cNvPr>
          <p:cNvSpPr/>
          <p:nvPr/>
        </p:nvSpPr>
        <p:spPr>
          <a:xfrm>
            <a:off x="179511" y="116632"/>
            <a:ext cx="2700000" cy="338437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7072601E-50D6-4D4C-B48D-5216FC433A47}"/>
              </a:ext>
            </a:extLst>
          </p:cNvPr>
          <p:cNvSpPr txBox="1"/>
          <p:nvPr/>
        </p:nvSpPr>
        <p:spPr>
          <a:xfrm>
            <a:off x="305375" y="116632"/>
            <a:ext cx="2448273" cy="584775"/>
          </a:xfrm>
          <a:prstGeom prst="rect">
            <a:avLst/>
          </a:prstGeom>
          <a:noFill/>
        </p:spPr>
        <p:txBody>
          <a:bodyPr wrap="square" rtlCol="0">
            <a:spAutoFit/>
          </a:bodyPr>
          <a:lstStyle/>
          <a:p>
            <a:pPr algn="ctr"/>
            <a:r>
              <a:rPr lang="en-GB" sz="1600" dirty="0"/>
              <a:t>118. Turn Sketch 1 off by clicking the lightbulb.</a:t>
            </a:r>
          </a:p>
        </p:txBody>
      </p:sp>
      <p:pic>
        <p:nvPicPr>
          <p:cNvPr id="7" name="Picture 6">
            <a:extLst>
              <a:ext uri="{FF2B5EF4-FFF2-40B4-BE49-F238E27FC236}">
                <a16:creationId xmlns:a16="http://schemas.microsoft.com/office/drawing/2014/main" id="{9523C4AB-02F0-47F1-93AC-E3AF54219A27}"/>
              </a:ext>
            </a:extLst>
          </p:cNvPr>
          <p:cNvPicPr>
            <a:picLocks noChangeAspect="1"/>
          </p:cNvPicPr>
          <p:nvPr/>
        </p:nvPicPr>
        <p:blipFill>
          <a:blip r:embed="rId2"/>
          <a:stretch>
            <a:fillRect/>
          </a:stretch>
        </p:blipFill>
        <p:spPr>
          <a:xfrm>
            <a:off x="567486" y="701407"/>
            <a:ext cx="1924050" cy="2619375"/>
          </a:xfrm>
          <a:prstGeom prst="rect">
            <a:avLst/>
          </a:prstGeom>
        </p:spPr>
      </p:pic>
      <p:pic>
        <p:nvPicPr>
          <p:cNvPr id="8" name="Picture 7">
            <a:extLst>
              <a:ext uri="{FF2B5EF4-FFF2-40B4-BE49-F238E27FC236}">
                <a16:creationId xmlns:a16="http://schemas.microsoft.com/office/drawing/2014/main" id="{4766B63C-7DE4-4CB0-BEA0-B8061668D9CA}"/>
              </a:ext>
            </a:extLst>
          </p:cNvPr>
          <p:cNvPicPr>
            <a:picLocks noChangeAspect="1"/>
          </p:cNvPicPr>
          <p:nvPr/>
        </p:nvPicPr>
        <p:blipFill rotWithShape="1">
          <a:blip r:embed="rId3"/>
          <a:srcRect l="49891" t="-1" r="38134" b="34853"/>
          <a:stretch/>
        </p:blipFill>
        <p:spPr>
          <a:xfrm>
            <a:off x="3477866" y="701406"/>
            <a:ext cx="1503289" cy="2623047"/>
          </a:xfrm>
          <a:prstGeom prst="rect">
            <a:avLst/>
          </a:prstGeom>
        </p:spPr>
      </p:pic>
      <p:sp>
        <p:nvSpPr>
          <p:cNvPr id="9" name="Rectangle 8">
            <a:extLst>
              <a:ext uri="{FF2B5EF4-FFF2-40B4-BE49-F238E27FC236}">
                <a16:creationId xmlns:a16="http://schemas.microsoft.com/office/drawing/2014/main" id="{6A80E2FD-901D-49A8-AA10-A0FFD18120AD}"/>
              </a:ext>
            </a:extLst>
          </p:cNvPr>
          <p:cNvSpPr/>
          <p:nvPr/>
        </p:nvSpPr>
        <p:spPr>
          <a:xfrm>
            <a:off x="2879510" y="116632"/>
            <a:ext cx="2700000" cy="338437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extBox 9">
            <a:extLst>
              <a:ext uri="{FF2B5EF4-FFF2-40B4-BE49-F238E27FC236}">
                <a16:creationId xmlns:a16="http://schemas.microsoft.com/office/drawing/2014/main" id="{D0CD15FE-8335-4799-B133-68E8B98AFADC}"/>
              </a:ext>
            </a:extLst>
          </p:cNvPr>
          <p:cNvSpPr txBox="1"/>
          <p:nvPr/>
        </p:nvSpPr>
        <p:spPr>
          <a:xfrm>
            <a:off x="3005374" y="116631"/>
            <a:ext cx="2448273" cy="584775"/>
          </a:xfrm>
          <a:prstGeom prst="rect">
            <a:avLst/>
          </a:prstGeom>
          <a:noFill/>
        </p:spPr>
        <p:txBody>
          <a:bodyPr wrap="square" rtlCol="0">
            <a:spAutoFit/>
          </a:bodyPr>
          <a:lstStyle/>
          <a:p>
            <a:pPr algn="ctr"/>
            <a:r>
              <a:rPr lang="en-GB" sz="1600" dirty="0"/>
              <a:t>119. Right click on Chassis and click on Properties.</a:t>
            </a:r>
          </a:p>
        </p:txBody>
      </p:sp>
      <p:sp>
        <p:nvSpPr>
          <p:cNvPr id="11" name="Rectangle 10">
            <a:extLst>
              <a:ext uri="{FF2B5EF4-FFF2-40B4-BE49-F238E27FC236}">
                <a16:creationId xmlns:a16="http://schemas.microsoft.com/office/drawing/2014/main" id="{B55EF745-FAB4-43BF-B938-7466C65779B3}"/>
              </a:ext>
            </a:extLst>
          </p:cNvPr>
          <p:cNvSpPr/>
          <p:nvPr/>
        </p:nvSpPr>
        <p:spPr>
          <a:xfrm>
            <a:off x="179512" y="116632"/>
            <a:ext cx="8784976" cy="655272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2" name="Picture 11">
            <a:extLst>
              <a:ext uri="{FF2B5EF4-FFF2-40B4-BE49-F238E27FC236}">
                <a16:creationId xmlns:a16="http://schemas.microsoft.com/office/drawing/2014/main" id="{2F2DE932-84F3-43D7-8609-8DF142A735E0}"/>
              </a:ext>
            </a:extLst>
          </p:cNvPr>
          <p:cNvPicPr>
            <a:picLocks noChangeAspect="1"/>
          </p:cNvPicPr>
          <p:nvPr/>
        </p:nvPicPr>
        <p:blipFill>
          <a:blip r:embed="rId4"/>
          <a:stretch>
            <a:fillRect/>
          </a:stretch>
        </p:blipFill>
        <p:spPr>
          <a:xfrm>
            <a:off x="7233563" y="252058"/>
            <a:ext cx="1540289" cy="3248950"/>
          </a:xfrm>
          <a:prstGeom prst="rect">
            <a:avLst/>
          </a:prstGeom>
        </p:spPr>
      </p:pic>
      <p:sp>
        <p:nvSpPr>
          <p:cNvPr id="14" name="TextBox 13">
            <a:extLst>
              <a:ext uri="{FF2B5EF4-FFF2-40B4-BE49-F238E27FC236}">
                <a16:creationId xmlns:a16="http://schemas.microsoft.com/office/drawing/2014/main" id="{5BD64B75-04AD-4BF5-A62B-E3903873D9BE}"/>
              </a:ext>
            </a:extLst>
          </p:cNvPr>
          <p:cNvSpPr txBox="1"/>
          <p:nvPr/>
        </p:nvSpPr>
        <p:spPr>
          <a:xfrm>
            <a:off x="5700216" y="701406"/>
            <a:ext cx="1412640" cy="1569660"/>
          </a:xfrm>
          <a:prstGeom prst="rect">
            <a:avLst/>
          </a:prstGeom>
          <a:noFill/>
        </p:spPr>
        <p:txBody>
          <a:bodyPr wrap="square" rtlCol="0">
            <a:spAutoFit/>
          </a:bodyPr>
          <a:lstStyle/>
          <a:p>
            <a:pPr algn="ctr"/>
            <a:r>
              <a:rPr lang="en-GB" sz="1600" dirty="0"/>
              <a:t>120. A box will appear showing information about your Drone Chassis.</a:t>
            </a:r>
          </a:p>
        </p:txBody>
      </p:sp>
      <p:pic>
        <p:nvPicPr>
          <p:cNvPr id="15" name="Picture 14">
            <a:extLst>
              <a:ext uri="{FF2B5EF4-FFF2-40B4-BE49-F238E27FC236}">
                <a16:creationId xmlns:a16="http://schemas.microsoft.com/office/drawing/2014/main" id="{B02D107E-784B-4F2B-952B-968AD14EE3E3}"/>
              </a:ext>
            </a:extLst>
          </p:cNvPr>
          <p:cNvPicPr>
            <a:picLocks noChangeAspect="1"/>
          </p:cNvPicPr>
          <p:nvPr/>
        </p:nvPicPr>
        <p:blipFill rotWithShape="1">
          <a:blip r:embed="rId5"/>
          <a:srcRect r="2466"/>
          <a:stretch/>
        </p:blipFill>
        <p:spPr>
          <a:xfrm>
            <a:off x="5286812" y="3645024"/>
            <a:ext cx="3519427" cy="2448272"/>
          </a:xfrm>
          <a:prstGeom prst="rect">
            <a:avLst/>
          </a:prstGeom>
        </p:spPr>
      </p:pic>
      <p:sp>
        <p:nvSpPr>
          <p:cNvPr id="13" name="TextBox 12">
            <a:extLst>
              <a:ext uri="{FF2B5EF4-FFF2-40B4-BE49-F238E27FC236}">
                <a16:creationId xmlns:a16="http://schemas.microsoft.com/office/drawing/2014/main" id="{5EE6ED26-DAD6-4CB8-A5BF-CC37235AD527}"/>
              </a:ext>
            </a:extLst>
          </p:cNvPr>
          <p:cNvSpPr txBox="1"/>
          <p:nvPr/>
        </p:nvSpPr>
        <p:spPr>
          <a:xfrm>
            <a:off x="179511" y="3573016"/>
            <a:ext cx="5399999" cy="3046988"/>
          </a:xfrm>
          <a:prstGeom prst="rect">
            <a:avLst/>
          </a:prstGeom>
          <a:noFill/>
        </p:spPr>
        <p:txBody>
          <a:bodyPr wrap="square" rtlCol="0">
            <a:spAutoFit/>
          </a:bodyPr>
          <a:lstStyle/>
          <a:p>
            <a:pPr algn="ctr"/>
            <a:r>
              <a:rPr lang="en-GB" sz="1600" b="1" dirty="0"/>
              <a:t>The piece of information you need to keep checking is the mass.</a:t>
            </a:r>
          </a:p>
          <a:p>
            <a:pPr algn="ctr"/>
            <a:endParaRPr lang="en-GB" sz="1600" b="1" dirty="0"/>
          </a:p>
          <a:p>
            <a:pPr algn="ctr"/>
            <a:r>
              <a:rPr lang="en-GB" sz="1600" b="1" dirty="0"/>
              <a:t>You now need to edit your drone chassis to lower the overall mass. Your aim is to get the mass around 4 grams.</a:t>
            </a:r>
          </a:p>
          <a:p>
            <a:pPr algn="ctr"/>
            <a:endParaRPr lang="en-GB" sz="1600" b="1" dirty="0"/>
          </a:p>
          <a:p>
            <a:pPr algn="ctr"/>
            <a:r>
              <a:rPr lang="en-GB" sz="1600" b="1" dirty="0"/>
              <a:t>You must think:</a:t>
            </a:r>
          </a:p>
          <a:p>
            <a:pPr algn="ctr"/>
            <a:r>
              <a:rPr lang="en-GB" sz="1600" dirty="0"/>
              <a:t>Do you make your drone as light as possible but will it be too light it cant be controlled easily?</a:t>
            </a:r>
          </a:p>
          <a:p>
            <a:pPr algn="ctr"/>
            <a:r>
              <a:rPr lang="en-GB" sz="1600" b="1" dirty="0"/>
              <a:t>OR</a:t>
            </a:r>
          </a:p>
          <a:p>
            <a:pPr algn="ctr"/>
            <a:r>
              <a:rPr lang="en-GB" sz="1600" dirty="0"/>
              <a:t>Do you keep your drone slightly heavier so it is easier to control when flying?</a:t>
            </a:r>
          </a:p>
        </p:txBody>
      </p:sp>
    </p:spTree>
    <p:extLst>
      <p:ext uri="{BB962C8B-B14F-4D97-AF65-F5344CB8AC3E}">
        <p14:creationId xmlns:p14="http://schemas.microsoft.com/office/powerpoint/2010/main" val="7597776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54647" y="370085"/>
            <a:ext cx="1930129" cy="1938992"/>
          </a:xfrm>
          <a:prstGeom prst="rect">
            <a:avLst/>
          </a:prstGeom>
          <a:noFill/>
        </p:spPr>
        <p:txBody>
          <a:bodyPr wrap="square" rtlCol="0">
            <a:spAutoFit/>
          </a:bodyPr>
          <a:lstStyle/>
          <a:p>
            <a:pPr algn="ctr"/>
            <a:r>
              <a:rPr lang="en-GB" sz="1500" dirty="0"/>
              <a:t>1. Lets get started, create a new design. You can do this either two ways. You can click on File and then New Design or you can click on the + symbol.</a:t>
            </a:r>
          </a:p>
        </p:txBody>
      </p:sp>
      <p:sp>
        <p:nvSpPr>
          <p:cNvPr id="6" name="Rectangle 5"/>
          <p:cNvSpPr/>
          <p:nvPr/>
        </p:nvSpPr>
        <p:spPr>
          <a:xfrm>
            <a:off x="234497" y="231273"/>
            <a:ext cx="5129591" cy="246221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p:cNvSpPr/>
          <p:nvPr/>
        </p:nvSpPr>
        <p:spPr>
          <a:xfrm>
            <a:off x="5364088" y="231272"/>
            <a:ext cx="3600400" cy="46320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5364088" y="209961"/>
            <a:ext cx="3624957" cy="1077218"/>
          </a:xfrm>
          <a:prstGeom prst="rect">
            <a:avLst/>
          </a:prstGeom>
          <a:noFill/>
        </p:spPr>
        <p:txBody>
          <a:bodyPr wrap="square" rtlCol="0">
            <a:spAutoFit/>
          </a:bodyPr>
          <a:lstStyle/>
          <a:p>
            <a:pPr algn="ctr"/>
            <a:r>
              <a:rPr lang="en-GB" sz="1600" dirty="0"/>
              <a:t>3. Click Create and then New Component. A small menu box should appear. Change the component name to Chassis. Click ok.</a:t>
            </a:r>
          </a:p>
        </p:txBody>
      </p:sp>
      <p:sp>
        <p:nvSpPr>
          <p:cNvPr id="10" name="Rectangle 9"/>
          <p:cNvSpPr/>
          <p:nvPr/>
        </p:nvSpPr>
        <p:spPr>
          <a:xfrm>
            <a:off x="234497" y="2693485"/>
            <a:ext cx="5129591" cy="216986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p:cNvSpPr txBox="1"/>
          <p:nvPr/>
        </p:nvSpPr>
        <p:spPr>
          <a:xfrm>
            <a:off x="234497" y="2708920"/>
            <a:ext cx="1624075" cy="2062103"/>
          </a:xfrm>
          <a:prstGeom prst="rect">
            <a:avLst/>
          </a:prstGeom>
          <a:noFill/>
        </p:spPr>
        <p:txBody>
          <a:bodyPr wrap="square" rtlCol="0">
            <a:spAutoFit/>
          </a:bodyPr>
          <a:lstStyle/>
          <a:p>
            <a:pPr algn="ctr"/>
            <a:r>
              <a:rPr lang="en-GB" sz="1600" dirty="0"/>
              <a:t>2. Save your new design straight away. Give is a suitable name and save it in a location suggested by your teacher.</a:t>
            </a:r>
          </a:p>
        </p:txBody>
      </p:sp>
      <p:sp>
        <p:nvSpPr>
          <p:cNvPr id="20" name="Rectangle 19"/>
          <p:cNvSpPr/>
          <p:nvPr/>
        </p:nvSpPr>
        <p:spPr>
          <a:xfrm>
            <a:off x="234497" y="4863351"/>
            <a:ext cx="8729991" cy="178376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8066" t="8725" r="80338" b="75498"/>
          <a:stretch/>
        </p:blipFill>
        <p:spPr bwMode="auto">
          <a:xfrm>
            <a:off x="4424744" y="5188895"/>
            <a:ext cx="1446639" cy="1106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rotWithShape="1">
          <a:blip r:embed="rId3"/>
          <a:srcRect r="82099" b="89374"/>
          <a:stretch/>
        </p:blipFill>
        <p:spPr>
          <a:xfrm>
            <a:off x="2204926" y="332656"/>
            <a:ext cx="2943138" cy="982195"/>
          </a:xfrm>
          <a:prstGeom prst="rect">
            <a:avLst/>
          </a:prstGeom>
        </p:spPr>
      </p:pic>
      <p:pic>
        <p:nvPicPr>
          <p:cNvPr id="4" name="Picture 3"/>
          <p:cNvPicPr>
            <a:picLocks noChangeAspect="1"/>
          </p:cNvPicPr>
          <p:nvPr/>
        </p:nvPicPr>
        <p:blipFill rotWithShape="1">
          <a:blip r:embed="rId4"/>
          <a:srcRect r="80992" b="86421"/>
          <a:stretch/>
        </p:blipFill>
        <p:spPr>
          <a:xfrm>
            <a:off x="2204926" y="1382825"/>
            <a:ext cx="2943138" cy="1182079"/>
          </a:xfrm>
          <a:prstGeom prst="rect">
            <a:avLst/>
          </a:prstGeom>
        </p:spPr>
      </p:pic>
      <p:pic>
        <p:nvPicPr>
          <p:cNvPr id="18" name="Picture 17"/>
          <p:cNvPicPr>
            <a:picLocks noChangeAspect="1"/>
          </p:cNvPicPr>
          <p:nvPr/>
        </p:nvPicPr>
        <p:blipFill>
          <a:blip r:embed="rId5"/>
          <a:stretch>
            <a:fillRect/>
          </a:stretch>
        </p:blipFill>
        <p:spPr>
          <a:xfrm>
            <a:off x="7530325" y="5029977"/>
            <a:ext cx="1414916" cy="1424476"/>
          </a:xfrm>
          <a:prstGeom prst="rect">
            <a:avLst/>
          </a:prstGeom>
        </p:spPr>
      </p:pic>
      <p:pic>
        <p:nvPicPr>
          <p:cNvPr id="7" name="Picture 6"/>
          <p:cNvPicPr>
            <a:picLocks noChangeAspect="1"/>
          </p:cNvPicPr>
          <p:nvPr/>
        </p:nvPicPr>
        <p:blipFill rotWithShape="1">
          <a:blip r:embed="rId6"/>
          <a:srcRect l="42805" t="36219" r="42806" b="38187"/>
          <a:stretch/>
        </p:blipFill>
        <p:spPr>
          <a:xfrm>
            <a:off x="5914319" y="4955680"/>
            <a:ext cx="1573070" cy="1573070"/>
          </a:xfrm>
          <a:prstGeom prst="rect">
            <a:avLst/>
          </a:prstGeom>
        </p:spPr>
      </p:pic>
      <p:pic>
        <p:nvPicPr>
          <p:cNvPr id="13" name="Picture 12">
            <a:extLst>
              <a:ext uri="{FF2B5EF4-FFF2-40B4-BE49-F238E27FC236}">
                <a16:creationId xmlns:a16="http://schemas.microsoft.com/office/drawing/2014/main" id="{A7B0577A-CB98-4A3B-9EE6-E111C3E97B53}"/>
              </a:ext>
            </a:extLst>
          </p:cNvPr>
          <p:cNvPicPr>
            <a:picLocks noChangeAspect="1"/>
          </p:cNvPicPr>
          <p:nvPr/>
        </p:nvPicPr>
        <p:blipFill rotWithShape="1">
          <a:blip r:embed="rId7"/>
          <a:srcRect l="23893" t="20586" r="23622" b="44397"/>
          <a:stretch/>
        </p:blipFill>
        <p:spPr>
          <a:xfrm>
            <a:off x="1815735" y="2974004"/>
            <a:ext cx="3451703" cy="1294737"/>
          </a:xfrm>
          <a:prstGeom prst="rect">
            <a:avLst/>
          </a:prstGeom>
        </p:spPr>
      </p:pic>
      <p:sp>
        <p:nvSpPr>
          <p:cNvPr id="22" name="TextBox 21">
            <a:extLst>
              <a:ext uri="{FF2B5EF4-FFF2-40B4-BE49-F238E27FC236}">
                <a16:creationId xmlns:a16="http://schemas.microsoft.com/office/drawing/2014/main" id="{7CD91D7A-ACD1-4A27-9647-91D437E68CEA}"/>
              </a:ext>
            </a:extLst>
          </p:cNvPr>
          <p:cNvSpPr txBox="1"/>
          <p:nvPr/>
        </p:nvSpPr>
        <p:spPr>
          <a:xfrm>
            <a:off x="254647" y="4869160"/>
            <a:ext cx="4029321" cy="1815882"/>
          </a:xfrm>
          <a:prstGeom prst="rect">
            <a:avLst/>
          </a:prstGeom>
          <a:noFill/>
        </p:spPr>
        <p:txBody>
          <a:bodyPr wrap="square" rtlCol="0">
            <a:spAutoFit/>
          </a:bodyPr>
          <a:lstStyle/>
          <a:p>
            <a:pPr algn="ctr"/>
            <a:r>
              <a:rPr lang="en-GB" sz="1600" dirty="0"/>
              <a:t>4. Click Sketch and then Create Sketch. 3 orange squares will appear, these are the planes that we can draw on. Click on the plane between the blue and red axis, it will turn grey when your mouse is over it. When you click on the plane, the view will change to a birds eye view of the work space.</a:t>
            </a:r>
          </a:p>
        </p:txBody>
      </p:sp>
      <p:pic>
        <p:nvPicPr>
          <p:cNvPr id="14" name="Picture 13">
            <a:extLst>
              <a:ext uri="{FF2B5EF4-FFF2-40B4-BE49-F238E27FC236}">
                <a16:creationId xmlns:a16="http://schemas.microsoft.com/office/drawing/2014/main" id="{6C9E98B5-682D-48BF-BCBF-E879A9F11497}"/>
              </a:ext>
            </a:extLst>
          </p:cNvPr>
          <p:cNvPicPr>
            <a:picLocks noChangeAspect="1"/>
          </p:cNvPicPr>
          <p:nvPr/>
        </p:nvPicPr>
        <p:blipFill rotWithShape="1">
          <a:blip r:embed="rId8"/>
          <a:srcRect l="47637" t="12243" r="40724" b="76297"/>
          <a:stretch/>
        </p:blipFill>
        <p:spPr>
          <a:xfrm>
            <a:off x="6006175" y="1330525"/>
            <a:ext cx="2304256" cy="1275503"/>
          </a:xfrm>
          <a:prstGeom prst="rect">
            <a:avLst/>
          </a:prstGeom>
        </p:spPr>
      </p:pic>
      <p:pic>
        <p:nvPicPr>
          <p:cNvPr id="16" name="Picture 15">
            <a:extLst>
              <a:ext uri="{FF2B5EF4-FFF2-40B4-BE49-F238E27FC236}">
                <a16:creationId xmlns:a16="http://schemas.microsoft.com/office/drawing/2014/main" id="{63D4B117-3A12-4F65-8D1B-FAF8924511C8}"/>
              </a:ext>
            </a:extLst>
          </p:cNvPr>
          <p:cNvPicPr>
            <a:picLocks noChangeAspect="1"/>
          </p:cNvPicPr>
          <p:nvPr/>
        </p:nvPicPr>
        <p:blipFill rotWithShape="1">
          <a:blip r:embed="rId9"/>
          <a:srcRect l="58663" t="35286" r="13775" b="31792"/>
          <a:stretch/>
        </p:blipFill>
        <p:spPr>
          <a:xfrm>
            <a:off x="5622957" y="2659851"/>
            <a:ext cx="3082662" cy="2070236"/>
          </a:xfrm>
          <a:prstGeom prst="rect">
            <a:avLst/>
          </a:prstGeom>
        </p:spPr>
      </p:pic>
    </p:spTree>
    <p:extLst>
      <p:ext uri="{BB962C8B-B14F-4D97-AF65-F5344CB8AC3E}">
        <p14:creationId xmlns:p14="http://schemas.microsoft.com/office/powerpoint/2010/main" val="5982846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4A10A52-2035-408E-B49F-51504CD818ED}"/>
              </a:ext>
            </a:extLst>
          </p:cNvPr>
          <p:cNvSpPr/>
          <p:nvPr/>
        </p:nvSpPr>
        <p:spPr>
          <a:xfrm>
            <a:off x="221103" y="3933056"/>
            <a:ext cx="8743382" cy="279488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0BFE68B4-FE73-486E-8FD2-139114E3C734}"/>
              </a:ext>
            </a:extLst>
          </p:cNvPr>
          <p:cNvSpPr/>
          <p:nvPr/>
        </p:nvSpPr>
        <p:spPr>
          <a:xfrm>
            <a:off x="4117859" y="2430035"/>
            <a:ext cx="4846626" cy="279488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a:extLst>
              <a:ext uri="{FF2B5EF4-FFF2-40B4-BE49-F238E27FC236}">
                <a16:creationId xmlns:a16="http://schemas.microsoft.com/office/drawing/2014/main" id="{2AA33B1C-4BB0-4728-96D3-06DC4A5A374B}"/>
              </a:ext>
            </a:extLst>
          </p:cNvPr>
          <p:cNvSpPr txBox="1"/>
          <p:nvPr/>
        </p:nvSpPr>
        <p:spPr>
          <a:xfrm>
            <a:off x="2664363" y="624461"/>
            <a:ext cx="1453497" cy="2800767"/>
          </a:xfrm>
          <a:prstGeom prst="rect">
            <a:avLst/>
          </a:prstGeom>
          <a:noFill/>
        </p:spPr>
        <p:txBody>
          <a:bodyPr wrap="square" rtlCol="0">
            <a:spAutoFit/>
          </a:bodyPr>
          <a:lstStyle/>
          <a:p>
            <a:pPr algn="ctr"/>
            <a:r>
              <a:rPr lang="en-GB" sz="1600" dirty="0"/>
              <a:t>5. Click on Sketch, Rectangle and then Center Rectangle. From the origin point draw a square measuring 47mm by 47mm.</a:t>
            </a:r>
          </a:p>
        </p:txBody>
      </p:sp>
      <p:pic>
        <p:nvPicPr>
          <p:cNvPr id="5" name="Picture 4">
            <a:extLst>
              <a:ext uri="{FF2B5EF4-FFF2-40B4-BE49-F238E27FC236}">
                <a16:creationId xmlns:a16="http://schemas.microsoft.com/office/drawing/2014/main" id="{6213D9B8-CB0D-4EAA-A67C-99A162D85783}"/>
              </a:ext>
            </a:extLst>
          </p:cNvPr>
          <p:cNvPicPr>
            <a:picLocks noChangeAspect="1"/>
          </p:cNvPicPr>
          <p:nvPr/>
        </p:nvPicPr>
        <p:blipFill rotWithShape="1">
          <a:blip r:embed="rId2"/>
          <a:srcRect l="7938" t="10625" r="69371" b="63782"/>
          <a:stretch/>
        </p:blipFill>
        <p:spPr>
          <a:xfrm>
            <a:off x="321870" y="183653"/>
            <a:ext cx="2387987" cy="1514333"/>
          </a:xfrm>
          <a:prstGeom prst="rect">
            <a:avLst/>
          </a:prstGeom>
        </p:spPr>
      </p:pic>
      <p:sp>
        <p:nvSpPr>
          <p:cNvPr id="7" name="Rectangle 6">
            <a:extLst>
              <a:ext uri="{FF2B5EF4-FFF2-40B4-BE49-F238E27FC236}">
                <a16:creationId xmlns:a16="http://schemas.microsoft.com/office/drawing/2014/main" id="{92CB6765-0ED0-4D49-BADB-BD80D3C5BBC8}"/>
              </a:ext>
            </a:extLst>
          </p:cNvPr>
          <p:cNvSpPr/>
          <p:nvPr/>
        </p:nvSpPr>
        <p:spPr>
          <a:xfrm>
            <a:off x="221105" y="116632"/>
            <a:ext cx="3896756" cy="381642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F84244F8-BE7E-4F73-BF95-5556EAD26345}"/>
              </a:ext>
            </a:extLst>
          </p:cNvPr>
          <p:cNvSpPr/>
          <p:nvPr/>
        </p:nvSpPr>
        <p:spPr>
          <a:xfrm>
            <a:off x="4117860" y="116632"/>
            <a:ext cx="4846625" cy="230425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Picture 9">
            <a:extLst>
              <a:ext uri="{FF2B5EF4-FFF2-40B4-BE49-F238E27FC236}">
                <a16:creationId xmlns:a16="http://schemas.microsoft.com/office/drawing/2014/main" id="{91CCA79F-2CD9-40E6-BE98-023262DF56A6}"/>
              </a:ext>
            </a:extLst>
          </p:cNvPr>
          <p:cNvPicPr>
            <a:picLocks noChangeAspect="1"/>
          </p:cNvPicPr>
          <p:nvPr/>
        </p:nvPicPr>
        <p:blipFill rotWithShape="1">
          <a:blip r:embed="rId3"/>
          <a:srcRect l="28738" t="24788" r="48425" b="34593"/>
          <a:stretch/>
        </p:blipFill>
        <p:spPr>
          <a:xfrm>
            <a:off x="471748" y="1819807"/>
            <a:ext cx="2088232" cy="2088232"/>
          </a:xfrm>
          <a:prstGeom prst="rect">
            <a:avLst/>
          </a:prstGeom>
        </p:spPr>
      </p:pic>
      <p:sp>
        <p:nvSpPr>
          <p:cNvPr id="11" name="TextBox 10">
            <a:extLst>
              <a:ext uri="{FF2B5EF4-FFF2-40B4-BE49-F238E27FC236}">
                <a16:creationId xmlns:a16="http://schemas.microsoft.com/office/drawing/2014/main" id="{A0B6D05F-5907-4816-8693-2EF297BAEDF9}"/>
              </a:ext>
            </a:extLst>
          </p:cNvPr>
          <p:cNvSpPr txBox="1"/>
          <p:nvPr/>
        </p:nvSpPr>
        <p:spPr>
          <a:xfrm>
            <a:off x="4302033" y="620768"/>
            <a:ext cx="2267554" cy="1077218"/>
          </a:xfrm>
          <a:prstGeom prst="rect">
            <a:avLst/>
          </a:prstGeom>
          <a:noFill/>
        </p:spPr>
        <p:txBody>
          <a:bodyPr wrap="square" rtlCol="0">
            <a:spAutoFit/>
          </a:bodyPr>
          <a:lstStyle/>
          <a:p>
            <a:pPr algn="ctr"/>
            <a:r>
              <a:rPr lang="en-GB" sz="1600" dirty="0"/>
              <a:t>6. Select the square that you have just drawn by dragging a box around it so it selects all of it.</a:t>
            </a:r>
          </a:p>
        </p:txBody>
      </p:sp>
      <p:pic>
        <p:nvPicPr>
          <p:cNvPr id="12" name="Picture 11">
            <a:extLst>
              <a:ext uri="{FF2B5EF4-FFF2-40B4-BE49-F238E27FC236}">
                <a16:creationId xmlns:a16="http://schemas.microsoft.com/office/drawing/2014/main" id="{51B6E5E4-3E34-4735-A85F-D59D48EA5B95}"/>
              </a:ext>
            </a:extLst>
          </p:cNvPr>
          <p:cNvPicPr>
            <a:picLocks noChangeAspect="1"/>
          </p:cNvPicPr>
          <p:nvPr/>
        </p:nvPicPr>
        <p:blipFill rotWithShape="1">
          <a:blip r:embed="rId4"/>
          <a:srcRect l="27996" t="26208" r="48425" b="34593"/>
          <a:stretch/>
        </p:blipFill>
        <p:spPr>
          <a:xfrm>
            <a:off x="6753760" y="218874"/>
            <a:ext cx="2156036" cy="2015274"/>
          </a:xfrm>
          <a:prstGeom prst="rect">
            <a:avLst/>
          </a:prstGeom>
        </p:spPr>
      </p:pic>
      <p:sp>
        <p:nvSpPr>
          <p:cNvPr id="14" name="TextBox 13">
            <a:extLst>
              <a:ext uri="{FF2B5EF4-FFF2-40B4-BE49-F238E27FC236}">
                <a16:creationId xmlns:a16="http://schemas.microsoft.com/office/drawing/2014/main" id="{651941FF-190E-4E2D-A864-544BD3062223}"/>
              </a:ext>
            </a:extLst>
          </p:cNvPr>
          <p:cNvSpPr txBox="1"/>
          <p:nvPr/>
        </p:nvSpPr>
        <p:spPr>
          <a:xfrm>
            <a:off x="4167782" y="2630713"/>
            <a:ext cx="1515508" cy="2308324"/>
          </a:xfrm>
          <a:prstGeom prst="rect">
            <a:avLst/>
          </a:prstGeom>
          <a:noFill/>
        </p:spPr>
        <p:txBody>
          <a:bodyPr wrap="square" rtlCol="0">
            <a:spAutoFit/>
          </a:bodyPr>
          <a:lstStyle/>
          <a:p>
            <a:pPr algn="ctr"/>
            <a:r>
              <a:rPr lang="en-GB" sz="1600" dirty="0"/>
              <a:t>7. Click the construction icon located in your sketch palette. This will change your square from full lines to dashed lines.</a:t>
            </a:r>
          </a:p>
        </p:txBody>
      </p:sp>
      <p:pic>
        <p:nvPicPr>
          <p:cNvPr id="15" name="Picture 14">
            <a:extLst>
              <a:ext uri="{FF2B5EF4-FFF2-40B4-BE49-F238E27FC236}">
                <a16:creationId xmlns:a16="http://schemas.microsoft.com/office/drawing/2014/main" id="{0CCE1C65-FA9F-4D8F-A3E9-74735B48723E}"/>
              </a:ext>
            </a:extLst>
          </p:cNvPr>
          <p:cNvPicPr>
            <a:picLocks noChangeAspect="1"/>
          </p:cNvPicPr>
          <p:nvPr/>
        </p:nvPicPr>
        <p:blipFill rotWithShape="1">
          <a:blip r:embed="rId5"/>
          <a:srcRect l="29635" t="21987" r="30568" b="21986"/>
          <a:stretch/>
        </p:blipFill>
        <p:spPr>
          <a:xfrm>
            <a:off x="5733215" y="2545585"/>
            <a:ext cx="3131423" cy="2478581"/>
          </a:xfrm>
          <a:prstGeom prst="rect">
            <a:avLst/>
          </a:prstGeom>
        </p:spPr>
      </p:pic>
      <p:pic>
        <p:nvPicPr>
          <p:cNvPr id="17" name="Picture 16">
            <a:extLst>
              <a:ext uri="{FF2B5EF4-FFF2-40B4-BE49-F238E27FC236}">
                <a16:creationId xmlns:a16="http://schemas.microsoft.com/office/drawing/2014/main" id="{BB9041A2-151C-42F5-B360-71384827AD48}"/>
              </a:ext>
            </a:extLst>
          </p:cNvPr>
          <p:cNvPicPr>
            <a:picLocks noChangeAspect="1"/>
          </p:cNvPicPr>
          <p:nvPr/>
        </p:nvPicPr>
        <p:blipFill rotWithShape="1">
          <a:blip r:embed="rId6"/>
          <a:srcRect l="8263" t="12182" r="67325" b="54202"/>
          <a:stretch/>
        </p:blipFill>
        <p:spPr>
          <a:xfrm>
            <a:off x="362890" y="4070784"/>
            <a:ext cx="2232248" cy="1728192"/>
          </a:xfrm>
          <a:prstGeom prst="rect">
            <a:avLst/>
          </a:prstGeom>
        </p:spPr>
      </p:pic>
      <p:sp>
        <p:nvSpPr>
          <p:cNvPr id="18" name="TextBox 17">
            <a:extLst>
              <a:ext uri="{FF2B5EF4-FFF2-40B4-BE49-F238E27FC236}">
                <a16:creationId xmlns:a16="http://schemas.microsoft.com/office/drawing/2014/main" id="{1978C48C-22C1-4D00-9DD5-D740B449AC40}"/>
              </a:ext>
            </a:extLst>
          </p:cNvPr>
          <p:cNvSpPr txBox="1"/>
          <p:nvPr/>
        </p:nvSpPr>
        <p:spPr>
          <a:xfrm>
            <a:off x="4117859" y="5317396"/>
            <a:ext cx="4846626" cy="1323439"/>
          </a:xfrm>
          <a:prstGeom prst="rect">
            <a:avLst/>
          </a:prstGeom>
          <a:noFill/>
        </p:spPr>
        <p:txBody>
          <a:bodyPr wrap="square" rtlCol="0">
            <a:spAutoFit/>
          </a:bodyPr>
          <a:lstStyle/>
          <a:p>
            <a:pPr algn="ctr"/>
            <a:r>
              <a:rPr lang="en-GB" sz="1600" dirty="0"/>
              <a:t>8. Click Sketch, then Circle and finally Center Diameter Circle. Draw 3 circles from the top left corner of the square you created earlier. One circle measuring 5.2mm, the second circle measuring 6.4mm and the last circle measuring 8.4mm.</a:t>
            </a:r>
          </a:p>
        </p:txBody>
      </p:sp>
      <p:pic>
        <p:nvPicPr>
          <p:cNvPr id="19" name="Picture 18">
            <a:extLst>
              <a:ext uri="{FF2B5EF4-FFF2-40B4-BE49-F238E27FC236}">
                <a16:creationId xmlns:a16="http://schemas.microsoft.com/office/drawing/2014/main" id="{BB0C0DF9-2542-44C3-9397-2F40EEEC5D53}"/>
              </a:ext>
            </a:extLst>
          </p:cNvPr>
          <p:cNvPicPr>
            <a:picLocks noChangeAspect="1"/>
          </p:cNvPicPr>
          <p:nvPr/>
        </p:nvPicPr>
        <p:blipFill rotWithShape="1">
          <a:blip r:embed="rId7"/>
          <a:srcRect l="29079" t="30039" r="52523" b="38871"/>
          <a:stretch/>
        </p:blipFill>
        <p:spPr>
          <a:xfrm>
            <a:off x="2627774" y="4005063"/>
            <a:ext cx="1440160" cy="1368153"/>
          </a:xfrm>
          <a:prstGeom prst="rect">
            <a:avLst/>
          </a:prstGeom>
        </p:spPr>
      </p:pic>
      <p:pic>
        <p:nvPicPr>
          <p:cNvPr id="20" name="Picture 19">
            <a:extLst>
              <a:ext uri="{FF2B5EF4-FFF2-40B4-BE49-F238E27FC236}">
                <a16:creationId xmlns:a16="http://schemas.microsoft.com/office/drawing/2014/main" id="{EFDBDF21-8F20-46B7-A6B7-0649A291D3CE}"/>
              </a:ext>
            </a:extLst>
          </p:cNvPr>
          <p:cNvPicPr>
            <a:picLocks noChangeAspect="1"/>
          </p:cNvPicPr>
          <p:nvPr/>
        </p:nvPicPr>
        <p:blipFill rotWithShape="1">
          <a:blip r:embed="rId8"/>
          <a:srcRect l="33462" t="21987" r="34250" b="20907"/>
          <a:stretch/>
        </p:blipFill>
        <p:spPr>
          <a:xfrm>
            <a:off x="2705053" y="5397139"/>
            <a:ext cx="1285601" cy="1278420"/>
          </a:xfrm>
          <a:prstGeom prst="rect">
            <a:avLst/>
          </a:prstGeom>
        </p:spPr>
      </p:pic>
    </p:spTree>
    <p:extLst>
      <p:ext uri="{BB962C8B-B14F-4D97-AF65-F5344CB8AC3E}">
        <p14:creationId xmlns:p14="http://schemas.microsoft.com/office/powerpoint/2010/main" val="30551677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4D8EC88-8E1A-4D37-A2BB-0A32972D1B4F}"/>
              </a:ext>
            </a:extLst>
          </p:cNvPr>
          <p:cNvSpPr/>
          <p:nvPr/>
        </p:nvSpPr>
        <p:spPr>
          <a:xfrm>
            <a:off x="221103" y="3284984"/>
            <a:ext cx="8743384" cy="344295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Rectangle 3">
            <a:extLst>
              <a:ext uri="{FF2B5EF4-FFF2-40B4-BE49-F238E27FC236}">
                <a16:creationId xmlns:a16="http://schemas.microsoft.com/office/drawing/2014/main" id="{99AF3A97-1495-40BC-8FDA-ED64A4AAC14A}"/>
              </a:ext>
            </a:extLst>
          </p:cNvPr>
          <p:cNvSpPr/>
          <p:nvPr/>
        </p:nvSpPr>
        <p:spPr>
          <a:xfrm>
            <a:off x="221104" y="116632"/>
            <a:ext cx="4677753" cy="381642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E727A40A-F830-4127-946F-32922ECA7CD7}"/>
              </a:ext>
            </a:extLst>
          </p:cNvPr>
          <p:cNvSpPr/>
          <p:nvPr/>
        </p:nvSpPr>
        <p:spPr>
          <a:xfrm>
            <a:off x="4898857" y="116632"/>
            <a:ext cx="4065631" cy="316835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a:extLst>
              <a:ext uri="{FF2B5EF4-FFF2-40B4-BE49-F238E27FC236}">
                <a16:creationId xmlns:a16="http://schemas.microsoft.com/office/drawing/2014/main" id="{44397C29-4784-43BD-A723-7CD0B1691E41}"/>
              </a:ext>
            </a:extLst>
          </p:cNvPr>
          <p:cNvSpPr txBox="1"/>
          <p:nvPr/>
        </p:nvSpPr>
        <p:spPr>
          <a:xfrm>
            <a:off x="221103" y="147193"/>
            <a:ext cx="4677755" cy="830997"/>
          </a:xfrm>
          <a:prstGeom prst="rect">
            <a:avLst/>
          </a:prstGeom>
          <a:noFill/>
        </p:spPr>
        <p:txBody>
          <a:bodyPr wrap="square" rtlCol="0">
            <a:spAutoFit/>
          </a:bodyPr>
          <a:lstStyle/>
          <a:p>
            <a:pPr algn="ctr"/>
            <a:r>
              <a:rPr lang="en-GB" sz="1600" dirty="0"/>
              <a:t>9. Click Create and then Extrude. Click the space in-between the 2</a:t>
            </a:r>
            <a:r>
              <a:rPr lang="en-GB" sz="1600" baseline="30000" dirty="0"/>
              <a:t>nd</a:t>
            </a:r>
            <a:r>
              <a:rPr lang="en-GB" sz="1600" dirty="0"/>
              <a:t> circle and the outer circle as shown in the picture.</a:t>
            </a:r>
          </a:p>
        </p:txBody>
      </p:sp>
      <p:pic>
        <p:nvPicPr>
          <p:cNvPr id="8" name="Picture 7">
            <a:extLst>
              <a:ext uri="{FF2B5EF4-FFF2-40B4-BE49-F238E27FC236}">
                <a16:creationId xmlns:a16="http://schemas.microsoft.com/office/drawing/2014/main" id="{6B2740CD-C207-4DEE-A84D-63B6F127453C}"/>
              </a:ext>
            </a:extLst>
          </p:cNvPr>
          <p:cNvPicPr>
            <a:picLocks noChangeAspect="1"/>
          </p:cNvPicPr>
          <p:nvPr/>
        </p:nvPicPr>
        <p:blipFill rotWithShape="1">
          <a:blip r:embed="rId2"/>
          <a:srcRect l="44487" t="27590" r="24801" b="33192"/>
          <a:stretch/>
        </p:blipFill>
        <p:spPr>
          <a:xfrm>
            <a:off x="1588810" y="1484784"/>
            <a:ext cx="3209499" cy="2304257"/>
          </a:xfrm>
          <a:prstGeom prst="rect">
            <a:avLst/>
          </a:prstGeom>
        </p:spPr>
      </p:pic>
      <p:pic>
        <p:nvPicPr>
          <p:cNvPr id="9" name="Picture 8">
            <a:extLst>
              <a:ext uri="{FF2B5EF4-FFF2-40B4-BE49-F238E27FC236}">
                <a16:creationId xmlns:a16="http://schemas.microsoft.com/office/drawing/2014/main" id="{3DA1E990-5B4A-4766-92AA-D40EB1D06D5B}"/>
              </a:ext>
            </a:extLst>
          </p:cNvPr>
          <p:cNvPicPr>
            <a:picLocks noChangeAspect="1"/>
          </p:cNvPicPr>
          <p:nvPr/>
        </p:nvPicPr>
        <p:blipFill rotWithShape="1">
          <a:blip r:embed="rId3"/>
          <a:srcRect l="17713" t="12182" r="69687" b="72411"/>
          <a:stretch/>
        </p:blipFill>
        <p:spPr>
          <a:xfrm>
            <a:off x="292404" y="816208"/>
            <a:ext cx="1512168" cy="1039616"/>
          </a:xfrm>
          <a:prstGeom prst="rect">
            <a:avLst/>
          </a:prstGeom>
        </p:spPr>
      </p:pic>
      <p:sp>
        <p:nvSpPr>
          <p:cNvPr id="10" name="TextBox 9">
            <a:extLst>
              <a:ext uri="{FF2B5EF4-FFF2-40B4-BE49-F238E27FC236}">
                <a16:creationId xmlns:a16="http://schemas.microsoft.com/office/drawing/2014/main" id="{2EC224D1-757A-4126-AC0D-BE7C7652CFA8}"/>
              </a:ext>
            </a:extLst>
          </p:cNvPr>
          <p:cNvSpPr txBox="1"/>
          <p:nvPr/>
        </p:nvSpPr>
        <p:spPr>
          <a:xfrm>
            <a:off x="4898856" y="116632"/>
            <a:ext cx="4065631" cy="584775"/>
          </a:xfrm>
          <a:prstGeom prst="rect">
            <a:avLst/>
          </a:prstGeom>
          <a:noFill/>
        </p:spPr>
        <p:txBody>
          <a:bodyPr wrap="square" rtlCol="0">
            <a:spAutoFit/>
          </a:bodyPr>
          <a:lstStyle/>
          <a:p>
            <a:pPr algn="ctr"/>
            <a:r>
              <a:rPr lang="en-GB" sz="1600" dirty="0"/>
              <a:t>10. In the distance text box type in -15.5mm and click ok.</a:t>
            </a:r>
          </a:p>
        </p:txBody>
      </p:sp>
      <p:pic>
        <p:nvPicPr>
          <p:cNvPr id="11" name="Picture 10">
            <a:extLst>
              <a:ext uri="{FF2B5EF4-FFF2-40B4-BE49-F238E27FC236}">
                <a16:creationId xmlns:a16="http://schemas.microsoft.com/office/drawing/2014/main" id="{C79D617E-F641-497F-97D4-CBE71E699F4A}"/>
              </a:ext>
            </a:extLst>
          </p:cNvPr>
          <p:cNvPicPr>
            <a:picLocks noChangeAspect="1"/>
          </p:cNvPicPr>
          <p:nvPr/>
        </p:nvPicPr>
        <p:blipFill rotWithShape="1">
          <a:blip r:embed="rId4"/>
          <a:srcRect l="23226" t="27590" r="25587" b="16384"/>
          <a:stretch/>
        </p:blipFill>
        <p:spPr>
          <a:xfrm>
            <a:off x="4999406" y="745466"/>
            <a:ext cx="3839068" cy="2362504"/>
          </a:xfrm>
          <a:prstGeom prst="rect">
            <a:avLst/>
          </a:prstGeom>
        </p:spPr>
      </p:pic>
      <p:sp>
        <p:nvSpPr>
          <p:cNvPr id="12" name="TextBox 11">
            <a:extLst>
              <a:ext uri="{FF2B5EF4-FFF2-40B4-BE49-F238E27FC236}">
                <a16:creationId xmlns:a16="http://schemas.microsoft.com/office/drawing/2014/main" id="{33C48D8E-A4DA-4F99-9B69-61E57FE1E834}"/>
              </a:ext>
            </a:extLst>
          </p:cNvPr>
          <p:cNvSpPr txBox="1"/>
          <p:nvPr/>
        </p:nvSpPr>
        <p:spPr>
          <a:xfrm>
            <a:off x="6912200" y="3376151"/>
            <a:ext cx="2052287" cy="3293209"/>
          </a:xfrm>
          <a:prstGeom prst="rect">
            <a:avLst/>
          </a:prstGeom>
          <a:noFill/>
        </p:spPr>
        <p:txBody>
          <a:bodyPr wrap="square" rtlCol="0">
            <a:spAutoFit/>
          </a:bodyPr>
          <a:lstStyle/>
          <a:p>
            <a:pPr algn="ctr"/>
            <a:r>
              <a:rPr lang="en-GB" sz="1600" dirty="0"/>
              <a:t>11. Click on the arrow to the left of the word Chassis. This will open up the Chassis folder.</a:t>
            </a:r>
          </a:p>
          <a:p>
            <a:pPr algn="ctr"/>
            <a:endParaRPr lang="en-GB" sz="1600" dirty="0"/>
          </a:p>
          <a:p>
            <a:pPr algn="ctr"/>
            <a:r>
              <a:rPr lang="en-GB" sz="1600" dirty="0"/>
              <a:t>12. Click on the arrow to the left of the word Sketches.</a:t>
            </a:r>
          </a:p>
          <a:p>
            <a:pPr algn="ctr"/>
            <a:endParaRPr lang="en-GB" sz="1600" dirty="0"/>
          </a:p>
          <a:p>
            <a:pPr algn="ctr"/>
            <a:r>
              <a:rPr lang="en-GB" sz="1600" dirty="0"/>
              <a:t>13. Click on the lightbulb to the left of Sketch1. This will show Sketch1.</a:t>
            </a:r>
          </a:p>
        </p:txBody>
      </p:sp>
      <p:pic>
        <p:nvPicPr>
          <p:cNvPr id="13" name="Picture 12">
            <a:extLst>
              <a:ext uri="{FF2B5EF4-FFF2-40B4-BE49-F238E27FC236}">
                <a16:creationId xmlns:a16="http://schemas.microsoft.com/office/drawing/2014/main" id="{B00D2029-9528-49EA-929E-F7441F167B2C}"/>
              </a:ext>
            </a:extLst>
          </p:cNvPr>
          <p:cNvPicPr>
            <a:picLocks noChangeAspect="1"/>
          </p:cNvPicPr>
          <p:nvPr/>
        </p:nvPicPr>
        <p:blipFill rotWithShape="1">
          <a:blip r:embed="rId5"/>
          <a:srcRect t="19399" r="83724" b="50000"/>
          <a:stretch/>
        </p:blipFill>
        <p:spPr>
          <a:xfrm>
            <a:off x="316311" y="4431613"/>
            <a:ext cx="1488261" cy="1573176"/>
          </a:xfrm>
          <a:prstGeom prst="rect">
            <a:avLst/>
          </a:prstGeom>
        </p:spPr>
      </p:pic>
      <p:pic>
        <p:nvPicPr>
          <p:cNvPr id="14" name="Picture 13">
            <a:extLst>
              <a:ext uri="{FF2B5EF4-FFF2-40B4-BE49-F238E27FC236}">
                <a16:creationId xmlns:a16="http://schemas.microsoft.com/office/drawing/2014/main" id="{3E74C625-0115-47F1-9190-E6D5EE34875E}"/>
              </a:ext>
            </a:extLst>
          </p:cNvPr>
          <p:cNvPicPr>
            <a:picLocks noChangeAspect="1"/>
          </p:cNvPicPr>
          <p:nvPr/>
        </p:nvPicPr>
        <p:blipFill rotWithShape="1">
          <a:blip r:embed="rId6"/>
          <a:srcRect t="19399" r="83724" b="47418"/>
          <a:stretch/>
        </p:blipFill>
        <p:spPr>
          <a:xfrm>
            <a:off x="1987186" y="4431613"/>
            <a:ext cx="1488261" cy="1705943"/>
          </a:xfrm>
          <a:prstGeom prst="rect">
            <a:avLst/>
          </a:prstGeom>
        </p:spPr>
      </p:pic>
      <p:pic>
        <p:nvPicPr>
          <p:cNvPr id="15" name="Picture 14">
            <a:extLst>
              <a:ext uri="{FF2B5EF4-FFF2-40B4-BE49-F238E27FC236}">
                <a16:creationId xmlns:a16="http://schemas.microsoft.com/office/drawing/2014/main" id="{B3D75447-4BDC-4E24-8EF3-EF76B00EE812}"/>
              </a:ext>
            </a:extLst>
          </p:cNvPr>
          <p:cNvPicPr>
            <a:picLocks noChangeAspect="1"/>
          </p:cNvPicPr>
          <p:nvPr/>
        </p:nvPicPr>
        <p:blipFill rotWithShape="1">
          <a:blip r:embed="rId7"/>
          <a:srcRect t="19399" r="83724" b="42997"/>
          <a:stretch/>
        </p:blipFill>
        <p:spPr>
          <a:xfrm>
            <a:off x="3658061" y="4427067"/>
            <a:ext cx="1488261" cy="1933218"/>
          </a:xfrm>
          <a:prstGeom prst="rect">
            <a:avLst/>
          </a:prstGeom>
        </p:spPr>
      </p:pic>
      <p:pic>
        <p:nvPicPr>
          <p:cNvPr id="16" name="Picture 15">
            <a:extLst>
              <a:ext uri="{FF2B5EF4-FFF2-40B4-BE49-F238E27FC236}">
                <a16:creationId xmlns:a16="http://schemas.microsoft.com/office/drawing/2014/main" id="{57E1919F-3045-40C5-9B45-5F050CCB8EC4}"/>
              </a:ext>
            </a:extLst>
          </p:cNvPr>
          <p:cNvPicPr>
            <a:picLocks noChangeAspect="1"/>
          </p:cNvPicPr>
          <p:nvPr/>
        </p:nvPicPr>
        <p:blipFill rotWithShape="1">
          <a:blip r:embed="rId8"/>
          <a:srcRect l="1" t="19399" r="83724" b="42996"/>
          <a:stretch/>
        </p:blipFill>
        <p:spPr>
          <a:xfrm>
            <a:off x="5323391" y="4427067"/>
            <a:ext cx="1488261" cy="1933217"/>
          </a:xfrm>
          <a:prstGeom prst="rect">
            <a:avLst/>
          </a:prstGeom>
        </p:spPr>
      </p:pic>
    </p:spTree>
    <p:extLst>
      <p:ext uri="{BB962C8B-B14F-4D97-AF65-F5344CB8AC3E}">
        <p14:creationId xmlns:p14="http://schemas.microsoft.com/office/powerpoint/2010/main" val="22401143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1520" y="116631"/>
            <a:ext cx="3672408" cy="384371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6"/>
          <p:cNvSpPr/>
          <p:nvPr/>
        </p:nvSpPr>
        <p:spPr>
          <a:xfrm>
            <a:off x="3923928" y="116632"/>
            <a:ext cx="4968552" cy="231545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p:cNvSpPr/>
          <p:nvPr/>
        </p:nvSpPr>
        <p:spPr>
          <a:xfrm>
            <a:off x="251519" y="3960350"/>
            <a:ext cx="3672409" cy="274501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p:cNvSpPr/>
          <p:nvPr/>
        </p:nvSpPr>
        <p:spPr>
          <a:xfrm>
            <a:off x="3923928" y="2432084"/>
            <a:ext cx="4968552" cy="42732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TextBox 15">
            <a:extLst>
              <a:ext uri="{FF2B5EF4-FFF2-40B4-BE49-F238E27FC236}">
                <a16:creationId xmlns:a16="http://schemas.microsoft.com/office/drawing/2014/main" id="{5686249F-9E64-48C3-9243-860D2AF016D1}"/>
              </a:ext>
            </a:extLst>
          </p:cNvPr>
          <p:cNvSpPr txBox="1"/>
          <p:nvPr/>
        </p:nvSpPr>
        <p:spPr>
          <a:xfrm>
            <a:off x="251520" y="116632"/>
            <a:ext cx="3672408" cy="830997"/>
          </a:xfrm>
          <a:prstGeom prst="rect">
            <a:avLst/>
          </a:prstGeom>
          <a:noFill/>
        </p:spPr>
        <p:txBody>
          <a:bodyPr wrap="square" rtlCol="0">
            <a:spAutoFit/>
          </a:bodyPr>
          <a:lstStyle/>
          <a:p>
            <a:r>
              <a:rPr lang="en-GB" sz="1600" dirty="0"/>
              <a:t>14. Click on Create and the Extrude. Click on the inner circle as shown in the picture. </a:t>
            </a:r>
          </a:p>
        </p:txBody>
      </p:sp>
      <p:pic>
        <p:nvPicPr>
          <p:cNvPr id="9" name="Picture 8">
            <a:extLst>
              <a:ext uri="{FF2B5EF4-FFF2-40B4-BE49-F238E27FC236}">
                <a16:creationId xmlns:a16="http://schemas.microsoft.com/office/drawing/2014/main" id="{46528588-C588-4C91-B9A5-199DCA6D9A81}"/>
              </a:ext>
            </a:extLst>
          </p:cNvPr>
          <p:cNvPicPr>
            <a:picLocks noChangeAspect="1"/>
          </p:cNvPicPr>
          <p:nvPr/>
        </p:nvPicPr>
        <p:blipFill rotWithShape="1">
          <a:blip r:embed="rId2"/>
          <a:srcRect l="31100" t="24788" r="27163" b="16067"/>
          <a:stretch/>
        </p:blipFill>
        <p:spPr>
          <a:xfrm>
            <a:off x="438642" y="1658947"/>
            <a:ext cx="2731859" cy="2176534"/>
          </a:xfrm>
          <a:prstGeom prst="rect">
            <a:avLst/>
          </a:prstGeom>
        </p:spPr>
      </p:pic>
      <p:pic>
        <p:nvPicPr>
          <p:cNvPr id="17" name="Picture 16">
            <a:extLst>
              <a:ext uri="{FF2B5EF4-FFF2-40B4-BE49-F238E27FC236}">
                <a16:creationId xmlns:a16="http://schemas.microsoft.com/office/drawing/2014/main" id="{207B9151-338F-4AC4-8F38-BD508F3E03CB}"/>
              </a:ext>
            </a:extLst>
          </p:cNvPr>
          <p:cNvPicPr>
            <a:picLocks noChangeAspect="1"/>
          </p:cNvPicPr>
          <p:nvPr/>
        </p:nvPicPr>
        <p:blipFill rotWithShape="1">
          <a:blip r:embed="rId3"/>
          <a:srcRect l="17713" t="12182" r="69687" b="72411"/>
          <a:stretch/>
        </p:blipFill>
        <p:spPr>
          <a:xfrm>
            <a:off x="2267744" y="773095"/>
            <a:ext cx="1512168" cy="1039616"/>
          </a:xfrm>
          <a:prstGeom prst="rect">
            <a:avLst/>
          </a:prstGeom>
        </p:spPr>
      </p:pic>
      <p:sp>
        <p:nvSpPr>
          <p:cNvPr id="18" name="TextBox 17">
            <a:extLst>
              <a:ext uri="{FF2B5EF4-FFF2-40B4-BE49-F238E27FC236}">
                <a16:creationId xmlns:a16="http://schemas.microsoft.com/office/drawing/2014/main" id="{0263A2BD-171B-4621-BFD6-0A3A14C5B706}"/>
              </a:ext>
            </a:extLst>
          </p:cNvPr>
          <p:cNvSpPr txBox="1"/>
          <p:nvPr/>
        </p:nvSpPr>
        <p:spPr>
          <a:xfrm>
            <a:off x="6784010" y="756394"/>
            <a:ext cx="2030513" cy="830997"/>
          </a:xfrm>
          <a:prstGeom prst="rect">
            <a:avLst/>
          </a:prstGeom>
          <a:noFill/>
        </p:spPr>
        <p:txBody>
          <a:bodyPr wrap="square" rtlCol="0">
            <a:spAutoFit/>
          </a:bodyPr>
          <a:lstStyle/>
          <a:p>
            <a:pPr algn="ctr"/>
            <a:r>
              <a:rPr lang="en-GB" sz="1600" dirty="0"/>
              <a:t>15. In the distance box type in -0.5mm and click ok.</a:t>
            </a:r>
          </a:p>
        </p:txBody>
      </p:sp>
      <p:pic>
        <p:nvPicPr>
          <p:cNvPr id="12" name="Picture 11">
            <a:extLst>
              <a:ext uri="{FF2B5EF4-FFF2-40B4-BE49-F238E27FC236}">
                <a16:creationId xmlns:a16="http://schemas.microsoft.com/office/drawing/2014/main" id="{57A4813B-1F36-4339-826F-9A871B23257B}"/>
              </a:ext>
            </a:extLst>
          </p:cNvPr>
          <p:cNvPicPr>
            <a:picLocks noChangeAspect="1"/>
          </p:cNvPicPr>
          <p:nvPr/>
        </p:nvPicPr>
        <p:blipFill rotWithShape="1">
          <a:blip r:embed="rId4"/>
          <a:srcRect l="34673" t="28992" r="27163" b="17854"/>
          <a:stretch/>
        </p:blipFill>
        <p:spPr>
          <a:xfrm>
            <a:off x="4081181" y="230197"/>
            <a:ext cx="2564762" cy="2008371"/>
          </a:xfrm>
          <a:prstGeom prst="rect">
            <a:avLst/>
          </a:prstGeom>
        </p:spPr>
      </p:pic>
      <p:sp>
        <p:nvSpPr>
          <p:cNvPr id="19" name="TextBox 18">
            <a:extLst>
              <a:ext uri="{FF2B5EF4-FFF2-40B4-BE49-F238E27FC236}">
                <a16:creationId xmlns:a16="http://schemas.microsoft.com/office/drawing/2014/main" id="{3F392A05-B937-4FC9-900E-17CA4D1D0A38}"/>
              </a:ext>
            </a:extLst>
          </p:cNvPr>
          <p:cNvSpPr txBox="1"/>
          <p:nvPr/>
        </p:nvSpPr>
        <p:spPr>
          <a:xfrm>
            <a:off x="3923928" y="2420888"/>
            <a:ext cx="4968552" cy="584775"/>
          </a:xfrm>
          <a:prstGeom prst="rect">
            <a:avLst/>
          </a:prstGeom>
          <a:noFill/>
        </p:spPr>
        <p:txBody>
          <a:bodyPr wrap="square" rtlCol="0">
            <a:spAutoFit/>
          </a:bodyPr>
          <a:lstStyle/>
          <a:p>
            <a:pPr algn="ctr"/>
            <a:r>
              <a:rPr lang="en-GB" sz="1600" dirty="0"/>
              <a:t>17. Click on the bottom edge. This edge will then turn blue. Type in 0.5mm in the Radius box and click ok.</a:t>
            </a:r>
          </a:p>
        </p:txBody>
      </p:sp>
      <p:pic>
        <p:nvPicPr>
          <p:cNvPr id="20" name="Picture 19">
            <a:extLst>
              <a:ext uri="{FF2B5EF4-FFF2-40B4-BE49-F238E27FC236}">
                <a16:creationId xmlns:a16="http://schemas.microsoft.com/office/drawing/2014/main" id="{56A53467-48E0-4A75-8F9F-38E76591EFF9}"/>
              </a:ext>
            </a:extLst>
          </p:cNvPr>
          <p:cNvPicPr>
            <a:picLocks noChangeAspect="1"/>
          </p:cNvPicPr>
          <p:nvPr/>
        </p:nvPicPr>
        <p:blipFill rotWithShape="1">
          <a:blip r:embed="rId5"/>
          <a:srcRect l="24801" t="12182" r="61812" b="67603"/>
          <a:stretch/>
        </p:blipFill>
        <p:spPr>
          <a:xfrm>
            <a:off x="970870" y="4108548"/>
            <a:ext cx="2233706" cy="1896332"/>
          </a:xfrm>
          <a:prstGeom prst="rect">
            <a:avLst/>
          </a:prstGeom>
        </p:spPr>
      </p:pic>
      <p:grpSp>
        <p:nvGrpSpPr>
          <p:cNvPr id="26" name="Group 25">
            <a:extLst>
              <a:ext uri="{FF2B5EF4-FFF2-40B4-BE49-F238E27FC236}">
                <a16:creationId xmlns:a16="http://schemas.microsoft.com/office/drawing/2014/main" id="{3BE1DA96-29AF-4605-BC5C-C2B228AE0A99}"/>
              </a:ext>
            </a:extLst>
          </p:cNvPr>
          <p:cNvGrpSpPr/>
          <p:nvPr/>
        </p:nvGrpSpPr>
        <p:grpSpPr>
          <a:xfrm>
            <a:off x="4054929" y="2999956"/>
            <a:ext cx="2446153" cy="1966355"/>
            <a:chOff x="4059642" y="4400799"/>
            <a:chExt cx="2642232" cy="2123974"/>
          </a:xfrm>
        </p:grpSpPr>
        <p:pic>
          <p:nvPicPr>
            <p:cNvPr id="21" name="Picture 20">
              <a:extLst>
                <a:ext uri="{FF2B5EF4-FFF2-40B4-BE49-F238E27FC236}">
                  <a16:creationId xmlns:a16="http://schemas.microsoft.com/office/drawing/2014/main" id="{502D080C-41A5-48BD-B5EB-FAB272EB86B8}"/>
                </a:ext>
              </a:extLst>
            </p:cNvPr>
            <p:cNvPicPr>
              <a:picLocks noChangeAspect="1"/>
            </p:cNvPicPr>
            <p:nvPr/>
          </p:nvPicPr>
          <p:blipFill rotWithShape="1">
            <a:blip r:embed="rId6"/>
            <a:srcRect l="34673" t="29273" r="27319" b="16385"/>
            <a:stretch/>
          </p:blipFill>
          <p:spPr>
            <a:xfrm>
              <a:off x="4059642" y="4400799"/>
              <a:ext cx="2642232" cy="2123974"/>
            </a:xfrm>
            <a:prstGeom prst="rect">
              <a:avLst/>
            </a:prstGeom>
          </p:spPr>
        </p:pic>
        <p:cxnSp>
          <p:nvCxnSpPr>
            <p:cNvPr id="23" name="Straight Arrow Connector 22">
              <a:extLst>
                <a:ext uri="{FF2B5EF4-FFF2-40B4-BE49-F238E27FC236}">
                  <a16:creationId xmlns:a16="http://schemas.microsoft.com/office/drawing/2014/main" id="{B1251F35-0001-468F-A551-401B50CF7D3E}"/>
                </a:ext>
              </a:extLst>
            </p:cNvPr>
            <p:cNvCxnSpPr>
              <a:cxnSpLocks/>
            </p:cNvCxnSpPr>
            <p:nvPr/>
          </p:nvCxnSpPr>
          <p:spPr>
            <a:xfrm flipH="1">
              <a:off x="5084841" y="6264275"/>
              <a:ext cx="864096"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25" name="Picture 24">
            <a:extLst>
              <a:ext uri="{FF2B5EF4-FFF2-40B4-BE49-F238E27FC236}">
                <a16:creationId xmlns:a16="http://schemas.microsoft.com/office/drawing/2014/main" id="{602415ED-1249-4144-A1FE-AA72B5280A28}"/>
              </a:ext>
            </a:extLst>
          </p:cNvPr>
          <p:cNvPicPr>
            <a:picLocks noChangeAspect="1"/>
          </p:cNvPicPr>
          <p:nvPr/>
        </p:nvPicPr>
        <p:blipFill rotWithShape="1">
          <a:blip r:embed="rId7"/>
          <a:srcRect l="34673" t="29053" r="26708" b="14554"/>
          <a:stretch/>
        </p:blipFill>
        <p:spPr>
          <a:xfrm>
            <a:off x="5186454" y="4869160"/>
            <a:ext cx="2131925" cy="1750249"/>
          </a:xfrm>
          <a:prstGeom prst="rect">
            <a:avLst/>
          </a:prstGeom>
        </p:spPr>
      </p:pic>
      <p:pic>
        <p:nvPicPr>
          <p:cNvPr id="27" name="Picture 26">
            <a:extLst>
              <a:ext uri="{FF2B5EF4-FFF2-40B4-BE49-F238E27FC236}">
                <a16:creationId xmlns:a16="http://schemas.microsoft.com/office/drawing/2014/main" id="{5AFFED04-6133-47F3-885B-432F45825FC2}"/>
              </a:ext>
            </a:extLst>
          </p:cNvPr>
          <p:cNvPicPr>
            <a:picLocks noChangeAspect="1"/>
          </p:cNvPicPr>
          <p:nvPr/>
        </p:nvPicPr>
        <p:blipFill rotWithShape="1">
          <a:blip r:embed="rId8"/>
          <a:srcRect l="38773" t="22325" r="41338" b="19185"/>
          <a:stretch/>
        </p:blipFill>
        <p:spPr>
          <a:xfrm>
            <a:off x="7318379" y="3450888"/>
            <a:ext cx="1444036" cy="2387576"/>
          </a:xfrm>
          <a:prstGeom prst="rect">
            <a:avLst/>
          </a:prstGeom>
        </p:spPr>
      </p:pic>
      <p:sp>
        <p:nvSpPr>
          <p:cNvPr id="28" name="Rectangle 27">
            <a:extLst>
              <a:ext uri="{FF2B5EF4-FFF2-40B4-BE49-F238E27FC236}">
                <a16:creationId xmlns:a16="http://schemas.microsoft.com/office/drawing/2014/main" id="{AC722552-B044-4435-B9DF-169B256C6042}"/>
              </a:ext>
            </a:extLst>
          </p:cNvPr>
          <p:cNvSpPr/>
          <p:nvPr/>
        </p:nvSpPr>
        <p:spPr>
          <a:xfrm>
            <a:off x="529477" y="6153078"/>
            <a:ext cx="3116494" cy="338554"/>
          </a:xfrm>
          <a:prstGeom prst="rect">
            <a:avLst/>
          </a:prstGeom>
        </p:spPr>
        <p:txBody>
          <a:bodyPr wrap="none">
            <a:spAutoFit/>
          </a:bodyPr>
          <a:lstStyle/>
          <a:p>
            <a:r>
              <a:rPr lang="en-GB" sz="1600" dirty="0"/>
              <a:t>16. Click on Modify and then Fillet. </a:t>
            </a:r>
          </a:p>
        </p:txBody>
      </p:sp>
    </p:spTree>
    <p:extLst>
      <p:ext uri="{BB962C8B-B14F-4D97-AF65-F5344CB8AC3E}">
        <p14:creationId xmlns:p14="http://schemas.microsoft.com/office/powerpoint/2010/main" val="6503053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572000" y="3284984"/>
            <a:ext cx="4320480" cy="331236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1" dirty="0">
              <a:solidFill>
                <a:schemeClr val="tx1"/>
              </a:solidFill>
            </a:endParaRPr>
          </a:p>
        </p:txBody>
      </p:sp>
      <p:sp>
        <p:nvSpPr>
          <p:cNvPr id="4" name="Rectangle 3"/>
          <p:cNvSpPr/>
          <p:nvPr/>
        </p:nvSpPr>
        <p:spPr>
          <a:xfrm>
            <a:off x="251520" y="116632"/>
            <a:ext cx="4320480" cy="385533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p>
        </p:txBody>
      </p:sp>
      <p:sp>
        <p:nvSpPr>
          <p:cNvPr id="6" name="Rectangle 5"/>
          <p:cNvSpPr/>
          <p:nvPr/>
        </p:nvSpPr>
        <p:spPr>
          <a:xfrm>
            <a:off x="251520" y="3971965"/>
            <a:ext cx="4320480" cy="26253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p>
        </p:txBody>
      </p:sp>
      <p:pic>
        <p:nvPicPr>
          <p:cNvPr id="2" name="Picture 1">
            <a:extLst>
              <a:ext uri="{FF2B5EF4-FFF2-40B4-BE49-F238E27FC236}">
                <a16:creationId xmlns:a16="http://schemas.microsoft.com/office/drawing/2014/main" id="{FC69637C-B6C6-4324-971C-FE248F988D63}"/>
              </a:ext>
            </a:extLst>
          </p:cNvPr>
          <p:cNvPicPr>
            <a:picLocks noChangeAspect="1"/>
          </p:cNvPicPr>
          <p:nvPr/>
        </p:nvPicPr>
        <p:blipFill rotWithShape="1">
          <a:blip r:embed="rId2"/>
          <a:srcRect l="17713" t="12182" r="59450" b="10782"/>
          <a:stretch/>
        </p:blipFill>
        <p:spPr>
          <a:xfrm>
            <a:off x="395536" y="332657"/>
            <a:ext cx="1805004" cy="3423284"/>
          </a:xfrm>
          <a:prstGeom prst="rect">
            <a:avLst/>
          </a:prstGeom>
        </p:spPr>
      </p:pic>
      <p:sp>
        <p:nvSpPr>
          <p:cNvPr id="16" name="TextBox 15">
            <a:extLst>
              <a:ext uri="{FF2B5EF4-FFF2-40B4-BE49-F238E27FC236}">
                <a16:creationId xmlns:a16="http://schemas.microsoft.com/office/drawing/2014/main" id="{3F83F274-75A1-43E7-B546-FC17EBE05992}"/>
              </a:ext>
            </a:extLst>
          </p:cNvPr>
          <p:cNvSpPr txBox="1"/>
          <p:nvPr/>
        </p:nvSpPr>
        <p:spPr>
          <a:xfrm>
            <a:off x="2404765" y="298377"/>
            <a:ext cx="2015156" cy="1323439"/>
          </a:xfrm>
          <a:prstGeom prst="rect">
            <a:avLst/>
          </a:prstGeom>
          <a:noFill/>
        </p:spPr>
        <p:txBody>
          <a:bodyPr wrap="square" rtlCol="0">
            <a:spAutoFit/>
          </a:bodyPr>
          <a:lstStyle/>
          <a:p>
            <a:pPr algn="ctr"/>
            <a:r>
              <a:rPr lang="en-GB" sz="1600" dirty="0"/>
              <a:t>18. Click on Create, then Pattern and finally Circular Pattern. A menu window will appear.</a:t>
            </a:r>
          </a:p>
        </p:txBody>
      </p:sp>
      <p:pic>
        <p:nvPicPr>
          <p:cNvPr id="3" name="Picture 2">
            <a:extLst>
              <a:ext uri="{FF2B5EF4-FFF2-40B4-BE49-F238E27FC236}">
                <a16:creationId xmlns:a16="http://schemas.microsoft.com/office/drawing/2014/main" id="{5A2AB7E3-CBF4-4026-B32B-900C78DD699F}"/>
              </a:ext>
            </a:extLst>
          </p:cNvPr>
          <p:cNvPicPr>
            <a:picLocks noChangeAspect="1"/>
          </p:cNvPicPr>
          <p:nvPr/>
        </p:nvPicPr>
        <p:blipFill rotWithShape="1">
          <a:blip r:embed="rId3"/>
          <a:srcRect l="61025" t="31791" r="20863" b="39439"/>
          <a:stretch/>
        </p:blipFill>
        <p:spPr>
          <a:xfrm>
            <a:off x="2404765" y="1803561"/>
            <a:ext cx="2015156" cy="1799652"/>
          </a:xfrm>
          <a:prstGeom prst="rect">
            <a:avLst/>
          </a:prstGeom>
        </p:spPr>
      </p:pic>
      <p:sp>
        <p:nvSpPr>
          <p:cNvPr id="17" name="TextBox 16">
            <a:extLst>
              <a:ext uri="{FF2B5EF4-FFF2-40B4-BE49-F238E27FC236}">
                <a16:creationId xmlns:a16="http://schemas.microsoft.com/office/drawing/2014/main" id="{E877431C-8BC6-4BC8-9E52-1E89DDED1512}"/>
              </a:ext>
            </a:extLst>
          </p:cNvPr>
          <p:cNvSpPr txBox="1"/>
          <p:nvPr/>
        </p:nvSpPr>
        <p:spPr>
          <a:xfrm>
            <a:off x="4572000" y="136705"/>
            <a:ext cx="4320480" cy="830997"/>
          </a:xfrm>
          <a:prstGeom prst="rect">
            <a:avLst/>
          </a:prstGeom>
          <a:noFill/>
        </p:spPr>
        <p:txBody>
          <a:bodyPr wrap="square" rtlCol="0">
            <a:spAutoFit/>
          </a:bodyPr>
          <a:lstStyle/>
          <a:p>
            <a:pPr algn="ctr"/>
            <a:r>
              <a:rPr lang="en-GB" sz="1600" dirty="0"/>
              <a:t>19. Change Pattern type to Bodies. Then click on the Motor Mounting that you have created so it turns blue.</a:t>
            </a:r>
          </a:p>
        </p:txBody>
      </p:sp>
      <p:pic>
        <p:nvPicPr>
          <p:cNvPr id="18" name="Picture 17">
            <a:extLst>
              <a:ext uri="{FF2B5EF4-FFF2-40B4-BE49-F238E27FC236}">
                <a16:creationId xmlns:a16="http://schemas.microsoft.com/office/drawing/2014/main" id="{5079E8B8-E537-4D85-B38C-A10A7C39FABA}"/>
              </a:ext>
            </a:extLst>
          </p:cNvPr>
          <p:cNvPicPr>
            <a:picLocks noChangeAspect="1"/>
          </p:cNvPicPr>
          <p:nvPr/>
        </p:nvPicPr>
        <p:blipFill rotWithShape="1">
          <a:blip r:embed="rId4"/>
          <a:srcRect l="24065" t="22020" r="20863" b="21987"/>
          <a:stretch/>
        </p:blipFill>
        <p:spPr>
          <a:xfrm>
            <a:off x="4987485" y="1035921"/>
            <a:ext cx="3527144" cy="2016224"/>
          </a:xfrm>
          <a:prstGeom prst="rect">
            <a:avLst/>
          </a:prstGeom>
        </p:spPr>
      </p:pic>
      <p:sp>
        <p:nvSpPr>
          <p:cNvPr id="19" name="Rectangle 18">
            <a:extLst>
              <a:ext uri="{FF2B5EF4-FFF2-40B4-BE49-F238E27FC236}">
                <a16:creationId xmlns:a16="http://schemas.microsoft.com/office/drawing/2014/main" id="{14DC553A-2990-4841-B005-FD1C38420EA1}"/>
              </a:ext>
            </a:extLst>
          </p:cNvPr>
          <p:cNvSpPr/>
          <p:nvPr/>
        </p:nvSpPr>
        <p:spPr>
          <a:xfrm>
            <a:off x="4572000" y="116632"/>
            <a:ext cx="4320480" cy="316835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p>
        </p:txBody>
      </p:sp>
      <p:sp>
        <p:nvSpPr>
          <p:cNvPr id="20" name="TextBox 19">
            <a:extLst>
              <a:ext uri="{FF2B5EF4-FFF2-40B4-BE49-F238E27FC236}">
                <a16:creationId xmlns:a16="http://schemas.microsoft.com/office/drawing/2014/main" id="{D829C7D2-6B3F-4E64-9AF2-DF7C31843789}"/>
              </a:ext>
            </a:extLst>
          </p:cNvPr>
          <p:cNvSpPr txBox="1"/>
          <p:nvPr/>
        </p:nvSpPr>
        <p:spPr>
          <a:xfrm>
            <a:off x="4572000" y="3284984"/>
            <a:ext cx="4320480" cy="830997"/>
          </a:xfrm>
          <a:prstGeom prst="rect">
            <a:avLst/>
          </a:prstGeom>
          <a:noFill/>
        </p:spPr>
        <p:txBody>
          <a:bodyPr wrap="square" rtlCol="0">
            <a:spAutoFit/>
          </a:bodyPr>
          <a:lstStyle/>
          <a:p>
            <a:pPr algn="ctr"/>
            <a:r>
              <a:rPr lang="en-GB" sz="1600" dirty="0"/>
              <a:t>20. Click on Axis and then click on the green axis line. It will then show a preview of the circular pattern.</a:t>
            </a:r>
          </a:p>
        </p:txBody>
      </p:sp>
      <p:pic>
        <p:nvPicPr>
          <p:cNvPr id="21" name="Picture 20">
            <a:extLst>
              <a:ext uri="{FF2B5EF4-FFF2-40B4-BE49-F238E27FC236}">
                <a16:creationId xmlns:a16="http://schemas.microsoft.com/office/drawing/2014/main" id="{E09FDC57-6ABB-4E98-A110-6241E580052D}"/>
              </a:ext>
            </a:extLst>
          </p:cNvPr>
          <p:cNvPicPr>
            <a:picLocks noChangeAspect="1"/>
          </p:cNvPicPr>
          <p:nvPr/>
        </p:nvPicPr>
        <p:blipFill rotWithShape="1">
          <a:blip r:embed="rId5"/>
          <a:srcRect l="25640" t="23387" r="20863" b="12256"/>
          <a:stretch/>
        </p:blipFill>
        <p:spPr>
          <a:xfrm>
            <a:off x="5104849" y="4115981"/>
            <a:ext cx="3426105" cy="2317282"/>
          </a:xfrm>
          <a:prstGeom prst="rect">
            <a:avLst/>
          </a:prstGeom>
        </p:spPr>
      </p:pic>
      <p:pic>
        <p:nvPicPr>
          <p:cNvPr id="22" name="Picture 21">
            <a:extLst>
              <a:ext uri="{FF2B5EF4-FFF2-40B4-BE49-F238E27FC236}">
                <a16:creationId xmlns:a16="http://schemas.microsoft.com/office/drawing/2014/main" id="{FE71FEDF-2E88-4CC8-9919-F9B5E9963456}"/>
              </a:ext>
            </a:extLst>
          </p:cNvPr>
          <p:cNvPicPr>
            <a:picLocks noChangeAspect="1"/>
          </p:cNvPicPr>
          <p:nvPr/>
        </p:nvPicPr>
        <p:blipFill rotWithShape="1">
          <a:blip r:embed="rId6"/>
          <a:srcRect l="22437" t="20587" r="22439" b="17795"/>
          <a:stretch/>
        </p:blipFill>
        <p:spPr>
          <a:xfrm>
            <a:off x="687658" y="4407008"/>
            <a:ext cx="3384376" cy="2126953"/>
          </a:xfrm>
          <a:prstGeom prst="rect">
            <a:avLst/>
          </a:prstGeom>
        </p:spPr>
      </p:pic>
      <p:sp>
        <p:nvSpPr>
          <p:cNvPr id="23" name="TextBox 22">
            <a:extLst>
              <a:ext uri="{FF2B5EF4-FFF2-40B4-BE49-F238E27FC236}">
                <a16:creationId xmlns:a16="http://schemas.microsoft.com/office/drawing/2014/main" id="{F1334EC7-6270-4165-8D50-3A2941FBD8E7}"/>
              </a:ext>
            </a:extLst>
          </p:cNvPr>
          <p:cNvSpPr txBox="1"/>
          <p:nvPr/>
        </p:nvSpPr>
        <p:spPr>
          <a:xfrm>
            <a:off x="251520" y="4005064"/>
            <a:ext cx="4320480" cy="338554"/>
          </a:xfrm>
          <a:prstGeom prst="rect">
            <a:avLst/>
          </a:prstGeom>
          <a:noFill/>
        </p:spPr>
        <p:txBody>
          <a:bodyPr wrap="square" rtlCol="0">
            <a:spAutoFit/>
          </a:bodyPr>
          <a:lstStyle/>
          <a:p>
            <a:pPr algn="ctr"/>
            <a:r>
              <a:rPr lang="en-GB" sz="1600" dirty="0"/>
              <a:t>21. In the Quantity box, type in 4 and click ok.</a:t>
            </a:r>
          </a:p>
        </p:txBody>
      </p:sp>
    </p:spTree>
    <p:extLst>
      <p:ext uri="{BB962C8B-B14F-4D97-AF65-F5344CB8AC3E}">
        <p14:creationId xmlns:p14="http://schemas.microsoft.com/office/powerpoint/2010/main" val="6474092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825828" y="2348880"/>
            <a:ext cx="6066652" cy="248331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1" dirty="0">
              <a:solidFill>
                <a:schemeClr val="tx1"/>
              </a:solidFill>
            </a:endParaRPr>
          </a:p>
        </p:txBody>
      </p:sp>
      <p:sp>
        <p:nvSpPr>
          <p:cNvPr id="5" name="Rectangle 4"/>
          <p:cNvSpPr/>
          <p:nvPr/>
        </p:nvSpPr>
        <p:spPr>
          <a:xfrm>
            <a:off x="251521" y="116632"/>
            <a:ext cx="2570686" cy="22322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p>
        </p:txBody>
      </p:sp>
      <p:sp>
        <p:nvSpPr>
          <p:cNvPr id="6" name="Rectangle 5"/>
          <p:cNvSpPr/>
          <p:nvPr/>
        </p:nvSpPr>
        <p:spPr>
          <a:xfrm>
            <a:off x="2822206" y="116632"/>
            <a:ext cx="6070273" cy="22322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p>
        </p:txBody>
      </p:sp>
      <p:pic>
        <p:nvPicPr>
          <p:cNvPr id="17" name="Picture 4">
            <a:extLst>
              <a:ext uri="{FF2B5EF4-FFF2-40B4-BE49-F238E27FC236}">
                <a16:creationId xmlns:a16="http://schemas.microsoft.com/office/drawing/2014/main" id="{8FA1C9CE-2A02-4FB0-8312-1732F67C16A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66" t="8725" r="80338" b="75498"/>
          <a:stretch/>
        </p:blipFill>
        <p:spPr bwMode="auto">
          <a:xfrm>
            <a:off x="681221" y="809040"/>
            <a:ext cx="1730539" cy="1323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Box 17">
            <a:extLst>
              <a:ext uri="{FF2B5EF4-FFF2-40B4-BE49-F238E27FC236}">
                <a16:creationId xmlns:a16="http://schemas.microsoft.com/office/drawing/2014/main" id="{682AF21D-00AD-4818-AB05-88FFE5A7B9D4}"/>
              </a:ext>
            </a:extLst>
          </p:cNvPr>
          <p:cNvSpPr txBox="1"/>
          <p:nvPr/>
        </p:nvSpPr>
        <p:spPr>
          <a:xfrm>
            <a:off x="248371" y="125758"/>
            <a:ext cx="2570686" cy="584775"/>
          </a:xfrm>
          <a:prstGeom prst="rect">
            <a:avLst/>
          </a:prstGeom>
          <a:noFill/>
        </p:spPr>
        <p:txBody>
          <a:bodyPr wrap="square" rtlCol="0">
            <a:spAutoFit/>
          </a:bodyPr>
          <a:lstStyle/>
          <a:p>
            <a:pPr algn="ctr"/>
            <a:r>
              <a:rPr lang="en-GB" sz="1600" dirty="0"/>
              <a:t>22. Click on Sketch and then Create Sketch.</a:t>
            </a:r>
          </a:p>
        </p:txBody>
      </p:sp>
      <p:pic>
        <p:nvPicPr>
          <p:cNvPr id="8" name="Picture 7">
            <a:extLst>
              <a:ext uri="{FF2B5EF4-FFF2-40B4-BE49-F238E27FC236}">
                <a16:creationId xmlns:a16="http://schemas.microsoft.com/office/drawing/2014/main" id="{02CBA49F-32DA-4173-9ED7-73A11B32378B}"/>
              </a:ext>
            </a:extLst>
          </p:cNvPr>
          <p:cNvPicPr>
            <a:picLocks noChangeAspect="1"/>
          </p:cNvPicPr>
          <p:nvPr/>
        </p:nvPicPr>
        <p:blipFill rotWithShape="1">
          <a:blip r:embed="rId3"/>
          <a:srcRect l="22437" t="23050" r="20863" b="14983"/>
          <a:stretch/>
        </p:blipFill>
        <p:spPr>
          <a:xfrm>
            <a:off x="3017076" y="281463"/>
            <a:ext cx="3096344" cy="1902586"/>
          </a:xfrm>
          <a:prstGeom prst="rect">
            <a:avLst/>
          </a:prstGeom>
        </p:spPr>
      </p:pic>
      <p:sp>
        <p:nvSpPr>
          <p:cNvPr id="19" name="TextBox 18">
            <a:extLst>
              <a:ext uri="{FF2B5EF4-FFF2-40B4-BE49-F238E27FC236}">
                <a16:creationId xmlns:a16="http://schemas.microsoft.com/office/drawing/2014/main" id="{914E20C3-B4EB-4505-8B34-1120DD0B435B}"/>
              </a:ext>
            </a:extLst>
          </p:cNvPr>
          <p:cNvSpPr txBox="1"/>
          <p:nvPr/>
        </p:nvSpPr>
        <p:spPr>
          <a:xfrm>
            <a:off x="6381425" y="620688"/>
            <a:ext cx="2243048" cy="1077218"/>
          </a:xfrm>
          <a:prstGeom prst="rect">
            <a:avLst/>
          </a:prstGeom>
          <a:noFill/>
        </p:spPr>
        <p:txBody>
          <a:bodyPr wrap="square" rtlCol="0">
            <a:spAutoFit/>
          </a:bodyPr>
          <a:lstStyle/>
          <a:p>
            <a:pPr algn="ctr"/>
            <a:r>
              <a:rPr lang="en-GB" sz="1600" dirty="0"/>
              <a:t>23. Three planes will appear. Click on the orange plane in between the blue and red axis’.</a:t>
            </a:r>
          </a:p>
        </p:txBody>
      </p:sp>
      <p:sp>
        <p:nvSpPr>
          <p:cNvPr id="20" name="Rectangle 19">
            <a:extLst>
              <a:ext uri="{FF2B5EF4-FFF2-40B4-BE49-F238E27FC236}">
                <a16:creationId xmlns:a16="http://schemas.microsoft.com/office/drawing/2014/main" id="{7FB5CF96-2F8C-4A22-A48C-A41A270D2156}"/>
              </a:ext>
            </a:extLst>
          </p:cNvPr>
          <p:cNvSpPr/>
          <p:nvPr/>
        </p:nvSpPr>
        <p:spPr>
          <a:xfrm>
            <a:off x="251520" y="2348880"/>
            <a:ext cx="2567537" cy="21602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1" dirty="0">
              <a:solidFill>
                <a:schemeClr val="tx1"/>
              </a:solidFill>
            </a:endParaRPr>
          </a:p>
        </p:txBody>
      </p:sp>
      <p:sp>
        <p:nvSpPr>
          <p:cNvPr id="22" name="TextBox 21">
            <a:extLst>
              <a:ext uri="{FF2B5EF4-FFF2-40B4-BE49-F238E27FC236}">
                <a16:creationId xmlns:a16="http://schemas.microsoft.com/office/drawing/2014/main" id="{8F495188-426B-4373-B127-1D6CF21549BF}"/>
              </a:ext>
            </a:extLst>
          </p:cNvPr>
          <p:cNvSpPr txBox="1"/>
          <p:nvPr/>
        </p:nvSpPr>
        <p:spPr>
          <a:xfrm>
            <a:off x="344230" y="2348880"/>
            <a:ext cx="2378967" cy="338554"/>
          </a:xfrm>
          <a:prstGeom prst="rect">
            <a:avLst/>
          </a:prstGeom>
          <a:noFill/>
        </p:spPr>
        <p:txBody>
          <a:bodyPr wrap="square" rtlCol="0">
            <a:spAutoFit/>
          </a:bodyPr>
          <a:lstStyle/>
          <a:p>
            <a:pPr algn="ctr"/>
            <a:r>
              <a:rPr lang="en-GB" sz="1600" dirty="0"/>
              <a:t>24. Click Sketch and Line.</a:t>
            </a:r>
          </a:p>
        </p:txBody>
      </p:sp>
      <p:pic>
        <p:nvPicPr>
          <p:cNvPr id="9" name="Picture 8">
            <a:extLst>
              <a:ext uri="{FF2B5EF4-FFF2-40B4-BE49-F238E27FC236}">
                <a16:creationId xmlns:a16="http://schemas.microsoft.com/office/drawing/2014/main" id="{77F59D80-51FE-4BF4-8C90-64BE7053AA75}"/>
              </a:ext>
            </a:extLst>
          </p:cNvPr>
          <p:cNvPicPr>
            <a:picLocks noChangeAspect="1"/>
          </p:cNvPicPr>
          <p:nvPr/>
        </p:nvPicPr>
        <p:blipFill rotWithShape="1">
          <a:blip r:embed="rId4"/>
          <a:srcRect l="8300" t="12182" r="79925" b="70832"/>
          <a:stretch/>
        </p:blipFill>
        <p:spPr>
          <a:xfrm>
            <a:off x="654273" y="2817136"/>
            <a:ext cx="1797789" cy="1457998"/>
          </a:xfrm>
          <a:prstGeom prst="rect">
            <a:avLst/>
          </a:prstGeom>
        </p:spPr>
      </p:pic>
      <p:sp>
        <p:nvSpPr>
          <p:cNvPr id="23" name="Rectangle 22">
            <a:extLst>
              <a:ext uri="{FF2B5EF4-FFF2-40B4-BE49-F238E27FC236}">
                <a16:creationId xmlns:a16="http://schemas.microsoft.com/office/drawing/2014/main" id="{066D9041-B6A9-40FB-9B96-E40F08F6F1BA}"/>
              </a:ext>
            </a:extLst>
          </p:cNvPr>
          <p:cNvSpPr/>
          <p:nvPr/>
        </p:nvSpPr>
        <p:spPr>
          <a:xfrm>
            <a:off x="255142" y="4509120"/>
            <a:ext cx="4007710" cy="216023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1" dirty="0">
              <a:solidFill>
                <a:schemeClr val="tx1"/>
              </a:solidFill>
            </a:endParaRPr>
          </a:p>
        </p:txBody>
      </p:sp>
      <p:sp>
        <p:nvSpPr>
          <p:cNvPr id="26" name="TextBox 25">
            <a:extLst>
              <a:ext uri="{FF2B5EF4-FFF2-40B4-BE49-F238E27FC236}">
                <a16:creationId xmlns:a16="http://schemas.microsoft.com/office/drawing/2014/main" id="{3F9F6CCC-1D32-4E2D-9AE8-3144495B4F48}"/>
              </a:ext>
            </a:extLst>
          </p:cNvPr>
          <p:cNvSpPr txBox="1"/>
          <p:nvPr/>
        </p:nvSpPr>
        <p:spPr>
          <a:xfrm>
            <a:off x="2619980" y="4919682"/>
            <a:ext cx="1642871" cy="1323439"/>
          </a:xfrm>
          <a:prstGeom prst="rect">
            <a:avLst/>
          </a:prstGeom>
          <a:noFill/>
        </p:spPr>
        <p:txBody>
          <a:bodyPr wrap="square" rtlCol="0">
            <a:spAutoFit/>
          </a:bodyPr>
          <a:lstStyle/>
          <a:p>
            <a:pPr algn="ctr"/>
            <a:r>
              <a:rPr lang="en-GB" sz="1600" dirty="0"/>
              <a:t>25. Draw a line from the centre origin point measuring 19mm.</a:t>
            </a:r>
          </a:p>
        </p:txBody>
      </p:sp>
      <p:pic>
        <p:nvPicPr>
          <p:cNvPr id="11" name="Picture 10">
            <a:extLst>
              <a:ext uri="{FF2B5EF4-FFF2-40B4-BE49-F238E27FC236}">
                <a16:creationId xmlns:a16="http://schemas.microsoft.com/office/drawing/2014/main" id="{F8C9945F-9148-43E0-BF70-4581C43E7C3A}"/>
              </a:ext>
            </a:extLst>
          </p:cNvPr>
          <p:cNvPicPr>
            <a:picLocks noChangeAspect="1"/>
          </p:cNvPicPr>
          <p:nvPr/>
        </p:nvPicPr>
        <p:blipFill rotWithShape="1">
          <a:blip r:embed="rId5"/>
          <a:srcRect l="31877" t="21987" r="35038" b="19185"/>
          <a:stretch/>
        </p:blipFill>
        <p:spPr>
          <a:xfrm>
            <a:off x="570344" y="4581216"/>
            <a:ext cx="1926737" cy="1926166"/>
          </a:xfrm>
          <a:prstGeom prst="rect">
            <a:avLst/>
          </a:prstGeom>
        </p:spPr>
      </p:pic>
      <p:sp>
        <p:nvSpPr>
          <p:cNvPr id="27" name="TextBox 26">
            <a:extLst>
              <a:ext uri="{FF2B5EF4-FFF2-40B4-BE49-F238E27FC236}">
                <a16:creationId xmlns:a16="http://schemas.microsoft.com/office/drawing/2014/main" id="{BCFC2644-2936-423D-861F-A0B3FC2930FB}"/>
              </a:ext>
            </a:extLst>
          </p:cNvPr>
          <p:cNvSpPr txBox="1"/>
          <p:nvPr/>
        </p:nvSpPr>
        <p:spPr>
          <a:xfrm>
            <a:off x="2911766" y="2654583"/>
            <a:ext cx="1964848" cy="1569660"/>
          </a:xfrm>
          <a:prstGeom prst="rect">
            <a:avLst/>
          </a:prstGeom>
          <a:noFill/>
        </p:spPr>
        <p:txBody>
          <a:bodyPr wrap="square" rtlCol="0">
            <a:spAutoFit/>
          </a:bodyPr>
          <a:lstStyle/>
          <a:p>
            <a:pPr algn="ctr"/>
            <a:r>
              <a:rPr lang="en-GB" sz="1600" dirty="0"/>
              <a:t>26. Click on the line you have just drew and click on the construction icon located in the sketch palette.</a:t>
            </a:r>
          </a:p>
        </p:txBody>
      </p:sp>
      <p:pic>
        <p:nvPicPr>
          <p:cNvPr id="15" name="Picture 14">
            <a:extLst>
              <a:ext uri="{FF2B5EF4-FFF2-40B4-BE49-F238E27FC236}">
                <a16:creationId xmlns:a16="http://schemas.microsoft.com/office/drawing/2014/main" id="{BD900603-566F-4437-8678-AF50E425996B}"/>
              </a:ext>
            </a:extLst>
          </p:cNvPr>
          <p:cNvPicPr>
            <a:picLocks noChangeAspect="1"/>
          </p:cNvPicPr>
          <p:nvPr/>
        </p:nvPicPr>
        <p:blipFill rotWithShape="1">
          <a:blip r:embed="rId6"/>
          <a:srcRect l="31844" t="21869" r="16138" b="19186"/>
          <a:stretch/>
        </p:blipFill>
        <p:spPr>
          <a:xfrm>
            <a:off x="4962552" y="2444595"/>
            <a:ext cx="3634606" cy="2315590"/>
          </a:xfrm>
          <a:prstGeom prst="rect">
            <a:avLst/>
          </a:prstGeom>
        </p:spPr>
      </p:pic>
      <p:pic>
        <p:nvPicPr>
          <p:cNvPr id="31" name="Picture 30">
            <a:extLst>
              <a:ext uri="{FF2B5EF4-FFF2-40B4-BE49-F238E27FC236}">
                <a16:creationId xmlns:a16="http://schemas.microsoft.com/office/drawing/2014/main" id="{D2781F51-5AD1-4601-9E41-D99EA190940E}"/>
              </a:ext>
            </a:extLst>
          </p:cNvPr>
          <p:cNvPicPr>
            <a:picLocks noChangeAspect="1"/>
          </p:cNvPicPr>
          <p:nvPr/>
        </p:nvPicPr>
        <p:blipFill rotWithShape="1">
          <a:blip r:embed="rId7"/>
          <a:srcRect l="8263" t="12182" r="71088" b="57003"/>
          <a:stretch/>
        </p:blipFill>
        <p:spPr>
          <a:xfrm>
            <a:off x="4565248" y="4941168"/>
            <a:ext cx="1888184" cy="1584176"/>
          </a:xfrm>
          <a:prstGeom prst="rect">
            <a:avLst/>
          </a:prstGeom>
        </p:spPr>
      </p:pic>
      <p:sp>
        <p:nvSpPr>
          <p:cNvPr id="32" name="TextBox 31">
            <a:extLst>
              <a:ext uri="{FF2B5EF4-FFF2-40B4-BE49-F238E27FC236}">
                <a16:creationId xmlns:a16="http://schemas.microsoft.com/office/drawing/2014/main" id="{06BE100E-1B56-4A40-B3E7-86A8EA48B373}"/>
              </a:ext>
            </a:extLst>
          </p:cNvPr>
          <p:cNvSpPr txBox="1"/>
          <p:nvPr/>
        </p:nvSpPr>
        <p:spPr>
          <a:xfrm>
            <a:off x="6870353" y="5251806"/>
            <a:ext cx="1605205" cy="830997"/>
          </a:xfrm>
          <a:prstGeom prst="rect">
            <a:avLst/>
          </a:prstGeom>
          <a:noFill/>
        </p:spPr>
        <p:txBody>
          <a:bodyPr wrap="square" rtlCol="0">
            <a:spAutoFit/>
          </a:bodyPr>
          <a:lstStyle/>
          <a:p>
            <a:pPr algn="ctr"/>
            <a:r>
              <a:rPr lang="en-GB" sz="1600" dirty="0"/>
              <a:t>27. Click on Sketch, Arc and then 3-Point Arc.</a:t>
            </a:r>
          </a:p>
        </p:txBody>
      </p:sp>
      <p:sp>
        <p:nvSpPr>
          <p:cNvPr id="33" name="Rectangle 32">
            <a:extLst>
              <a:ext uri="{FF2B5EF4-FFF2-40B4-BE49-F238E27FC236}">
                <a16:creationId xmlns:a16="http://schemas.microsoft.com/office/drawing/2014/main" id="{D1033CA5-5622-4BAE-9009-3AEF3DFC9082}"/>
              </a:ext>
            </a:extLst>
          </p:cNvPr>
          <p:cNvSpPr/>
          <p:nvPr/>
        </p:nvSpPr>
        <p:spPr>
          <a:xfrm>
            <a:off x="4269622" y="4832194"/>
            <a:ext cx="4622857" cy="183716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1" dirty="0">
              <a:solidFill>
                <a:schemeClr val="tx1"/>
              </a:solidFill>
            </a:endParaRPr>
          </a:p>
        </p:txBody>
      </p:sp>
    </p:spTree>
    <p:extLst>
      <p:ext uri="{BB962C8B-B14F-4D97-AF65-F5344CB8AC3E}">
        <p14:creationId xmlns:p14="http://schemas.microsoft.com/office/powerpoint/2010/main" val="7837539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1105" y="116632"/>
            <a:ext cx="3846840" cy="661130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p>
        </p:txBody>
      </p:sp>
      <p:sp>
        <p:nvSpPr>
          <p:cNvPr id="7" name="Rectangle 6"/>
          <p:cNvSpPr/>
          <p:nvPr/>
        </p:nvSpPr>
        <p:spPr>
          <a:xfrm>
            <a:off x="4067941" y="116632"/>
            <a:ext cx="4896547" cy="661130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p>
        </p:txBody>
      </p:sp>
      <p:sp>
        <p:nvSpPr>
          <p:cNvPr id="21" name="TextBox 20">
            <a:extLst>
              <a:ext uri="{FF2B5EF4-FFF2-40B4-BE49-F238E27FC236}">
                <a16:creationId xmlns:a16="http://schemas.microsoft.com/office/drawing/2014/main" id="{EE55FFBF-1CEB-4B8E-B54F-F50824DC0AAB}"/>
              </a:ext>
            </a:extLst>
          </p:cNvPr>
          <p:cNvSpPr txBox="1"/>
          <p:nvPr/>
        </p:nvSpPr>
        <p:spPr>
          <a:xfrm>
            <a:off x="581143" y="534189"/>
            <a:ext cx="3126760" cy="1815882"/>
          </a:xfrm>
          <a:prstGeom prst="rect">
            <a:avLst/>
          </a:prstGeom>
          <a:noFill/>
        </p:spPr>
        <p:txBody>
          <a:bodyPr wrap="square" rtlCol="0">
            <a:spAutoFit/>
          </a:bodyPr>
          <a:lstStyle/>
          <a:p>
            <a:pPr algn="ctr"/>
            <a:r>
              <a:rPr lang="en-GB" sz="1600" dirty="0"/>
              <a:t>28. Click on the top left corner of the square to start the arc. Then click on the bottom left corner of the square to mark the end point of the arc. Finally click on the end of the construction line you have just made.</a:t>
            </a:r>
          </a:p>
        </p:txBody>
      </p:sp>
      <p:grpSp>
        <p:nvGrpSpPr>
          <p:cNvPr id="11" name="Group 10">
            <a:extLst>
              <a:ext uri="{FF2B5EF4-FFF2-40B4-BE49-F238E27FC236}">
                <a16:creationId xmlns:a16="http://schemas.microsoft.com/office/drawing/2014/main" id="{323EA98D-0143-4542-89F4-8AB8D22CC3CC}"/>
              </a:ext>
            </a:extLst>
          </p:cNvPr>
          <p:cNvGrpSpPr/>
          <p:nvPr/>
        </p:nvGrpSpPr>
        <p:grpSpPr>
          <a:xfrm>
            <a:off x="483379" y="2951050"/>
            <a:ext cx="3250944" cy="2897997"/>
            <a:chOff x="744992" y="1640260"/>
            <a:chExt cx="3250944" cy="2897997"/>
          </a:xfrm>
        </p:grpSpPr>
        <p:pic>
          <p:nvPicPr>
            <p:cNvPr id="8" name="Picture 7">
              <a:extLst>
                <a:ext uri="{FF2B5EF4-FFF2-40B4-BE49-F238E27FC236}">
                  <a16:creationId xmlns:a16="http://schemas.microsoft.com/office/drawing/2014/main" id="{B29C580D-D9EE-4AC3-85DB-A0758C1E780D}"/>
                </a:ext>
              </a:extLst>
            </p:cNvPr>
            <p:cNvPicPr>
              <a:picLocks noChangeAspect="1"/>
            </p:cNvPicPr>
            <p:nvPr/>
          </p:nvPicPr>
          <p:blipFill rotWithShape="1">
            <a:blip r:embed="rId2"/>
            <a:srcRect l="31888" t="23387" r="35038" b="20242"/>
            <a:stretch/>
          </p:blipFill>
          <p:spPr>
            <a:xfrm>
              <a:off x="971600" y="1640260"/>
              <a:ext cx="3024336" cy="2897997"/>
            </a:xfrm>
            <a:prstGeom prst="rect">
              <a:avLst/>
            </a:prstGeom>
          </p:spPr>
        </p:pic>
        <p:sp>
          <p:nvSpPr>
            <p:cNvPr id="10" name="Rectangle 9">
              <a:extLst>
                <a:ext uri="{FF2B5EF4-FFF2-40B4-BE49-F238E27FC236}">
                  <a16:creationId xmlns:a16="http://schemas.microsoft.com/office/drawing/2014/main" id="{E63F91E9-F2B8-42FE-874F-C172E6F03E1D}"/>
                </a:ext>
              </a:extLst>
            </p:cNvPr>
            <p:cNvSpPr/>
            <p:nvPr/>
          </p:nvSpPr>
          <p:spPr>
            <a:xfrm>
              <a:off x="750509" y="1707195"/>
              <a:ext cx="340157" cy="461665"/>
            </a:xfrm>
            <a:prstGeom prst="rect">
              <a:avLst/>
            </a:prstGeom>
            <a:noFill/>
            <a:effectLst/>
          </p:spPr>
          <p:txBody>
            <a:bodyPr wrap="none" lIns="91440" tIns="45720" rIns="91440" bIns="45720">
              <a:spAutoFit/>
            </a:bodyPr>
            <a:lstStyle/>
            <a:p>
              <a:pPr algn="ctr"/>
              <a:r>
                <a:rPr lang="en-US" sz="2400" b="0" cap="none" spc="0" dirty="0">
                  <a:ln w="0">
                    <a:solidFill>
                      <a:srgbClr val="FF0000"/>
                    </a:solidFill>
                  </a:ln>
                  <a:solidFill>
                    <a:srgbClr val="FF0000"/>
                  </a:solidFill>
                </a:rPr>
                <a:t>1</a:t>
              </a:r>
            </a:p>
          </p:txBody>
        </p:sp>
        <p:sp>
          <p:nvSpPr>
            <p:cNvPr id="24" name="Rectangle 23">
              <a:extLst>
                <a:ext uri="{FF2B5EF4-FFF2-40B4-BE49-F238E27FC236}">
                  <a16:creationId xmlns:a16="http://schemas.microsoft.com/office/drawing/2014/main" id="{6755C611-5A8C-47B9-808D-07DCA00554D0}"/>
                </a:ext>
              </a:extLst>
            </p:cNvPr>
            <p:cNvSpPr/>
            <p:nvPr/>
          </p:nvSpPr>
          <p:spPr>
            <a:xfrm>
              <a:off x="744992" y="3990255"/>
              <a:ext cx="340158" cy="461665"/>
            </a:xfrm>
            <a:prstGeom prst="rect">
              <a:avLst/>
            </a:prstGeom>
            <a:noFill/>
            <a:effectLst/>
          </p:spPr>
          <p:txBody>
            <a:bodyPr wrap="none" lIns="91440" tIns="45720" rIns="91440" bIns="45720">
              <a:spAutoFit/>
            </a:bodyPr>
            <a:lstStyle/>
            <a:p>
              <a:pPr algn="ctr"/>
              <a:r>
                <a:rPr lang="en-US" sz="2400" dirty="0">
                  <a:ln w="0">
                    <a:solidFill>
                      <a:srgbClr val="FF0000"/>
                    </a:solidFill>
                  </a:ln>
                  <a:solidFill>
                    <a:srgbClr val="FF0000"/>
                  </a:solidFill>
                </a:rPr>
                <a:t>2</a:t>
              </a:r>
              <a:endParaRPr lang="en-US" sz="2400" b="0" cap="none" spc="0" dirty="0">
                <a:ln w="0">
                  <a:solidFill>
                    <a:srgbClr val="FF0000"/>
                  </a:solidFill>
                </a:ln>
                <a:solidFill>
                  <a:srgbClr val="FF0000"/>
                </a:solidFill>
              </a:endParaRPr>
            </a:p>
          </p:txBody>
        </p:sp>
        <p:sp>
          <p:nvSpPr>
            <p:cNvPr id="29" name="Rectangle 28">
              <a:extLst>
                <a:ext uri="{FF2B5EF4-FFF2-40B4-BE49-F238E27FC236}">
                  <a16:creationId xmlns:a16="http://schemas.microsoft.com/office/drawing/2014/main" id="{6216D437-68B7-4E05-989E-81906BB4C518}"/>
                </a:ext>
              </a:extLst>
            </p:cNvPr>
            <p:cNvSpPr/>
            <p:nvPr/>
          </p:nvSpPr>
          <p:spPr>
            <a:xfrm>
              <a:off x="1558425" y="2858425"/>
              <a:ext cx="340158" cy="461665"/>
            </a:xfrm>
            <a:prstGeom prst="rect">
              <a:avLst/>
            </a:prstGeom>
            <a:noFill/>
            <a:effectLst/>
          </p:spPr>
          <p:txBody>
            <a:bodyPr wrap="none" lIns="91440" tIns="45720" rIns="91440" bIns="45720">
              <a:spAutoFit/>
            </a:bodyPr>
            <a:lstStyle/>
            <a:p>
              <a:pPr algn="ctr"/>
              <a:r>
                <a:rPr lang="en-US" sz="2400" dirty="0">
                  <a:ln w="0">
                    <a:solidFill>
                      <a:srgbClr val="FF0000"/>
                    </a:solidFill>
                  </a:ln>
                  <a:solidFill>
                    <a:srgbClr val="FF0000"/>
                  </a:solidFill>
                </a:rPr>
                <a:t>3</a:t>
              </a:r>
              <a:endParaRPr lang="en-US" sz="2400" b="0" cap="none" spc="0" dirty="0">
                <a:ln w="0">
                  <a:solidFill>
                    <a:srgbClr val="FF0000"/>
                  </a:solidFill>
                </a:ln>
                <a:solidFill>
                  <a:srgbClr val="FF0000"/>
                </a:solidFill>
              </a:endParaRPr>
            </a:p>
          </p:txBody>
        </p:sp>
      </p:grpSp>
      <p:pic>
        <p:nvPicPr>
          <p:cNvPr id="12" name="Picture 11">
            <a:extLst>
              <a:ext uri="{FF2B5EF4-FFF2-40B4-BE49-F238E27FC236}">
                <a16:creationId xmlns:a16="http://schemas.microsoft.com/office/drawing/2014/main" id="{A173C20B-8563-4001-B820-28AFC2A65929}"/>
              </a:ext>
            </a:extLst>
          </p:cNvPr>
          <p:cNvPicPr>
            <a:picLocks noChangeAspect="1"/>
          </p:cNvPicPr>
          <p:nvPr/>
        </p:nvPicPr>
        <p:blipFill rotWithShape="1">
          <a:blip r:embed="rId3"/>
          <a:srcRect l="8155" t="11313" r="80712" b="17848"/>
          <a:stretch/>
        </p:blipFill>
        <p:spPr>
          <a:xfrm>
            <a:off x="4230036" y="267123"/>
            <a:ext cx="1125417" cy="4025973"/>
          </a:xfrm>
          <a:prstGeom prst="rect">
            <a:avLst/>
          </a:prstGeom>
        </p:spPr>
      </p:pic>
      <p:sp>
        <p:nvSpPr>
          <p:cNvPr id="30" name="TextBox 29">
            <a:extLst>
              <a:ext uri="{FF2B5EF4-FFF2-40B4-BE49-F238E27FC236}">
                <a16:creationId xmlns:a16="http://schemas.microsoft.com/office/drawing/2014/main" id="{4EFE7621-092A-4FD1-98E2-5F90E67EEFD1}"/>
              </a:ext>
            </a:extLst>
          </p:cNvPr>
          <p:cNvSpPr txBox="1"/>
          <p:nvPr/>
        </p:nvSpPr>
        <p:spPr>
          <a:xfrm>
            <a:off x="5339767" y="214874"/>
            <a:ext cx="3609035" cy="584775"/>
          </a:xfrm>
          <a:prstGeom prst="rect">
            <a:avLst/>
          </a:prstGeom>
          <a:noFill/>
        </p:spPr>
        <p:txBody>
          <a:bodyPr wrap="square" rtlCol="0">
            <a:spAutoFit/>
          </a:bodyPr>
          <a:lstStyle/>
          <a:p>
            <a:pPr algn="ctr"/>
            <a:r>
              <a:rPr lang="en-GB" sz="1600" dirty="0"/>
              <a:t>29. Click on Sketch and then Offset. Click on the arc you have just created.</a:t>
            </a:r>
          </a:p>
        </p:txBody>
      </p:sp>
      <p:pic>
        <p:nvPicPr>
          <p:cNvPr id="13" name="Picture 12">
            <a:extLst>
              <a:ext uri="{FF2B5EF4-FFF2-40B4-BE49-F238E27FC236}">
                <a16:creationId xmlns:a16="http://schemas.microsoft.com/office/drawing/2014/main" id="{221E61B2-0630-48DB-B5F0-9A0BF3998543}"/>
              </a:ext>
            </a:extLst>
          </p:cNvPr>
          <p:cNvPicPr>
            <a:picLocks noChangeAspect="1"/>
          </p:cNvPicPr>
          <p:nvPr/>
        </p:nvPicPr>
        <p:blipFill rotWithShape="1">
          <a:blip r:embed="rId4"/>
          <a:srcRect l="31888" t="23387" r="27950" b="19479"/>
          <a:stretch/>
        </p:blipFill>
        <p:spPr>
          <a:xfrm>
            <a:off x="5451088" y="950141"/>
            <a:ext cx="3369384" cy="2694884"/>
          </a:xfrm>
          <a:prstGeom prst="rect">
            <a:avLst/>
          </a:prstGeom>
        </p:spPr>
      </p:pic>
      <p:sp>
        <p:nvSpPr>
          <p:cNvPr id="31" name="TextBox 30">
            <a:extLst>
              <a:ext uri="{FF2B5EF4-FFF2-40B4-BE49-F238E27FC236}">
                <a16:creationId xmlns:a16="http://schemas.microsoft.com/office/drawing/2014/main" id="{C5C5F026-3332-422D-91BF-202608019645}"/>
              </a:ext>
            </a:extLst>
          </p:cNvPr>
          <p:cNvSpPr txBox="1"/>
          <p:nvPr/>
        </p:nvSpPr>
        <p:spPr>
          <a:xfrm>
            <a:off x="5653399" y="4155431"/>
            <a:ext cx="3167074" cy="2308324"/>
          </a:xfrm>
          <a:prstGeom prst="rect">
            <a:avLst/>
          </a:prstGeom>
          <a:noFill/>
        </p:spPr>
        <p:txBody>
          <a:bodyPr wrap="square" rtlCol="0">
            <a:spAutoFit/>
          </a:bodyPr>
          <a:lstStyle/>
          <a:p>
            <a:pPr algn="ctr"/>
            <a:r>
              <a:rPr lang="en-GB" sz="1600" dirty="0"/>
              <a:t>30. Type in 0.75mm in the offset position and click ok.</a:t>
            </a:r>
          </a:p>
          <a:p>
            <a:pPr algn="ctr"/>
            <a:endParaRPr lang="en-GB" sz="1600" dirty="0"/>
          </a:p>
          <a:p>
            <a:pPr algn="ctr"/>
            <a:r>
              <a:rPr lang="en-GB" sz="1600" dirty="0"/>
              <a:t>Click Sketch and offset again. Click on the original arc you made, type in 0.75mm again but make sure you click the flip icon so you have an offset line on both sides of the original arc.</a:t>
            </a:r>
          </a:p>
        </p:txBody>
      </p:sp>
      <p:pic>
        <p:nvPicPr>
          <p:cNvPr id="17" name="Picture 16">
            <a:extLst>
              <a:ext uri="{FF2B5EF4-FFF2-40B4-BE49-F238E27FC236}">
                <a16:creationId xmlns:a16="http://schemas.microsoft.com/office/drawing/2014/main" id="{107E4BA0-8C3B-438C-943A-6C27028063A7}"/>
              </a:ext>
            </a:extLst>
          </p:cNvPr>
          <p:cNvPicPr>
            <a:picLocks noChangeAspect="1"/>
          </p:cNvPicPr>
          <p:nvPr/>
        </p:nvPicPr>
        <p:blipFill rotWithShape="1">
          <a:blip r:embed="rId5"/>
          <a:srcRect l="32071" t="24359" r="49294" b="18213"/>
          <a:stretch/>
        </p:blipFill>
        <p:spPr>
          <a:xfrm>
            <a:off x="4163574" y="4400049"/>
            <a:ext cx="1253729" cy="2172361"/>
          </a:xfrm>
          <a:prstGeom prst="rect">
            <a:avLst/>
          </a:prstGeom>
        </p:spPr>
      </p:pic>
    </p:spTree>
    <p:extLst>
      <p:ext uri="{BB962C8B-B14F-4D97-AF65-F5344CB8AC3E}">
        <p14:creationId xmlns:p14="http://schemas.microsoft.com/office/powerpoint/2010/main" val="2072154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6343</TotalTime>
  <Words>2490</Words>
  <Application>Microsoft Office PowerPoint</Application>
  <PresentationFormat>On-screen Show (4:3)</PresentationFormat>
  <Paragraphs>199</Paragraphs>
  <Slides>28</Slides>
  <Notes>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28</vt:i4>
      </vt:variant>
    </vt:vector>
  </HeadingPairs>
  <TitlesOfParts>
    <vt:vector size="31" baseType="lpstr">
      <vt:lpstr>Arial</vt:lpstr>
      <vt:lpstr>Calibri</vt:lpstr>
      <vt:lpstr>Office Theme</vt:lpstr>
      <vt:lpstr>Fusion 360 Airgineers Drone Tutorial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RM plc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Fusion 360 beginner tutorial</dc:title>
  <dc:creator>Windows User</dc:creator>
  <cp:lastModifiedBy>Holly Marriott</cp:lastModifiedBy>
  <cp:revision>281</cp:revision>
  <dcterms:created xsi:type="dcterms:W3CDTF">2017-12-08T19:31:12Z</dcterms:created>
  <dcterms:modified xsi:type="dcterms:W3CDTF">2018-07-29T18:31:28Z</dcterms:modified>
</cp:coreProperties>
</file>