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8719" autoAdjust="0"/>
  </p:normalViewPr>
  <p:slideViewPr>
    <p:cSldViewPr>
      <p:cViewPr varScale="1">
        <p:scale>
          <a:sx n="71" d="100"/>
          <a:sy n="71" d="100"/>
        </p:scale>
        <p:origin x="130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A3E53-DA7A-478B-B957-E8BE30448922}" type="datetimeFigureOut">
              <a:rPr lang="en-GB" smtClean="0"/>
              <a:t>26/01/2018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D5E86-F61A-4AFE-96DA-4CA96717D681}" type="slidenum">
              <a:rPr lang="en-GB" smtClean="0"/>
              <a:t>‹#›</a:t>
            </a:fld>
            <a:endParaRPr lang="en-GB" dirty="0"/>
          </a:p>
        </p:txBody>
      </p:sp>
    </p:spTree>
    <p:extLst>
      <p:ext uri="{BB962C8B-B14F-4D97-AF65-F5344CB8AC3E}">
        <p14:creationId xmlns:p14="http://schemas.microsoft.com/office/powerpoint/2010/main" val="249853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410120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3266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110989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58482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419091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249824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220657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420679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235479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145533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8473-5FED-4425-8E1A-E0EA63913E5F}" type="datetimeFigureOut">
              <a:rPr lang="en-GB" smtClean="0"/>
              <a:t>26/01/2018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3C4EC0-F83D-4BF0-9EC3-A73AF3586533}" type="slidenum">
              <a:rPr lang="en-GB" smtClean="0"/>
              <a:t>‹#›</a:t>
            </a:fld>
            <a:endParaRPr lang="en-GB" dirty="0"/>
          </a:p>
        </p:txBody>
      </p:sp>
    </p:spTree>
    <p:extLst>
      <p:ext uri="{BB962C8B-B14F-4D97-AF65-F5344CB8AC3E}">
        <p14:creationId xmlns:p14="http://schemas.microsoft.com/office/powerpoint/2010/main" val="67793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A8473-5FED-4425-8E1A-E0EA63913E5F}" type="datetimeFigureOut">
              <a:rPr lang="en-GB" smtClean="0"/>
              <a:t>26/01/2018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C4EC0-F83D-4BF0-9EC3-A73AF3586533}" type="slidenum">
              <a:rPr lang="en-GB" smtClean="0"/>
              <a:t>‹#›</a:t>
            </a:fld>
            <a:endParaRPr lang="en-GB" dirty="0"/>
          </a:p>
        </p:txBody>
      </p:sp>
    </p:spTree>
    <p:extLst>
      <p:ext uri="{BB962C8B-B14F-4D97-AF65-F5344CB8AC3E}">
        <p14:creationId xmlns:p14="http://schemas.microsoft.com/office/powerpoint/2010/main" val="220094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5107" y="0"/>
            <a:ext cx="3408892" cy="6858000"/>
          </a:xfrm>
        </p:spPr>
        <p:txBody>
          <a:bodyPr>
            <a:normAutofit/>
          </a:bodyPr>
          <a:lstStyle/>
          <a:p>
            <a:r>
              <a:rPr lang="en-GB" sz="6600" dirty="0" smtClean="0"/>
              <a:t>Fusion 360 </a:t>
            </a:r>
            <a:r>
              <a:rPr lang="en-GB" sz="6600" dirty="0" smtClean="0"/>
              <a:t>Concrete Tea light Holder </a:t>
            </a:r>
            <a:r>
              <a:rPr lang="en-GB" sz="6600" dirty="0" smtClean="0"/>
              <a:t>Tutorial</a:t>
            </a:r>
            <a:endParaRPr lang="en-GB" sz="6600" dirty="0"/>
          </a:p>
        </p:txBody>
      </p:sp>
      <p:pic>
        <p:nvPicPr>
          <p:cNvPr id="3" name="Picture 2"/>
          <p:cNvPicPr>
            <a:picLocks noChangeAspect="1"/>
          </p:cNvPicPr>
          <p:nvPr/>
        </p:nvPicPr>
        <p:blipFill>
          <a:blip r:embed="rId2"/>
          <a:stretch>
            <a:fillRect/>
          </a:stretch>
        </p:blipFill>
        <p:spPr>
          <a:xfrm>
            <a:off x="179512" y="706388"/>
            <a:ext cx="5555595" cy="5544616"/>
          </a:xfrm>
          <a:prstGeom prst="rect">
            <a:avLst/>
          </a:prstGeom>
        </p:spPr>
      </p:pic>
    </p:spTree>
    <p:extLst>
      <p:ext uri="{BB962C8B-B14F-4D97-AF65-F5344CB8AC3E}">
        <p14:creationId xmlns:p14="http://schemas.microsoft.com/office/powerpoint/2010/main" val="117397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29292"/>
            <a:ext cx="3296559" cy="1815882"/>
          </a:xfrm>
          <a:prstGeom prst="rect">
            <a:avLst/>
          </a:prstGeom>
          <a:noFill/>
        </p:spPr>
        <p:txBody>
          <a:bodyPr wrap="square" rtlCol="0">
            <a:spAutoFit/>
          </a:bodyPr>
          <a:lstStyle/>
          <a:p>
            <a:pPr algn="ctr"/>
            <a:r>
              <a:rPr lang="en-GB" sz="1400" dirty="0" smtClean="0"/>
              <a:t>Welcome to Fusion 360, lets just quickly take a tour around the workspace. </a:t>
            </a:r>
          </a:p>
          <a:p>
            <a:pPr algn="ctr"/>
            <a:endParaRPr lang="en-GB" sz="1400" dirty="0"/>
          </a:p>
          <a:p>
            <a:pPr algn="ctr"/>
            <a:r>
              <a:rPr lang="en-GB" sz="1400" dirty="0" smtClean="0"/>
              <a:t>Top left are your general options, you can find any work you have saved previously under top left icon. You can create a new document, save and when you’re working on a model, undo/redo any steps.</a:t>
            </a:r>
            <a:endParaRPr lang="en-GB" sz="14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1708" b="89181"/>
          <a:stretch/>
        </p:blipFill>
        <p:spPr bwMode="auto">
          <a:xfrm>
            <a:off x="699535" y="2162632"/>
            <a:ext cx="2776693" cy="92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5536" y="264654"/>
            <a:ext cx="8496944" cy="3020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95536" y="3284984"/>
            <a:ext cx="3080692"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539552" y="3356992"/>
            <a:ext cx="2736304" cy="2031325"/>
          </a:xfrm>
          <a:prstGeom prst="rect">
            <a:avLst/>
          </a:prstGeom>
          <a:noFill/>
        </p:spPr>
        <p:txBody>
          <a:bodyPr wrap="square" rtlCol="0">
            <a:spAutoFit/>
          </a:bodyPr>
          <a:lstStyle/>
          <a:p>
            <a:pPr algn="ctr"/>
            <a:r>
              <a:rPr lang="en-GB" sz="1400" dirty="0" smtClean="0"/>
              <a:t>Top right you can find notifications and messages from users/admin as well as find your account details.</a:t>
            </a:r>
          </a:p>
          <a:p>
            <a:pPr algn="ctr"/>
            <a:endParaRPr lang="en-GB" sz="1400" dirty="0"/>
          </a:p>
          <a:p>
            <a:pPr algn="ctr"/>
            <a:r>
              <a:rPr lang="en-GB" sz="1400" dirty="0" smtClean="0"/>
              <a:t>If you select your name you can also see the preferences for the program where you can customise the program to your personal style.</a:t>
            </a:r>
          </a:p>
          <a:p>
            <a:pPr algn="ctr"/>
            <a:r>
              <a:rPr lang="en-GB" sz="1400" dirty="0" smtClean="0"/>
              <a:t> </a:t>
            </a:r>
            <a:endParaRPr lang="en-GB" sz="1400" dirty="0"/>
          </a:p>
        </p:txBody>
      </p:sp>
      <p:sp>
        <p:nvSpPr>
          <p:cNvPr id="10" name="TextBox 9"/>
          <p:cNvSpPr txBox="1"/>
          <p:nvPr/>
        </p:nvSpPr>
        <p:spPr>
          <a:xfrm>
            <a:off x="3523201" y="3386896"/>
            <a:ext cx="1186339" cy="3108543"/>
          </a:xfrm>
          <a:prstGeom prst="rect">
            <a:avLst/>
          </a:prstGeom>
          <a:noFill/>
        </p:spPr>
        <p:txBody>
          <a:bodyPr wrap="square" rtlCol="0">
            <a:spAutoFit/>
          </a:bodyPr>
          <a:lstStyle/>
          <a:p>
            <a:pPr algn="ctr"/>
            <a:r>
              <a:rPr lang="en-GB" sz="1400" dirty="0" smtClean="0"/>
              <a:t>If you select preferences, the following box will open, select the drawing tab and change the following settings to they replicate the settings in the picture.</a:t>
            </a:r>
            <a:endParaRPr lang="en-GB" sz="1400" dirty="0"/>
          </a:p>
        </p:txBody>
      </p:sp>
      <p:sp>
        <p:nvSpPr>
          <p:cNvPr id="11" name="Rectangle 10"/>
          <p:cNvSpPr/>
          <p:nvPr/>
        </p:nvSpPr>
        <p:spPr>
          <a:xfrm>
            <a:off x="3476228" y="3284984"/>
            <a:ext cx="5416253"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a:stretch>
            <a:fillRect/>
          </a:stretch>
        </p:blipFill>
        <p:spPr>
          <a:xfrm>
            <a:off x="619669" y="5306716"/>
            <a:ext cx="2656187" cy="847232"/>
          </a:xfrm>
          <a:prstGeom prst="rect">
            <a:avLst/>
          </a:prstGeom>
        </p:spPr>
      </p:pic>
      <p:pic>
        <p:nvPicPr>
          <p:cNvPr id="13" name="Picture 12"/>
          <p:cNvPicPr>
            <a:picLocks noChangeAspect="1"/>
          </p:cNvPicPr>
          <p:nvPr/>
        </p:nvPicPr>
        <p:blipFill rotWithShape="1">
          <a:blip r:embed="rId4"/>
          <a:srcRect b="5928"/>
          <a:stretch/>
        </p:blipFill>
        <p:spPr>
          <a:xfrm>
            <a:off x="3716658" y="403018"/>
            <a:ext cx="5040000" cy="2665637"/>
          </a:xfrm>
          <a:prstGeom prst="rect">
            <a:avLst/>
          </a:prstGeom>
        </p:spPr>
      </p:pic>
      <p:pic>
        <p:nvPicPr>
          <p:cNvPr id="14" name="Picture 13"/>
          <p:cNvPicPr>
            <a:picLocks noChangeAspect="1"/>
          </p:cNvPicPr>
          <p:nvPr/>
        </p:nvPicPr>
        <p:blipFill>
          <a:blip r:embed="rId5"/>
          <a:stretch>
            <a:fillRect/>
          </a:stretch>
        </p:blipFill>
        <p:spPr>
          <a:xfrm>
            <a:off x="4680047" y="3515960"/>
            <a:ext cx="4127860" cy="2850416"/>
          </a:xfrm>
          <a:prstGeom prst="rect">
            <a:avLst/>
          </a:prstGeom>
        </p:spPr>
      </p:pic>
    </p:spTree>
    <p:extLst>
      <p:ext uri="{BB962C8B-B14F-4D97-AF65-F5344CB8AC3E}">
        <p14:creationId xmlns:p14="http://schemas.microsoft.com/office/powerpoint/2010/main" val="103784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31272"/>
            <a:ext cx="2344139" cy="2400657"/>
          </a:xfrm>
          <a:prstGeom prst="rect">
            <a:avLst/>
          </a:prstGeom>
          <a:noFill/>
        </p:spPr>
        <p:txBody>
          <a:bodyPr wrap="square" rtlCol="0">
            <a:spAutoFit/>
          </a:bodyPr>
          <a:lstStyle/>
          <a:p>
            <a:pPr algn="ctr"/>
            <a:r>
              <a:rPr lang="en-GB" sz="1500" dirty="0" smtClean="0"/>
              <a:t>1. Lets </a:t>
            </a:r>
            <a:r>
              <a:rPr lang="en-GB" sz="1500" dirty="0" smtClean="0"/>
              <a:t>get started, we’re going to begin by making the </a:t>
            </a:r>
            <a:r>
              <a:rPr lang="en-GB" sz="1500" dirty="0" smtClean="0"/>
              <a:t>felt part </a:t>
            </a:r>
            <a:r>
              <a:rPr lang="en-GB" sz="1500" dirty="0" smtClean="0"/>
              <a:t>of our </a:t>
            </a:r>
            <a:r>
              <a:rPr lang="en-GB" sz="1500" dirty="0" smtClean="0"/>
              <a:t>concrete tea light holder. </a:t>
            </a:r>
            <a:endParaRPr lang="en-GB" sz="1500" dirty="0" smtClean="0"/>
          </a:p>
          <a:p>
            <a:pPr algn="ctr"/>
            <a:endParaRPr lang="en-GB" sz="1500" dirty="0"/>
          </a:p>
          <a:p>
            <a:pPr algn="ctr"/>
            <a:r>
              <a:rPr lang="en-GB" sz="1500" dirty="0" smtClean="0"/>
              <a:t>First of all click </a:t>
            </a:r>
            <a:r>
              <a:rPr lang="en-GB" sz="1500" b="1" u="sng" dirty="0" smtClean="0"/>
              <a:t>Sketch </a:t>
            </a:r>
            <a:r>
              <a:rPr lang="en-GB" sz="1500" dirty="0" smtClean="0"/>
              <a:t>and then </a:t>
            </a:r>
            <a:r>
              <a:rPr lang="en-GB" sz="1500" b="1" u="sng" dirty="0" smtClean="0"/>
              <a:t>Create Sketch</a:t>
            </a:r>
            <a:r>
              <a:rPr lang="en-GB" sz="1500" dirty="0"/>
              <a:t>. 3 orange squares will appear, these are the planes that we can draw on.</a:t>
            </a:r>
          </a:p>
        </p:txBody>
      </p:sp>
      <p:sp>
        <p:nvSpPr>
          <p:cNvPr id="6" name="Rectangle 5"/>
          <p:cNvSpPr/>
          <p:nvPr/>
        </p:nvSpPr>
        <p:spPr>
          <a:xfrm>
            <a:off x="234497" y="231273"/>
            <a:ext cx="5129591" cy="2462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66" t="8725" r="80338" b="75498"/>
          <a:stretch/>
        </p:blipFill>
        <p:spPr bwMode="auto">
          <a:xfrm>
            <a:off x="2595659" y="441302"/>
            <a:ext cx="2658336" cy="203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64088" y="231272"/>
            <a:ext cx="3600400" cy="3917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5364088" y="209961"/>
            <a:ext cx="3624957" cy="1569660"/>
          </a:xfrm>
          <a:prstGeom prst="rect">
            <a:avLst/>
          </a:prstGeom>
          <a:noFill/>
        </p:spPr>
        <p:txBody>
          <a:bodyPr wrap="square" rtlCol="0">
            <a:spAutoFit/>
          </a:bodyPr>
          <a:lstStyle/>
          <a:p>
            <a:pPr algn="ctr"/>
            <a:r>
              <a:rPr lang="en-GB" sz="1600" dirty="0" smtClean="0"/>
              <a:t>2. You </a:t>
            </a:r>
            <a:r>
              <a:rPr lang="en-GB" sz="1600" dirty="0" smtClean="0"/>
              <a:t>will have 3 planes to draw on, depending on your design each one will provide a use, for now we’re going to select the plane between the blue and red axis, it will turn grey when your mouse is over it.</a:t>
            </a:r>
            <a:endParaRPr lang="en-GB" sz="1600" dirty="0"/>
          </a:p>
        </p:txBody>
      </p:sp>
      <p:sp>
        <p:nvSpPr>
          <p:cNvPr id="10" name="Rectangle 9"/>
          <p:cNvSpPr/>
          <p:nvPr/>
        </p:nvSpPr>
        <p:spPr>
          <a:xfrm>
            <a:off x="234497" y="2693484"/>
            <a:ext cx="5129591" cy="27089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1012" t="33022" r="42349" b="18333"/>
          <a:stretch/>
        </p:blipFill>
        <p:spPr bwMode="auto">
          <a:xfrm>
            <a:off x="2671110" y="2814512"/>
            <a:ext cx="2356634" cy="241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73824" y="3221627"/>
            <a:ext cx="1974982" cy="1477328"/>
          </a:xfrm>
          <a:prstGeom prst="rect">
            <a:avLst/>
          </a:prstGeom>
          <a:noFill/>
        </p:spPr>
        <p:txBody>
          <a:bodyPr wrap="square" rtlCol="0">
            <a:spAutoFit/>
          </a:bodyPr>
          <a:lstStyle/>
          <a:p>
            <a:pPr algn="ctr"/>
            <a:r>
              <a:rPr lang="en-GB" dirty="0" smtClean="0"/>
              <a:t>3. When </a:t>
            </a:r>
            <a:r>
              <a:rPr lang="en-GB" dirty="0" smtClean="0"/>
              <a:t>you click on the plane, the view will change to a birds eye view of the work space.</a:t>
            </a:r>
            <a:endParaRPr lang="en-GB" dirty="0"/>
          </a:p>
        </p:txBody>
      </p:sp>
      <p:pic>
        <p:nvPicPr>
          <p:cNvPr id="4" name="Picture 3"/>
          <p:cNvPicPr>
            <a:picLocks noChangeAspect="1"/>
          </p:cNvPicPr>
          <p:nvPr/>
        </p:nvPicPr>
        <p:blipFill rotWithShape="1">
          <a:blip r:embed="rId4"/>
          <a:srcRect l="42252" t="35235" r="40591" b="36220"/>
          <a:stretch/>
        </p:blipFill>
        <p:spPr>
          <a:xfrm>
            <a:off x="6014698" y="1767263"/>
            <a:ext cx="2299180" cy="2150846"/>
          </a:xfrm>
          <a:prstGeom prst="rect">
            <a:avLst/>
          </a:prstGeom>
        </p:spPr>
      </p:pic>
      <p:sp>
        <p:nvSpPr>
          <p:cNvPr id="15" name="TextBox 14"/>
          <p:cNvSpPr txBox="1"/>
          <p:nvPr/>
        </p:nvSpPr>
        <p:spPr>
          <a:xfrm>
            <a:off x="234497" y="5523432"/>
            <a:ext cx="5112567" cy="1077218"/>
          </a:xfrm>
          <a:prstGeom prst="rect">
            <a:avLst/>
          </a:prstGeom>
          <a:noFill/>
        </p:spPr>
        <p:txBody>
          <a:bodyPr wrap="square" rtlCol="0">
            <a:spAutoFit/>
          </a:bodyPr>
          <a:lstStyle/>
          <a:p>
            <a:pPr algn="ctr"/>
            <a:r>
              <a:rPr lang="en-GB" sz="1600" dirty="0" smtClean="0"/>
              <a:t>4. Select </a:t>
            </a:r>
            <a:r>
              <a:rPr lang="en-GB" sz="1600" dirty="0" smtClean="0"/>
              <a:t>sketch again, then rectangle and then finally center rectangle</a:t>
            </a:r>
          </a:p>
          <a:p>
            <a:pPr algn="ctr"/>
            <a:r>
              <a:rPr lang="en-GB" sz="1600" dirty="0" smtClean="0"/>
              <a:t>Click on the middle circle where the red and green lines cross and drag your mouse away from the centre.</a:t>
            </a:r>
            <a:endParaRPr lang="en-GB" sz="1600" dirty="0"/>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800" t="11083" r="68774" b="63292"/>
          <a:stretch/>
        </p:blipFill>
        <p:spPr bwMode="auto">
          <a:xfrm>
            <a:off x="5670980" y="4426635"/>
            <a:ext cx="3048000" cy="18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p:nvGrpSpPr>
        <p:grpSpPr>
          <a:xfrm>
            <a:off x="251520" y="4102610"/>
            <a:ext cx="8712968" cy="2556000"/>
            <a:chOff x="251520" y="4102610"/>
            <a:chExt cx="8712968" cy="2556000"/>
          </a:xfrm>
        </p:grpSpPr>
        <p:cxnSp>
          <p:nvCxnSpPr>
            <p:cNvPr id="19" name="Elbow Connector 18"/>
            <p:cNvCxnSpPr/>
            <p:nvPr/>
          </p:nvCxnSpPr>
          <p:spPr>
            <a:xfrm>
              <a:off x="251520" y="5402406"/>
              <a:ext cx="8712968" cy="1244713"/>
            </a:xfrm>
            <a:prstGeom prst="bentConnector3">
              <a:avLst>
                <a:gd name="adj1" fmla="val -124"/>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64488" y="4102610"/>
              <a:ext cx="0" cy="2556000"/>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28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104" y="116632"/>
            <a:ext cx="4825549"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21103" y="116632"/>
            <a:ext cx="4835323" cy="830997"/>
          </a:xfrm>
          <a:prstGeom prst="rect">
            <a:avLst/>
          </a:prstGeom>
          <a:noFill/>
        </p:spPr>
        <p:txBody>
          <a:bodyPr wrap="square" rtlCol="0">
            <a:spAutoFit/>
          </a:bodyPr>
          <a:lstStyle/>
          <a:p>
            <a:pPr algn="ctr"/>
            <a:r>
              <a:rPr lang="en-GB" sz="1600" dirty="0" smtClean="0"/>
              <a:t>5. Draw </a:t>
            </a:r>
            <a:r>
              <a:rPr lang="en-GB" sz="1600" dirty="0" smtClean="0"/>
              <a:t>out a rectangle that is </a:t>
            </a:r>
            <a:r>
              <a:rPr lang="en-GB" sz="1600" dirty="0" smtClean="0"/>
              <a:t>60mmx60mm</a:t>
            </a:r>
            <a:r>
              <a:rPr lang="en-GB" sz="1600" dirty="0" smtClean="0"/>
              <a:t>, you can use the mouse to do this or you can manually type in the measurements.</a:t>
            </a:r>
            <a:endParaRPr lang="en-GB" sz="1600" dirty="0"/>
          </a:p>
        </p:txBody>
      </p:sp>
      <p:sp>
        <p:nvSpPr>
          <p:cNvPr id="7" name="Rectangle 6"/>
          <p:cNvSpPr/>
          <p:nvPr/>
        </p:nvSpPr>
        <p:spPr>
          <a:xfrm>
            <a:off x="5046649" y="116632"/>
            <a:ext cx="3917839"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056427" y="111655"/>
            <a:ext cx="3908062" cy="1384995"/>
          </a:xfrm>
          <a:prstGeom prst="rect">
            <a:avLst/>
          </a:prstGeom>
          <a:noFill/>
        </p:spPr>
        <p:txBody>
          <a:bodyPr wrap="square" rtlCol="0">
            <a:spAutoFit/>
          </a:bodyPr>
          <a:lstStyle/>
          <a:p>
            <a:pPr algn="ctr"/>
            <a:r>
              <a:rPr lang="en-GB" sz="1400" dirty="0" smtClean="0"/>
              <a:t>6. You </a:t>
            </a:r>
            <a:r>
              <a:rPr lang="en-GB" sz="1400" dirty="0" smtClean="0"/>
              <a:t>can modify dimensions at any time, this can be done by going to sketch, then sketch dimension (2</a:t>
            </a:r>
            <a:r>
              <a:rPr lang="en-GB" sz="1400" baseline="30000" dirty="0" smtClean="0"/>
              <a:t>nd</a:t>
            </a:r>
            <a:r>
              <a:rPr lang="en-GB" sz="1400" dirty="0" smtClean="0"/>
              <a:t> option from the bottom) you can click on a side of your shape, drag a dimension bar away from the edge and then click the mouse again, this should allow you to type in a new dimension.</a:t>
            </a:r>
            <a:endParaRPr lang="en-GB" sz="1400" dirty="0"/>
          </a:p>
        </p:txBody>
      </p:sp>
      <p:sp>
        <p:nvSpPr>
          <p:cNvPr id="9" name="Rectangle 8"/>
          <p:cNvSpPr/>
          <p:nvPr/>
        </p:nvSpPr>
        <p:spPr>
          <a:xfrm>
            <a:off x="221104" y="3933056"/>
            <a:ext cx="1758608" cy="2794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1979711" y="3933056"/>
            <a:ext cx="6984777" cy="2794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pic>
        <p:nvPicPr>
          <p:cNvPr id="3" name="Picture 2"/>
          <p:cNvPicPr>
            <a:picLocks noChangeAspect="1"/>
          </p:cNvPicPr>
          <p:nvPr/>
        </p:nvPicPr>
        <p:blipFill rotWithShape="1">
          <a:blip r:embed="rId2"/>
          <a:srcRect l="27862" t="28344" r="45019" b="29329"/>
          <a:stretch/>
        </p:blipFill>
        <p:spPr>
          <a:xfrm>
            <a:off x="1165940" y="947629"/>
            <a:ext cx="3096489" cy="2717327"/>
          </a:xfrm>
          <a:prstGeom prst="rect">
            <a:avLst/>
          </a:prstGeom>
        </p:spPr>
      </p:pic>
      <p:pic>
        <p:nvPicPr>
          <p:cNvPr id="4" name="Picture 3"/>
          <p:cNvPicPr>
            <a:picLocks noChangeAspect="1"/>
          </p:cNvPicPr>
          <p:nvPr/>
        </p:nvPicPr>
        <p:blipFill rotWithShape="1">
          <a:blip r:embed="rId3"/>
          <a:srcRect l="29524" t="29329" r="45572" b="29329"/>
          <a:stretch/>
        </p:blipFill>
        <p:spPr>
          <a:xfrm>
            <a:off x="6242018" y="1432158"/>
            <a:ext cx="2623149" cy="2448272"/>
          </a:xfrm>
          <a:prstGeom prst="rect">
            <a:avLst/>
          </a:prstGeom>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067" t="83959" r="79634" b="6458"/>
          <a:stretch/>
        </p:blipFill>
        <p:spPr bwMode="auto">
          <a:xfrm>
            <a:off x="5169173" y="1528641"/>
            <a:ext cx="1600200" cy="70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570" t="9879" r="69312" b="72917"/>
          <a:stretch/>
        </p:blipFill>
        <p:spPr bwMode="auto">
          <a:xfrm>
            <a:off x="408733" y="5564469"/>
            <a:ext cx="1440160" cy="106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50878" y="3930095"/>
            <a:ext cx="1728833" cy="1600438"/>
          </a:xfrm>
          <a:prstGeom prst="rect">
            <a:avLst/>
          </a:prstGeom>
          <a:noFill/>
        </p:spPr>
        <p:txBody>
          <a:bodyPr wrap="square" rtlCol="0">
            <a:spAutoFit/>
          </a:bodyPr>
          <a:lstStyle/>
          <a:p>
            <a:pPr algn="ctr"/>
            <a:r>
              <a:rPr lang="en-GB" sz="1400" dirty="0" smtClean="0"/>
              <a:t>7. We’re </a:t>
            </a:r>
            <a:r>
              <a:rPr lang="en-GB" sz="1400" dirty="0" smtClean="0"/>
              <a:t>going to make our shape 3d by extruding it. Click create and then extrude, the camera will change to the original view.</a:t>
            </a:r>
            <a:endParaRPr lang="en-GB" sz="1400" dirty="0"/>
          </a:p>
        </p:txBody>
      </p:sp>
      <p:sp>
        <p:nvSpPr>
          <p:cNvPr id="21" name="TextBox 20"/>
          <p:cNvSpPr txBox="1"/>
          <p:nvPr/>
        </p:nvSpPr>
        <p:spPr>
          <a:xfrm>
            <a:off x="1979710" y="3933056"/>
            <a:ext cx="6984778" cy="738664"/>
          </a:xfrm>
          <a:prstGeom prst="rect">
            <a:avLst/>
          </a:prstGeom>
          <a:noFill/>
        </p:spPr>
        <p:txBody>
          <a:bodyPr wrap="square" rtlCol="0">
            <a:spAutoFit/>
          </a:bodyPr>
          <a:lstStyle/>
          <a:p>
            <a:pPr algn="ctr"/>
            <a:r>
              <a:rPr lang="en-GB" sz="1400" dirty="0" smtClean="0"/>
              <a:t>8. Hover </a:t>
            </a:r>
            <a:r>
              <a:rPr lang="en-GB" sz="1400" dirty="0" smtClean="0"/>
              <a:t>your mouse over the </a:t>
            </a:r>
            <a:r>
              <a:rPr lang="en-GB" sz="1400" dirty="0" smtClean="0"/>
              <a:t>square, </a:t>
            </a:r>
            <a:r>
              <a:rPr lang="en-GB" sz="1400" dirty="0" smtClean="0"/>
              <a:t>it should turn blue, this means it can be manipulated in some way. Click on it and the box should appear, you can add material thickness by either typing in the thickness or dragging the blue arrow up and down. For now just type in </a:t>
            </a:r>
            <a:r>
              <a:rPr lang="en-GB" sz="1400" dirty="0" smtClean="0"/>
              <a:t>2</a:t>
            </a:r>
            <a:r>
              <a:rPr lang="en-GB" sz="1400" dirty="0" smtClean="0"/>
              <a:t>.</a:t>
            </a:r>
            <a:endParaRPr lang="en-GB" sz="1400" dirty="0"/>
          </a:p>
        </p:txBody>
      </p:sp>
      <p:pic>
        <p:nvPicPr>
          <p:cNvPr id="22" name="Picture 21"/>
          <p:cNvPicPr>
            <a:picLocks noChangeAspect="1"/>
          </p:cNvPicPr>
          <p:nvPr/>
        </p:nvPicPr>
        <p:blipFill rotWithShape="1">
          <a:blip r:embed="rId6"/>
          <a:srcRect l="38931" t="33266" r="13474" b="35560"/>
          <a:stretch/>
        </p:blipFill>
        <p:spPr>
          <a:xfrm>
            <a:off x="2843808" y="4707774"/>
            <a:ext cx="5148229" cy="1895844"/>
          </a:xfrm>
          <a:prstGeom prst="rect">
            <a:avLst/>
          </a:prstGeom>
        </p:spPr>
      </p:pic>
    </p:spTree>
    <p:extLst>
      <p:ext uri="{BB962C8B-B14F-4D97-AF65-F5344CB8AC3E}">
        <p14:creationId xmlns:p14="http://schemas.microsoft.com/office/powerpoint/2010/main" val="20721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6632"/>
            <a:ext cx="4104456" cy="2469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355976" y="116632"/>
            <a:ext cx="4536504" cy="2469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74400" y="139472"/>
            <a:ext cx="2088232" cy="2446824"/>
          </a:xfrm>
          <a:prstGeom prst="rect">
            <a:avLst/>
          </a:prstGeom>
          <a:noFill/>
        </p:spPr>
        <p:txBody>
          <a:bodyPr wrap="square" rtlCol="0">
            <a:spAutoFit/>
          </a:bodyPr>
          <a:lstStyle/>
          <a:p>
            <a:pPr algn="ctr"/>
            <a:r>
              <a:rPr lang="en-GB" sz="1700" dirty="0" smtClean="0"/>
              <a:t>9. On </a:t>
            </a:r>
            <a:r>
              <a:rPr lang="en-GB" sz="1700" dirty="0" smtClean="0"/>
              <a:t>the top right you have the view cube, you can change the view you see at any point by using this. You can return to its original view by clicking on the home icon.</a:t>
            </a:r>
            <a:endParaRPr lang="en-GB" sz="1700" dirty="0"/>
          </a:p>
        </p:txBody>
      </p:sp>
      <p:sp>
        <p:nvSpPr>
          <p:cNvPr id="9" name="Rectangle 8"/>
          <p:cNvSpPr/>
          <p:nvPr/>
        </p:nvSpPr>
        <p:spPr>
          <a:xfrm>
            <a:off x="251520" y="2586296"/>
            <a:ext cx="4104456" cy="4011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4355976" y="2586296"/>
            <a:ext cx="4536504" cy="4011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pic>
        <p:nvPicPr>
          <p:cNvPr id="2" name="Picture 1"/>
          <p:cNvPicPr>
            <a:picLocks noChangeAspect="1"/>
          </p:cNvPicPr>
          <p:nvPr/>
        </p:nvPicPr>
        <p:blipFill rotWithShape="1">
          <a:blip r:embed="rId2"/>
          <a:srcRect t="3572"/>
          <a:stretch/>
        </p:blipFill>
        <p:spPr>
          <a:xfrm>
            <a:off x="2458869" y="552031"/>
            <a:ext cx="1825397" cy="1760204"/>
          </a:xfrm>
          <a:prstGeom prst="rect">
            <a:avLst/>
          </a:prstGeom>
        </p:spPr>
      </p:pic>
      <p:pic>
        <p:nvPicPr>
          <p:cNvPr id="11" name="Picture 10"/>
          <p:cNvPicPr>
            <a:picLocks noChangeAspect="1"/>
          </p:cNvPicPr>
          <p:nvPr/>
        </p:nvPicPr>
        <p:blipFill rotWithShape="1">
          <a:blip r:embed="rId3"/>
          <a:srcRect l="38378" t="35235" r="37824" b="39172"/>
          <a:stretch/>
        </p:blipFill>
        <p:spPr>
          <a:xfrm>
            <a:off x="5965751" y="502439"/>
            <a:ext cx="2808312" cy="1698049"/>
          </a:xfrm>
          <a:prstGeom prst="rect">
            <a:avLst/>
          </a:prstGeom>
        </p:spPr>
      </p:pic>
      <p:sp>
        <p:nvSpPr>
          <p:cNvPr id="15" name="TextBox 14"/>
          <p:cNvSpPr txBox="1"/>
          <p:nvPr/>
        </p:nvSpPr>
        <p:spPr>
          <a:xfrm>
            <a:off x="4404455" y="912881"/>
            <a:ext cx="1437433" cy="877163"/>
          </a:xfrm>
          <a:prstGeom prst="rect">
            <a:avLst/>
          </a:prstGeom>
          <a:noFill/>
        </p:spPr>
        <p:txBody>
          <a:bodyPr wrap="square" rtlCol="0">
            <a:spAutoFit/>
          </a:bodyPr>
          <a:lstStyle/>
          <a:p>
            <a:pPr algn="ctr"/>
            <a:r>
              <a:rPr lang="en-GB" sz="1700" dirty="0" smtClean="0"/>
              <a:t>10. This is what you should have.</a:t>
            </a:r>
            <a:endParaRPr lang="en-GB" sz="1700" dirty="0"/>
          </a:p>
        </p:txBody>
      </p:sp>
      <p:pic>
        <p:nvPicPr>
          <p:cNvPr id="12" name="Picture 11"/>
          <p:cNvPicPr>
            <a:picLocks noChangeAspect="1"/>
          </p:cNvPicPr>
          <p:nvPr/>
        </p:nvPicPr>
        <p:blipFill rotWithShape="1">
          <a:blip r:embed="rId4"/>
          <a:srcRect l="38740" t="35436" r="38016" b="37987"/>
          <a:stretch/>
        </p:blipFill>
        <p:spPr>
          <a:xfrm>
            <a:off x="471133" y="4005064"/>
            <a:ext cx="3670985" cy="2359919"/>
          </a:xfrm>
          <a:prstGeom prst="rect">
            <a:avLst/>
          </a:prstGeom>
        </p:spPr>
      </p:pic>
      <p:sp>
        <p:nvSpPr>
          <p:cNvPr id="17" name="TextBox 16"/>
          <p:cNvSpPr txBox="1"/>
          <p:nvPr/>
        </p:nvSpPr>
        <p:spPr>
          <a:xfrm>
            <a:off x="498096" y="2612259"/>
            <a:ext cx="3664203" cy="1077218"/>
          </a:xfrm>
          <a:prstGeom prst="rect">
            <a:avLst/>
          </a:prstGeom>
          <a:noFill/>
        </p:spPr>
        <p:txBody>
          <a:bodyPr wrap="square" rtlCol="0">
            <a:spAutoFit/>
          </a:bodyPr>
          <a:lstStyle/>
          <a:p>
            <a:pPr algn="ctr"/>
            <a:r>
              <a:rPr lang="en-GB" sz="1600" dirty="0" smtClean="0"/>
              <a:t>11</a:t>
            </a:r>
            <a:r>
              <a:rPr lang="en-GB" sz="1600" dirty="0"/>
              <a:t>. Click on Sketch and create sketch and then click on </a:t>
            </a:r>
            <a:r>
              <a:rPr lang="en-GB" sz="1600" dirty="0" smtClean="0"/>
              <a:t>the top </a:t>
            </a:r>
            <a:r>
              <a:rPr lang="en-GB" sz="1600" dirty="0"/>
              <a:t>face </a:t>
            </a:r>
            <a:r>
              <a:rPr lang="en-GB" sz="1600" dirty="0" smtClean="0"/>
              <a:t>of the shape we have just created. It should highlight </a:t>
            </a:r>
            <a:r>
              <a:rPr lang="en-GB" sz="1600" dirty="0"/>
              <a:t>a lighter shade of grey</a:t>
            </a:r>
            <a:r>
              <a:rPr lang="en-GB" sz="1600" dirty="0" smtClean="0"/>
              <a:t>.</a:t>
            </a:r>
            <a:endParaRPr lang="en-GB" sz="1600" dirty="0"/>
          </a:p>
        </p:txBody>
      </p:sp>
      <p:sp>
        <p:nvSpPr>
          <p:cNvPr id="18" name="TextBox 17"/>
          <p:cNvSpPr txBox="1"/>
          <p:nvPr/>
        </p:nvSpPr>
        <p:spPr>
          <a:xfrm>
            <a:off x="4355976" y="2586293"/>
            <a:ext cx="4536504" cy="830997"/>
          </a:xfrm>
          <a:prstGeom prst="rect">
            <a:avLst/>
          </a:prstGeom>
          <a:noFill/>
        </p:spPr>
        <p:txBody>
          <a:bodyPr wrap="square" rtlCol="0">
            <a:spAutoFit/>
          </a:bodyPr>
          <a:lstStyle/>
          <a:p>
            <a:pPr algn="ctr"/>
            <a:r>
              <a:rPr lang="en-GB" sz="1600" dirty="0" smtClean="0"/>
              <a:t>12</a:t>
            </a:r>
            <a:r>
              <a:rPr lang="en-GB" sz="1600" dirty="0" smtClean="0"/>
              <a:t>. </a:t>
            </a:r>
            <a:r>
              <a:rPr lang="en-GB" sz="1600" dirty="0"/>
              <a:t>Once clicked it should take you to the following </a:t>
            </a:r>
            <a:r>
              <a:rPr lang="en-GB" sz="1600" dirty="0" smtClean="0"/>
              <a:t>view. Then click on the 3</a:t>
            </a:r>
            <a:r>
              <a:rPr lang="en-GB" sz="1600" baseline="30000" dirty="0" smtClean="0"/>
              <a:t>rd</a:t>
            </a:r>
            <a:r>
              <a:rPr lang="en-GB" sz="1600" dirty="0" smtClean="0"/>
              <a:t> icon on the sketch toolbar and draw a square exactly the same size as before.</a:t>
            </a:r>
            <a:endParaRPr lang="en-GB" sz="1600" dirty="0"/>
          </a:p>
        </p:txBody>
      </p:sp>
      <p:pic>
        <p:nvPicPr>
          <p:cNvPr id="14" name="Picture 13"/>
          <p:cNvPicPr>
            <a:picLocks noChangeAspect="1"/>
          </p:cNvPicPr>
          <p:nvPr/>
        </p:nvPicPr>
        <p:blipFill>
          <a:blip r:embed="rId5"/>
          <a:stretch>
            <a:fillRect/>
          </a:stretch>
        </p:blipFill>
        <p:spPr>
          <a:xfrm>
            <a:off x="4467301" y="3476059"/>
            <a:ext cx="2133600" cy="2171700"/>
          </a:xfrm>
          <a:prstGeom prst="rect">
            <a:avLst/>
          </a:prstGeom>
        </p:spPr>
      </p:pic>
      <p:pic>
        <p:nvPicPr>
          <p:cNvPr id="19" name="Picture 18"/>
          <p:cNvPicPr>
            <a:picLocks noChangeAspect="1"/>
          </p:cNvPicPr>
          <p:nvPr/>
        </p:nvPicPr>
        <p:blipFill rotWithShape="1">
          <a:blip r:embed="rId6"/>
          <a:srcRect l="5061" t="11610" r="89562" b="80276"/>
          <a:stretch/>
        </p:blipFill>
        <p:spPr>
          <a:xfrm>
            <a:off x="6864229" y="3396693"/>
            <a:ext cx="1596203" cy="774032"/>
          </a:xfrm>
          <a:prstGeom prst="rect">
            <a:avLst/>
          </a:prstGeom>
        </p:spPr>
      </p:pic>
      <p:pic>
        <p:nvPicPr>
          <p:cNvPr id="20" name="Picture 19"/>
          <p:cNvPicPr>
            <a:picLocks noChangeAspect="1"/>
          </p:cNvPicPr>
          <p:nvPr/>
        </p:nvPicPr>
        <p:blipFill>
          <a:blip r:embed="rId7"/>
          <a:stretch>
            <a:fillRect/>
          </a:stretch>
        </p:blipFill>
        <p:spPr>
          <a:xfrm>
            <a:off x="6600901" y="4229786"/>
            <a:ext cx="2219325" cy="2219325"/>
          </a:xfrm>
          <a:prstGeom prst="rect">
            <a:avLst/>
          </a:prstGeom>
        </p:spPr>
      </p:pic>
    </p:spTree>
    <p:extLst>
      <p:ext uri="{BB962C8B-B14F-4D97-AF65-F5344CB8AC3E}">
        <p14:creationId xmlns:p14="http://schemas.microsoft.com/office/powerpoint/2010/main" val="78375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2448272"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699792" y="116632"/>
            <a:ext cx="6192688" cy="4176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251520" y="3356992"/>
            <a:ext cx="2448272" cy="3384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sp>
        <p:nvSpPr>
          <p:cNvPr id="11" name="Rectangle 10"/>
          <p:cNvSpPr/>
          <p:nvPr/>
        </p:nvSpPr>
        <p:spPr>
          <a:xfrm>
            <a:off x="2699792" y="4293096"/>
            <a:ext cx="619268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sp>
        <p:nvSpPr>
          <p:cNvPr id="23" name="TextBox 22"/>
          <p:cNvSpPr txBox="1"/>
          <p:nvPr/>
        </p:nvSpPr>
        <p:spPr>
          <a:xfrm>
            <a:off x="2699792" y="113810"/>
            <a:ext cx="6192688" cy="1323439"/>
          </a:xfrm>
          <a:prstGeom prst="rect">
            <a:avLst/>
          </a:prstGeom>
          <a:noFill/>
        </p:spPr>
        <p:txBody>
          <a:bodyPr wrap="square" rtlCol="0">
            <a:spAutoFit/>
          </a:bodyPr>
          <a:lstStyle/>
          <a:p>
            <a:pPr algn="ctr"/>
            <a:r>
              <a:rPr lang="en-GB" sz="1600" dirty="0" smtClean="0"/>
              <a:t>14</a:t>
            </a:r>
            <a:r>
              <a:rPr lang="en-GB" sz="1600" dirty="0"/>
              <a:t>. Hover your mouse over the square, it should turn blue, this means it can be manipulated in some way. Click on it and the box should appear, you can add material thickness by either typing in the thickness or dragging the blue arrow up and down. For now just type in </a:t>
            </a:r>
            <a:r>
              <a:rPr lang="en-GB" sz="1600" dirty="0" smtClean="0"/>
              <a:t>48. Finally change the operation to New Body.</a:t>
            </a:r>
            <a:endParaRPr lang="en-GB" sz="1600" dirty="0"/>
          </a:p>
        </p:txBody>
      </p:sp>
      <p:sp>
        <p:nvSpPr>
          <p:cNvPr id="28" name="TextBox 27"/>
          <p:cNvSpPr txBox="1"/>
          <p:nvPr/>
        </p:nvSpPr>
        <p:spPr>
          <a:xfrm>
            <a:off x="251520" y="3577075"/>
            <a:ext cx="2448272" cy="584775"/>
          </a:xfrm>
          <a:prstGeom prst="rect">
            <a:avLst/>
          </a:prstGeom>
          <a:noFill/>
        </p:spPr>
        <p:txBody>
          <a:bodyPr wrap="square" rtlCol="0">
            <a:spAutoFit/>
          </a:bodyPr>
          <a:lstStyle/>
          <a:p>
            <a:pPr algn="ctr"/>
            <a:r>
              <a:rPr lang="en-GB" sz="1600" dirty="0" smtClean="0"/>
              <a:t>15. You should now have the following:</a:t>
            </a:r>
            <a:endParaRPr lang="en-GB" sz="1600" dirty="0" smtClean="0"/>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70" t="9879" r="69312" b="72917"/>
          <a:stretch/>
        </p:blipFill>
        <p:spPr bwMode="auto">
          <a:xfrm>
            <a:off x="408040" y="1682189"/>
            <a:ext cx="2003720" cy="147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04033" y="236074"/>
            <a:ext cx="2107727" cy="1384995"/>
          </a:xfrm>
          <a:prstGeom prst="rect">
            <a:avLst/>
          </a:prstGeom>
          <a:noFill/>
        </p:spPr>
        <p:txBody>
          <a:bodyPr wrap="square" rtlCol="0">
            <a:spAutoFit/>
          </a:bodyPr>
          <a:lstStyle/>
          <a:p>
            <a:pPr algn="ctr"/>
            <a:r>
              <a:rPr lang="en-GB" sz="1400" dirty="0" smtClean="0"/>
              <a:t>13. We’re </a:t>
            </a:r>
            <a:r>
              <a:rPr lang="en-GB" sz="1400" dirty="0" smtClean="0"/>
              <a:t>going to make our shape 3d by extruding it. Click create and then extrude, the camera will change to the original view.</a:t>
            </a:r>
            <a:endParaRPr lang="en-GB" sz="1400" dirty="0"/>
          </a:p>
        </p:txBody>
      </p:sp>
      <p:pic>
        <p:nvPicPr>
          <p:cNvPr id="3" name="Picture 2"/>
          <p:cNvPicPr>
            <a:picLocks noChangeAspect="1"/>
          </p:cNvPicPr>
          <p:nvPr/>
        </p:nvPicPr>
        <p:blipFill rotWithShape="1">
          <a:blip r:embed="rId3"/>
          <a:srcRect l="22797" t="24407" r="51582" b="30313"/>
          <a:stretch/>
        </p:blipFill>
        <p:spPr>
          <a:xfrm>
            <a:off x="3298949" y="1439180"/>
            <a:ext cx="4752528" cy="2698966"/>
          </a:xfrm>
          <a:prstGeom prst="rect">
            <a:avLst/>
          </a:prstGeom>
        </p:spPr>
      </p:pic>
      <p:pic>
        <p:nvPicPr>
          <p:cNvPr id="8" name="Picture 7"/>
          <p:cNvPicPr>
            <a:picLocks noChangeAspect="1"/>
          </p:cNvPicPr>
          <p:nvPr/>
        </p:nvPicPr>
        <p:blipFill>
          <a:blip r:embed="rId4"/>
          <a:stretch>
            <a:fillRect/>
          </a:stretch>
        </p:blipFill>
        <p:spPr>
          <a:xfrm>
            <a:off x="340536" y="4453198"/>
            <a:ext cx="2221678" cy="2128068"/>
          </a:xfrm>
          <a:prstGeom prst="rect">
            <a:avLst/>
          </a:prstGeom>
        </p:spPr>
      </p:pic>
      <p:sp>
        <p:nvSpPr>
          <p:cNvPr id="24" name="TextBox 23"/>
          <p:cNvSpPr txBox="1"/>
          <p:nvPr/>
        </p:nvSpPr>
        <p:spPr>
          <a:xfrm>
            <a:off x="2794869" y="4363070"/>
            <a:ext cx="1650500" cy="2308324"/>
          </a:xfrm>
          <a:prstGeom prst="rect">
            <a:avLst/>
          </a:prstGeom>
          <a:noFill/>
        </p:spPr>
        <p:txBody>
          <a:bodyPr wrap="square" rtlCol="0">
            <a:spAutoFit/>
          </a:bodyPr>
          <a:lstStyle/>
          <a:p>
            <a:pPr algn="ctr"/>
            <a:r>
              <a:rPr lang="en-GB" sz="1600" dirty="0" smtClean="0"/>
              <a:t>16</a:t>
            </a:r>
            <a:r>
              <a:rPr lang="en-GB" sz="1600" dirty="0" smtClean="0"/>
              <a:t>. </a:t>
            </a:r>
            <a:r>
              <a:rPr lang="en-GB" sz="1600" dirty="0"/>
              <a:t>Click on Sketch and create sketch and then click on </a:t>
            </a:r>
            <a:r>
              <a:rPr lang="en-GB" sz="1600" dirty="0" smtClean="0"/>
              <a:t>the top </a:t>
            </a:r>
            <a:r>
              <a:rPr lang="en-GB" sz="1600" dirty="0"/>
              <a:t>face </a:t>
            </a:r>
            <a:r>
              <a:rPr lang="en-GB" sz="1600" dirty="0" smtClean="0"/>
              <a:t>of the shape we have just created. It should highlight </a:t>
            </a:r>
            <a:r>
              <a:rPr lang="en-GB" sz="1600" dirty="0"/>
              <a:t>a lighter shade of grey</a:t>
            </a:r>
            <a:r>
              <a:rPr lang="en-GB" sz="1600" dirty="0" smtClean="0"/>
              <a:t>.</a:t>
            </a:r>
            <a:endParaRPr lang="en-GB" sz="1600" dirty="0"/>
          </a:p>
        </p:txBody>
      </p:sp>
      <p:pic>
        <p:nvPicPr>
          <p:cNvPr id="12" name="Picture 11"/>
          <p:cNvPicPr>
            <a:picLocks noChangeAspect="1"/>
          </p:cNvPicPr>
          <p:nvPr/>
        </p:nvPicPr>
        <p:blipFill rotWithShape="1">
          <a:blip r:embed="rId5"/>
          <a:srcRect l="38378" t="27360" r="36164" b="29507"/>
          <a:stretch/>
        </p:blipFill>
        <p:spPr>
          <a:xfrm>
            <a:off x="4540446" y="4545124"/>
            <a:ext cx="2041006" cy="1944216"/>
          </a:xfrm>
          <a:prstGeom prst="rect">
            <a:avLst/>
          </a:prstGeom>
        </p:spPr>
      </p:pic>
      <p:pic>
        <p:nvPicPr>
          <p:cNvPr id="14" name="Picture 13"/>
          <p:cNvPicPr>
            <a:picLocks noChangeAspect="1"/>
          </p:cNvPicPr>
          <p:nvPr/>
        </p:nvPicPr>
        <p:blipFill>
          <a:blip r:embed="rId6"/>
          <a:stretch>
            <a:fillRect/>
          </a:stretch>
        </p:blipFill>
        <p:spPr>
          <a:xfrm>
            <a:off x="6818484" y="4539516"/>
            <a:ext cx="1949824" cy="1949824"/>
          </a:xfrm>
          <a:prstGeom prst="rect">
            <a:avLst/>
          </a:prstGeom>
        </p:spPr>
      </p:pic>
    </p:spTree>
    <p:extLst>
      <p:ext uri="{BB962C8B-B14F-4D97-AF65-F5344CB8AC3E}">
        <p14:creationId xmlns:p14="http://schemas.microsoft.com/office/powerpoint/2010/main" val="211033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3" y="188640"/>
            <a:ext cx="3146579"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254084" y="188640"/>
            <a:ext cx="2758075"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6012160" y="188640"/>
            <a:ext cx="2952328"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662230" y="3791356"/>
            <a:ext cx="3302258" cy="1754326"/>
          </a:xfrm>
          <a:prstGeom prst="rect">
            <a:avLst/>
          </a:prstGeom>
          <a:noFill/>
        </p:spPr>
        <p:txBody>
          <a:bodyPr wrap="square" rtlCol="0">
            <a:spAutoFit/>
          </a:bodyPr>
          <a:lstStyle/>
          <a:p>
            <a:pPr algn="ctr"/>
            <a:r>
              <a:rPr lang="en-GB" dirty="0" smtClean="0"/>
              <a:t>21. </a:t>
            </a:r>
            <a:r>
              <a:rPr lang="en-GB" dirty="0"/>
              <a:t>We can select a wide range of materials to finishes to make our designs look more realistic. Select appearance on the setup icons. </a:t>
            </a:r>
            <a:r>
              <a:rPr lang="en-GB" dirty="0" smtClean="0"/>
              <a:t>The </a:t>
            </a:r>
            <a:r>
              <a:rPr lang="en-GB" dirty="0"/>
              <a:t>appearance toolbar should appear.</a:t>
            </a:r>
            <a:endParaRPr lang="en-GB" dirty="0"/>
          </a:p>
        </p:txBody>
      </p:sp>
      <p:sp>
        <p:nvSpPr>
          <p:cNvPr id="11" name="Rectangle 10"/>
          <p:cNvSpPr/>
          <p:nvPr/>
        </p:nvSpPr>
        <p:spPr>
          <a:xfrm>
            <a:off x="107504" y="3501008"/>
            <a:ext cx="5554728"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662231" y="3501008"/>
            <a:ext cx="3302257"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504" y="188640"/>
            <a:ext cx="2952328" cy="1246495"/>
          </a:xfrm>
          <a:prstGeom prst="rect">
            <a:avLst/>
          </a:prstGeom>
          <a:noFill/>
        </p:spPr>
        <p:txBody>
          <a:bodyPr wrap="square" rtlCol="0">
            <a:spAutoFit/>
          </a:bodyPr>
          <a:lstStyle/>
          <a:p>
            <a:pPr algn="ctr"/>
            <a:r>
              <a:rPr lang="en-GB" sz="1500" dirty="0" smtClean="0"/>
              <a:t>17. Click on Sketch, Circle, then Centre Diameter Circle and draw a circle from the middle of the square. Your circle needs a diameter of 42mm.</a:t>
            </a:r>
            <a:endParaRPr lang="en-GB" sz="1500" dirty="0"/>
          </a:p>
        </p:txBody>
      </p:sp>
      <p:sp>
        <p:nvSpPr>
          <p:cNvPr id="23" name="TextBox 22"/>
          <p:cNvSpPr txBox="1"/>
          <p:nvPr/>
        </p:nvSpPr>
        <p:spPr>
          <a:xfrm>
            <a:off x="3254084" y="202711"/>
            <a:ext cx="2766670" cy="1015663"/>
          </a:xfrm>
          <a:prstGeom prst="rect">
            <a:avLst/>
          </a:prstGeom>
          <a:noFill/>
        </p:spPr>
        <p:txBody>
          <a:bodyPr wrap="square" rtlCol="0">
            <a:spAutoFit/>
          </a:bodyPr>
          <a:lstStyle/>
          <a:p>
            <a:pPr algn="ctr"/>
            <a:r>
              <a:rPr lang="en-GB" sz="1500" dirty="0" smtClean="0"/>
              <a:t>19. You have now made a CAD (Computer Aided Design) version of the Concrete Tea Light Holder you made.</a:t>
            </a:r>
            <a:endParaRPr lang="en-GB" sz="1500" dirty="0"/>
          </a:p>
        </p:txBody>
      </p:sp>
      <p:sp>
        <p:nvSpPr>
          <p:cNvPr id="24" name="TextBox 23"/>
          <p:cNvSpPr txBox="1"/>
          <p:nvPr/>
        </p:nvSpPr>
        <p:spPr>
          <a:xfrm>
            <a:off x="6038593" y="388475"/>
            <a:ext cx="1037167" cy="2862322"/>
          </a:xfrm>
          <a:prstGeom prst="rect">
            <a:avLst/>
          </a:prstGeom>
          <a:noFill/>
        </p:spPr>
        <p:txBody>
          <a:bodyPr wrap="square" rtlCol="0">
            <a:spAutoFit/>
          </a:bodyPr>
          <a:lstStyle/>
          <a:p>
            <a:pPr algn="ctr"/>
            <a:r>
              <a:rPr lang="en-GB" sz="1500" dirty="0" smtClean="0"/>
              <a:t>20. We are now going to render it. Click on the model tab and find Render. This will take you to a new window.</a:t>
            </a:r>
            <a:endParaRPr lang="en-GB" sz="1500" dirty="0"/>
          </a:p>
        </p:txBody>
      </p:sp>
      <p:sp>
        <p:nvSpPr>
          <p:cNvPr id="27" name="TextBox 26"/>
          <p:cNvSpPr txBox="1"/>
          <p:nvPr/>
        </p:nvSpPr>
        <p:spPr>
          <a:xfrm>
            <a:off x="107504" y="3501008"/>
            <a:ext cx="5554727" cy="784830"/>
          </a:xfrm>
          <a:prstGeom prst="rect">
            <a:avLst/>
          </a:prstGeom>
          <a:noFill/>
        </p:spPr>
        <p:txBody>
          <a:bodyPr wrap="square" rtlCol="0">
            <a:spAutoFit/>
          </a:bodyPr>
          <a:lstStyle/>
          <a:p>
            <a:pPr algn="ctr"/>
            <a:r>
              <a:rPr lang="en-GB" sz="1500" dirty="0" smtClean="0"/>
              <a:t>18. Now </a:t>
            </a:r>
            <a:r>
              <a:rPr lang="en-GB" sz="1500" dirty="0" smtClean="0"/>
              <a:t>click on </a:t>
            </a:r>
            <a:r>
              <a:rPr lang="en-GB" sz="1500" dirty="0" smtClean="0"/>
              <a:t>Create, then Extrude. Click on the circle you have just drawn  and type in the dimension box -18mm. Notice that this changes the operation type to cut because we are removing material.</a:t>
            </a:r>
            <a:endParaRPr lang="en-GB" sz="1500" dirty="0"/>
          </a:p>
        </p:txBody>
      </p:sp>
      <p:pic>
        <p:nvPicPr>
          <p:cNvPr id="3" name="Picture 2"/>
          <p:cNvPicPr>
            <a:picLocks noChangeAspect="1"/>
          </p:cNvPicPr>
          <p:nvPr/>
        </p:nvPicPr>
        <p:blipFill rotWithShape="1">
          <a:blip r:embed="rId2"/>
          <a:srcRect l="46126" t="41141" r="30076" b="29328"/>
          <a:stretch/>
        </p:blipFill>
        <p:spPr>
          <a:xfrm>
            <a:off x="319723" y="1410400"/>
            <a:ext cx="2722137" cy="1899165"/>
          </a:xfrm>
          <a:prstGeom prst="rect">
            <a:avLst/>
          </a:prstGeom>
        </p:spPr>
      </p:pic>
      <p:pic>
        <p:nvPicPr>
          <p:cNvPr id="4" name="Picture 3"/>
          <p:cNvPicPr>
            <a:picLocks noChangeAspect="1"/>
          </p:cNvPicPr>
          <p:nvPr/>
        </p:nvPicPr>
        <p:blipFill rotWithShape="1">
          <a:blip r:embed="rId3"/>
          <a:srcRect l="39485" t="27360" r="14580" b="30211"/>
          <a:stretch/>
        </p:blipFill>
        <p:spPr>
          <a:xfrm>
            <a:off x="738770" y="4320325"/>
            <a:ext cx="4642124" cy="2410708"/>
          </a:xfrm>
          <a:prstGeom prst="rect">
            <a:avLst/>
          </a:prstGeom>
        </p:spPr>
      </p:pic>
      <p:pic>
        <p:nvPicPr>
          <p:cNvPr id="6" name="Picture 5"/>
          <p:cNvPicPr>
            <a:picLocks noChangeAspect="1"/>
          </p:cNvPicPr>
          <p:nvPr/>
        </p:nvPicPr>
        <p:blipFill>
          <a:blip r:embed="rId4"/>
          <a:stretch>
            <a:fillRect/>
          </a:stretch>
        </p:blipFill>
        <p:spPr>
          <a:xfrm>
            <a:off x="3499710" y="1218374"/>
            <a:ext cx="2162521" cy="2137593"/>
          </a:xfrm>
          <a:prstGeom prst="rect">
            <a:avLst/>
          </a:prstGeom>
        </p:spPr>
      </p:pic>
      <p:pic>
        <p:nvPicPr>
          <p:cNvPr id="2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9077" r="91274" b="61161"/>
          <a:stretch/>
        </p:blipFill>
        <p:spPr bwMode="auto">
          <a:xfrm>
            <a:off x="7172593" y="351462"/>
            <a:ext cx="1531183" cy="293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0466" r="85196" b="82192"/>
          <a:stretch/>
        </p:blipFill>
        <p:spPr bwMode="auto">
          <a:xfrm>
            <a:off x="5777595" y="5669001"/>
            <a:ext cx="3071529" cy="85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05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1"/>
            <a:ext cx="3291826" cy="4302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406184" y="116632"/>
            <a:ext cx="5630311" cy="4302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107503" y="4418730"/>
            <a:ext cx="5472609" cy="2322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20914" y="171413"/>
            <a:ext cx="1443966" cy="4247317"/>
          </a:xfrm>
          <a:prstGeom prst="rect">
            <a:avLst/>
          </a:prstGeom>
          <a:noFill/>
        </p:spPr>
        <p:txBody>
          <a:bodyPr wrap="square" rtlCol="0">
            <a:spAutoFit/>
          </a:bodyPr>
          <a:lstStyle/>
          <a:p>
            <a:pPr algn="ctr"/>
            <a:r>
              <a:rPr lang="en-GB" dirty="0" smtClean="0"/>
              <a:t>22. On </a:t>
            </a:r>
            <a:r>
              <a:rPr lang="en-GB" dirty="0" smtClean="0"/>
              <a:t>the appearance box, press the + symbol to open it up and then under library find the </a:t>
            </a:r>
            <a:r>
              <a:rPr lang="en-GB" dirty="0" smtClean="0"/>
              <a:t>other </a:t>
            </a:r>
            <a:r>
              <a:rPr lang="en-GB" dirty="0" smtClean="0"/>
              <a:t>folder</a:t>
            </a:r>
            <a:r>
              <a:rPr lang="en-GB" dirty="0" smtClean="0"/>
              <a:t>. Under the other folder, select environment and then find Concrete.</a:t>
            </a:r>
            <a:endParaRPr lang="en-GB" dirty="0"/>
          </a:p>
        </p:txBody>
      </p:sp>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9299" t="16617" r="13299" b="33529"/>
          <a:stretch/>
        </p:blipFill>
        <p:spPr bwMode="auto">
          <a:xfrm>
            <a:off x="1564880" y="317501"/>
            <a:ext cx="1716949" cy="276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12740" y="188640"/>
            <a:ext cx="5630607" cy="761747"/>
          </a:xfrm>
          <a:prstGeom prst="rect">
            <a:avLst/>
          </a:prstGeom>
          <a:noFill/>
        </p:spPr>
        <p:txBody>
          <a:bodyPr wrap="square" rtlCol="0">
            <a:spAutoFit/>
          </a:bodyPr>
          <a:lstStyle/>
          <a:p>
            <a:pPr algn="ctr"/>
            <a:r>
              <a:rPr lang="en-GB" sz="1450" dirty="0" smtClean="0"/>
              <a:t>23. Once you have found Concrete left </a:t>
            </a:r>
            <a:r>
              <a:rPr lang="en-GB" sz="1450" dirty="0" smtClean="0"/>
              <a:t>click and hold down and drag the </a:t>
            </a:r>
            <a:r>
              <a:rPr lang="en-GB" sz="1450" dirty="0" smtClean="0"/>
              <a:t>material</a:t>
            </a:r>
            <a:r>
              <a:rPr lang="en-GB" sz="1450" dirty="0" smtClean="0"/>
              <a:t> </a:t>
            </a:r>
            <a:r>
              <a:rPr lang="en-GB" sz="1450" dirty="0" smtClean="0"/>
              <a:t>onto the </a:t>
            </a:r>
            <a:r>
              <a:rPr lang="en-GB" sz="1450" dirty="0" smtClean="0"/>
              <a:t>main part of your concrete tea light holder. Release your mouse button and the model should to a concrete colour.</a:t>
            </a:r>
            <a:endParaRPr lang="en-GB" sz="1450" dirty="0"/>
          </a:p>
        </p:txBody>
      </p:sp>
      <p:sp>
        <p:nvSpPr>
          <p:cNvPr id="21" name="Rectangle 20"/>
          <p:cNvSpPr/>
          <p:nvPr/>
        </p:nvSpPr>
        <p:spPr>
          <a:xfrm>
            <a:off x="5580113" y="4418730"/>
            <a:ext cx="3456384" cy="2322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120914" y="4435244"/>
            <a:ext cx="2290845" cy="2308324"/>
          </a:xfrm>
          <a:prstGeom prst="rect">
            <a:avLst/>
          </a:prstGeom>
          <a:noFill/>
        </p:spPr>
        <p:txBody>
          <a:bodyPr wrap="square" rtlCol="0">
            <a:spAutoFit/>
          </a:bodyPr>
          <a:lstStyle/>
          <a:p>
            <a:pPr algn="ctr"/>
            <a:r>
              <a:rPr lang="en-GB" dirty="0" smtClean="0"/>
              <a:t>24. Under the </a:t>
            </a:r>
            <a:r>
              <a:rPr lang="en-GB" dirty="0" smtClean="0"/>
              <a:t>Leather and Cloth folder find a fabric with a colour of your choice and drag and drop that onto the bottom part underneath the concrete.</a:t>
            </a:r>
            <a:endParaRPr lang="en-GB" dirty="0"/>
          </a:p>
        </p:txBody>
      </p:sp>
      <p:pic>
        <p:nvPicPr>
          <p:cNvPr id="13" name="Picture 12"/>
          <p:cNvPicPr>
            <a:picLocks noChangeAspect="1"/>
          </p:cNvPicPr>
          <p:nvPr/>
        </p:nvPicPr>
        <p:blipFill>
          <a:blip r:embed="rId3"/>
          <a:stretch>
            <a:fillRect/>
          </a:stretch>
        </p:blipFill>
        <p:spPr>
          <a:xfrm>
            <a:off x="1564880" y="3079474"/>
            <a:ext cx="1699733" cy="1199304"/>
          </a:xfrm>
          <a:prstGeom prst="rect">
            <a:avLst/>
          </a:prstGeom>
        </p:spPr>
      </p:pic>
      <p:pic>
        <p:nvPicPr>
          <p:cNvPr id="16" name="Picture 15"/>
          <p:cNvPicPr>
            <a:picLocks noChangeAspect="1"/>
          </p:cNvPicPr>
          <p:nvPr/>
        </p:nvPicPr>
        <p:blipFill>
          <a:blip r:embed="rId4"/>
          <a:stretch>
            <a:fillRect/>
          </a:stretch>
        </p:blipFill>
        <p:spPr>
          <a:xfrm>
            <a:off x="3806227" y="1078590"/>
            <a:ext cx="4830224" cy="3249538"/>
          </a:xfrm>
          <a:prstGeom prst="rect">
            <a:avLst/>
          </a:prstGeom>
        </p:spPr>
      </p:pic>
      <p:pic>
        <p:nvPicPr>
          <p:cNvPr id="17" name="Picture 16"/>
          <p:cNvPicPr>
            <a:picLocks noChangeAspect="1"/>
          </p:cNvPicPr>
          <p:nvPr/>
        </p:nvPicPr>
        <p:blipFill rotWithShape="1">
          <a:blip r:embed="rId5"/>
          <a:srcRect l="37271" t="24406" r="33951" b="23422"/>
          <a:stretch/>
        </p:blipFill>
        <p:spPr>
          <a:xfrm>
            <a:off x="6940120" y="4544638"/>
            <a:ext cx="2031749" cy="2070821"/>
          </a:xfrm>
          <a:prstGeom prst="rect">
            <a:avLst/>
          </a:prstGeom>
        </p:spPr>
      </p:pic>
      <p:pic>
        <p:nvPicPr>
          <p:cNvPr id="19" name="Picture 18"/>
          <p:cNvPicPr>
            <a:picLocks noChangeAspect="1"/>
          </p:cNvPicPr>
          <p:nvPr/>
        </p:nvPicPr>
        <p:blipFill>
          <a:blip r:embed="rId6"/>
          <a:stretch>
            <a:fillRect/>
          </a:stretch>
        </p:blipFill>
        <p:spPr>
          <a:xfrm>
            <a:off x="2400833" y="4558682"/>
            <a:ext cx="3028615" cy="2013913"/>
          </a:xfrm>
          <a:prstGeom prst="rect">
            <a:avLst/>
          </a:prstGeom>
        </p:spPr>
      </p:pic>
      <p:sp>
        <p:nvSpPr>
          <p:cNvPr id="26" name="TextBox 25"/>
          <p:cNvSpPr txBox="1"/>
          <p:nvPr/>
        </p:nvSpPr>
        <p:spPr>
          <a:xfrm>
            <a:off x="5580112" y="4535249"/>
            <a:ext cx="1360007" cy="2062103"/>
          </a:xfrm>
          <a:prstGeom prst="rect">
            <a:avLst/>
          </a:prstGeom>
          <a:noFill/>
        </p:spPr>
        <p:txBody>
          <a:bodyPr wrap="square" rtlCol="0">
            <a:spAutoFit/>
          </a:bodyPr>
          <a:lstStyle/>
          <a:p>
            <a:pPr algn="ctr"/>
            <a:r>
              <a:rPr lang="en-GB" sz="1600" dirty="0" smtClean="0"/>
              <a:t>25. Well Done you have completed this tutorial. Save your work into your online cloud area. </a:t>
            </a:r>
            <a:endParaRPr lang="en-GB" sz="1600" dirty="0"/>
          </a:p>
        </p:txBody>
      </p:sp>
    </p:spTree>
    <p:extLst>
      <p:ext uri="{BB962C8B-B14F-4D97-AF65-F5344CB8AC3E}">
        <p14:creationId xmlns:p14="http://schemas.microsoft.com/office/powerpoint/2010/main" val="834442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3090</TotalTime>
  <Words>1003</Words>
  <Application>Microsoft Office PowerPoint</Application>
  <PresentationFormat>On-screen Show (4:3)</PresentationFormat>
  <Paragraphs>37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Fusion 360 Concrete Tea light Holder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Fusion 360 beginner tutorial</dc:title>
  <dc:creator>Windows User</dc:creator>
  <cp:lastModifiedBy>Holly Marriott</cp:lastModifiedBy>
  <cp:revision>90</cp:revision>
  <dcterms:created xsi:type="dcterms:W3CDTF">2017-12-08T19:31:12Z</dcterms:created>
  <dcterms:modified xsi:type="dcterms:W3CDTF">2018-01-26T14:03:43Z</dcterms:modified>
</cp:coreProperties>
</file>